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4"/>
  </p:notesMasterIdLst>
  <p:handoutMasterIdLst>
    <p:handoutMasterId r:id="rId55"/>
  </p:handoutMasterIdLst>
  <p:sldIdLst>
    <p:sldId id="442" r:id="rId2"/>
    <p:sldId id="443" r:id="rId3"/>
    <p:sldId id="444" r:id="rId4"/>
    <p:sldId id="445" r:id="rId5"/>
    <p:sldId id="446" r:id="rId6"/>
    <p:sldId id="447" r:id="rId7"/>
    <p:sldId id="448" r:id="rId8"/>
    <p:sldId id="449" r:id="rId9"/>
    <p:sldId id="450" r:id="rId10"/>
    <p:sldId id="451" r:id="rId11"/>
    <p:sldId id="452" r:id="rId12"/>
    <p:sldId id="408" r:id="rId13"/>
    <p:sldId id="409" r:id="rId14"/>
    <p:sldId id="410" r:id="rId15"/>
    <p:sldId id="453" r:id="rId16"/>
    <p:sldId id="411" r:id="rId17"/>
    <p:sldId id="412" r:id="rId18"/>
    <p:sldId id="454" r:id="rId19"/>
    <p:sldId id="455" r:id="rId20"/>
    <p:sldId id="413" r:id="rId21"/>
    <p:sldId id="414" r:id="rId22"/>
    <p:sldId id="415" r:id="rId23"/>
    <p:sldId id="416" r:id="rId24"/>
    <p:sldId id="417" r:id="rId25"/>
    <p:sldId id="418" r:id="rId26"/>
    <p:sldId id="441" r:id="rId27"/>
    <p:sldId id="419" r:id="rId28"/>
    <p:sldId id="420" r:id="rId29"/>
    <p:sldId id="421" r:id="rId30"/>
    <p:sldId id="423" r:id="rId31"/>
    <p:sldId id="439" r:id="rId32"/>
    <p:sldId id="424" r:id="rId33"/>
    <p:sldId id="457" r:id="rId34"/>
    <p:sldId id="425" r:id="rId35"/>
    <p:sldId id="426" r:id="rId36"/>
    <p:sldId id="471" r:id="rId37"/>
    <p:sldId id="427" r:id="rId38"/>
    <p:sldId id="428" r:id="rId39"/>
    <p:sldId id="467" r:id="rId40"/>
    <p:sldId id="469" r:id="rId41"/>
    <p:sldId id="470" r:id="rId42"/>
    <p:sldId id="429" r:id="rId43"/>
    <p:sldId id="459" r:id="rId44"/>
    <p:sldId id="430" r:id="rId45"/>
    <p:sldId id="456" r:id="rId46"/>
    <p:sldId id="472" r:id="rId47"/>
    <p:sldId id="473" r:id="rId48"/>
    <p:sldId id="474" r:id="rId49"/>
    <p:sldId id="475" r:id="rId50"/>
    <p:sldId id="476" r:id="rId51"/>
    <p:sldId id="477" r:id="rId52"/>
    <p:sldId id="478" r:id="rId53"/>
  </p:sldIdLst>
  <p:sldSz cx="9144000" cy="6858000" type="screen4x3"/>
  <p:notesSz cx="6669088" cy="9820275"/>
  <p:defaultTextStyle>
    <a:defPPr>
      <a:defRPr lang="zh-CN"/>
    </a:defPPr>
    <a:lvl1pPr algn="l" rtl="0" fontAlgn="base">
      <a:lnSpc>
        <a:spcPct val="110000"/>
      </a:lnSpc>
      <a:spcBef>
        <a:spcPct val="0"/>
      </a:spcBef>
      <a:spcAft>
        <a:spcPct val="0"/>
      </a:spcAft>
      <a:defRPr sz="3200" b="1" kern="1200">
        <a:solidFill>
          <a:schemeClr val="tx1"/>
        </a:solidFill>
        <a:latin typeface="Times New Roman" panose="02020603050405020304" pitchFamily="18" charset="0"/>
        <a:ea typeface="黑体" panose="02010609060101010101" pitchFamily="49" charset="-122"/>
        <a:cs typeface="+mn-cs"/>
      </a:defRPr>
    </a:lvl1pPr>
    <a:lvl2pPr marL="457200" algn="l" rtl="0" fontAlgn="base">
      <a:lnSpc>
        <a:spcPct val="110000"/>
      </a:lnSpc>
      <a:spcBef>
        <a:spcPct val="0"/>
      </a:spcBef>
      <a:spcAft>
        <a:spcPct val="0"/>
      </a:spcAft>
      <a:defRPr sz="3200" b="1" kern="1200">
        <a:solidFill>
          <a:schemeClr val="tx1"/>
        </a:solidFill>
        <a:latin typeface="Times New Roman" panose="02020603050405020304" pitchFamily="18" charset="0"/>
        <a:ea typeface="黑体" panose="02010609060101010101" pitchFamily="49" charset="-122"/>
        <a:cs typeface="+mn-cs"/>
      </a:defRPr>
    </a:lvl2pPr>
    <a:lvl3pPr marL="914400" algn="l" rtl="0" fontAlgn="base">
      <a:lnSpc>
        <a:spcPct val="110000"/>
      </a:lnSpc>
      <a:spcBef>
        <a:spcPct val="0"/>
      </a:spcBef>
      <a:spcAft>
        <a:spcPct val="0"/>
      </a:spcAft>
      <a:defRPr sz="3200" b="1" kern="1200">
        <a:solidFill>
          <a:schemeClr val="tx1"/>
        </a:solidFill>
        <a:latin typeface="Times New Roman" panose="02020603050405020304" pitchFamily="18" charset="0"/>
        <a:ea typeface="黑体" panose="02010609060101010101" pitchFamily="49" charset="-122"/>
        <a:cs typeface="+mn-cs"/>
      </a:defRPr>
    </a:lvl3pPr>
    <a:lvl4pPr marL="1371600" algn="l" rtl="0" fontAlgn="base">
      <a:lnSpc>
        <a:spcPct val="110000"/>
      </a:lnSpc>
      <a:spcBef>
        <a:spcPct val="0"/>
      </a:spcBef>
      <a:spcAft>
        <a:spcPct val="0"/>
      </a:spcAft>
      <a:defRPr sz="3200" b="1" kern="1200">
        <a:solidFill>
          <a:schemeClr val="tx1"/>
        </a:solidFill>
        <a:latin typeface="Times New Roman" panose="02020603050405020304" pitchFamily="18" charset="0"/>
        <a:ea typeface="黑体" panose="02010609060101010101" pitchFamily="49" charset="-122"/>
        <a:cs typeface="+mn-cs"/>
      </a:defRPr>
    </a:lvl4pPr>
    <a:lvl5pPr marL="1828800" algn="l" rtl="0" fontAlgn="base">
      <a:lnSpc>
        <a:spcPct val="110000"/>
      </a:lnSpc>
      <a:spcBef>
        <a:spcPct val="0"/>
      </a:spcBef>
      <a:spcAft>
        <a:spcPct val="0"/>
      </a:spcAft>
      <a:defRPr sz="32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32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32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32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3200" b="1"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3">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00"/>
    <a:srgbClr val="FF0000"/>
    <a:srgbClr val="CC0000"/>
    <a:srgbClr val="000099"/>
    <a:srgbClr val="660066"/>
    <a:srgbClr val="9966FF"/>
    <a:srgbClr val="9900FF"/>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307" autoAdjust="0"/>
    <p:restoredTop sz="88689" autoAdjust="0"/>
  </p:normalViewPr>
  <p:slideViewPr>
    <p:cSldViewPr>
      <p:cViewPr varScale="1">
        <p:scale>
          <a:sx n="77" d="100"/>
          <a:sy n="77" d="100"/>
        </p:scale>
        <p:origin x="103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974" y="-96"/>
      </p:cViewPr>
      <p:guideLst>
        <p:guide orient="horz" pos="3093"/>
        <p:guide pos="21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46" name="Rectangle 2">
            <a:extLst>
              <a:ext uri="{FF2B5EF4-FFF2-40B4-BE49-F238E27FC236}">
                <a16:creationId xmlns:a16="http://schemas.microsoft.com/office/drawing/2014/main" id="{91082B7F-D8DF-43A6-A1BF-9728B1569805}"/>
              </a:ext>
            </a:extLst>
          </p:cNvPr>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200" b="0">
                <a:ea typeface="宋体" panose="02010600030101010101" pitchFamily="2" charset="-122"/>
              </a:defRPr>
            </a:lvl1pPr>
          </a:lstStyle>
          <a:p>
            <a:endParaRPr lang="en-US" altLang="zh-CN"/>
          </a:p>
        </p:txBody>
      </p:sp>
      <p:sp>
        <p:nvSpPr>
          <p:cNvPr id="518147" name="Rectangle 3">
            <a:extLst>
              <a:ext uri="{FF2B5EF4-FFF2-40B4-BE49-F238E27FC236}">
                <a16:creationId xmlns:a16="http://schemas.microsoft.com/office/drawing/2014/main" id="{4AF45EC2-DE6C-4A98-A575-F6870473FED8}"/>
              </a:ext>
            </a:extLst>
          </p:cNvPr>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b="0">
                <a:ea typeface="宋体" panose="02010600030101010101" pitchFamily="2" charset="-122"/>
              </a:defRPr>
            </a:lvl1pPr>
          </a:lstStyle>
          <a:p>
            <a:endParaRPr lang="en-US" altLang="zh-CN"/>
          </a:p>
        </p:txBody>
      </p:sp>
      <p:sp>
        <p:nvSpPr>
          <p:cNvPr id="518148" name="Rectangle 4">
            <a:extLst>
              <a:ext uri="{FF2B5EF4-FFF2-40B4-BE49-F238E27FC236}">
                <a16:creationId xmlns:a16="http://schemas.microsoft.com/office/drawing/2014/main" id="{5163E5F9-D363-48C0-9A55-504012E06396}"/>
              </a:ext>
            </a:extLst>
          </p:cNvPr>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200" b="0">
                <a:ea typeface="宋体" panose="02010600030101010101" pitchFamily="2" charset="-122"/>
              </a:defRPr>
            </a:lvl1pPr>
          </a:lstStyle>
          <a:p>
            <a:endParaRPr lang="en-US" altLang="zh-CN"/>
          </a:p>
        </p:txBody>
      </p:sp>
      <p:sp>
        <p:nvSpPr>
          <p:cNvPr id="518149" name="Rectangle 5">
            <a:extLst>
              <a:ext uri="{FF2B5EF4-FFF2-40B4-BE49-F238E27FC236}">
                <a16:creationId xmlns:a16="http://schemas.microsoft.com/office/drawing/2014/main" id="{837D466A-337D-4B55-96AF-EA0AFF6CEABF}"/>
              </a:ext>
            </a:extLst>
          </p:cNvPr>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b="0">
                <a:ea typeface="宋体" panose="02010600030101010101" pitchFamily="2" charset="-122"/>
              </a:defRPr>
            </a:lvl1pPr>
          </a:lstStyle>
          <a:p>
            <a:fld id="{AF29218E-92E1-4402-9153-2D950FB0D8EA}"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4" name="Rectangle 4">
            <a:extLst>
              <a:ext uri="{FF2B5EF4-FFF2-40B4-BE49-F238E27FC236}">
                <a16:creationId xmlns:a16="http://schemas.microsoft.com/office/drawing/2014/main" id="{985A2C99-08F4-4C76-89A8-9201E5254661}"/>
              </a:ext>
            </a:extLst>
          </p:cNvPr>
          <p:cNvSpPr>
            <a:spLocks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a:extLst>
              <a:ext uri="{FF2B5EF4-FFF2-40B4-BE49-F238E27FC236}">
                <a16:creationId xmlns:a16="http://schemas.microsoft.com/office/drawing/2014/main" id="{CC880F40-5EC3-45B9-915C-E72A44635C43}"/>
              </a:ext>
            </a:extLst>
          </p:cNvPr>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08" name="Rectangle 8">
            <a:extLst>
              <a:ext uri="{FF2B5EF4-FFF2-40B4-BE49-F238E27FC236}">
                <a16:creationId xmlns:a16="http://schemas.microsoft.com/office/drawing/2014/main" id="{A93B6036-7FA7-446A-B07F-FED40A611217}"/>
              </a:ext>
            </a:extLst>
          </p:cNvPr>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kumimoji="1" lang="zh-CN" altLang="en-US" sz="1200" b="0">
                <a:ea typeface="宋体" panose="02010600030101010101" pitchFamily="2" charset="-122"/>
              </a:rPr>
              <a:t>清华大学</a:t>
            </a:r>
            <a:r>
              <a:rPr kumimoji="1" lang="en-US" altLang="zh-CN" sz="1200" b="0">
                <a:ea typeface="宋体" panose="02010600030101010101" pitchFamily="2" charset="-122"/>
              </a:rPr>
              <a:t>《</a:t>
            </a:r>
            <a:r>
              <a:rPr kumimoji="1" lang="zh-CN" altLang="en-US" sz="1200" b="0">
                <a:ea typeface="宋体" panose="02010600030101010101" pitchFamily="2" charset="-122"/>
              </a:rPr>
              <a:t>计算机文化基础</a:t>
            </a:r>
            <a:r>
              <a:rPr kumimoji="1" lang="en-US" altLang="zh-CN" sz="1200" b="0">
                <a:ea typeface="宋体" panose="02010600030101010101" pitchFamily="2" charset="-122"/>
              </a:rPr>
              <a:t>》</a:t>
            </a:r>
            <a:r>
              <a:rPr kumimoji="1" lang="zh-CN" altLang="en-US" sz="1200" b="0">
                <a:ea typeface="宋体" panose="02010600030101010101" pitchFamily="2" charset="-122"/>
              </a:rPr>
              <a:t>电子教案</a:t>
            </a:r>
          </a:p>
        </p:txBody>
      </p:sp>
      <p:sp>
        <p:nvSpPr>
          <p:cNvPr id="51209" name="Rectangle 9">
            <a:extLst>
              <a:ext uri="{FF2B5EF4-FFF2-40B4-BE49-F238E27FC236}">
                <a16:creationId xmlns:a16="http://schemas.microsoft.com/office/drawing/2014/main" id="{D5A08FC0-AD56-49EF-A6A4-6DB8244E0621}"/>
              </a:ext>
            </a:extLst>
          </p:cNvPr>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lnSpc>
                <a:spcPct val="100000"/>
              </a:lnSpc>
            </a:pPr>
            <a:r>
              <a:rPr kumimoji="1" lang="en-US" altLang="zh-CN" sz="1200" b="0">
                <a:ea typeface="宋体" panose="02010600030101010101" pitchFamily="2" charset="-122"/>
              </a:rPr>
              <a:t>2003</a:t>
            </a:r>
            <a:r>
              <a:rPr kumimoji="1" lang="zh-CN" altLang="en-US" sz="1200" b="0">
                <a:ea typeface="宋体" panose="02010600030101010101" pitchFamily="2" charset="-122"/>
              </a:rPr>
              <a:t>年</a:t>
            </a:r>
            <a:r>
              <a:rPr kumimoji="1" lang="en-US" altLang="zh-CN" sz="1200" b="0">
                <a:ea typeface="宋体" panose="02010600030101010101" pitchFamily="2" charset="-122"/>
              </a:rPr>
              <a:t>3</a:t>
            </a:r>
            <a:r>
              <a:rPr kumimoji="1" lang="zh-CN" altLang="en-US" sz="1200" b="0">
                <a:ea typeface="宋体" panose="02010600030101010101" pitchFamily="2" charset="-122"/>
              </a:rPr>
              <a:t>月</a:t>
            </a:r>
          </a:p>
        </p:txBody>
      </p:sp>
      <p:sp>
        <p:nvSpPr>
          <p:cNvPr id="51210" name="Rectangle 10">
            <a:extLst>
              <a:ext uri="{FF2B5EF4-FFF2-40B4-BE49-F238E27FC236}">
                <a16:creationId xmlns:a16="http://schemas.microsoft.com/office/drawing/2014/main" id="{0F760201-DECC-442A-96F9-CC110189D30C}"/>
              </a:ext>
            </a:extLst>
          </p:cNvPr>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lnSpc>
                <a:spcPct val="100000"/>
              </a:lnSpc>
            </a:pPr>
            <a:fld id="{AF41DEEB-29CA-4416-A737-20D70CCF093C}" type="slidenum">
              <a:rPr kumimoji="1" lang="en-US" altLang="zh-CN" sz="1200" b="0">
                <a:ea typeface="宋体" panose="02010600030101010101" pitchFamily="2" charset="-122"/>
              </a:rPr>
              <a:pPr algn="ctr">
                <a:lnSpc>
                  <a:spcPct val="100000"/>
                </a:lnSpc>
              </a:pPr>
              <a:t>‹#›</a:t>
            </a:fld>
            <a:r>
              <a:rPr kumimoji="1" lang="en-US" altLang="zh-CN" sz="1200" b="0">
                <a:ea typeface="宋体" panose="02010600030101010101" pitchFamily="2" charset="-122"/>
              </a:rPr>
              <a:t> </a:t>
            </a:r>
            <a:r>
              <a:rPr kumimoji="1" lang="zh-CN" altLang="en-US" sz="1200" b="0">
                <a:ea typeface="宋体" panose="02010600030101010101" pitchFamily="2" charset="-122"/>
              </a:rPr>
              <a:t>页</a:t>
            </a: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1pPr>
    <a:lvl2pPr marL="457200" algn="l" rtl="0" fontAlgn="base">
      <a:spcBef>
        <a:spcPct val="3000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2pPr>
    <a:lvl3pPr marL="914400" algn="l" rtl="0" fontAlgn="base">
      <a:spcBef>
        <a:spcPct val="3000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3pPr>
    <a:lvl4pPr marL="1371600" algn="l" rtl="0" fontAlgn="base">
      <a:spcBef>
        <a:spcPct val="3000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4pPr>
    <a:lvl5pPr marL="1828800" algn="l" rtl="0" fontAlgn="base">
      <a:spcBef>
        <a:spcPct val="3000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a:extLst>
              <a:ext uri="{FF2B5EF4-FFF2-40B4-BE49-F238E27FC236}">
                <a16:creationId xmlns:a16="http://schemas.microsoft.com/office/drawing/2014/main" id="{872E064E-91CB-468A-B74F-29C0082DFFDC}"/>
              </a:ext>
            </a:extLst>
          </p:cNvPr>
          <p:cNvSpPr>
            <a:spLocks noChangeArrowheads="1" noTextEdit="1"/>
          </p:cNvSpPr>
          <p:nvPr>
            <p:ph type="sldImg"/>
          </p:nvPr>
        </p:nvSpPr>
        <p:spPr>
          <a:ln/>
        </p:spPr>
      </p:sp>
      <p:sp>
        <p:nvSpPr>
          <p:cNvPr id="778243" name="Rectangle 3">
            <a:extLst>
              <a:ext uri="{FF2B5EF4-FFF2-40B4-BE49-F238E27FC236}">
                <a16:creationId xmlns:a16="http://schemas.microsoft.com/office/drawing/2014/main" id="{02AEE757-79DF-400D-8974-8CE9945EE79F}"/>
              </a:ext>
            </a:extLst>
          </p:cNvPr>
          <p:cNvSpPr>
            <a:spLocks noGrp="1" noChangeArrowheads="1"/>
          </p:cNvSpPr>
          <p:nvPr>
            <p:ph type="body" idx="1"/>
          </p:nvPr>
        </p:nvSpPr>
        <p:spPr>
          <a:ln>
            <a:headEnd/>
            <a:tailEnd/>
          </a:ln>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a:extLst>
              <a:ext uri="{FF2B5EF4-FFF2-40B4-BE49-F238E27FC236}">
                <a16:creationId xmlns:a16="http://schemas.microsoft.com/office/drawing/2014/main" id="{1C541894-3647-4A5B-B3D8-662226926920}"/>
              </a:ext>
            </a:extLst>
          </p:cNvPr>
          <p:cNvSpPr>
            <a:spLocks noChangeArrowheads="1" noTextEdit="1"/>
          </p:cNvSpPr>
          <p:nvPr>
            <p:ph type="sldImg"/>
          </p:nvPr>
        </p:nvSpPr>
        <p:spPr>
          <a:ln/>
        </p:spPr>
      </p:sp>
      <p:sp>
        <p:nvSpPr>
          <p:cNvPr id="780291" name="Rectangle 3">
            <a:extLst>
              <a:ext uri="{FF2B5EF4-FFF2-40B4-BE49-F238E27FC236}">
                <a16:creationId xmlns:a16="http://schemas.microsoft.com/office/drawing/2014/main" id="{92ACC6D7-C899-4E5E-942B-956776C72A12}"/>
              </a:ext>
            </a:extLst>
          </p:cNvPr>
          <p:cNvSpPr>
            <a:spLocks noGrp="1" noChangeArrowheads="1"/>
          </p:cNvSpPr>
          <p:nvPr>
            <p:ph type="body" idx="1"/>
          </p:nvPr>
        </p:nvSpPr>
        <p:spPr>
          <a:ln>
            <a:headEnd/>
            <a:tailEnd/>
          </a:ln>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89E09-D887-46F9-BE88-9CB4514EA2D4}"/>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53884EF-07F7-4211-84E3-F17CE593956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377280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4F6EB-8D5E-4118-B00F-4C060D65491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51EF48-12C7-4740-A244-37010938A36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336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1E5E11-69F5-436B-84D8-B416F847A966}"/>
              </a:ext>
            </a:extLst>
          </p:cNvPr>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50A2925-5C00-4831-92C1-707BC9634D28}"/>
              </a:ext>
            </a:extLst>
          </p:cNvPr>
          <p:cNvSpPr>
            <a:spLocks noGrp="1"/>
          </p:cNvSpPr>
          <p:nvPr>
            <p:ph type="body" orient="vert" idx="1"/>
          </p:nvPr>
        </p:nvSpPr>
        <p:spPr>
          <a:xfrm>
            <a:off x="457200" y="260350"/>
            <a:ext cx="6019800" cy="586581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3963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CADF6-4F49-41CF-B30B-1BC8E685222B}"/>
              </a:ext>
            </a:extLst>
          </p:cNvPr>
          <p:cNvSpPr>
            <a:spLocks noGrp="1"/>
          </p:cNvSpPr>
          <p:nvPr>
            <p:ph type="title"/>
          </p:nvPr>
        </p:nvSpPr>
        <p:spPr>
          <a:xfrm>
            <a:off x="1692275" y="260350"/>
            <a:ext cx="5976938" cy="836613"/>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CAE842-2271-4156-9667-646914068E8E}"/>
              </a:ext>
            </a:extLst>
          </p:cNvPr>
          <p:cNvSpPr>
            <a:spLocks noGrp="1"/>
          </p:cNvSpPr>
          <p:nvPr>
            <p:ph sz="half" idx="1"/>
          </p:nvPr>
        </p:nvSpPr>
        <p:spPr>
          <a:xfrm>
            <a:off x="457200" y="1600200"/>
            <a:ext cx="8229600" cy="21859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B6584F2-D64E-4A59-B16A-3732A9468D8C}"/>
              </a:ext>
            </a:extLst>
          </p:cNvPr>
          <p:cNvSpPr>
            <a:spLocks noGrp="1"/>
          </p:cNvSpPr>
          <p:nvPr>
            <p:ph type="body" sz="half" idx="2"/>
          </p:nvPr>
        </p:nvSpPr>
        <p:spPr>
          <a:xfrm>
            <a:off x="457200" y="3938588"/>
            <a:ext cx="8229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264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DA3BF-7357-4900-BA30-C922BD067F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D6069D-97DB-41DA-9DFA-EB97FFC1E57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3232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292F7-EE47-480D-85EF-941BE1A9C5F4}"/>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B0F8AE8-1723-454D-8A30-2D64D303EB3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16600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428AAB-1B93-44BC-9E7A-700A0400E1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2600E6-C9BE-4CA7-8C7F-ED912B087F12}"/>
              </a:ext>
            </a:extLst>
          </p:cNvPr>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80DCEDA-C81A-4E24-8661-9F2650F108C7}"/>
              </a:ext>
            </a:extLst>
          </p:cNvPr>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1440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1C85-1E59-4E43-9229-FA293FC02446}"/>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5EA2D4-869E-4ACD-84BD-9ED2FE1F83B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C2581EF-408F-454D-97D6-FD29CC5F2F06}"/>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B649181-77F4-410E-987E-BE266493146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CFC571B-60F4-4A0F-B6C7-83F67219E7CD}"/>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32688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4C447-A96E-4B54-9AC1-427010FA0F7E}"/>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9612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92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CF2BA-A1AE-4B1A-A16B-3B468D6AAAB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A01C7D-DA2E-4D57-B990-E5ECF66776B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6FC3E21-7988-43BE-BBFD-25AFB46EEA7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495134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488CA-10C9-4CF7-9CBE-36292C20CE1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25BA37-3D05-4A41-8717-BA764F2ECA8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E5B5EB3-19FB-41DB-96E1-BE9DC698F87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69898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78914" name="Rectangle 2">
            <a:extLst>
              <a:ext uri="{FF2B5EF4-FFF2-40B4-BE49-F238E27FC236}">
                <a16:creationId xmlns:a16="http://schemas.microsoft.com/office/drawing/2014/main" id="{552F598D-FCD9-4D98-9806-582043A3DFCC}"/>
              </a:ext>
            </a:extLst>
          </p:cNvPr>
          <p:cNvSpPr>
            <a:spLocks noGrp="1" noChangeArrowheads="1"/>
          </p:cNvSpPr>
          <p:nvPr>
            <p:ph type="title"/>
          </p:nvPr>
        </p:nvSpPr>
        <p:spPr bwMode="auto">
          <a:xfrm>
            <a:off x="1692275" y="260350"/>
            <a:ext cx="5976938"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78915" name="Rectangle 3">
            <a:extLst>
              <a:ext uri="{FF2B5EF4-FFF2-40B4-BE49-F238E27FC236}">
                <a16:creationId xmlns:a16="http://schemas.microsoft.com/office/drawing/2014/main" id="{6E412B5A-33E4-433F-A637-80128510CDEB}"/>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678919" name="Picture 7" descr="图片1">
            <a:extLst>
              <a:ext uri="{FF2B5EF4-FFF2-40B4-BE49-F238E27FC236}">
                <a16:creationId xmlns:a16="http://schemas.microsoft.com/office/drawing/2014/main" id="{768D87B7-C3E9-46E1-B732-ACE9FF08A400}"/>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2238" y="333375"/>
            <a:ext cx="9021762" cy="10652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rtl="0" fontAlgn="base">
        <a:spcBef>
          <a:spcPct val="0"/>
        </a:spcBef>
        <a:spcAft>
          <a:spcPct val="0"/>
        </a:spcAft>
        <a:defRPr sz="2800" b="1" kern="1200">
          <a:solidFill>
            <a:schemeClr val="hlink"/>
          </a:solidFill>
          <a:latin typeface="+mj-lt"/>
          <a:ea typeface="+mj-ea"/>
          <a:cs typeface="+mj-cs"/>
        </a:defRPr>
      </a:lvl1pPr>
      <a:lvl2pPr algn="l" rtl="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2pPr>
      <a:lvl3pPr algn="l" rtl="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3pPr>
      <a:lvl4pPr algn="l" rtl="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4pPr>
      <a:lvl5pPr algn="l" rtl="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9pPr>
    </p:titleStyle>
    <p:bodyStyle>
      <a:lvl1pPr marL="342900" indent="-342900" algn="l" rtl="0" fontAlgn="base">
        <a:spcBef>
          <a:spcPct val="20000"/>
        </a:spcBef>
        <a:spcAft>
          <a:spcPct val="0"/>
        </a:spcAft>
        <a:buChar char="•"/>
        <a:defRPr sz="2400" b="1" kern="1200">
          <a:solidFill>
            <a:schemeClr val="hlink"/>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400" kern="1200">
          <a:solidFill>
            <a:schemeClr val="tx1"/>
          </a:solidFill>
          <a:latin typeface="+mn-lt"/>
          <a:ea typeface="+mn-ea"/>
          <a:cs typeface="+mn-cs"/>
        </a:defRPr>
      </a:lvl4pPr>
      <a:lvl5pPr marL="2057400" indent="-228600" algn="l" rtl="0" fontAlgn="base">
        <a:spcBef>
          <a:spcPct val="20000"/>
        </a:spcBef>
        <a:spcAft>
          <a:spcPct val="0"/>
        </a:spcAft>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a:extLst>
              <a:ext uri="{FF2B5EF4-FFF2-40B4-BE49-F238E27FC236}">
                <a16:creationId xmlns:a16="http://schemas.microsoft.com/office/drawing/2014/main" id="{F90E0A2B-27FE-4131-B044-247210513867}"/>
              </a:ext>
            </a:extLst>
          </p:cNvPr>
          <p:cNvSpPr>
            <a:spLocks noGrp="1" noChangeArrowheads="1"/>
          </p:cNvSpPr>
          <p:nvPr>
            <p:ph type="ctrTitle"/>
          </p:nvPr>
        </p:nvSpPr>
        <p:spPr>
          <a:xfrm>
            <a:off x="2987675" y="188913"/>
            <a:ext cx="2376488" cy="1008062"/>
          </a:xfrm>
          <a:ln/>
        </p:spPr>
        <p:txBody>
          <a:bodyPr anchor="ctr"/>
          <a:lstStyle/>
          <a:p>
            <a:pPr algn="l"/>
            <a:r>
              <a:rPr lang="zh-CN" altLang="en-US" sz="4000">
                <a:solidFill>
                  <a:srgbClr val="800000"/>
                </a:solidFill>
                <a:latin typeface="Arial Black" panose="020B0A04020102020204" pitchFamily="34" charset="0"/>
              </a:rPr>
              <a:t>第五章</a:t>
            </a:r>
          </a:p>
        </p:txBody>
      </p:sp>
      <p:sp>
        <p:nvSpPr>
          <p:cNvPr id="777219" name="WordArt 3">
            <a:extLst>
              <a:ext uri="{FF2B5EF4-FFF2-40B4-BE49-F238E27FC236}">
                <a16:creationId xmlns:a16="http://schemas.microsoft.com/office/drawing/2014/main" id="{21025283-8735-4333-B7E8-20438B9BBE13}"/>
              </a:ext>
            </a:extLst>
          </p:cNvPr>
          <p:cNvSpPr>
            <a:spLocks noChangeArrowheads="1" noChangeShapeType="1" noTextEdit="1"/>
          </p:cNvSpPr>
          <p:nvPr/>
        </p:nvSpPr>
        <p:spPr bwMode="auto">
          <a:xfrm>
            <a:off x="1547813" y="2492375"/>
            <a:ext cx="5486400" cy="685800"/>
          </a:xfrm>
          <a:prstGeom prst="rect">
            <a:avLst/>
          </a:prstGeom>
        </p:spPr>
        <p:txBody>
          <a:bodyPr wrap="none" fromWordArt="1">
            <a:prstTxWarp prst="textPlain">
              <a:avLst>
                <a:gd name="adj" fmla="val 50000"/>
              </a:avLst>
            </a:prstTxWarp>
          </a:bodyPr>
          <a:lstStyle/>
          <a:p>
            <a:pPr algn="ctr"/>
            <a:r>
              <a:rPr lang="zh-CN" altLang="en-US" sz="54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rPr>
              <a:t>选择结构程序设计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77219"/>
                                        </p:tgtEl>
                                        <p:attrNameLst>
                                          <p:attrName>style.visibility</p:attrName>
                                        </p:attrNameLst>
                                      </p:cBhvr>
                                      <p:to>
                                        <p:strVal val="visible"/>
                                      </p:to>
                                    </p:set>
                                    <p:anim calcmode="lin" valueType="num">
                                      <p:cBhvr>
                                        <p:cTn id="7" dur="1000" fill="hold"/>
                                        <p:tgtEl>
                                          <p:spTgt spid="777219"/>
                                        </p:tgtEl>
                                        <p:attrNameLst>
                                          <p:attrName>ppt_w</p:attrName>
                                        </p:attrNameLst>
                                      </p:cBhvr>
                                      <p:tavLst>
                                        <p:tav tm="0">
                                          <p:val>
                                            <p:strVal val="#ppt_w*0.70"/>
                                          </p:val>
                                        </p:tav>
                                        <p:tav tm="100000">
                                          <p:val>
                                            <p:strVal val="#ppt_w"/>
                                          </p:val>
                                        </p:tav>
                                      </p:tavLst>
                                    </p:anim>
                                    <p:anim calcmode="lin" valueType="num">
                                      <p:cBhvr>
                                        <p:cTn id="8" dur="1000" fill="hold"/>
                                        <p:tgtEl>
                                          <p:spTgt spid="777219"/>
                                        </p:tgtEl>
                                        <p:attrNameLst>
                                          <p:attrName>ppt_h</p:attrName>
                                        </p:attrNameLst>
                                      </p:cBhvr>
                                      <p:tavLst>
                                        <p:tav tm="0">
                                          <p:val>
                                            <p:strVal val="#ppt_h"/>
                                          </p:val>
                                        </p:tav>
                                        <p:tav tm="100000">
                                          <p:val>
                                            <p:strVal val="#ppt_h"/>
                                          </p:val>
                                        </p:tav>
                                      </p:tavLst>
                                    </p:anim>
                                    <p:animEffect transition="in" filter="fade">
                                      <p:cBhvr>
                                        <p:cTn id="9" dur="1000"/>
                                        <p:tgtEl>
                                          <p:spTgt spid="777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a:extLst>
              <a:ext uri="{FF2B5EF4-FFF2-40B4-BE49-F238E27FC236}">
                <a16:creationId xmlns:a16="http://schemas.microsoft.com/office/drawing/2014/main" id="{71D77C1E-FAD8-4C0F-87CA-F60D67F8DC7C}"/>
              </a:ext>
            </a:extLst>
          </p:cNvPr>
          <p:cNvSpPr>
            <a:spLocks noGrp="1" noChangeArrowheads="1"/>
          </p:cNvSpPr>
          <p:nvPr>
            <p:ph type="title"/>
          </p:nvPr>
        </p:nvSpPr>
        <p:spPr>
          <a:xfrm>
            <a:off x="1120775" y="333375"/>
            <a:ext cx="6259513" cy="641350"/>
          </a:xfrm>
          <a:noFill/>
          <a:ln/>
        </p:spPr>
        <p:txBody>
          <a:bodyPr wrap="none">
            <a:spAutoFit/>
          </a:bodyPr>
          <a:lstStyle/>
          <a:p>
            <a:r>
              <a:rPr lang="en-US" altLang="zh-CN" sz="3600">
                <a:solidFill>
                  <a:srgbClr val="800000"/>
                </a:solidFill>
                <a:latin typeface="Times New Roman" panose="02020603050405020304" pitchFamily="18" charset="0"/>
              </a:rPr>
              <a:t>  5.2 </a:t>
            </a:r>
            <a:r>
              <a:rPr lang="zh-CN" altLang="en-US" sz="3600">
                <a:solidFill>
                  <a:srgbClr val="800000"/>
                </a:solidFill>
                <a:latin typeface="Times New Roman" panose="02020603050405020304" pitchFamily="18" charset="0"/>
              </a:rPr>
              <a:t>逻辑运算符和逻辑表达式 </a:t>
            </a:r>
          </a:p>
        </p:txBody>
      </p:sp>
      <p:sp>
        <p:nvSpPr>
          <p:cNvPr id="788483" name="Rectangle 3">
            <a:extLst>
              <a:ext uri="{FF2B5EF4-FFF2-40B4-BE49-F238E27FC236}">
                <a16:creationId xmlns:a16="http://schemas.microsoft.com/office/drawing/2014/main" id="{6938C58F-A9E9-42AE-8E82-E8F4F1F4EDCC}"/>
              </a:ext>
            </a:extLst>
          </p:cNvPr>
          <p:cNvSpPr>
            <a:spLocks noChangeArrowheads="1"/>
          </p:cNvSpPr>
          <p:nvPr/>
        </p:nvSpPr>
        <p:spPr bwMode="auto">
          <a:xfrm>
            <a:off x="684213" y="3155950"/>
            <a:ext cx="8064500" cy="2911475"/>
          </a:xfrm>
          <a:prstGeom prst="rect">
            <a:avLst/>
          </a:prstGeom>
          <a:solidFill>
            <a:schemeClr val="bg1"/>
          </a:solidFill>
          <a:ln>
            <a:noFill/>
          </a:ln>
          <a:effectLst/>
          <a:extLs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800">
                <a:ea typeface="黑体" panose="02010609060101010101" pitchFamily="49" charset="-122"/>
              </a:rPr>
              <a:t>在逻辑表达式的求解中，</a:t>
            </a:r>
            <a:r>
              <a:rPr kumimoji="0" lang="zh-CN" altLang="en-US" sz="2800">
                <a:solidFill>
                  <a:srgbClr val="CC0000"/>
                </a:solidFill>
                <a:ea typeface="黑体" panose="02010609060101010101" pitchFamily="49" charset="-122"/>
              </a:rPr>
              <a:t>并不是所有的逻辑运算符都要被执行。</a:t>
            </a:r>
          </a:p>
          <a:p>
            <a:pPr>
              <a:buFontTx/>
              <a:buAutoNum type="arabicParenBoth"/>
            </a:pPr>
            <a:r>
              <a:rPr kumimoji="0" lang="zh-CN" altLang="en-US" sz="2800">
                <a:solidFill>
                  <a:srgbClr val="000099"/>
                </a:solidFill>
                <a:ea typeface="黑体" panose="02010609060101010101" pitchFamily="49" charset="-122"/>
              </a:rPr>
              <a:t> </a:t>
            </a:r>
            <a:r>
              <a:rPr kumimoji="0" lang="en-US" altLang="zh-CN" sz="2800">
                <a:solidFill>
                  <a:srgbClr val="000099"/>
                </a:solidFill>
                <a:ea typeface="黑体" panose="02010609060101010101" pitchFamily="49" charset="-122"/>
              </a:rPr>
              <a:t>a&amp;&amp;b&amp;&amp;c  </a:t>
            </a:r>
            <a:r>
              <a:rPr kumimoji="0" lang="zh-CN" altLang="en-US" sz="2800">
                <a:solidFill>
                  <a:srgbClr val="000099"/>
                </a:solidFill>
                <a:ea typeface="黑体" panose="02010609060101010101" pitchFamily="49" charset="-122"/>
              </a:rPr>
              <a:t>只有</a:t>
            </a:r>
            <a:r>
              <a:rPr kumimoji="0" lang="en-US" altLang="zh-CN" sz="2800">
                <a:solidFill>
                  <a:srgbClr val="000099"/>
                </a:solidFill>
                <a:ea typeface="黑体" panose="02010609060101010101" pitchFamily="49" charset="-122"/>
              </a:rPr>
              <a:t>a</a:t>
            </a:r>
            <a:r>
              <a:rPr kumimoji="0" lang="zh-CN" altLang="en-US" sz="2800">
                <a:solidFill>
                  <a:srgbClr val="000099"/>
                </a:solidFill>
                <a:ea typeface="黑体" panose="02010609060101010101" pitchFamily="49" charset="-122"/>
              </a:rPr>
              <a:t>为真时，才需要判断</a:t>
            </a:r>
            <a:r>
              <a:rPr kumimoji="0" lang="en-US" altLang="zh-CN" sz="2800">
                <a:solidFill>
                  <a:srgbClr val="000099"/>
                </a:solidFill>
                <a:ea typeface="黑体" panose="02010609060101010101" pitchFamily="49" charset="-122"/>
              </a:rPr>
              <a:t>b</a:t>
            </a:r>
            <a:r>
              <a:rPr kumimoji="0" lang="zh-CN" altLang="en-US" sz="2800">
                <a:solidFill>
                  <a:srgbClr val="000099"/>
                </a:solidFill>
                <a:ea typeface="黑体" panose="02010609060101010101" pitchFamily="49" charset="-122"/>
              </a:rPr>
              <a:t>的值，</a:t>
            </a:r>
          </a:p>
          <a:p>
            <a:r>
              <a:rPr kumimoji="0" lang="zh-CN" altLang="en-US" sz="2800">
                <a:solidFill>
                  <a:srgbClr val="000099"/>
                </a:solidFill>
                <a:ea typeface="黑体" panose="02010609060101010101" pitchFamily="49" charset="-122"/>
              </a:rPr>
              <a:t>     只有</a:t>
            </a:r>
            <a:r>
              <a:rPr kumimoji="0" lang="en-US" altLang="zh-CN" sz="2800">
                <a:solidFill>
                  <a:srgbClr val="000099"/>
                </a:solidFill>
                <a:ea typeface="黑体" panose="02010609060101010101" pitchFamily="49" charset="-122"/>
              </a:rPr>
              <a:t>a</a:t>
            </a:r>
            <a:r>
              <a:rPr kumimoji="0" lang="zh-CN" altLang="en-US" sz="2800">
                <a:solidFill>
                  <a:srgbClr val="000099"/>
                </a:solidFill>
                <a:ea typeface="黑体" panose="02010609060101010101" pitchFamily="49" charset="-122"/>
              </a:rPr>
              <a:t>和</a:t>
            </a:r>
            <a:r>
              <a:rPr kumimoji="0" lang="en-US" altLang="zh-CN" sz="2800">
                <a:solidFill>
                  <a:srgbClr val="000099"/>
                </a:solidFill>
                <a:ea typeface="黑体" panose="02010609060101010101" pitchFamily="49" charset="-122"/>
              </a:rPr>
              <a:t>b</a:t>
            </a:r>
            <a:r>
              <a:rPr kumimoji="0" lang="zh-CN" altLang="en-US" sz="2800">
                <a:solidFill>
                  <a:srgbClr val="000099"/>
                </a:solidFill>
                <a:ea typeface="黑体" panose="02010609060101010101" pitchFamily="49" charset="-122"/>
              </a:rPr>
              <a:t>都为真时，才需要判断</a:t>
            </a:r>
            <a:r>
              <a:rPr kumimoji="0" lang="en-US" altLang="zh-CN" sz="2800">
                <a:solidFill>
                  <a:srgbClr val="000099"/>
                </a:solidFill>
                <a:ea typeface="黑体" panose="02010609060101010101" pitchFamily="49" charset="-122"/>
              </a:rPr>
              <a:t>c</a:t>
            </a:r>
            <a:r>
              <a:rPr kumimoji="0" lang="zh-CN" altLang="en-US" sz="2800">
                <a:solidFill>
                  <a:srgbClr val="000099"/>
                </a:solidFill>
                <a:ea typeface="黑体" panose="02010609060101010101" pitchFamily="49" charset="-122"/>
              </a:rPr>
              <a:t>的值。</a:t>
            </a:r>
          </a:p>
          <a:p>
            <a:r>
              <a:rPr kumimoji="0" lang="en-US" altLang="zh-CN" sz="2800">
                <a:ea typeface="黑体" panose="02010609060101010101" pitchFamily="49" charset="-122"/>
              </a:rPr>
              <a:t>(2) a||b||c </a:t>
            </a:r>
            <a:r>
              <a:rPr kumimoji="0" lang="zh-CN" altLang="en-US" sz="2800">
                <a:ea typeface="黑体" panose="02010609060101010101" pitchFamily="49" charset="-122"/>
              </a:rPr>
              <a:t>只要</a:t>
            </a:r>
            <a:r>
              <a:rPr kumimoji="0" lang="en-US" altLang="zh-CN" sz="2800">
                <a:ea typeface="黑体" panose="02010609060101010101" pitchFamily="49" charset="-122"/>
              </a:rPr>
              <a:t>a</a:t>
            </a:r>
            <a:r>
              <a:rPr kumimoji="0" lang="zh-CN" altLang="en-US" sz="2800">
                <a:ea typeface="黑体" panose="02010609060101010101" pitchFamily="49" charset="-122"/>
              </a:rPr>
              <a:t>为真，就不必判断</a:t>
            </a:r>
            <a:r>
              <a:rPr kumimoji="0" lang="en-US" altLang="zh-CN" sz="2800">
                <a:ea typeface="黑体" panose="02010609060101010101" pitchFamily="49" charset="-122"/>
              </a:rPr>
              <a:t>b</a:t>
            </a:r>
            <a:r>
              <a:rPr kumimoji="0" lang="zh-CN" altLang="en-US" sz="2800">
                <a:ea typeface="黑体" panose="02010609060101010101" pitchFamily="49" charset="-122"/>
              </a:rPr>
              <a:t>和</a:t>
            </a:r>
            <a:r>
              <a:rPr kumimoji="0" lang="en-US" altLang="zh-CN" sz="2800">
                <a:ea typeface="黑体" panose="02010609060101010101" pitchFamily="49" charset="-122"/>
              </a:rPr>
              <a:t>c</a:t>
            </a:r>
            <a:r>
              <a:rPr kumimoji="0" lang="zh-CN" altLang="en-US" sz="2800">
                <a:ea typeface="黑体" panose="02010609060101010101" pitchFamily="49" charset="-122"/>
              </a:rPr>
              <a:t>的值，只有</a:t>
            </a:r>
          </a:p>
          <a:p>
            <a:r>
              <a:rPr kumimoji="0" lang="zh-CN" altLang="en-US" sz="2800">
                <a:ea typeface="黑体" panose="02010609060101010101" pitchFamily="49" charset="-122"/>
              </a:rPr>
              <a:t>      </a:t>
            </a:r>
            <a:r>
              <a:rPr kumimoji="0" lang="en-US" altLang="zh-CN" sz="2800">
                <a:ea typeface="黑体" panose="02010609060101010101" pitchFamily="49" charset="-122"/>
              </a:rPr>
              <a:t>a</a:t>
            </a:r>
            <a:r>
              <a:rPr kumimoji="0" lang="zh-CN" altLang="en-US" sz="2800">
                <a:ea typeface="黑体" panose="02010609060101010101" pitchFamily="49" charset="-122"/>
              </a:rPr>
              <a:t>为假，才判断</a:t>
            </a:r>
            <a:r>
              <a:rPr kumimoji="0" lang="en-US" altLang="zh-CN" sz="2800">
                <a:ea typeface="黑体" panose="02010609060101010101" pitchFamily="49" charset="-122"/>
              </a:rPr>
              <a:t>b</a:t>
            </a:r>
            <a:r>
              <a:rPr kumimoji="0" lang="zh-CN" altLang="en-US" sz="2800">
                <a:ea typeface="黑体" panose="02010609060101010101" pitchFamily="49" charset="-122"/>
              </a:rPr>
              <a:t>。</a:t>
            </a:r>
            <a:r>
              <a:rPr kumimoji="0" lang="en-US" altLang="zh-CN" sz="2800">
                <a:ea typeface="黑体" panose="02010609060101010101" pitchFamily="49" charset="-122"/>
              </a:rPr>
              <a:t>a</a:t>
            </a:r>
            <a:r>
              <a:rPr kumimoji="0" lang="zh-CN" altLang="en-US" sz="2800">
                <a:ea typeface="黑体" panose="02010609060101010101" pitchFamily="49" charset="-122"/>
              </a:rPr>
              <a:t>和</a:t>
            </a:r>
            <a:r>
              <a:rPr kumimoji="0" lang="en-US" altLang="zh-CN" sz="2800">
                <a:ea typeface="黑体" panose="02010609060101010101" pitchFamily="49" charset="-122"/>
              </a:rPr>
              <a:t>b</a:t>
            </a:r>
            <a:r>
              <a:rPr kumimoji="0" lang="zh-CN" altLang="en-US" sz="2800">
                <a:ea typeface="黑体" panose="02010609060101010101" pitchFamily="49" charset="-122"/>
              </a:rPr>
              <a:t>都为假才判断</a:t>
            </a:r>
            <a:r>
              <a:rPr kumimoji="0" lang="en-US" altLang="zh-CN" sz="2800">
                <a:ea typeface="黑体" panose="02010609060101010101" pitchFamily="49" charset="-122"/>
              </a:rPr>
              <a:t>c</a:t>
            </a:r>
          </a:p>
        </p:txBody>
      </p:sp>
      <p:sp>
        <p:nvSpPr>
          <p:cNvPr id="788484" name="Rectangle 4">
            <a:extLst>
              <a:ext uri="{FF2B5EF4-FFF2-40B4-BE49-F238E27FC236}">
                <a16:creationId xmlns:a16="http://schemas.microsoft.com/office/drawing/2014/main" id="{6B3613BF-41F2-4A9E-B6F9-BCBCED311835}"/>
              </a:ext>
            </a:extLst>
          </p:cNvPr>
          <p:cNvSpPr>
            <a:spLocks noChangeArrowheads="1"/>
          </p:cNvSpPr>
          <p:nvPr/>
        </p:nvSpPr>
        <p:spPr bwMode="auto">
          <a:xfrm>
            <a:off x="971550" y="1341438"/>
            <a:ext cx="7202488" cy="1592262"/>
          </a:xfrm>
          <a:prstGeom prst="rect">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nSpc>
                <a:spcPct val="100000"/>
              </a:lnSpc>
            </a:pPr>
            <a:r>
              <a:rPr lang="zh-CN" altLang="en-US">
                <a:solidFill>
                  <a:srgbClr val="CC0000"/>
                </a:solidFill>
              </a:rPr>
              <a:t>例</a:t>
            </a:r>
            <a:r>
              <a:rPr lang="en-US" altLang="zh-CN">
                <a:solidFill>
                  <a:srgbClr val="CC0000"/>
                </a:solidFill>
              </a:rPr>
              <a:t>: </a:t>
            </a:r>
            <a:r>
              <a:rPr lang="en-US" altLang="zh-CN">
                <a:solidFill>
                  <a:srgbClr val="000099"/>
                </a:solidFill>
                <a:sym typeface="Wingdings" panose="05000000000000000000" pitchFamily="2" charset="2"/>
              </a:rPr>
              <a:t>(m=a&gt;b) &amp;&amp; (n=c&gt;d)</a:t>
            </a:r>
            <a:r>
              <a:rPr lang="zh-CN" altLang="en-US">
                <a:solidFill>
                  <a:srgbClr val="000099"/>
                </a:solidFill>
                <a:sym typeface="Wingdings" panose="05000000000000000000" pitchFamily="2" charset="2"/>
              </a:rPr>
              <a:t>，其中 </a:t>
            </a:r>
          </a:p>
          <a:p>
            <a:pPr>
              <a:lnSpc>
                <a:spcPct val="100000"/>
              </a:lnSpc>
            </a:pPr>
            <a:r>
              <a:rPr lang="zh-CN" altLang="en-US">
                <a:solidFill>
                  <a:srgbClr val="000099"/>
                </a:solidFill>
                <a:sym typeface="Wingdings" panose="05000000000000000000" pitchFamily="2" charset="2"/>
              </a:rPr>
              <a:t>      </a:t>
            </a:r>
            <a:r>
              <a:rPr lang="en-US" altLang="zh-CN">
                <a:sym typeface="Wingdings" panose="05000000000000000000" pitchFamily="2" charset="2"/>
              </a:rPr>
              <a:t>a=1, b=2, c=3, d=4, m</a:t>
            </a:r>
            <a:r>
              <a:rPr lang="zh-CN" altLang="en-US">
                <a:sym typeface="Wingdings" panose="05000000000000000000" pitchFamily="2" charset="2"/>
              </a:rPr>
              <a:t>和</a:t>
            </a:r>
            <a:r>
              <a:rPr lang="en-US" altLang="zh-CN">
                <a:sym typeface="Wingdings" panose="05000000000000000000" pitchFamily="2" charset="2"/>
              </a:rPr>
              <a:t>n</a:t>
            </a:r>
            <a:r>
              <a:rPr lang="zh-CN" altLang="en-US">
                <a:sym typeface="Wingdings" panose="05000000000000000000" pitchFamily="2" charset="2"/>
              </a:rPr>
              <a:t>的原值为</a:t>
            </a:r>
            <a:r>
              <a:rPr lang="en-US" altLang="zh-CN">
                <a:sym typeface="Wingdings" panose="05000000000000000000" pitchFamily="2" charset="2"/>
              </a:rPr>
              <a:t>1  </a:t>
            </a:r>
          </a:p>
          <a:p>
            <a:pPr>
              <a:lnSpc>
                <a:spcPct val="100000"/>
              </a:lnSpc>
            </a:pPr>
            <a:r>
              <a:rPr lang="zh-CN" altLang="en-US">
                <a:solidFill>
                  <a:srgbClr val="CC0000"/>
                </a:solidFill>
                <a:sym typeface="Wingdings" panose="05000000000000000000" pitchFamily="2" charset="2"/>
              </a:rPr>
              <a:t>问：</a:t>
            </a:r>
            <a:r>
              <a:rPr lang="zh-CN" altLang="en-US">
                <a:solidFill>
                  <a:srgbClr val="000099"/>
                </a:solidFill>
                <a:sym typeface="Wingdings" panose="05000000000000000000" pitchFamily="2" charset="2"/>
              </a:rPr>
              <a:t>执行之后表达式及</a:t>
            </a:r>
            <a:r>
              <a:rPr lang="en-US" altLang="zh-CN">
                <a:solidFill>
                  <a:srgbClr val="000099"/>
                </a:solidFill>
                <a:sym typeface="Wingdings" panose="05000000000000000000" pitchFamily="2" charset="2"/>
              </a:rPr>
              <a:t>m, n</a:t>
            </a:r>
            <a:r>
              <a:rPr lang="zh-CN" altLang="en-US">
                <a:solidFill>
                  <a:srgbClr val="000099"/>
                </a:solidFill>
                <a:sym typeface="Wingdings" panose="05000000000000000000" pitchFamily="2" charset="2"/>
              </a:rPr>
              <a:t>的值？</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4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84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884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88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a:extLst>
              <a:ext uri="{FF2B5EF4-FFF2-40B4-BE49-F238E27FC236}">
                <a16:creationId xmlns:a16="http://schemas.microsoft.com/office/drawing/2014/main" id="{BBB5BDE8-2CBC-41E7-93EA-8C135908494B}"/>
              </a:ext>
            </a:extLst>
          </p:cNvPr>
          <p:cNvSpPr>
            <a:spLocks noGrp="1" noChangeArrowheads="1"/>
          </p:cNvSpPr>
          <p:nvPr>
            <p:ph type="title"/>
          </p:nvPr>
        </p:nvSpPr>
        <p:spPr>
          <a:xfrm>
            <a:off x="1042988" y="404813"/>
            <a:ext cx="6696075" cy="641350"/>
          </a:xfrm>
          <a:noFill/>
          <a:ln/>
        </p:spPr>
        <p:txBody>
          <a:bodyPr>
            <a:spAutoFit/>
          </a:bodyPr>
          <a:lstStyle/>
          <a:p>
            <a:r>
              <a:rPr lang="en-US" altLang="zh-CN" sz="3600">
                <a:solidFill>
                  <a:srgbClr val="800000"/>
                </a:solidFill>
                <a:latin typeface="Times New Roman" panose="02020603050405020304" pitchFamily="18" charset="0"/>
              </a:rPr>
              <a:t>  5.2 </a:t>
            </a:r>
            <a:r>
              <a:rPr lang="zh-CN" altLang="en-US" sz="3600">
                <a:solidFill>
                  <a:srgbClr val="800000"/>
                </a:solidFill>
                <a:latin typeface="Times New Roman" panose="02020603050405020304" pitchFamily="18" charset="0"/>
              </a:rPr>
              <a:t>逻辑运算符和逻辑表达式 </a:t>
            </a:r>
          </a:p>
        </p:txBody>
      </p:sp>
      <p:sp>
        <p:nvSpPr>
          <p:cNvPr id="789507" name="Rectangle 3">
            <a:extLst>
              <a:ext uri="{FF2B5EF4-FFF2-40B4-BE49-F238E27FC236}">
                <a16:creationId xmlns:a16="http://schemas.microsoft.com/office/drawing/2014/main" id="{054A35E1-E9AC-4527-8D88-1905DF0759BA}"/>
              </a:ext>
            </a:extLst>
          </p:cNvPr>
          <p:cNvSpPr>
            <a:spLocks noChangeArrowheads="1"/>
          </p:cNvSpPr>
          <p:nvPr/>
        </p:nvSpPr>
        <p:spPr bwMode="auto">
          <a:xfrm>
            <a:off x="900113" y="1509713"/>
            <a:ext cx="6767512" cy="16510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nSpc>
                <a:spcPct val="100000"/>
              </a:lnSpc>
            </a:pPr>
            <a:r>
              <a:rPr lang="en-US" altLang="zh-CN">
                <a:solidFill>
                  <a:schemeClr val="accent2"/>
                </a:solidFill>
              </a:rPr>
              <a:t>   </a:t>
            </a:r>
            <a:r>
              <a:rPr lang="zh-CN" altLang="en-US">
                <a:solidFill>
                  <a:srgbClr val="000099"/>
                </a:solidFill>
              </a:rPr>
              <a:t>用逻辑表达式来表示闰年的条件</a:t>
            </a:r>
            <a:r>
              <a:rPr lang="en-US" altLang="zh-CN">
                <a:solidFill>
                  <a:srgbClr val="000099"/>
                </a:solidFill>
              </a:rPr>
              <a:t>:</a:t>
            </a:r>
          </a:p>
          <a:p>
            <a:pPr>
              <a:lnSpc>
                <a:spcPct val="100000"/>
              </a:lnSpc>
              <a:spcBef>
                <a:spcPct val="20000"/>
              </a:spcBef>
            </a:pPr>
            <a:r>
              <a:rPr lang="en-US" altLang="zh-CN" sz="2800"/>
              <a:t>   </a:t>
            </a:r>
            <a:r>
              <a:rPr lang="zh-CN" altLang="en-US"/>
              <a:t>能被</a:t>
            </a:r>
            <a:r>
              <a:rPr lang="en-US" altLang="zh-CN"/>
              <a:t>4</a:t>
            </a:r>
            <a:r>
              <a:rPr lang="zh-CN" altLang="en-US"/>
              <a:t>整除，但不能被</a:t>
            </a:r>
            <a:r>
              <a:rPr lang="en-US" altLang="zh-CN"/>
              <a:t>100</a:t>
            </a:r>
            <a:r>
              <a:rPr lang="zh-CN" altLang="en-US"/>
              <a:t>整除</a:t>
            </a:r>
          </a:p>
          <a:p>
            <a:pPr>
              <a:lnSpc>
                <a:spcPct val="100000"/>
              </a:lnSpc>
            </a:pPr>
            <a:r>
              <a:rPr lang="zh-CN" altLang="en-US"/>
              <a:t>   </a:t>
            </a:r>
            <a:r>
              <a:rPr lang="zh-CN" altLang="en-US">
                <a:solidFill>
                  <a:srgbClr val="CC0000"/>
                </a:solidFill>
              </a:rPr>
              <a:t>或</a:t>
            </a:r>
            <a:r>
              <a:rPr lang="zh-CN" altLang="en-US"/>
              <a:t>能被</a:t>
            </a:r>
            <a:r>
              <a:rPr lang="en-US" altLang="zh-CN"/>
              <a:t>100</a:t>
            </a:r>
            <a:r>
              <a:rPr lang="zh-CN" altLang="en-US"/>
              <a:t>整除，又能被</a:t>
            </a:r>
            <a:r>
              <a:rPr lang="en-US" altLang="zh-CN"/>
              <a:t>400</a:t>
            </a:r>
            <a:r>
              <a:rPr lang="zh-CN" altLang="en-US"/>
              <a:t>整除</a:t>
            </a:r>
          </a:p>
        </p:txBody>
      </p:sp>
      <p:sp>
        <p:nvSpPr>
          <p:cNvPr id="789508" name="WordArt 4">
            <a:extLst>
              <a:ext uri="{FF2B5EF4-FFF2-40B4-BE49-F238E27FC236}">
                <a16:creationId xmlns:a16="http://schemas.microsoft.com/office/drawing/2014/main" id="{2C985D64-0FBB-44F1-8AF8-531D495EFB66}"/>
              </a:ext>
            </a:extLst>
          </p:cNvPr>
          <p:cNvSpPr>
            <a:spLocks noChangeArrowheads="1" noChangeShapeType="1" noTextEdit="1"/>
          </p:cNvSpPr>
          <p:nvPr/>
        </p:nvSpPr>
        <p:spPr bwMode="auto">
          <a:xfrm>
            <a:off x="755650" y="1433513"/>
            <a:ext cx="376238" cy="700087"/>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zh-CN" altLang="en-US" sz="3600" kern="10">
                <a:ln w="9525">
                  <a:round/>
                  <a:headEnd/>
                  <a:tailEnd/>
                </a:ln>
                <a:gradFill rotWithShape="0">
                  <a:gsLst>
                    <a:gs pos="0">
                      <a:srgbClr val="FFE701"/>
                    </a:gs>
                    <a:gs pos="100000">
                      <a:srgbClr val="FE3E02"/>
                    </a:gs>
                  </a:gsLst>
                  <a:lin ang="5400000" scaled="1"/>
                </a:gradFill>
                <a:latin typeface="宋体" panose="02010600030101010101" pitchFamily="2" charset="-122"/>
                <a:ea typeface="宋体" panose="02010600030101010101" pitchFamily="2" charset="-122"/>
              </a:rPr>
              <a:t>？</a:t>
            </a:r>
          </a:p>
        </p:txBody>
      </p:sp>
      <p:sp>
        <p:nvSpPr>
          <p:cNvPr id="789509" name="Rectangle 5">
            <a:extLst>
              <a:ext uri="{FF2B5EF4-FFF2-40B4-BE49-F238E27FC236}">
                <a16:creationId xmlns:a16="http://schemas.microsoft.com/office/drawing/2014/main" id="{953D96D4-DCC0-4A07-B25C-AF69261F666C}"/>
              </a:ext>
            </a:extLst>
          </p:cNvPr>
          <p:cNvSpPr>
            <a:spLocks noChangeArrowheads="1"/>
          </p:cNvSpPr>
          <p:nvPr/>
        </p:nvSpPr>
        <p:spPr bwMode="auto">
          <a:xfrm>
            <a:off x="396875" y="3806825"/>
            <a:ext cx="8496300" cy="1384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nSpc>
                <a:spcPct val="100000"/>
              </a:lnSpc>
            </a:pPr>
            <a:r>
              <a:rPr lang="zh-CN" altLang="en-US">
                <a:solidFill>
                  <a:srgbClr val="CC0000"/>
                </a:solidFill>
              </a:rPr>
              <a:t>答 </a:t>
            </a:r>
            <a:r>
              <a:rPr lang="en-US" altLang="zh-CN">
                <a:solidFill>
                  <a:srgbClr val="000099"/>
                </a:solidFill>
              </a:rPr>
              <a:t>year%4==0&amp;&amp;year%100!=0||year%400==0</a:t>
            </a:r>
          </a:p>
          <a:p>
            <a:pPr>
              <a:lnSpc>
                <a:spcPct val="100000"/>
              </a:lnSpc>
            </a:pPr>
            <a:endParaRPr lang="en-US" altLang="zh-CN" sz="2000">
              <a:solidFill>
                <a:srgbClr val="000099"/>
              </a:solidFill>
            </a:endParaRPr>
          </a:p>
          <a:p>
            <a:pPr>
              <a:lnSpc>
                <a:spcPct val="100000"/>
              </a:lnSpc>
            </a:pPr>
            <a:r>
              <a:rPr lang="zh-CN" altLang="en-US">
                <a:solidFill>
                  <a:srgbClr val="CC0000"/>
                </a:solidFill>
              </a:rPr>
              <a:t>案  </a:t>
            </a:r>
            <a:r>
              <a:rPr lang="zh-CN" altLang="en-US"/>
              <a:t>值为真</a:t>
            </a:r>
            <a:r>
              <a:rPr lang="en-US" altLang="zh-CN"/>
              <a:t>(1)</a:t>
            </a:r>
            <a:r>
              <a:rPr lang="zh-CN" altLang="en-US"/>
              <a:t>是闰年，否则为非闰年。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95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a:extLst>
              <a:ext uri="{FF2B5EF4-FFF2-40B4-BE49-F238E27FC236}">
                <a16:creationId xmlns:a16="http://schemas.microsoft.com/office/drawing/2014/main" id="{6BDB62D8-E52F-4F9A-BC83-7C4C162F0416}"/>
              </a:ext>
            </a:extLst>
          </p:cNvPr>
          <p:cNvSpPr>
            <a:spLocks noGrp="1" noChangeArrowheads="1"/>
          </p:cNvSpPr>
          <p:nvPr>
            <p:ph type="title"/>
          </p:nvPr>
        </p:nvSpPr>
        <p:spPr>
          <a:xfrm>
            <a:off x="971550" y="404813"/>
            <a:ext cx="2305050" cy="666750"/>
          </a:xfrm>
          <a:ln/>
        </p:spPr>
        <p:txBody>
          <a:bodyPr/>
          <a:lstStyle/>
          <a:p>
            <a:r>
              <a:rPr lang="en-US" altLang="zh-CN" sz="3600">
                <a:solidFill>
                  <a:srgbClr val="800000"/>
                </a:solidFill>
                <a:latin typeface="Times New Roman" panose="02020603050405020304" pitchFamily="18" charset="0"/>
              </a:rPr>
              <a:t>  5.3 if</a:t>
            </a:r>
            <a:r>
              <a:rPr lang="zh-CN" altLang="en-US" sz="3600">
                <a:solidFill>
                  <a:srgbClr val="800000"/>
                </a:solidFill>
                <a:latin typeface="Times New Roman" panose="02020603050405020304" pitchFamily="18" charset="0"/>
              </a:rPr>
              <a:t>语句</a:t>
            </a:r>
          </a:p>
        </p:txBody>
      </p:sp>
      <p:sp>
        <p:nvSpPr>
          <p:cNvPr id="719875" name="Rectangle 3">
            <a:extLst>
              <a:ext uri="{FF2B5EF4-FFF2-40B4-BE49-F238E27FC236}">
                <a16:creationId xmlns:a16="http://schemas.microsoft.com/office/drawing/2014/main" id="{7E170723-2394-47AB-9CFD-B8EF4F521DC2}"/>
              </a:ext>
            </a:extLst>
          </p:cNvPr>
          <p:cNvSpPr>
            <a:spLocks noChangeArrowheads="1"/>
          </p:cNvSpPr>
          <p:nvPr/>
        </p:nvSpPr>
        <p:spPr bwMode="auto">
          <a:xfrm>
            <a:off x="900113" y="1630363"/>
            <a:ext cx="4535487" cy="316706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en-US" altLang="zh-CN">
                <a:solidFill>
                  <a:srgbClr val="CC0000"/>
                </a:solidFill>
              </a:rPr>
              <a:t>1. if</a:t>
            </a:r>
            <a:r>
              <a:rPr lang="zh-CN" altLang="en-US">
                <a:solidFill>
                  <a:srgbClr val="CC0000"/>
                </a:solidFill>
              </a:rPr>
              <a:t>语句的三种基本形式</a:t>
            </a:r>
          </a:p>
          <a:p>
            <a:pPr>
              <a:lnSpc>
                <a:spcPct val="100000"/>
              </a:lnSpc>
            </a:pPr>
            <a:endParaRPr lang="zh-CN" altLang="en-US" sz="2000"/>
          </a:p>
          <a:p>
            <a:pPr>
              <a:lnSpc>
                <a:spcPct val="100000"/>
              </a:lnSpc>
            </a:pPr>
            <a:r>
              <a:rPr lang="en-US" altLang="zh-CN">
                <a:solidFill>
                  <a:srgbClr val="000099"/>
                </a:solidFill>
              </a:rPr>
              <a:t>(1)  if  (</a:t>
            </a:r>
            <a:r>
              <a:rPr lang="zh-CN" altLang="en-US">
                <a:solidFill>
                  <a:srgbClr val="000099"/>
                </a:solidFill>
              </a:rPr>
              <a:t>表达式</a:t>
            </a:r>
            <a:r>
              <a:rPr lang="en-US" altLang="zh-CN">
                <a:solidFill>
                  <a:srgbClr val="000099"/>
                </a:solidFill>
              </a:rPr>
              <a:t>)   </a:t>
            </a:r>
            <a:r>
              <a:rPr lang="zh-CN" altLang="en-US">
                <a:solidFill>
                  <a:srgbClr val="000099"/>
                </a:solidFill>
              </a:rPr>
              <a:t>语句</a:t>
            </a:r>
          </a:p>
          <a:p>
            <a:pPr>
              <a:lnSpc>
                <a:spcPct val="100000"/>
              </a:lnSpc>
            </a:pPr>
            <a:endParaRPr lang="zh-CN" altLang="en-US" sz="2000">
              <a:solidFill>
                <a:srgbClr val="000099"/>
              </a:solidFill>
            </a:endParaRPr>
          </a:p>
          <a:p>
            <a:pPr>
              <a:lnSpc>
                <a:spcPct val="100000"/>
              </a:lnSpc>
            </a:pPr>
            <a:r>
              <a:rPr lang="zh-CN" altLang="en-US">
                <a:solidFill>
                  <a:srgbClr val="CC0000"/>
                </a:solidFill>
              </a:rPr>
              <a:t>例</a:t>
            </a:r>
            <a:r>
              <a:rPr lang="en-US" altLang="zh-CN">
                <a:solidFill>
                  <a:srgbClr val="CC0000"/>
                </a:solidFill>
              </a:rPr>
              <a:t>: </a:t>
            </a:r>
            <a:r>
              <a:rPr lang="en-US" altLang="zh-CN"/>
              <a:t>if(x&gt;y)    </a:t>
            </a:r>
          </a:p>
          <a:p>
            <a:pPr>
              <a:lnSpc>
                <a:spcPct val="100000"/>
              </a:lnSpc>
            </a:pPr>
            <a:r>
              <a:rPr lang="en-US" altLang="zh-CN"/>
              <a:t>      printf(“%d”, x);</a:t>
            </a:r>
          </a:p>
        </p:txBody>
      </p:sp>
      <p:grpSp>
        <p:nvGrpSpPr>
          <p:cNvPr id="719886" name="Group 14">
            <a:extLst>
              <a:ext uri="{FF2B5EF4-FFF2-40B4-BE49-F238E27FC236}">
                <a16:creationId xmlns:a16="http://schemas.microsoft.com/office/drawing/2014/main" id="{FE6219E4-F498-471B-9506-62369B1DCF1A}"/>
              </a:ext>
            </a:extLst>
          </p:cNvPr>
          <p:cNvGrpSpPr>
            <a:grpSpLocks/>
          </p:cNvGrpSpPr>
          <p:nvPr/>
        </p:nvGrpSpPr>
        <p:grpSpPr bwMode="auto">
          <a:xfrm>
            <a:off x="5508625" y="1484313"/>
            <a:ext cx="3095625" cy="3024187"/>
            <a:chOff x="3470" y="1389"/>
            <a:chExt cx="1950" cy="1905"/>
          </a:xfrm>
        </p:grpSpPr>
        <p:sp>
          <p:nvSpPr>
            <p:cNvPr id="719877" name="AutoShape 5">
              <a:extLst>
                <a:ext uri="{FF2B5EF4-FFF2-40B4-BE49-F238E27FC236}">
                  <a16:creationId xmlns:a16="http://schemas.microsoft.com/office/drawing/2014/main" id="{97228C57-90E8-426B-93A6-B28BE83C1548}"/>
                </a:ext>
              </a:extLst>
            </p:cNvPr>
            <p:cNvSpPr>
              <a:spLocks noChangeArrowheads="1"/>
            </p:cNvSpPr>
            <p:nvPr/>
          </p:nvSpPr>
          <p:spPr bwMode="auto">
            <a:xfrm>
              <a:off x="3470" y="1637"/>
              <a:ext cx="1161" cy="456"/>
            </a:xfrm>
            <a:prstGeom prst="flowChartDecision">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zh-CN" altLang="en-US" sz="2800">
                  <a:solidFill>
                    <a:srgbClr val="CC0000"/>
                  </a:solidFill>
                  <a:latin typeface="黑体" panose="02010609060101010101" pitchFamily="49" charset="-122"/>
                </a:rPr>
                <a:t>表达式</a:t>
              </a:r>
            </a:p>
          </p:txBody>
        </p:sp>
        <p:sp>
          <p:nvSpPr>
            <p:cNvPr id="719878" name="AutoShape 6">
              <a:extLst>
                <a:ext uri="{FF2B5EF4-FFF2-40B4-BE49-F238E27FC236}">
                  <a16:creationId xmlns:a16="http://schemas.microsoft.com/office/drawing/2014/main" id="{FD6D4466-B249-4F65-96C6-69306F973136}"/>
                </a:ext>
              </a:extLst>
            </p:cNvPr>
            <p:cNvSpPr>
              <a:spLocks noChangeArrowheads="1"/>
            </p:cNvSpPr>
            <p:nvPr/>
          </p:nvSpPr>
          <p:spPr bwMode="auto">
            <a:xfrm>
              <a:off x="3542" y="2507"/>
              <a:ext cx="1052" cy="350"/>
            </a:xfrm>
            <a:prstGeom prst="flowChartProcess">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zh-CN" altLang="en-US" sz="2800">
                  <a:solidFill>
                    <a:srgbClr val="006600"/>
                  </a:solidFill>
                  <a:latin typeface="黑体" panose="02010609060101010101" pitchFamily="49" charset="-122"/>
                </a:rPr>
                <a:t>语句</a:t>
              </a:r>
            </a:p>
          </p:txBody>
        </p:sp>
        <p:cxnSp>
          <p:nvCxnSpPr>
            <p:cNvPr id="719879" name="AutoShape 7">
              <a:extLst>
                <a:ext uri="{FF2B5EF4-FFF2-40B4-BE49-F238E27FC236}">
                  <a16:creationId xmlns:a16="http://schemas.microsoft.com/office/drawing/2014/main" id="{C646614E-A4C7-4452-B33D-6CE4FF48E9A5}"/>
                </a:ext>
              </a:extLst>
            </p:cNvPr>
            <p:cNvCxnSpPr>
              <a:cxnSpLocks noChangeShapeType="1"/>
              <a:stCxn id="719877" idx="2"/>
            </p:cNvCxnSpPr>
            <p:nvPr/>
          </p:nvCxnSpPr>
          <p:spPr bwMode="auto">
            <a:xfrm>
              <a:off x="4051" y="2093"/>
              <a:ext cx="0" cy="41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719880" name="AutoShape 8">
              <a:extLst>
                <a:ext uri="{FF2B5EF4-FFF2-40B4-BE49-F238E27FC236}">
                  <a16:creationId xmlns:a16="http://schemas.microsoft.com/office/drawing/2014/main" id="{D35E07CC-E356-484B-8231-E2EB8A2EB16E}"/>
                </a:ext>
              </a:extLst>
            </p:cNvPr>
            <p:cNvCxnSpPr>
              <a:cxnSpLocks noChangeShapeType="1"/>
              <a:stCxn id="719878" idx="2"/>
            </p:cNvCxnSpPr>
            <p:nvPr/>
          </p:nvCxnSpPr>
          <p:spPr bwMode="auto">
            <a:xfrm flipH="1">
              <a:off x="4067" y="2857"/>
              <a:ext cx="1" cy="4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719881" name="AutoShape 9">
              <a:extLst>
                <a:ext uri="{FF2B5EF4-FFF2-40B4-BE49-F238E27FC236}">
                  <a16:creationId xmlns:a16="http://schemas.microsoft.com/office/drawing/2014/main" id="{4A4CFCC8-00D9-4C98-8A40-316CB87BA107}"/>
                </a:ext>
              </a:extLst>
            </p:cNvPr>
            <p:cNvCxnSpPr>
              <a:cxnSpLocks noChangeShapeType="1"/>
              <a:stCxn id="719877" idx="3"/>
            </p:cNvCxnSpPr>
            <p:nvPr/>
          </p:nvCxnSpPr>
          <p:spPr bwMode="auto">
            <a:xfrm>
              <a:off x="4631" y="1865"/>
              <a:ext cx="399" cy="1221"/>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719882" name="AutoShape 10">
              <a:extLst>
                <a:ext uri="{FF2B5EF4-FFF2-40B4-BE49-F238E27FC236}">
                  <a16:creationId xmlns:a16="http://schemas.microsoft.com/office/drawing/2014/main" id="{25609759-D714-4DDB-8E43-A629C54540BB}"/>
                </a:ext>
              </a:extLst>
            </p:cNvPr>
            <p:cNvCxnSpPr>
              <a:cxnSpLocks noChangeShapeType="1"/>
            </p:cNvCxnSpPr>
            <p:nvPr/>
          </p:nvCxnSpPr>
          <p:spPr bwMode="auto">
            <a:xfrm flipH="1">
              <a:off x="4050" y="3087"/>
              <a:ext cx="98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719883" name="AutoShape 11">
              <a:extLst>
                <a:ext uri="{FF2B5EF4-FFF2-40B4-BE49-F238E27FC236}">
                  <a16:creationId xmlns:a16="http://schemas.microsoft.com/office/drawing/2014/main" id="{7FA94DAD-26B8-49A3-8550-D89E057BD7D8}"/>
                </a:ext>
              </a:extLst>
            </p:cNvPr>
            <p:cNvCxnSpPr>
              <a:cxnSpLocks noChangeShapeType="1"/>
              <a:endCxn id="719877" idx="0"/>
            </p:cNvCxnSpPr>
            <p:nvPr/>
          </p:nvCxnSpPr>
          <p:spPr bwMode="auto">
            <a:xfrm>
              <a:off x="4051" y="1389"/>
              <a:ext cx="0" cy="24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719884" name="Rectangle 12">
              <a:extLst>
                <a:ext uri="{FF2B5EF4-FFF2-40B4-BE49-F238E27FC236}">
                  <a16:creationId xmlns:a16="http://schemas.microsoft.com/office/drawing/2014/main" id="{EFD8606C-D851-466B-97CB-C9E49DE57CFC}"/>
                </a:ext>
              </a:extLst>
            </p:cNvPr>
            <p:cNvSpPr>
              <a:spLocks noChangeArrowheads="1"/>
            </p:cNvSpPr>
            <p:nvPr/>
          </p:nvSpPr>
          <p:spPr bwMode="auto">
            <a:xfrm>
              <a:off x="3742" y="2160"/>
              <a:ext cx="907" cy="29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zh-CN" altLang="en-US" sz="2800">
                  <a:solidFill>
                    <a:srgbClr val="006600"/>
                  </a:solidFill>
                  <a:latin typeface="黑体" panose="02010609060101010101" pitchFamily="49" charset="-122"/>
                </a:rPr>
                <a:t>真</a:t>
              </a:r>
              <a:r>
                <a:rPr lang="en-US" altLang="zh-CN" sz="2800">
                  <a:solidFill>
                    <a:srgbClr val="006600"/>
                  </a:solidFill>
                  <a:latin typeface="黑体" panose="02010609060101010101" pitchFamily="49" charset="-122"/>
                </a:rPr>
                <a:t>(</a:t>
              </a:r>
              <a:r>
                <a:rPr lang="zh-CN" altLang="en-US" sz="2800">
                  <a:solidFill>
                    <a:srgbClr val="006600"/>
                  </a:solidFill>
                  <a:latin typeface="黑体" panose="02010609060101010101" pitchFamily="49" charset="-122"/>
                </a:rPr>
                <a:t>非</a:t>
              </a:r>
              <a:r>
                <a:rPr lang="en-US" altLang="zh-CN" sz="2800">
                  <a:solidFill>
                    <a:srgbClr val="006600"/>
                  </a:solidFill>
                  <a:latin typeface="黑体" panose="02010609060101010101" pitchFamily="49" charset="-122"/>
                </a:rPr>
                <a:t>0)</a:t>
              </a:r>
            </a:p>
          </p:txBody>
        </p:sp>
        <p:sp>
          <p:nvSpPr>
            <p:cNvPr id="719885" name="Rectangle 13">
              <a:extLst>
                <a:ext uri="{FF2B5EF4-FFF2-40B4-BE49-F238E27FC236}">
                  <a16:creationId xmlns:a16="http://schemas.microsoft.com/office/drawing/2014/main" id="{E466E880-7AB1-4324-826B-11E8DAEF252F}"/>
                </a:ext>
              </a:extLst>
            </p:cNvPr>
            <p:cNvSpPr>
              <a:spLocks noChangeArrowheads="1"/>
            </p:cNvSpPr>
            <p:nvPr/>
          </p:nvSpPr>
          <p:spPr bwMode="auto">
            <a:xfrm>
              <a:off x="4694" y="2432"/>
              <a:ext cx="726" cy="3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zh-CN" altLang="en-US" sz="2800">
                  <a:solidFill>
                    <a:schemeClr val="accent2"/>
                  </a:solidFill>
                  <a:latin typeface="黑体" panose="02010609060101010101" pitchFamily="49" charset="-122"/>
                </a:rPr>
                <a:t>假 </a:t>
              </a:r>
              <a:r>
                <a:rPr lang="en-US" altLang="zh-CN" sz="2800">
                  <a:solidFill>
                    <a:schemeClr val="accent2"/>
                  </a:solidFill>
                  <a:latin typeface="黑体" panose="02010609060101010101" pitchFamily="49" charset="-122"/>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98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987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1988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198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9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9" name="Rectangle 3">
            <a:extLst>
              <a:ext uri="{FF2B5EF4-FFF2-40B4-BE49-F238E27FC236}">
                <a16:creationId xmlns:a16="http://schemas.microsoft.com/office/drawing/2014/main" id="{949DC4FB-E70B-40AE-B12C-F91ED14BBB67}"/>
              </a:ext>
            </a:extLst>
          </p:cNvPr>
          <p:cNvSpPr>
            <a:spLocks noChangeArrowheads="1"/>
          </p:cNvSpPr>
          <p:nvPr/>
        </p:nvSpPr>
        <p:spPr bwMode="auto">
          <a:xfrm>
            <a:off x="827088" y="1557338"/>
            <a:ext cx="3457575" cy="208756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en-US" altLang="zh-CN">
                <a:solidFill>
                  <a:srgbClr val="000099"/>
                </a:solidFill>
              </a:rPr>
              <a:t>(2) if (</a:t>
            </a:r>
            <a:r>
              <a:rPr lang="zh-CN" altLang="en-US">
                <a:solidFill>
                  <a:srgbClr val="000099"/>
                </a:solidFill>
              </a:rPr>
              <a:t>表达式</a:t>
            </a:r>
            <a:r>
              <a:rPr lang="en-US" altLang="zh-CN">
                <a:solidFill>
                  <a:srgbClr val="000099"/>
                </a:solidFill>
              </a:rPr>
              <a:t>) </a:t>
            </a:r>
          </a:p>
          <a:p>
            <a:pPr>
              <a:lnSpc>
                <a:spcPct val="100000"/>
              </a:lnSpc>
            </a:pPr>
            <a:r>
              <a:rPr lang="en-US" altLang="zh-CN">
                <a:solidFill>
                  <a:srgbClr val="000099"/>
                </a:solidFill>
              </a:rPr>
              <a:t>         </a:t>
            </a:r>
            <a:r>
              <a:rPr lang="zh-CN" altLang="en-US">
                <a:solidFill>
                  <a:srgbClr val="CC0000"/>
                </a:solidFill>
              </a:rPr>
              <a:t>语句</a:t>
            </a:r>
            <a:r>
              <a:rPr lang="en-US" altLang="zh-CN">
                <a:solidFill>
                  <a:srgbClr val="CC0000"/>
                </a:solidFill>
              </a:rPr>
              <a:t>1</a:t>
            </a:r>
          </a:p>
          <a:p>
            <a:pPr>
              <a:lnSpc>
                <a:spcPct val="100000"/>
              </a:lnSpc>
            </a:pPr>
            <a:r>
              <a:rPr lang="en-US" altLang="zh-CN">
                <a:solidFill>
                  <a:srgbClr val="000099"/>
                </a:solidFill>
              </a:rPr>
              <a:t>      else </a:t>
            </a:r>
          </a:p>
          <a:p>
            <a:pPr>
              <a:lnSpc>
                <a:spcPct val="100000"/>
              </a:lnSpc>
            </a:pPr>
            <a:r>
              <a:rPr lang="en-US" altLang="zh-CN">
                <a:solidFill>
                  <a:srgbClr val="000099"/>
                </a:solidFill>
              </a:rPr>
              <a:t>         </a:t>
            </a:r>
            <a:r>
              <a:rPr lang="zh-CN" altLang="en-US">
                <a:solidFill>
                  <a:srgbClr val="CC0000"/>
                </a:solidFill>
              </a:rPr>
              <a:t>语句</a:t>
            </a:r>
            <a:r>
              <a:rPr lang="en-US" altLang="zh-CN">
                <a:solidFill>
                  <a:srgbClr val="CC0000"/>
                </a:solidFill>
              </a:rPr>
              <a:t>2</a:t>
            </a:r>
            <a:endParaRPr lang="en-US" altLang="zh-CN">
              <a:solidFill>
                <a:srgbClr val="000099"/>
              </a:solidFill>
            </a:endParaRPr>
          </a:p>
        </p:txBody>
      </p:sp>
      <p:grpSp>
        <p:nvGrpSpPr>
          <p:cNvPr id="720900" name="Group 4">
            <a:extLst>
              <a:ext uri="{FF2B5EF4-FFF2-40B4-BE49-F238E27FC236}">
                <a16:creationId xmlns:a16="http://schemas.microsoft.com/office/drawing/2014/main" id="{006015EE-13B8-4B6C-950E-7DC817C7C0EC}"/>
              </a:ext>
            </a:extLst>
          </p:cNvPr>
          <p:cNvGrpSpPr>
            <a:grpSpLocks/>
          </p:cNvGrpSpPr>
          <p:nvPr/>
        </p:nvGrpSpPr>
        <p:grpSpPr bwMode="auto">
          <a:xfrm>
            <a:off x="4932363" y="1484313"/>
            <a:ext cx="3851275" cy="2743200"/>
            <a:chOff x="3285" y="816"/>
            <a:chExt cx="2304" cy="1728"/>
          </a:xfrm>
        </p:grpSpPr>
        <p:sp>
          <p:nvSpPr>
            <p:cNvPr id="720901" name="Rectangle 5">
              <a:extLst>
                <a:ext uri="{FF2B5EF4-FFF2-40B4-BE49-F238E27FC236}">
                  <a16:creationId xmlns:a16="http://schemas.microsoft.com/office/drawing/2014/main" id="{C0032918-C60B-4778-8A2D-8E11E1A74F3E}"/>
                </a:ext>
              </a:extLst>
            </p:cNvPr>
            <p:cNvSpPr>
              <a:spLocks noChangeArrowheads="1"/>
            </p:cNvSpPr>
            <p:nvPr/>
          </p:nvSpPr>
          <p:spPr bwMode="auto">
            <a:xfrm>
              <a:off x="3285" y="816"/>
              <a:ext cx="2304" cy="1728"/>
            </a:xfrm>
            <a:prstGeom prst="rect">
              <a:avLst/>
            </a:prstGeom>
            <a:solidFill>
              <a:schemeClr val="bg1"/>
            </a:solidFill>
            <a:ln w="25400" cap="sq">
              <a:solidFill>
                <a:srgbClr val="3333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0" hangingPunct="0">
                <a:lnSpc>
                  <a:spcPct val="100000"/>
                </a:lnSpc>
              </a:pPr>
              <a:r>
                <a:rPr kumimoji="1" lang="en-US" altLang="zh-CN" sz="2800"/>
                <a:t>         </a:t>
              </a:r>
            </a:p>
            <a:p>
              <a:pPr eaLnBrk="0" hangingPunct="0">
                <a:lnSpc>
                  <a:spcPct val="100000"/>
                </a:lnSpc>
              </a:pPr>
              <a:r>
                <a:rPr kumimoji="1" lang="en-US" altLang="zh-CN" sz="2800"/>
                <a:t>         </a:t>
              </a:r>
              <a:endParaRPr kumimoji="1" lang="en-US" altLang="zh-CN" sz="2800">
                <a:solidFill>
                  <a:srgbClr val="000099"/>
                </a:solidFill>
              </a:endParaRPr>
            </a:p>
            <a:p>
              <a:pPr eaLnBrk="0" hangingPunct="0">
                <a:lnSpc>
                  <a:spcPct val="100000"/>
                </a:lnSpc>
              </a:pPr>
              <a:r>
                <a:rPr kumimoji="1" lang="en-US" altLang="zh-CN" sz="2800">
                  <a:solidFill>
                    <a:srgbClr val="000099"/>
                  </a:solidFill>
                </a:rPr>
                <a:t>                </a:t>
              </a:r>
            </a:p>
            <a:p>
              <a:pPr eaLnBrk="0" hangingPunct="0">
                <a:lnSpc>
                  <a:spcPct val="100000"/>
                </a:lnSpc>
              </a:pPr>
              <a:r>
                <a:rPr kumimoji="1" lang="en-US" altLang="zh-CN" sz="2800">
                  <a:solidFill>
                    <a:srgbClr val="000099"/>
                  </a:solidFill>
                </a:rPr>
                <a:t>              </a:t>
              </a:r>
              <a:endParaRPr kumimoji="1" lang="en-US" altLang="zh-CN" sz="2800">
                <a:solidFill>
                  <a:schemeClr val="hlink"/>
                </a:solidFill>
              </a:endParaRPr>
            </a:p>
            <a:p>
              <a:pPr eaLnBrk="0" hangingPunct="0">
                <a:lnSpc>
                  <a:spcPct val="100000"/>
                </a:lnSpc>
              </a:pPr>
              <a:r>
                <a:rPr kumimoji="1" lang="en-US" altLang="zh-CN" sz="2800">
                  <a:solidFill>
                    <a:srgbClr val="000099"/>
                  </a:solidFill>
                </a:rPr>
                <a:t>               </a:t>
              </a:r>
            </a:p>
            <a:p>
              <a:pPr eaLnBrk="0" hangingPunct="0">
                <a:lnSpc>
                  <a:spcPct val="100000"/>
                </a:lnSpc>
              </a:pPr>
              <a:r>
                <a:rPr kumimoji="1" lang="en-US" altLang="zh-CN" sz="2800">
                  <a:solidFill>
                    <a:srgbClr val="000099"/>
                  </a:solidFill>
                </a:rPr>
                <a:t>       </a:t>
              </a:r>
              <a:endParaRPr kumimoji="1" lang="en-US" altLang="zh-CN" sz="2800">
                <a:solidFill>
                  <a:schemeClr val="hlink"/>
                </a:solidFill>
              </a:endParaRPr>
            </a:p>
          </p:txBody>
        </p:sp>
        <p:sp>
          <p:nvSpPr>
            <p:cNvPr id="720902" name="AutoShape 6">
              <a:extLst>
                <a:ext uri="{FF2B5EF4-FFF2-40B4-BE49-F238E27FC236}">
                  <a16:creationId xmlns:a16="http://schemas.microsoft.com/office/drawing/2014/main" id="{8FD42AA8-5155-4DE8-A52E-D3A60A93FBCF}"/>
                </a:ext>
              </a:extLst>
            </p:cNvPr>
            <p:cNvSpPr>
              <a:spLocks noChangeArrowheads="1"/>
            </p:cNvSpPr>
            <p:nvPr/>
          </p:nvSpPr>
          <p:spPr bwMode="auto">
            <a:xfrm>
              <a:off x="3969" y="1152"/>
              <a:ext cx="864" cy="432"/>
            </a:xfrm>
            <a:prstGeom prst="flowChartDecision">
              <a:avLst/>
            </a:prstGeom>
            <a:noFill/>
            <a:ln w="25400">
              <a:solidFill>
                <a:srgbClr val="00008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03" name="AutoShape 7">
              <a:extLst>
                <a:ext uri="{FF2B5EF4-FFF2-40B4-BE49-F238E27FC236}">
                  <a16:creationId xmlns:a16="http://schemas.microsoft.com/office/drawing/2014/main" id="{DF850F28-CAE3-4102-B539-2DC074344197}"/>
                </a:ext>
              </a:extLst>
            </p:cNvPr>
            <p:cNvSpPr>
              <a:spLocks noChangeArrowheads="1"/>
            </p:cNvSpPr>
            <p:nvPr/>
          </p:nvSpPr>
          <p:spPr bwMode="auto">
            <a:xfrm>
              <a:off x="3393" y="1632"/>
              <a:ext cx="721" cy="288"/>
            </a:xfrm>
            <a:prstGeom prst="flowChartProcess">
              <a:avLst/>
            </a:prstGeom>
            <a:noFill/>
            <a:ln w="12700" cap="sq">
              <a:solidFill>
                <a:srgbClr val="00008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04" name="AutoShape 8">
              <a:extLst>
                <a:ext uri="{FF2B5EF4-FFF2-40B4-BE49-F238E27FC236}">
                  <a16:creationId xmlns:a16="http://schemas.microsoft.com/office/drawing/2014/main" id="{7E58EFD0-6FEE-4406-9D76-656F6836B7B9}"/>
                </a:ext>
              </a:extLst>
            </p:cNvPr>
            <p:cNvSpPr>
              <a:spLocks noChangeArrowheads="1"/>
            </p:cNvSpPr>
            <p:nvPr/>
          </p:nvSpPr>
          <p:spPr bwMode="auto">
            <a:xfrm>
              <a:off x="4736" y="1632"/>
              <a:ext cx="721" cy="288"/>
            </a:xfrm>
            <a:prstGeom prst="flowChartProcess">
              <a:avLst/>
            </a:prstGeom>
            <a:noFill/>
            <a:ln w="12700" cap="sq">
              <a:solidFill>
                <a:srgbClr val="00008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05" name="Line 9">
              <a:extLst>
                <a:ext uri="{FF2B5EF4-FFF2-40B4-BE49-F238E27FC236}">
                  <a16:creationId xmlns:a16="http://schemas.microsoft.com/office/drawing/2014/main" id="{7A067AD7-A3BD-4F6A-9565-A84DC82A5A74}"/>
                </a:ext>
              </a:extLst>
            </p:cNvPr>
            <p:cNvSpPr>
              <a:spLocks noChangeShapeType="1"/>
            </p:cNvSpPr>
            <p:nvPr/>
          </p:nvSpPr>
          <p:spPr bwMode="auto">
            <a:xfrm>
              <a:off x="3729" y="1344"/>
              <a:ext cx="0" cy="288"/>
            </a:xfrm>
            <a:prstGeom prst="line">
              <a:avLst/>
            </a:prstGeom>
            <a:noFill/>
            <a:ln w="12700" cap="sq">
              <a:solidFill>
                <a:srgbClr val="00008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06" name="Line 10">
              <a:extLst>
                <a:ext uri="{FF2B5EF4-FFF2-40B4-BE49-F238E27FC236}">
                  <a16:creationId xmlns:a16="http://schemas.microsoft.com/office/drawing/2014/main" id="{111725E8-D8EB-429F-9379-E1F9B3FCB634}"/>
                </a:ext>
              </a:extLst>
            </p:cNvPr>
            <p:cNvSpPr>
              <a:spLocks noChangeShapeType="1"/>
            </p:cNvSpPr>
            <p:nvPr/>
          </p:nvSpPr>
          <p:spPr bwMode="auto">
            <a:xfrm>
              <a:off x="5121" y="1344"/>
              <a:ext cx="0" cy="288"/>
            </a:xfrm>
            <a:prstGeom prst="line">
              <a:avLst/>
            </a:prstGeom>
            <a:noFill/>
            <a:ln w="12700" cap="sq">
              <a:solidFill>
                <a:srgbClr val="00008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07" name="Line 11">
              <a:extLst>
                <a:ext uri="{FF2B5EF4-FFF2-40B4-BE49-F238E27FC236}">
                  <a16:creationId xmlns:a16="http://schemas.microsoft.com/office/drawing/2014/main" id="{6D4D6613-07B3-4FEB-8C49-70D2BBD829F1}"/>
                </a:ext>
              </a:extLst>
            </p:cNvPr>
            <p:cNvSpPr>
              <a:spLocks noChangeShapeType="1"/>
            </p:cNvSpPr>
            <p:nvPr/>
          </p:nvSpPr>
          <p:spPr bwMode="auto">
            <a:xfrm>
              <a:off x="3729" y="1344"/>
              <a:ext cx="288" cy="0"/>
            </a:xfrm>
            <a:prstGeom prst="line">
              <a:avLst/>
            </a:prstGeom>
            <a:noFill/>
            <a:ln w="25400" cap="sq">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0908" name="Line 12">
              <a:extLst>
                <a:ext uri="{FF2B5EF4-FFF2-40B4-BE49-F238E27FC236}">
                  <a16:creationId xmlns:a16="http://schemas.microsoft.com/office/drawing/2014/main" id="{68ADDBE4-83B5-48D5-93F0-4D1F3343066E}"/>
                </a:ext>
              </a:extLst>
            </p:cNvPr>
            <p:cNvSpPr>
              <a:spLocks noChangeShapeType="1"/>
            </p:cNvSpPr>
            <p:nvPr/>
          </p:nvSpPr>
          <p:spPr bwMode="auto">
            <a:xfrm>
              <a:off x="4833" y="1344"/>
              <a:ext cx="288" cy="0"/>
            </a:xfrm>
            <a:prstGeom prst="line">
              <a:avLst/>
            </a:prstGeom>
            <a:noFill/>
            <a:ln w="25400" cap="sq">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0909" name="Line 13">
              <a:extLst>
                <a:ext uri="{FF2B5EF4-FFF2-40B4-BE49-F238E27FC236}">
                  <a16:creationId xmlns:a16="http://schemas.microsoft.com/office/drawing/2014/main" id="{8D7A4271-C6C5-457D-8364-700BB0C37D43}"/>
                </a:ext>
              </a:extLst>
            </p:cNvPr>
            <p:cNvSpPr>
              <a:spLocks noChangeShapeType="1"/>
            </p:cNvSpPr>
            <p:nvPr/>
          </p:nvSpPr>
          <p:spPr bwMode="auto">
            <a:xfrm>
              <a:off x="3729" y="1920"/>
              <a:ext cx="0" cy="288"/>
            </a:xfrm>
            <a:prstGeom prst="line">
              <a:avLst/>
            </a:prstGeom>
            <a:noFill/>
            <a:ln w="25400" cap="sq">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0910" name="Line 14">
              <a:extLst>
                <a:ext uri="{FF2B5EF4-FFF2-40B4-BE49-F238E27FC236}">
                  <a16:creationId xmlns:a16="http://schemas.microsoft.com/office/drawing/2014/main" id="{A12B7D88-05E5-420C-9F35-3A841AB46042}"/>
                </a:ext>
              </a:extLst>
            </p:cNvPr>
            <p:cNvSpPr>
              <a:spLocks noChangeShapeType="1"/>
            </p:cNvSpPr>
            <p:nvPr/>
          </p:nvSpPr>
          <p:spPr bwMode="auto">
            <a:xfrm>
              <a:off x="5121" y="1920"/>
              <a:ext cx="0" cy="288"/>
            </a:xfrm>
            <a:prstGeom prst="line">
              <a:avLst/>
            </a:prstGeom>
            <a:noFill/>
            <a:ln w="25400" cap="sq">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0911" name="Line 15">
              <a:extLst>
                <a:ext uri="{FF2B5EF4-FFF2-40B4-BE49-F238E27FC236}">
                  <a16:creationId xmlns:a16="http://schemas.microsoft.com/office/drawing/2014/main" id="{694A45C1-98BB-4F19-B069-E1049AD73465}"/>
                </a:ext>
              </a:extLst>
            </p:cNvPr>
            <p:cNvSpPr>
              <a:spLocks noChangeShapeType="1"/>
            </p:cNvSpPr>
            <p:nvPr/>
          </p:nvSpPr>
          <p:spPr bwMode="auto">
            <a:xfrm>
              <a:off x="3729" y="2208"/>
              <a:ext cx="1392" cy="0"/>
            </a:xfrm>
            <a:prstGeom prst="line">
              <a:avLst/>
            </a:prstGeom>
            <a:noFill/>
            <a:ln w="25400" cap="sq">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0912" name="Line 16">
              <a:extLst>
                <a:ext uri="{FF2B5EF4-FFF2-40B4-BE49-F238E27FC236}">
                  <a16:creationId xmlns:a16="http://schemas.microsoft.com/office/drawing/2014/main" id="{B18C0CEB-6CF2-4FED-8026-2D8C38B33B01}"/>
                </a:ext>
              </a:extLst>
            </p:cNvPr>
            <p:cNvSpPr>
              <a:spLocks noChangeShapeType="1"/>
            </p:cNvSpPr>
            <p:nvPr/>
          </p:nvSpPr>
          <p:spPr bwMode="auto">
            <a:xfrm>
              <a:off x="4401" y="2208"/>
              <a:ext cx="0" cy="288"/>
            </a:xfrm>
            <a:prstGeom prst="line">
              <a:avLst/>
            </a:prstGeom>
            <a:noFill/>
            <a:ln w="25400" cap="sq">
              <a:solidFill>
                <a:srgbClr val="33339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0913" name="Line 17">
              <a:extLst>
                <a:ext uri="{FF2B5EF4-FFF2-40B4-BE49-F238E27FC236}">
                  <a16:creationId xmlns:a16="http://schemas.microsoft.com/office/drawing/2014/main" id="{CEC770E3-8485-487B-B2E6-2C921B421CE4}"/>
                </a:ext>
              </a:extLst>
            </p:cNvPr>
            <p:cNvSpPr>
              <a:spLocks noChangeShapeType="1"/>
            </p:cNvSpPr>
            <p:nvPr/>
          </p:nvSpPr>
          <p:spPr bwMode="auto">
            <a:xfrm>
              <a:off x="4401" y="864"/>
              <a:ext cx="0" cy="288"/>
            </a:xfrm>
            <a:prstGeom prst="line">
              <a:avLst/>
            </a:prstGeom>
            <a:noFill/>
            <a:ln w="25400" cap="sq">
              <a:solidFill>
                <a:srgbClr val="33339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0914" name="Rectangle 18">
              <a:extLst>
                <a:ext uri="{FF2B5EF4-FFF2-40B4-BE49-F238E27FC236}">
                  <a16:creationId xmlns:a16="http://schemas.microsoft.com/office/drawing/2014/main" id="{54B4D2BB-E388-4801-98CC-A3404F159433}"/>
                </a:ext>
              </a:extLst>
            </p:cNvPr>
            <p:cNvSpPr>
              <a:spLocks noChangeArrowheads="1"/>
            </p:cNvSpPr>
            <p:nvPr/>
          </p:nvSpPr>
          <p:spPr bwMode="auto">
            <a:xfrm>
              <a:off x="4161" y="1200"/>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pPr>
              <a:r>
                <a:rPr kumimoji="1" lang="zh-CN" altLang="en-US" sz="2400">
                  <a:solidFill>
                    <a:srgbClr val="CC0000"/>
                  </a:solidFill>
                </a:rPr>
                <a:t>条件</a:t>
              </a:r>
            </a:p>
          </p:txBody>
        </p:sp>
        <p:sp>
          <p:nvSpPr>
            <p:cNvPr id="720915" name="Rectangle 19">
              <a:extLst>
                <a:ext uri="{FF2B5EF4-FFF2-40B4-BE49-F238E27FC236}">
                  <a16:creationId xmlns:a16="http://schemas.microsoft.com/office/drawing/2014/main" id="{C7AAEDBA-1590-43A3-94B6-36606E8F9C18}"/>
                </a:ext>
              </a:extLst>
            </p:cNvPr>
            <p:cNvSpPr>
              <a:spLocks noChangeArrowheads="1"/>
            </p:cNvSpPr>
            <p:nvPr/>
          </p:nvSpPr>
          <p:spPr bwMode="auto">
            <a:xfrm>
              <a:off x="3373" y="1600"/>
              <a:ext cx="6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pPr>
              <a:r>
                <a:rPr kumimoji="1" lang="zh-CN" altLang="en-US" sz="2800">
                  <a:solidFill>
                    <a:srgbClr val="000099"/>
                  </a:solidFill>
                </a:rPr>
                <a:t>语句</a:t>
              </a:r>
              <a:r>
                <a:rPr kumimoji="1" lang="en-US" altLang="zh-CN" sz="2800">
                  <a:solidFill>
                    <a:srgbClr val="000099"/>
                  </a:solidFill>
                </a:rPr>
                <a:t>1</a:t>
              </a:r>
            </a:p>
          </p:txBody>
        </p:sp>
        <p:sp>
          <p:nvSpPr>
            <p:cNvPr id="720916" name="Rectangle 20">
              <a:extLst>
                <a:ext uri="{FF2B5EF4-FFF2-40B4-BE49-F238E27FC236}">
                  <a16:creationId xmlns:a16="http://schemas.microsoft.com/office/drawing/2014/main" id="{1D6909D5-243B-4768-86CC-ED24738CA76E}"/>
                </a:ext>
              </a:extLst>
            </p:cNvPr>
            <p:cNvSpPr>
              <a:spLocks noChangeArrowheads="1"/>
            </p:cNvSpPr>
            <p:nvPr/>
          </p:nvSpPr>
          <p:spPr bwMode="auto">
            <a:xfrm>
              <a:off x="4689" y="1600"/>
              <a:ext cx="6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pPr>
              <a:r>
                <a:rPr kumimoji="1" lang="zh-CN" altLang="en-US" sz="2800"/>
                <a:t>语句</a:t>
              </a:r>
              <a:r>
                <a:rPr kumimoji="1" lang="en-US" altLang="zh-CN" sz="2800"/>
                <a:t>2</a:t>
              </a:r>
            </a:p>
          </p:txBody>
        </p:sp>
        <p:sp>
          <p:nvSpPr>
            <p:cNvPr id="720917" name="Rectangle 21">
              <a:extLst>
                <a:ext uri="{FF2B5EF4-FFF2-40B4-BE49-F238E27FC236}">
                  <a16:creationId xmlns:a16="http://schemas.microsoft.com/office/drawing/2014/main" id="{4CD2A6B0-179E-428E-9364-7EDD2FDD07A3}"/>
                </a:ext>
              </a:extLst>
            </p:cNvPr>
            <p:cNvSpPr>
              <a:spLocks noChangeArrowheads="1"/>
            </p:cNvSpPr>
            <p:nvPr/>
          </p:nvSpPr>
          <p:spPr bwMode="auto">
            <a:xfrm>
              <a:off x="3762" y="1072"/>
              <a:ext cx="2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pPr>
              <a:r>
                <a:rPr kumimoji="1" lang="en-US" altLang="zh-CN" sz="2800">
                  <a:solidFill>
                    <a:srgbClr val="000099"/>
                  </a:solidFill>
                </a:rPr>
                <a:t>Y</a:t>
              </a:r>
            </a:p>
          </p:txBody>
        </p:sp>
        <p:sp>
          <p:nvSpPr>
            <p:cNvPr id="720918" name="Rectangle 22">
              <a:extLst>
                <a:ext uri="{FF2B5EF4-FFF2-40B4-BE49-F238E27FC236}">
                  <a16:creationId xmlns:a16="http://schemas.microsoft.com/office/drawing/2014/main" id="{E789E508-FB7B-451F-A804-B0B205491D73}"/>
                </a:ext>
              </a:extLst>
            </p:cNvPr>
            <p:cNvSpPr>
              <a:spLocks noChangeArrowheads="1"/>
            </p:cNvSpPr>
            <p:nvPr/>
          </p:nvSpPr>
          <p:spPr bwMode="auto">
            <a:xfrm>
              <a:off x="4914" y="1104"/>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pPr>
              <a:r>
                <a:rPr kumimoji="1" lang="en-US" altLang="zh-CN" sz="2800"/>
                <a:t>N</a:t>
              </a:r>
            </a:p>
          </p:txBody>
        </p:sp>
      </p:grpSp>
      <p:sp>
        <p:nvSpPr>
          <p:cNvPr id="720919" name="Rectangle 23">
            <a:extLst>
              <a:ext uri="{FF2B5EF4-FFF2-40B4-BE49-F238E27FC236}">
                <a16:creationId xmlns:a16="http://schemas.microsoft.com/office/drawing/2014/main" id="{0D8ABA23-5C2F-4476-B3BB-98E3DBB51439}"/>
              </a:ext>
            </a:extLst>
          </p:cNvPr>
          <p:cNvSpPr>
            <a:spLocks noGrp="1" noChangeArrowheads="1"/>
          </p:cNvSpPr>
          <p:nvPr>
            <p:ph type="title"/>
          </p:nvPr>
        </p:nvSpPr>
        <p:spPr>
          <a:xfrm>
            <a:off x="2700338" y="404813"/>
            <a:ext cx="2374900" cy="692150"/>
          </a:xfrm>
        </p:spPr>
        <p:txBody>
          <a:bodyPr/>
          <a:lstStyle/>
          <a:p>
            <a:r>
              <a:rPr lang="en-US" altLang="zh-CN" sz="3600">
                <a:solidFill>
                  <a:srgbClr val="800000"/>
                </a:solidFill>
                <a:latin typeface="Times New Roman" panose="02020603050405020304" pitchFamily="18" charset="0"/>
              </a:rPr>
              <a:t>5.3  if </a:t>
            </a:r>
            <a:r>
              <a:rPr lang="zh-CN" altLang="en-US" sz="3600">
                <a:solidFill>
                  <a:srgbClr val="800000"/>
                </a:solidFill>
                <a:latin typeface="Times New Roman" panose="02020603050405020304" pitchFamily="18" charset="0"/>
              </a:rPr>
              <a:t>语句</a:t>
            </a:r>
          </a:p>
        </p:txBody>
      </p:sp>
      <p:sp>
        <p:nvSpPr>
          <p:cNvPr id="720920" name="Rectangle 24">
            <a:extLst>
              <a:ext uri="{FF2B5EF4-FFF2-40B4-BE49-F238E27FC236}">
                <a16:creationId xmlns:a16="http://schemas.microsoft.com/office/drawing/2014/main" id="{C5C894D9-E677-4F53-96D5-B7051DD3497C}"/>
              </a:ext>
            </a:extLst>
          </p:cNvPr>
          <p:cNvSpPr>
            <a:spLocks noChangeArrowheads="1"/>
          </p:cNvSpPr>
          <p:nvPr/>
        </p:nvSpPr>
        <p:spPr bwMode="auto">
          <a:xfrm>
            <a:off x="827088" y="3860800"/>
            <a:ext cx="4103687" cy="2041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nSpc>
                <a:spcPct val="100000"/>
              </a:lnSpc>
            </a:pPr>
            <a:r>
              <a:rPr lang="zh-CN" altLang="en-US" sz="2800">
                <a:solidFill>
                  <a:srgbClr val="CC0000"/>
                </a:solidFill>
              </a:rPr>
              <a:t>例</a:t>
            </a:r>
            <a:r>
              <a:rPr lang="en-US" altLang="zh-CN" sz="2800">
                <a:solidFill>
                  <a:srgbClr val="CC0000"/>
                </a:solidFill>
              </a:rPr>
              <a:t>:</a:t>
            </a:r>
            <a:r>
              <a:rPr lang="en-US" altLang="zh-CN">
                <a:solidFill>
                  <a:srgbClr val="CC0000"/>
                </a:solidFill>
              </a:rPr>
              <a:t>  </a:t>
            </a:r>
            <a:r>
              <a:rPr lang="en-US" altLang="zh-CN">
                <a:solidFill>
                  <a:srgbClr val="000099"/>
                </a:solidFill>
              </a:rPr>
              <a:t>if </a:t>
            </a:r>
            <a:r>
              <a:rPr lang="en-US" altLang="zh-CN"/>
              <a:t>(x&gt;y)  </a:t>
            </a:r>
          </a:p>
          <a:p>
            <a:pPr>
              <a:lnSpc>
                <a:spcPct val="100000"/>
              </a:lnSpc>
            </a:pPr>
            <a:r>
              <a:rPr lang="en-US" altLang="zh-CN"/>
              <a:t>           printf(“%d”, x);</a:t>
            </a:r>
          </a:p>
          <a:p>
            <a:pPr>
              <a:lnSpc>
                <a:spcPct val="100000"/>
              </a:lnSpc>
            </a:pPr>
            <a:r>
              <a:rPr lang="en-US" altLang="zh-CN">
                <a:solidFill>
                  <a:srgbClr val="000099"/>
                </a:solidFill>
              </a:rPr>
              <a:t>       else</a:t>
            </a:r>
            <a:r>
              <a:rPr lang="en-US" altLang="zh-CN"/>
              <a:t>  </a:t>
            </a:r>
          </a:p>
          <a:p>
            <a:pPr>
              <a:lnSpc>
                <a:spcPct val="100000"/>
              </a:lnSpc>
            </a:pPr>
            <a:r>
              <a:rPr lang="en-US" altLang="zh-CN"/>
              <a:t>           printf(“%d”, 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720900"/>
                                        </p:tgtEl>
                                        <p:attrNameLst>
                                          <p:attrName>style.visibility</p:attrName>
                                        </p:attrNameLst>
                                      </p:cBhvr>
                                      <p:to>
                                        <p:strVal val="visible"/>
                                      </p:to>
                                    </p:set>
                                    <p:anim calcmode="lin" valueType="num">
                                      <p:cBhvr>
                                        <p:cTn id="7" dur="500" fill="hold"/>
                                        <p:tgtEl>
                                          <p:spTgt spid="720900"/>
                                        </p:tgtEl>
                                        <p:attrNameLst>
                                          <p:attrName>ppt_x</p:attrName>
                                        </p:attrNameLst>
                                      </p:cBhvr>
                                      <p:tavLst>
                                        <p:tav tm="0">
                                          <p:val>
                                            <p:strVal val="#ppt_x"/>
                                          </p:val>
                                        </p:tav>
                                        <p:tav tm="100000">
                                          <p:val>
                                            <p:strVal val="#ppt_x"/>
                                          </p:val>
                                        </p:tav>
                                      </p:tavLst>
                                    </p:anim>
                                    <p:anim calcmode="lin" valueType="num">
                                      <p:cBhvr>
                                        <p:cTn id="8" dur="500" fill="hold"/>
                                        <p:tgtEl>
                                          <p:spTgt spid="720900"/>
                                        </p:tgtEl>
                                        <p:attrNameLst>
                                          <p:attrName>ppt_y</p:attrName>
                                        </p:attrNameLst>
                                      </p:cBhvr>
                                      <p:tavLst>
                                        <p:tav tm="0">
                                          <p:val>
                                            <p:strVal val="#ppt_y-#ppt_h/2"/>
                                          </p:val>
                                        </p:tav>
                                        <p:tav tm="100000">
                                          <p:val>
                                            <p:strVal val="#ppt_y"/>
                                          </p:val>
                                        </p:tav>
                                      </p:tavLst>
                                    </p:anim>
                                    <p:anim calcmode="lin" valueType="num">
                                      <p:cBhvr>
                                        <p:cTn id="9" dur="500" fill="hold"/>
                                        <p:tgtEl>
                                          <p:spTgt spid="720900"/>
                                        </p:tgtEl>
                                        <p:attrNameLst>
                                          <p:attrName>ppt_w</p:attrName>
                                        </p:attrNameLst>
                                      </p:cBhvr>
                                      <p:tavLst>
                                        <p:tav tm="0">
                                          <p:val>
                                            <p:strVal val="#ppt_w"/>
                                          </p:val>
                                        </p:tav>
                                        <p:tav tm="100000">
                                          <p:val>
                                            <p:strVal val="#ppt_w"/>
                                          </p:val>
                                        </p:tav>
                                      </p:tavLst>
                                    </p:anim>
                                    <p:anim calcmode="lin" valueType="num">
                                      <p:cBhvr>
                                        <p:cTn id="10" dur="500" fill="hold"/>
                                        <p:tgtEl>
                                          <p:spTgt spid="720900"/>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0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3" name="Rectangle 3">
            <a:extLst>
              <a:ext uri="{FF2B5EF4-FFF2-40B4-BE49-F238E27FC236}">
                <a16:creationId xmlns:a16="http://schemas.microsoft.com/office/drawing/2014/main" id="{887A58D1-0850-41DF-9AEA-AFBE5FD0C451}"/>
              </a:ext>
            </a:extLst>
          </p:cNvPr>
          <p:cNvSpPr>
            <a:spLocks noChangeArrowheads="1"/>
          </p:cNvSpPr>
          <p:nvPr/>
        </p:nvSpPr>
        <p:spPr bwMode="auto">
          <a:xfrm>
            <a:off x="1331913" y="1341438"/>
            <a:ext cx="5327650" cy="38877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25000"/>
              </a:lnSpc>
            </a:pPr>
            <a:r>
              <a:rPr lang="en-US" altLang="zh-CN">
                <a:solidFill>
                  <a:srgbClr val="CC0000"/>
                </a:solidFill>
              </a:rPr>
              <a:t>(3) if (</a:t>
            </a:r>
            <a:r>
              <a:rPr lang="zh-CN" altLang="en-US">
                <a:solidFill>
                  <a:srgbClr val="CC0000"/>
                </a:solidFill>
              </a:rPr>
              <a:t>表达式</a:t>
            </a:r>
            <a:r>
              <a:rPr lang="en-US" altLang="zh-CN">
                <a:solidFill>
                  <a:srgbClr val="CC0000"/>
                </a:solidFill>
              </a:rPr>
              <a:t>1)            </a:t>
            </a:r>
            <a:r>
              <a:rPr lang="zh-CN" altLang="en-US">
                <a:solidFill>
                  <a:srgbClr val="CC0000"/>
                </a:solidFill>
              </a:rPr>
              <a:t>语句</a:t>
            </a:r>
            <a:r>
              <a:rPr lang="en-US" altLang="zh-CN">
                <a:solidFill>
                  <a:srgbClr val="CC0000"/>
                </a:solidFill>
              </a:rPr>
              <a:t>1</a:t>
            </a:r>
          </a:p>
          <a:p>
            <a:pPr>
              <a:lnSpc>
                <a:spcPct val="125000"/>
              </a:lnSpc>
            </a:pPr>
            <a:r>
              <a:rPr lang="en-US" altLang="zh-CN"/>
              <a:t>      else if (</a:t>
            </a:r>
            <a:r>
              <a:rPr lang="zh-CN" altLang="en-US"/>
              <a:t>表达式</a:t>
            </a:r>
            <a:r>
              <a:rPr lang="en-US" altLang="zh-CN"/>
              <a:t>2)     </a:t>
            </a:r>
            <a:r>
              <a:rPr lang="zh-CN" altLang="en-US"/>
              <a:t>语句</a:t>
            </a:r>
            <a:r>
              <a:rPr lang="en-US" altLang="zh-CN"/>
              <a:t>2</a:t>
            </a:r>
          </a:p>
          <a:p>
            <a:pPr>
              <a:lnSpc>
                <a:spcPct val="125000"/>
              </a:lnSpc>
            </a:pPr>
            <a:r>
              <a:rPr lang="en-US" altLang="zh-CN"/>
              <a:t>      </a:t>
            </a:r>
            <a:r>
              <a:rPr lang="en-US" altLang="zh-CN">
                <a:solidFill>
                  <a:srgbClr val="000099"/>
                </a:solidFill>
              </a:rPr>
              <a:t>else if (</a:t>
            </a:r>
            <a:r>
              <a:rPr lang="zh-CN" altLang="en-US">
                <a:solidFill>
                  <a:srgbClr val="000099"/>
                </a:solidFill>
              </a:rPr>
              <a:t>表达式</a:t>
            </a:r>
            <a:r>
              <a:rPr lang="en-US" altLang="zh-CN">
                <a:solidFill>
                  <a:srgbClr val="000099"/>
                </a:solidFill>
              </a:rPr>
              <a:t>3)     </a:t>
            </a:r>
            <a:r>
              <a:rPr lang="zh-CN" altLang="en-US">
                <a:solidFill>
                  <a:srgbClr val="000099"/>
                </a:solidFill>
              </a:rPr>
              <a:t>语句</a:t>
            </a:r>
            <a:r>
              <a:rPr lang="en-US" altLang="zh-CN">
                <a:solidFill>
                  <a:srgbClr val="000099"/>
                </a:solidFill>
              </a:rPr>
              <a:t>3</a:t>
            </a:r>
          </a:p>
          <a:p>
            <a:pPr>
              <a:lnSpc>
                <a:spcPct val="125000"/>
              </a:lnSpc>
            </a:pPr>
            <a:r>
              <a:rPr lang="en-US" altLang="zh-CN"/>
              <a:t>       ……</a:t>
            </a:r>
          </a:p>
          <a:p>
            <a:pPr>
              <a:lnSpc>
                <a:spcPct val="125000"/>
              </a:lnSpc>
            </a:pPr>
            <a:r>
              <a:rPr lang="en-US" altLang="zh-CN"/>
              <a:t>      else if (</a:t>
            </a:r>
            <a:r>
              <a:rPr lang="zh-CN" altLang="en-US"/>
              <a:t>表达式</a:t>
            </a:r>
            <a:r>
              <a:rPr lang="en-US" altLang="zh-CN"/>
              <a:t>m)    </a:t>
            </a:r>
            <a:r>
              <a:rPr lang="zh-CN" altLang="en-US"/>
              <a:t>语句</a:t>
            </a:r>
            <a:r>
              <a:rPr lang="en-US" altLang="zh-CN"/>
              <a:t>m</a:t>
            </a:r>
          </a:p>
          <a:p>
            <a:pPr>
              <a:lnSpc>
                <a:spcPct val="125000"/>
              </a:lnSpc>
            </a:pPr>
            <a:r>
              <a:rPr lang="en-US" altLang="zh-CN"/>
              <a:t>      </a:t>
            </a:r>
            <a:r>
              <a:rPr lang="en-US" altLang="zh-CN">
                <a:solidFill>
                  <a:srgbClr val="000099"/>
                </a:solidFill>
              </a:rPr>
              <a:t>else                           </a:t>
            </a:r>
            <a:r>
              <a:rPr lang="zh-CN" altLang="en-US">
                <a:solidFill>
                  <a:srgbClr val="000099"/>
                </a:solidFill>
              </a:rPr>
              <a:t>语句</a:t>
            </a:r>
            <a:r>
              <a:rPr lang="en-US" altLang="zh-CN">
                <a:solidFill>
                  <a:srgbClr val="000099"/>
                </a:solidFill>
              </a:rPr>
              <a:t>n</a:t>
            </a:r>
          </a:p>
        </p:txBody>
      </p:sp>
      <p:sp>
        <p:nvSpPr>
          <p:cNvPr id="721925" name="Rectangle 5">
            <a:extLst>
              <a:ext uri="{FF2B5EF4-FFF2-40B4-BE49-F238E27FC236}">
                <a16:creationId xmlns:a16="http://schemas.microsoft.com/office/drawing/2014/main" id="{0A5099C8-15DF-45FE-AFD0-AB6A69ADB463}"/>
              </a:ext>
            </a:extLst>
          </p:cNvPr>
          <p:cNvSpPr>
            <a:spLocks noChangeArrowheads="1"/>
          </p:cNvSpPr>
          <p:nvPr/>
        </p:nvSpPr>
        <p:spPr bwMode="auto">
          <a:xfrm>
            <a:off x="2700338" y="431800"/>
            <a:ext cx="23034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hlink"/>
                </a:solidFill>
                <a:latin typeface="Arial" panose="020B0604020202020204" pitchFamily="34" charset="0"/>
                <a:ea typeface="黑体" panose="02010609060101010101" pitchFamily="49" charset="-122"/>
              </a:defRPr>
            </a:lvl1pPr>
            <a:lvl2pPr>
              <a:defRPr sz="2800" b="1">
                <a:solidFill>
                  <a:schemeClr val="hlink"/>
                </a:solidFill>
                <a:latin typeface="Arial" panose="020B0604020202020204" pitchFamily="34" charset="0"/>
                <a:ea typeface="黑体" panose="02010609060101010101" pitchFamily="49" charset="-122"/>
              </a:defRPr>
            </a:lvl2pPr>
            <a:lvl3pPr>
              <a:defRPr sz="2800" b="1">
                <a:solidFill>
                  <a:schemeClr val="hlink"/>
                </a:solidFill>
                <a:latin typeface="Arial" panose="020B0604020202020204" pitchFamily="34" charset="0"/>
                <a:ea typeface="黑体" panose="02010609060101010101" pitchFamily="49" charset="-122"/>
              </a:defRPr>
            </a:lvl3pPr>
            <a:lvl4pPr>
              <a:defRPr sz="2800" b="1">
                <a:solidFill>
                  <a:schemeClr val="hlink"/>
                </a:solidFill>
                <a:latin typeface="Arial" panose="020B0604020202020204" pitchFamily="34" charset="0"/>
                <a:ea typeface="黑体" panose="02010609060101010101" pitchFamily="49" charset="-122"/>
              </a:defRPr>
            </a:lvl4pPr>
            <a:lvl5pPr>
              <a:defRPr sz="2800" b="1">
                <a:solidFill>
                  <a:schemeClr val="hlink"/>
                </a:solidFill>
                <a:latin typeface="Arial" panose="020B0604020202020204" pitchFamily="34" charset="0"/>
                <a:ea typeface="黑体" panose="02010609060101010101" pitchFamily="49" charset="-122"/>
              </a:defRPr>
            </a:lvl5pPr>
            <a:lvl6pPr marL="4572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6pPr>
            <a:lvl7pPr marL="9144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7pPr>
            <a:lvl8pPr marL="13716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8pPr>
            <a:lvl9pPr marL="18288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9pPr>
          </a:lstStyle>
          <a:p>
            <a:pPr>
              <a:lnSpc>
                <a:spcPct val="100000"/>
              </a:lnSpc>
            </a:pPr>
            <a:r>
              <a:rPr lang="en-US" altLang="zh-CN" sz="3600">
                <a:solidFill>
                  <a:srgbClr val="800000"/>
                </a:solidFill>
                <a:latin typeface="Times New Roman" panose="02020603050405020304" pitchFamily="18" charset="0"/>
              </a:rPr>
              <a:t>5.3  if </a:t>
            </a:r>
            <a:r>
              <a:rPr lang="zh-CN" altLang="en-US" sz="3600">
                <a:solidFill>
                  <a:srgbClr val="800000"/>
                </a:solidFill>
                <a:latin typeface="Times New Roman" panose="02020603050405020304" pitchFamily="18" charset="0"/>
              </a:rPr>
              <a:t>语句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21923"/>
                                        </p:tgtEl>
                                        <p:attrNameLst>
                                          <p:attrName>style.visibility</p:attrName>
                                        </p:attrNameLst>
                                      </p:cBhvr>
                                      <p:to>
                                        <p:strVal val="visible"/>
                                      </p:to>
                                    </p:set>
                                    <p:anim calcmode="lin" valueType="num">
                                      <p:cBhvr>
                                        <p:cTn id="7" dur="1000" fill="hold"/>
                                        <p:tgtEl>
                                          <p:spTgt spid="721923"/>
                                        </p:tgtEl>
                                        <p:attrNameLst>
                                          <p:attrName>ppt_w</p:attrName>
                                        </p:attrNameLst>
                                      </p:cBhvr>
                                      <p:tavLst>
                                        <p:tav tm="0">
                                          <p:val>
                                            <p:strVal val="#ppt_w*0.70"/>
                                          </p:val>
                                        </p:tav>
                                        <p:tav tm="100000">
                                          <p:val>
                                            <p:strVal val="#ppt_w"/>
                                          </p:val>
                                        </p:tav>
                                      </p:tavLst>
                                    </p:anim>
                                    <p:anim calcmode="lin" valueType="num">
                                      <p:cBhvr>
                                        <p:cTn id="8" dur="1000" fill="hold"/>
                                        <p:tgtEl>
                                          <p:spTgt spid="721923"/>
                                        </p:tgtEl>
                                        <p:attrNameLst>
                                          <p:attrName>ppt_h</p:attrName>
                                        </p:attrNameLst>
                                      </p:cBhvr>
                                      <p:tavLst>
                                        <p:tav tm="0">
                                          <p:val>
                                            <p:strVal val="#ppt_h"/>
                                          </p:val>
                                        </p:tav>
                                        <p:tav tm="100000">
                                          <p:val>
                                            <p:strVal val="#ppt_h"/>
                                          </p:val>
                                        </p:tav>
                                      </p:tavLst>
                                    </p:anim>
                                    <p:animEffect transition="in" filter="fade">
                                      <p:cBhvr>
                                        <p:cTn id="9" dur="1000"/>
                                        <p:tgtEl>
                                          <p:spTgt spid="721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1" name="Rectangle 3">
            <a:extLst>
              <a:ext uri="{FF2B5EF4-FFF2-40B4-BE49-F238E27FC236}">
                <a16:creationId xmlns:a16="http://schemas.microsoft.com/office/drawing/2014/main" id="{5F0DF36E-FD51-410D-8747-155CF19F8A04}"/>
              </a:ext>
            </a:extLst>
          </p:cNvPr>
          <p:cNvSpPr>
            <a:spLocks noChangeArrowheads="1"/>
          </p:cNvSpPr>
          <p:nvPr/>
        </p:nvSpPr>
        <p:spPr bwMode="auto">
          <a:xfrm>
            <a:off x="3059113" y="404813"/>
            <a:ext cx="2808287"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hlink"/>
                </a:solidFill>
                <a:latin typeface="Arial" panose="020B0604020202020204" pitchFamily="34" charset="0"/>
                <a:ea typeface="黑体" panose="02010609060101010101" pitchFamily="49" charset="-122"/>
              </a:defRPr>
            </a:lvl1pPr>
            <a:lvl2pPr>
              <a:defRPr sz="2800" b="1">
                <a:solidFill>
                  <a:schemeClr val="hlink"/>
                </a:solidFill>
                <a:latin typeface="Arial" panose="020B0604020202020204" pitchFamily="34" charset="0"/>
                <a:ea typeface="黑体" panose="02010609060101010101" pitchFamily="49" charset="-122"/>
              </a:defRPr>
            </a:lvl2pPr>
            <a:lvl3pPr>
              <a:defRPr sz="2800" b="1">
                <a:solidFill>
                  <a:schemeClr val="hlink"/>
                </a:solidFill>
                <a:latin typeface="Arial" panose="020B0604020202020204" pitchFamily="34" charset="0"/>
                <a:ea typeface="黑体" panose="02010609060101010101" pitchFamily="49" charset="-122"/>
              </a:defRPr>
            </a:lvl3pPr>
            <a:lvl4pPr>
              <a:defRPr sz="2800" b="1">
                <a:solidFill>
                  <a:schemeClr val="hlink"/>
                </a:solidFill>
                <a:latin typeface="Arial" panose="020B0604020202020204" pitchFamily="34" charset="0"/>
                <a:ea typeface="黑体" panose="02010609060101010101" pitchFamily="49" charset="-122"/>
              </a:defRPr>
            </a:lvl4pPr>
            <a:lvl5pPr>
              <a:defRPr sz="2800" b="1">
                <a:solidFill>
                  <a:schemeClr val="hlink"/>
                </a:solidFill>
                <a:latin typeface="Arial" panose="020B0604020202020204" pitchFamily="34" charset="0"/>
                <a:ea typeface="黑体" panose="02010609060101010101" pitchFamily="49" charset="-122"/>
              </a:defRPr>
            </a:lvl5pPr>
            <a:lvl6pPr marL="4572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6pPr>
            <a:lvl7pPr marL="9144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7pPr>
            <a:lvl8pPr marL="13716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8pPr>
            <a:lvl9pPr marL="18288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9pPr>
          </a:lstStyle>
          <a:p>
            <a:pPr>
              <a:lnSpc>
                <a:spcPct val="100000"/>
              </a:lnSpc>
            </a:pPr>
            <a:r>
              <a:rPr lang="en-US" altLang="zh-CN" sz="3600">
                <a:solidFill>
                  <a:srgbClr val="800000"/>
                </a:solidFill>
                <a:latin typeface="Times New Roman" panose="02020603050405020304" pitchFamily="18" charset="0"/>
              </a:rPr>
              <a:t>5.3  if </a:t>
            </a:r>
            <a:r>
              <a:rPr lang="zh-CN" altLang="en-US" sz="3600">
                <a:solidFill>
                  <a:srgbClr val="800000"/>
                </a:solidFill>
                <a:latin typeface="Times New Roman" panose="02020603050405020304" pitchFamily="18" charset="0"/>
              </a:rPr>
              <a:t>语句</a:t>
            </a:r>
          </a:p>
        </p:txBody>
      </p:sp>
      <p:sp>
        <p:nvSpPr>
          <p:cNvPr id="790532" name="AutoShape 4">
            <a:extLst>
              <a:ext uri="{FF2B5EF4-FFF2-40B4-BE49-F238E27FC236}">
                <a16:creationId xmlns:a16="http://schemas.microsoft.com/office/drawing/2014/main" id="{566BDE38-B233-4946-AC65-6DD4EA97E571}"/>
              </a:ext>
            </a:extLst>
          </p:cNvPr>
          <p:cNvSpPr>
            <a:spLocks noChangeArrowheads="1"/>
          </p:cNvSpPr>
          <p:nvPr/>
        </p:nvSpPr>
        <p:spPr bwMode="auto">
          <a:xfrm>
            <a:off x="1044575" y="1557338"/>
            <a:ext cx="1728788" cy="998537"/>
          </a:xfrm>
          <a:prstGeom prst="diamond">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zh-CN" altLang="en-US" sz="2800"/>
              <a:t>表达式</a:t>
            </a:r>
            <a:r>
              <a:rPr lang="en-US" altLang="zh-CN" sz="2800"/>
              <a:t>1</a:t>
            </a:r>
          </a:p>
        </p:txBody>
      </p:sp>
      <p:sp>
        <p:nvSpPr>
          <p:cNvPr id="790533" name="Rectangle 5">
            <a:extLst>
              <a:ext uri="{FF2B5EF4-FFF2-40B4-BE49-F238E27FC236}">
                <a16:creationId xmlns:a16="http://schemas.microsoft.com/office/drawing/2014/main" id="{126252AA-3BB3-48FF-ACA2-04C8966C8F74}"/>
              </a:ext>
            </a:extLst>
          </p:cNvPr>
          <p:cNvSpPr>
            <a:spLocks noChangeArrowheads="1"/>
          </p:cNvSpPr>
          <p:nvPr/>
        </p:nvSpPr>
        <p:spPr bwMode="auto">
          <a:xfrm>
            <a:off x="1258888" y="5157788"/>
            <a:ext cx="1296987" cy="504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zh-CN" altLang="en-US" sz="2800"/>
              <a:t>语句</a:t>
            </a:r>
            <a:r>
              <a:rPr lang="en-US" altLang="zh-CN" sz="2800"/>
              <a:t>1</a:t>
            </a:r>
          </a:p>
        </p:txBody>
      </p:sp>
      <p:sp>
        <p:nvSpPr>
          <p:cNvPr id="790537" name="Line 9">
            <a:extLst>
              <a:ext uri="{FF2B5EF4-FFF2-40B4-BE49-F238E27FC236}">
                <a16:creationId xmlns:a16="http://schemas.microsoft.com/office/drawing/2014/main" id="{5E5675B6-A2BE-47C5-BD35-59BFA81FC215}"/>
              </a:ext>
            </a:extLst>
          </p:cNvPr>
          <p:cNvSpPr>
            <a:spLocks noChangeShapeType="1"/>
          </p:cNvSpPr>
          <p:nvPr/>
        </p:nvSpPr>
        <p:spPr bwMode="auto">
          <a:xfrm flipH="1">
            <a:off x="2773363" y="2060575"/>
            <a:ext cx="644525" cy="1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39" name="Text Box 11">
            <a:extLst>
              <a:ext uri="{FF2B5EF4-FFF2-40B4-BE49-F238E27FC236}">
                <a16:creationId xmlns:a16="http://schemas.microsoft.com/office/drawing/2014/main" id="{BC143DEA-DDE2-4E21-8B31-71EB8CC32950}"/>
              </a:ext>
            </a:extLst>
          </p:cNvPr>
          <p:cNvSpPr txBox="1">
            <a:spLocks noChangeArrowheads="1"/>
          </p:cNvSpPr>
          <p:nvPr/>
        </p:nvSpPr>
        <p:spPr bwMode="auto">
          <a:xfrm>
            <a:off x="2844800" y="1628775"/>
            <a:ext cx="43180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lnSpc>
                <a:spcPct val="100000"/>
              </a:lnSpc>
            </a:pPr>
            <a:r>
              <a:rPr lang="en-US" altLang="zh-CN" sz="2800">
                <a:solidFill>
                  <a:srgbClr val="CC0000"/>
                </a:solidFill>
              </a:rPr>
              <a:t>N</a:t>
            </a:r>
          </a:p>
        </p:txBody>
      </p:sp>
      <p:sp>
        <p:nvSpPr>
          <p:cNvPr id="790540" name="Text Box 12">
            <a:extLst>
              <a:ext uri="{FF2B5EF4-FFF2-40B4-BE49-F238E27FC236}">
                <a16:creationId xmlns:a16="http://schemas.microsoft.com/office/drawing/2014/main" id="{07DF25E2-6698-43D9-8F8F-F5D6A012EB94}"/>
              </a:ext>
            </a:extLst>
          </p:cNvPr>
          <p:cNvSpPr txBox="1">
            <a:spLocks noChangeArrowheads="1"/>
          </p:cNvSpPr>
          <p:nvPr/>
        </p:nvSpPr>
        <p:spPr bwMode="auto">
          <a:xfrm>
            <a:off x="1387475" y="2730500"/>
            <a:ext cx="441325"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lnSpc>
                <a:spcPct val="100000"/>
              </a:lnSpc>
            </a:pPr>
            <a:r>
              <a:rPr lang="en-US" altLang="zh-CN" sz="2800">
                <a:solidFill>
                  <a:srgbClr val="CC0000"/>
                </a:solidFill>
              </a:rPr>
              <a:t>Y</a:t>
            </a:r>
          </a:p>
        </p:txBody>
      </p:sp>
      <p:sp>
        <p:nvSpPr>
          <p:cNvPr id="790542" name="AutoShape 14">
            <a:extLst>
              <a:ext uri="{FF2B5EF4-FFF2-40B4-BE49-F238E27FC236}">
                <a16:creationId xmlns:a16="http://schemas.microsoft.com/office/drawing/2014/main" id="{BBAC4B9D-9D10-4662-A6FA-7062AC727F10}"/>
              </a:ext>
            </a:extLst>
          </p:cNvPr>
          <p:cNvSpPr>
            <a:spLocks noChangeArrowheads="1"/>
          </p:cNvSpPr>
          <p:nvPr/>
        </p:nvSpPr>
        <p:spPr bwMode="auto">
          <a:xfrm>
            <a:off x="2484438" y="2420938"/>
            <a:ext cx="1871662" cy="782637"/>
          </a:xfrm>
          <a:prstGeom prst="diamond">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zh-CN" altLang="en-US" sz="2800">
                <a:solidFill>
                  <a:srgbClr val="000099"/>
                </a:solidFill>
              </a:rPr>
              <a:t>表达式</a:t>
            </a:r>
            <a:r>
              <a:rPr lang="en-US" altLang="zh-CN" sz="2800">
                <a:solidFill>
                  <a:srgbClr val="000099"/>
                </a:solidFill>
              </a:rPr>
              <a:t>2</a:t>
            </a:r>
          </a:p>
        </p:txBody>
      </p:sp>
      <p:sp>
        <p:nvSpPr>
          <p:cNvPr id="790544" name="Rectangle 16">
            <a:extLst>
              <a:ext uri="{FF2B5EF4-FFF2-40B4-BE49-F238E27FC236}">
                <a16:creationId xmlns:a16="http://schemas.microsoft.com/office/drawing/2014/main" id="{12A3CB29-9619-4CA0-973F-33AC599B1FFC}"/>
              </a:ext>
            </a:extLst>
          </p:cNvPr>
          <p:cNvSpPr>
            <a:spLocks noChangeArrowheads="1"/>
          </p:cNvSpPr>
          <p:nvPr/>
        </p:nvSpPr>
        <p:spPr bwMode="auto">
          <a:xfrm>
            <a:off x="2770188" y="5157788"/>
            <a:ext cx="1296987" cy="504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zh-CN" altLang="en-US" sz="2800">
                <a:solidFill>
                  <a:srgbClr val="000099"/>
                </a:solidFill>
              </a:rPr>
              <a:t>语句</a:t>
            </a:r>
            <a:r>
              <a:rPr lang="en-US" altLang="zh-CN" sz="2800">
                <a:solidFill>
                  <a:srgbClr val="000099"/>
                </a:solidFill>
              </a:rPr>
              <a:t>2</a:t>
            </a:r>
          </a:p>
        </p:txBody>
      </p:sp>
      <p:sp>
        <p:nvSpPr>
          <p:cNvPr id="790545" name="AutoShape 17">
            <a:extLst>
              <a:ext uri="{FF2B5EF4-FFF2-40B4-BE49-F238E27FC236}">
                <a16:creationId xmlns:a16="http://schemas.microsoft.com/office/drawing/2014/main" id="{233742B1-B6C0-4866-988E-9503FFCE5D12}"/>
              </a:ext>
            </a:extLst>
          </p:cNvPr>
          <p:cNvSpPr>
            <a:spLocks noChangeArrowheads="1"/>
          </p:cNvSpPr>
          <p:nvPr/>
        </p:nvSpPr>
        <p:spPr bwMode="auto">
          <a:xfrm>
            <a:off x="4140200" y="3213100"/>
            <a:ext cx="1728788" cy="998538"/>
          </a:xfrm>
          <a:prstGeom prst="diamond">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zh-CN" altLang="en-US" sz="2800"/>
              <a:t>表达式</a:t>
            </a:r>
            <a:r>
              <a:rPr lang="en-US" altLang="zh-CN" sz="2800"/>
              <a:t>3</a:t>
            </a:r>
          </a:p>
        </p:txBody>
      </p:sp>
      <p:sp>
        <p:nvSpPr>
          <p:cNvPr id="790546" name="Rectangle 18">
            <a:extLst>
              <a:ext uri="{FF2B5EF4-FFF2-40B4-BE49-F238E27FC236}">
                <a16:creationId xmlns:a16="http://schemas.microsoft.com/office/drawing/2014/main" id="{E98EB5D4-FFA1-463E-9FAE-818EB101F0E4}"/>
              </a:ext>
            </a:extLst>
          </p:cNvPr>
          <p:cNvSpPr>
            <a:spLocks noChangeArrowheads="1"/>
          </p:cNvSpPr>
          <p:nvPr/>
        </p:nvSpPr>
        <p:spPr bwMode="auto">
          <a:xfrm>
            <a:off x="5867400" y="5229225"/>
            <a:ext cx="1296988" cy="504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zh-CN" altLang="en-US" sz="2800">
                <a:solidFill>
                  <a:srgbClr val="000099"/>
                </a:solidFill>
              </a:rPr>
              <a:t>语句</a:t>
            </a:r>
            <a:r>
              <a:rPr lang="en-US" altLang="zh-CN" sz="2800">
                <a:solidFill>
                  <a:srgbClr val="000099"/>
                </a:solidFill>
              </a:rPr>
              <a:t>m</a:t>
            </a:r>
          </a:p>
        </p:txBody>
      </p:sp>
      <p:sp>
        <p:nvSpPr>
          <p:cNvPr id="790549" name="Line 21">
            <a:extLst>
              <a:ext uri="{FF2B5EF4-FFF2-40B4-BE49-F238E27FC236}">
                <a16:creationId xmlns:a16="http://schemas.microsoft.com/office/drawing/2014/main" id="{A82416E6-5FD1-47BB-85FC-C5731B33CAEC}"/>
              </a:ext>
            </a:extLst>
          </p:cNvPr>
          <p:cNvSpPr>
            <a:spLocks noChangeShapeType="1"/>
          </p:cNvSpPr>
          <p:nvPr/>
        </p:nvSpPr>
        <p:spPr bwMode="auto">
          <a:xfrm flipH="1">
            <a:off x="5868988" y="3716338"/>
            <a:ext cx="644525" cy="1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51" name="Text Box 23">
            <a:extLst>
              <a:ext uri="{FF2B5EF4-FFF2-40B4-BE49-F238E27FC236}">
                <a16:creationId xmlns:a16="http://schemas.microsoft.com/office/drawing/2014/main" id="{62C75F3E-439D-4737-8153-C29E896BBC54}"/>
              </a:ext>
            </a:extLst>
          </p:cNvPr>
          <p:cNvSpPr txBox="1">
            <a:spLocks noChangeArrowheads="1"/>
          </p:cNvSpPr>
          <p:nvPr/>
        </p:nvSpPr>
        <p:spPr bwMode="auto">
          <a:xfrm>
            <a:off x="5940425" y="3284538"/>
            <a:ext cx="8636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lnSpc>
                <a:spcPct val="100000"/>
              </a:lnSpc>
            </a:pPr>
            <a:r>
              <a:rPr lang="en-US" altLang="zh-CN" sz="2800">
                <a:solidFill>
                  <a:srgbClr val="CC0000"/>
                </a:solidFill>
              </a:rPr>
              <a:t>N…</a:t>
            </a:r>
          </a:p>
        </p:txBody>
      </p:sp>
      <p:sp>
        <p:nvSpPr>
          <p:cNvPr id="790552" name="Text Box 24">
            <a:extLst>
              <a:ext uri="{FF2B5EF4-FFF2-40B4-BE49-F238E27FC236}">
                <a16:creationId xmlns:a16="http://schemas.microsoft.com/office/drawing/2014/main" id="{33634CC4-C143-4ABA-ACB7-BDCC14C49E0A}"/>
              </a:ext>
            </a:extLst>
          </p:cNvPr>
          <p:cNvSpPr txBox="1">
            <a:spLocks noChangeArrowheads="1"/>
          </p:cNvSpPr>
          <p:nvPr/>
        </p:nvSpPr>
        <p:spPr bwMode="auto">
          <a:xfrm>
            <a:off x="4483100" y="4386263"/>
            <a:ext cx="441325"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lnSpc>
                <a:spcPct val="100000"/>
              </a:lnSpc>
            </a:pPr>
            <a:r>
              <a:rPr lang="en-US" altLang="zh-CN" sz="2800">
                <a:solidFill>
                  <a:srgbClr val="CC0000"/>
                </a:solidFill>
              </a:rPr>
              <a:t>Y</a:t>
            </a:r>
          </a:p>
        </p:txBody>
      </p:sp>
      <p:sp>
        <p:nvSpPr>
          <p:cNvPr id="790553" name="AutoShape 25">
            <a:extLst>
              <a:ext uri="{FF2B5EF4-FFF2-40B4-BE49-F238E27FC236}">
                <a16:creationId xmlns:a16="http://schemas.microsoft.com/office/drawing/2014/main" id="{37E6F15B-F136-48F3-81A4-5F4C47C1C17A}"/>
              </a:ext>
            </a:extLst>
          </p:cNvPr>
          <p:cNvSpPr>
            <a:spLocks noChangeArrowheads="1"/>
          </p:cNvSpPr>
          <p:nvPr/>
        </p:nvSpPr>
        <p:spPr bwMode="auto">
          <a:xfrm>
            <a:off x="5580063" y="4076700"/>
            <a:ext cx="1871662" cy="782638"/>
          </a:xfrm>
          <a:prstGeom prst="diamond">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zh-CN" altLang="en-US" sz="2800">
                <a:solidFill>
                  <a:srgbClr val="000099"/>
                </a:solidFill>
              </a:rPr>
              <a:t>表达式</a:t>
            </a:r>
            <a:r>
              <a:rPr lang="en-US" altLang="zh-CN" sz="2800">
                <a:solidFill>
                  <a:srgbClr val="000099"/>
                </a:solidFill>
              </a:rPr>
              <a:t>m</a:t>
            </a:r>
          </a:p>
        </p:txBody>
      </p:sp>
      <p:sp>
        <p:nvSpPr>
          <p:cNvPr id="790557" name="Line 29">
            <a:extLst>
              <a:ext uri="{FF2B5EF4-FFF2-40B4-BE49-F238E27FC236}">
                <a16:creationId xmlns:a16="http://schemas.microsoft.com/office/drawing/2014/main" id="{34600819-02B2-4B61-B339-E8E61AE5790E}"/>
              </a:ext>
            </a:extLst>
          </p:cNvPr>
          <p:cNvSpPr>
            <a:spLocks noChangeShapeType="1"/>
          </p:cNvSpPr>
          <p:nvPr/>
        </p:nvSpPr>
        <p:spPr bwMode="auto">
          <a:xfrm flipH="1">
            <a:off x="4356100" y="2781300"/>
            <a:ext cx="644525" cy="1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60" name="Line 32">
            <a:extLst>
              <a:ext uri="{FF2B5EF4-FFF2-40B4-BE49-F238E27FC236}">
                <a16:creationId xmlns:a16="http://schemas.microsoft.com/office/drawing/2014/main" id="{1B5BCDF5-0F9B-42DF-AAA0-282C84041B9A}"/>
              </a:ext>
            </a:extLst>
          </p:cNvPr>
          <p:cNvSpPr>
            <a:spLocks noChangeShapeType="1"/>
          </p:cNvSpPr>
          <p:nvPr/>
        </p:nvSpPr>
        <p:spPr bwMode="auto">
          <a:xfrm flipH="1">
            <a:off x="7451725" y="4437063"/>
            <a:ext cx="646113" cy="1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62" name="Rectangle 34">
            <a:extLst>
              <a:ext uri="{FF2B5EF4-FFF2-40B4-BE49-F238E27FC236}">
                <a16:creationId xmlns:a16="http://schemas.microsoft.com/office/drawing/2014/main" id="{3FDB6F1E-6253-42CC-85B5-65314FAE78E6}"/>
              </a:ext>
            </a:extLst>
          </p:cNvPr>
          <p:cNvSpPr>
            <a:spLocks noChangeArrowheads="1"/>
          </p:cNvSpPr>
          <p:nvPr/>
        </p:nvSpPr>
        <p:spPr bwMode="auto">
          <a:xfrm>
            <a:off x="7451725" y="5229225"/>
            <a:ext cx="1296988" cy="504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zh-CN" altLang="en-US" sz="2800"/>
              <a:t>语句</a:t>
            </a:r>
            <a:r>
              <a:rPr lang="en-US" altLang="zh-CN" sz="2800"/>
              <a:t>n</a:t>
            </a:r>
          </a:p>
        </p:txBody>
      </p:sp>
      <p:sp>
        <p:nvSpPr>
          <p:cNvPr id="790563" name="Rectangle 35">
            <a:extLst>
              <a:ext uri="{FF2B5EF4-FFF2-40B4-BE49-F238E27FC236}">
                <a16:creationId xmlns:a16="http://schemas.microsoft.com/office/drawing/2014/main" id="{5C268D27-72C0-46A1-9014-09AC6345B62C}"/>
              </a:ext>
            </a:extLst>
          </p:cNvPr>
          <p:cNvSpPr>
            <a:spLocks noChangeArrowheads="1"/>
          </p:cNvSpPr>
          <p:nvPr/>
        </p:nvSpPr>
        <p:spPr bwMode="auto">
          <a:xfrm>
            <a:off x="4354513" y="5229225"/>
            <a:ext cx="1296987" cy="504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zh-CN" altLang="en-US" sz="2800"/>
              <a:t>语句</a:t>
            </a:r>
            <a:r>
              <a:rPr lang="en-US" altLang="zh-CN" sz="2800"/>
              <a:t>3</a:t>
            </a:r>
          </a:p>
        </p:txBody>
      </p:sp>
      <p:sp>
        <p:nvSpPr>
          <p:cNvPr id="790564" name="Text Box 36">
            <a:extLst>
              <a:ext uri="{FF2B5EF4-FFF2-40B4-BE49-F238E27FC236}">
                <a16:creationId xmlns:a16="http://schemas.microsoft.com/office/drawing/2014/main" id="{DAF2C52E-71C3-46DC-A7C7-B4146F69345C}"/>
              </a:ext>
            </a:extLst>
          </p:cNvPr>
          <p:cNvSpPr txBox="1">
            <a:spLocks noChangeArrowheads="1"/>
          </p:cNvSpPr>
          <p:nvPr/>
        </p:nvSpPr>
        <p:spPr bwMode="auto">
          <a:xfrm>
            <a:off x="2898775" y="3378200"/>
            <a:ext cx="441325"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lnSpc>
                <a:spcPct val="100000"/>
              </a:lnSpc>
            </a:pPr>
            <a:r>
              <a:rPr lang="en-US" altLang="zh-CN" sz="2800">
                <a:solidFill>
                  <a:srgbClr val="CC0000"/>
                </a:solidFill>
              </a:rPr>
              <a:t>Y</a:t>
            </a:r>
          </a:p>
        </p:txBody>
      </p:sp>
      <p:sp>
        <p:nvSpPr>
          <p:cNvPr id="790565" name="Text Box 37">
            <a:extLst>
              <a:ext uri="{FF2B5EF4-FFF2-40B4-BE49-F238E27FC236}">
                <a16:creationId xmlns:a16="http://schemas.microsoft.com/office/drawing/2014/main" id="{247B07E4-B8E5-4887-9FAF-1DFCB3786F81}"/>
              </a:ext>
            </a:extLst>
          </p:cNvPr>
          <p:cNvSpPr txBox="1">
            <a:spLocks noChangeArrowheads="1"/>
          </p:cNvSpPr>
          <p:nvPr/>
        </p:nvSpPr>
        <p:spPr bwMode="auto">
          <a:xfrm>
            <a:off x="5994400" y="4818063"/>
            <a:ext cx="441325"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lnSpc>
                <a:spcPct val="100000"/>
              </a:lnSpc>
            </a:pPr>
            <a:r>
              <a:rPr lang="en-US" altLang="zh-CN" sz="2800">
                <a:solidFill>
                  <a:srgbClr val="CC0000"/>
                </a:solidFill>
              </a:rPr>
              <a:t>Y</a:t>
            </a:r>
          </a:p>
        </p:txBody>
      </p:sp>
      <p:sp>
        <p:nvSpPr>
          <p:cNvPr id="790566" name="Text Box 38">
            <a:extLst>
              <a:ext uri="{FF2B5EF4-FFF2-40B4-BE49-F238E27FC236}">
                <a16:creationId xmlns:a16="http://schemas.microsoft.com/office/drawing/2014/main" id="{821875A1-A39B-4F6C-9385-E6141011F7B6}"/>
              </a:ext>
            </a:extLst>
          </p:cNvPr>
          <p:cNvSpPr txBox="1">
            <a:spLocks noChangeArrowheads="1"/>
          </p:cNvSpPr>
          <p:nvPr/>
        </p:nvSpPr>
        <p:spPr bwMode="auto">
          <a:xfrm>
            <a:off x="4427538" y="2349500"/>
            <a:ext cx="43180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lnSpc>
                <a:spcPct val="100000"/>
              </a:lnSpc>
            </a:pPr>
            <a:r>
              <a:rPr lang="en-US" altLang="zh-CN" sz="2800">
                <a:solidFill>
                  <a:srgbClr val="CC0000"/>
                </a:solidFill>
              </a:rPr>
              <a:t>N</a:t>
            </a:r>
          </a:p>
        </p:txBody>
      </p:sp>
      <p:sp>
        <p:nvSpPr>
          <p:cNvPr id="790567" name="Text Box 39">
            <a:extLst>
              <a:ext uri="{FF2B5EF4-FFF2-40B4-BE49-F238E27FC236}">
                <a16:creationId xmlns:a16="http://schemas.microsoft.com/office/drawing/2014/main" id="{1BB0DB1F-7567-4B6E-9B8E-44EE9CC82FD0}"/>
              </a:ext>
            </a:extLst>
          </p:cNvPr>
          <p:cNvSpPr txBox="1">
            <a:spLocks noChangeArrowheads="1"/>
          </p:cNvSpPr>
          <p:nvPr/>
        </p:nvSpPr>
        <p:spPr bwMode="auto">
          <a:xfrm>
            <a:off x="7524750" y="3933825"/>
            <a:ext cx="43180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lnSpc>
                <a:spcPct val="100000"/>
              </a:lnSpc>
            </a:pPr>
            <a:r>
              <a:rPr lang="en-US" altLang="zh-CN" sz="2800">
                <a:solidFill>
                  <a:srgbClr val="CC0000"/>
                </a:solidFill>
              </a:rPr>
              <a:t>N</a:t>
            </a:r>
          </a:p>
        </p:txBody>
      </p:sp>
      <p:sp>
        <p:nvSpPr>
          <p:cNvPr id="790573" name="Line 45">
            <a:extLst>
              <a:ext uri="{FF2B5EF4-FFF2-40B4-BE49-F238E27FC236}">
                <a16:creationId xmlns:a16="http://schemas.microsoft.com/office/drawing/2014/main" id="{10345734-FDBD-421D-9A67-F494C9D84994}"/>
              </a:ext>
            </a:extLst>
          </p:cNvPr>
          <p:cNvSpPr>
            <a:spLocks noChangeShapeType="1"/>
          </p:cNvSpPr>
          <p:nvPr/>
        </p:nvSpPr>
        <p:spPr bwMode="auto">
          <a:xfrm>
            <a:off x="1908175" y="6021388"/>
            <a:ext cx="6192838"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74" name="Line 46">
            <a:extLst>
              <a:ext uri="{FF2B5EF4-FFF2-40B4-BE49-F238E27FC236}">
                <a16:creationId xmlns:a16="http://schemas.microsoft.com/office/drawing/2014/main" id="{CA62B570-E7E2-4504-9206-353F99CE31B0}"/>
              </a:ext>
            </a:extLst>
          </p:cNvPr>
          <p:cNvSpPr>
            <a:spLocks noChangeShapeType="1"/>
          </p:cNvSpPr>
          <p:nvPr/>
        </p:nvSpPr>
        <p:spPr bwMode="auto">
          <a:xfrm>
            <a:off x="1908175" y="5661025"/>
            <a:ext cx="1588" cy="360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75" name="Line 47">
            <a:extLst>
              <a:ext uri="{FF2B5EF4-FFF2-40B4-BE49-F238E27FC236}">
                <a16:creationId xmlns:a16="http://schemas.microsoft.com/office/drawing/2014/main" id="{7F653B9B-BEFE-4B54-88E7-2A4C55457EA8}"/>
              </a:ext>
            </a:extLst>
          </p:cNvPr>
          <p:cNvSpPr>
            <a:spLocks noChangeShapeType="1"/>
          </p:cNvSpPr>
          <p:nvPr/>
        </p:nvSpPr>
        <p:spPr bwMode="auto">
          <a:xfrm>
            <a:off x="3419475" y="5661025"/>
            <a:ext cx="1588" cy="360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76" name="Line 48">
            <a:extLst>
              <a:ext uri="{FF2B5EF4-FFF2-40B4-BE49-F238E27FC236}">
                <a16:creationId xmlns:a16="http://schemas.microsoft.com/office/drawing/2014/main" id="{07B1C9E5-6959-4F24-AEDD-94EAC1495A0E}"/>
              </a:ext>
            </a:extLst>
          </p:cNvPr>
          <p:cNvSpPr>
            <a:spLocks noChangeShapeType="1"/>
          </p:cNvSpPr>
          <p:nvPr/>
        </p:nvSpPr>
        <p:spPr bwMode="auto">
          <a:xfrm>
            <a:off x="5003800" y="5661025"/>
            <a:ext cx="1588" cy="360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77" name="Line 49">
            <a:extLst>
              <a:ext uri="{FF2B5EF4-FFF2-40B4-BE49-F238E27FC236}">
                <a16:creationId xmlns:a16="http://schemas.microsoft.com/office/drawing/2014/main" id="{2B3897A6-DAE3-4466-94FC-4C0029E50162}"/>
              </a:ext>
            </a:extLst>
          </p:cNvPr>
          <p:cNvSpPr>
            <a:spLocks noChangeShapeType="1"/>
          </p:cNvSpPr>
          <p:nvPr/>
        </p:nvSpPr>
        <p:spPr bwMode="auto">
          <a:xfrm>
            <a:off x="6516688" y="5661025"/>
            <a:ext cx="1587" cy="360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78" name="Line 50">
            <a:extLst>
              <a:ext uri="{FF2B5EF4-FFF2-40B4-BE49-F238E27FC236}">
                <a16:creationId xmlns:a16="http://schemas.microsoft.com/office/drawing/2014/main" id="{1052BF1E-687C-40C5-B390-7F286DE71F08}"/>
              </a:ext>
            </a:extLst>
          </p:cNvPr>
          <p:cNvSpPr>
            <a:spLocks noChangeShapeType="1"/>
          </p:cNvSpPr>
          <p:nvPr/>
        </p:nvSpPr>
        <p:spPr bwMode="auto">
          <a:xfrm>
            <a:off x="8101013" y="5661025"/>
            <a:ext cx="1587" cy="360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79" name="Line 51">
            <a:extLst>
              <a:ext uri="{FF2B5EF4-FFF2-40B4-BE49-F238E27FC236}">
                <a16:creationId xmlns:a16="http://schemas.microsoft.com/office/drawing/2014/main" id="{4AC83211-BCB3-414E-AFF4-CE92995BD61B}"/>
              </a:ext>
            </a:extLst>
          </p:cNvPr>
          <p:cNvSpPr>
            <a:spLocks noChangeShapeType="1"/>
          </p:cNvSpPr>
          <p:nvPr/>
        </p:nvSpPr>
        <p:spPr bwMode="auto">
          <a:xfrm>
            <a:off x="5003800" y="6021388"/>
            <a:ext cx="1588" cy="3603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80" name="Line 52">
            <a:extLst>
              <a:ext uri="{FF2B5EF4-FFF2-40B4-BE49-F238E27FC236}">
                <a16:creationId xmlns:a16="http://schemas.microsoft.com/office/drawing/2014/main" id="{1C48C5CE-6332-43A3-9849-7C144A82A3DB}"/>
              </a:ext>
            </a:extLst>
          </p:cNvPr>
          <p:cNvSpPr>
            <a:spLocks noChangeShapeType="1"/>
          </p:cNvSpPr>
          <p:nvPr/>
        </p:nvSpPr>
        <p:spPr bwMode="auto">
          <a:xfrm>
            <a:off x="1908175" y="1196975"/>
            <a:ext cx="1588" cy="360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81" name="Line 53">
            <a:extLst>
              <a:ext uri="{FF2B5EF4-FFF2-40B4-BE49-F238E27FC236}">
                <a16:creationId xmlns:a16="http://schemas.microsoft.com/office/drawing/2014/main" id="{D516DF07-AB26-49E0-972C-A385069090F8}"/>
              </a:ext>
            </a:extLst>
          </p:cNvPr>
          <p:cNvSpPr>
            <a:spLocks noChangeShapeType="1"/>
          </p:cNvSpPr>
          <p:nvPr/>
        </p:nvSpPr>
        <p:spPr bwMode="auto">
          <a:xfrm>
            <a:off x="1908175" y="2565400"/>
            <a:ext cx="1588" cy="25923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82" name="Line 54">
            <a:extLst>
              <a:ext uri="{FF2B5EF4-FFF2-40B4-BE49-F238E27FC236}">
                <a16:creationId xmlns:a16="http://schemas.microsoft.com/office/drawing/2014/main" id="{8D817980-1C73-43D5-A551-E714701B567E}"/>
              </a:ext>
            </a:extLst>
          </p:cNvPr>
          <p:cNvSpPr>
            <a:spLocks noChangeShapeType="1"/>
          </p:cNvSpPr>
          <p:nvPr/>
        </p:nvSpPr>
        <p:spPr bwMode="auto">
          <a:xfrm>
            <a:off x="3419475" y="3213100"/>
            <a:ext cx="1588" cy="19446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83" name="Line 55">
            <a:extLst>
              <a:ext uri="{FF2B5EF4-FFF2-40B4-BE49-F238E27FC236}">
                <a16:creationId xmlns:a16="http://schemas.microsoft.com/office/drawing/2014/main" id="{A4DCC27F-4251-426A-93FF-1ADC966E5AA8}"/>
              </a:ext>
            </a:extLst>
          </p:cNvPr>
          <p:cNvSpPr>
            <a:spLocks noChangeShapeType="1"/>
          </p:cNvSpPr>
          <p:nvPr/>
        </p:nvSpPr>
        <p:spPr bwMode="auto">
          <a:xfrm>
            <a:off x="5003800" y="4221163"/>
            <a:ext cx="1588" cy="10080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84" name="Line 56">
            <a:extLst>
              <a:ext uri="{FF2B5EF4-FFF2-40B4-BE49-F238E27FC236}">
                <a16:creationId xmlns:a16="http://schemas.microsoft.com/office/drawing/2014/main" id="{332EDAA4-0738-4936-AB57-A63506049F0A}"/>
              </a:ext>
            </a:extLst>
          </p:cNvPr>
          <p:cNvSpPr>
            <a:spLocks noChangeShapeType="1"/>
          </p:cNvSpPr>
          <p:nvPr/>
        </p:nvSpPr>
        <p:spPr bwMode="auto">
          <a:xfrm>
            <a:off x="6516688" y="4868863"/>
            <a:ext cx="1587" cy="3603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85" name="Line 57">
            <a:extLst>
              <a:ext uri="{FF2B5EF4-FFF2-40B4-BE49-F238E27FC236}">
                <a16:creationId xmlns:a16="http://schemas.microsoft.com/office/drawing/2014/main" id="{FF2C2CDC-151D-4386-865C-7E09FF6BD364}"/>
              </a:ext>
            </a:extLst>
          </p:cNvPr>
          <p:cNvSpPr>
            <a:spLocks noChangeShapeType="1"/>
          </p:cNvSpPr>
          <p:nvPr/>
        </p:nvSpPr>
        <p:spPr bwMode="auto">
          <a:xfrm>
            <a:off x="8101013" y="4437063"/>
            <a:ext cx="1587" cy="7921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86" name="Line 58">
            <a:extLst>
              <a:ext uri="{FF2B5EF4-FFF2-40B4-BE49-F238E27FC236}">
                <a16:creationId xmlns:a16="http://schemas.microsoft.com/office/drawing/2014/main" id="{58321502-B39F-455D-A2F1-E0C65402FEA7}"/>
              </a:ext>
            </a:extLst>
          </p:cNvPr>
          <p:cNvSpPr>
            <a:spLocks noChangeShapeType="1"/>
          </p:cNvSpPr>
          <p:nvPr/>
        </p:nvSpPr>
        <p:spPr bwMode="auto">
          <a:xfrm>
            <a:off x="6516688" y="3716338"/>
            <a:ext cx="1587" cy="3603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87" name="Line 59">
            <a:extLst>
              <a:ext uri="{FF2B5EF4-FFF2-40B4-BE49-F238E27FC236}">
                <a16:creationId xmlns:a16="http://schemas.microsoft.com/office/drawing/2014/main" id="{4265C5CF-06B8-41B7-954B-B4CE8B8C9F7F}"/>
              </a:ext>
            </a:extLst>
          </p:cNvPr>
          <p:cNvSpPr>
            <a:spLocks noChangeShapeType="1"/>
          </p:cNvSpPr>
          <p:nvPr/>
        </p:nvSpPr>
        <p:spPr bwMode="auto">
          <a:xfrm>
            <a:off x="5003800" y="2781300"/>
            <a:ext cx="1588" cy="431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90588" name="Line 60">
            <a:extLst>
              <a:ext uri="{FF2B5EF4-FFF2-40B4-BE49-F238E27FC236}">
                <a16:creationId xmlns:a16="http://schemas.microsoft.com/office/drawing/2014/main" id="{AE3F96A8-0F16-4BA4-9201-34731BC710A0}"/>
              </a:ext>
            </a:extLst>
          </p:cNvPr>
          <p:cNvSpPr>
            <a:spLocks noChangeShapeType="1"/>
          </p:cNvSpPr>
          <p:nvPr/>
        </p:nvSpPr>
        <p:spPr bwMode="auto">
          <a:xfrm>
            <a:off x="3419475" y="2060575"/>
            <a:ext cx="1588" cy="431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05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05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05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0533"/>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79054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79053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9058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9053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9054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79058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90544"/>
                                        </p:tgtEl>
                                        <p:attrNameLst>
                                          <p:attrName>style.visibility</p:attrName>
                                        </p:attrNameLst>
                                      </p:cBhvr>
                                      <p:to>
                                        <p:strVal val="visible"/>
                                      </p:to>
                                    </p:set>
                                  </p:childTnLst>
                                </p:cTn>
                              </p:par>
                            </p:childTnLst>
                          </p:cTn>
                        </p:par>
                        <p:par>
                          <p:cTn id="36" fill="hold" nodeType="afterGroup">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79056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9055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905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05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054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7905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90563"/>
                                        </p:tgtEl>
                                        <p:attrNameLst>
                                          <p:attrName>style.visibility</p:attrName>
                                        </p:attrNameLst>
                                      </p:cBhvr>
                                      <p:to>
                                        <p:strVal val="visible"/>
                                      </p:to>
                                    </p:set>
                                  </p:childTnLst>
                                </p:cTn>
                              </p:par>
                            </p:childTnLst>
                          </p:cTn>
                        </p:par>
                        <p:par>
                          <p:cTn id="55" fill="hold" nodeType="afterGroup">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790552"/>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790549"/>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79058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79055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790553"/>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790584"/>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790546"/>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790565"/>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79056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9058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9056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9056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79057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9057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9057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9057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9057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90573"/>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90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2" grpId="0" animBg="1"/>
      <p:bldP spid="790533" grpId="0" animBg="1"/>
      <p:bldP spid="790539" grpId="0"/>
      <p:bldP spid="790540" grpId="0"/>
      <p:bldP spid="790542" grpId="0" animBg="1"/>
      <p:bldP spid="790544" grpId="0" animBg="1"/>
      <p:bldP spid="790545" grpId="0" animBg="1"/>
      <p:bldP spid="790546" grpId="0" animBg="1"/>
      <p:bldP spid="790551" grpId="0"/>
      <p:bldP spid="790552" grpId="0"/>
      <p:bldP spid="790553" grpId="0" animBg="1"/>
      <p:bldP spid="790562" grpId="0" animBg="1"/>
      <p:bldP spid="790563" grpId="0" animBg="1"/>
      <p:bldP spid="790564" grpId="0"/>
      <p:bldP spid="790565" grpId="0"/>
      <p:bldP spid="790566" grpId="0"/>
      <p:bldP spid="7905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7" name="Rectangle 3">
            <a:extLst>
              <a:ext uri="{FF2B5EF4-FFF2-40B4-BE49-F238E27FC236}">
                <a16:creationId xmlns:a16="http://schemas.microsoft.com/office/drawing/2014/main" id="{2F4C5649-0636-4B9C-9111-0D8DA3C4E7D3}"/>
              </a:ext>
            </a:extLst>
          </p:cNvPr>
          <p:cNvSpPr>
            <a:spLocks noChangeArrowheads="1"/>
          </p:cNvSpPr>
          <p:nvPr/>
        </p:nvSpPr>
        <p:spPr bwMode="auto">
          <a:xfrm>
            <a:off x="1042988" y="1341438"/>
            <a:ext cx="7488237" cy="3384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en-US" altLang="zh-CN">
                <a:solidFill>
                  <a:srgbClr val="CC0000"/>
                </a:solidFill>
              </a:rPr>
              <a:t> </a:t>
            </a:r>
            <a:r>
              <a:rPr lang="zh-CN" altLang="en-US">
                <a:solidFill>
                  <a:srgbClr val="CC0000"/>
                </a:solidFill>
              </a:rPr>
              <a:t>例：</a:t>
            </a:r>
          </a:p>
          <a:p>
            <a:pPr>
              <a:lnSpc>
                <a:spcPct val="100000"/>
              </a:lnSpc>
            </a:pPr>
            <a:r>
              <a:rPr lang="zh-CN" altLang="en-US">
                <a:solidFill>
                  <a:srgbClr val="4D4D4D"/>
                </a:solidFill>
              </a:rPr>
              <a:t>  </a:t>
            </a:r>
            <a:r>
              <a:rPr lang="en-US" altLang="zh-CN">
                <a:solidFill>
                  <a:srgbClr val="000099"/>
                </a:solidFill>
              </a:rPr>
              <a:t>if (number&gt;500)  cost=0.15;</a:t>
            </a:r>
          </a:p>
          <a:p>
            <a:pPr>
              <a:lnSpc>
                <a:spcPct val="100000"/>
              </a:lnSpc>
            </a:pPr>
            <a:r>
              <a:rPr lang="en-US" altLang="zh-CN"/>
              <a:t>      else if (number&gt;300)  cost=0.10;</a:t>
            </a:r>
          </a:p>
          <a:p>
            <a:pPr>
              <a:lnSpc>
                <a:spcPct val="100000"/>
              </a:lnSpc>
            </a:pPr>
            <a:r>
              <a:rPr lang="en-US" altLang="zh-CN"/>
              <a:t>             </a:t>
            </a:r>
            <a:r>
              <a:rPr lang="en-US" altLang="zh-CN">
                <a:solidFill>
                  <a:srgbClr val="000099"/>
                </a:solidFill>
              </a:rPr>
              <a:t>else if (number&gt;100)  cost=0.075;</a:t>
            </a:r>
          </a:p>
          <a:p>
            <a:pPr>
              <a:lnSpc>
                <a:spcPct val="100000"/>
              </a:lnSpc>
            </a:pPr>
            <a:r>
              <a:rPr lang="en-US" altLang="zh-CN"/>
              <a:t>                    else if (number&gt;50)  cost=0.05;</a:t>
            </a:r>
          </a:p>
          <a:p>
            <a:pPr>
              <a:lnSpc>
                <a:spcPct val="100000"/>
              </a:lnSpc>
            </a:pPr>
            <a:r>
              <a:rPr lang="en-US" altLang="zh-CN"/>
              <a:t>                           </a:t>
            </a:r>
            <a:r>
              <a:rPr lang="en-US" altLang="zh-CN">
                <a:solidFill>
                  <a:srgbClr val="000099"/>
                </a:solidFill>
              </a:rPr>
              <a:t>else  cost=0;</a:t>
            </a:r>
          </a:p>
        </p:txBody>
      </p:sp>
      <p:sp>
        <p:nvSpPr>
          <p:cNvPr id="722948" name="Rectangle 4">
            <a:extLst>
              <a:ext uri="{FF2B5EF4-FFF2-40B4-BE49-F238E27FC236}">
                <a16:creationId xmlns:a16="http://schemas.microsoft.com/office/drawing/2014/main" id="{72FF2DEF-670E-4BE9-8AE4-1DEAD985DBF5}"/>
              </a:ext>
            </a:extLst>
          </p:cNvPr>
          <p:cNvSpPr>
            <a:spLocks noChangeArrowheads="1"/>
          </p:cNvSpPr>
          <p:nvPr/>
        </p:nvSpPr>
        <p:spPr bwMode="auto">
          <a:xfrm>
            <a:off x="2843213" y="404813"/>
            <a:ext cx="2808287"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hlink"/>
                </a:solidFill>
                <a:latin typeface="Arial" panose="020B0604020202020204" pitchFamily="34" charset="0"/>
                <a:ea typeface="黑体" panose="02010609060101010101" pitchFamily="49" charset="-122"/>
              </a:defRPr>
            </a:lvl1pPr>
            <a:lvl2pPr>
              <a:defRPr sz="2800" b="1">
                <a:solidFill>
                  <a:schemeClr val="hlink"/>
                </a:solidFill>
                <a:latin typeface="Arial" panose="020B0604020202020204" pitchFamily="34" charset="0"/>
                <a:ea typeface="黑体" panose="02010609060101010101" pitchFamily="49" charset="-122"/>
              </a:defRPr>
            </a:lvl2pPr>
            <a:lvl3pPr>
              <a:defRPr sz="2800" b="1">
                <a:solidFill>
                  <a:schemeClr val="hlink"/>
                </a:solidFill>
                <a:latin typeface="Arial" panose="020B0604020202020204" pitchFamily="34" charset="0"/>
                <a:ea typeface="黑体" panose="02010609060101010101" pitchFamily="49" charset="-122"/>
              </a:defRPr>
            </a:lvl3pPr>
            <a:lvl4pPr>
              <a:defRPr sz="2800" b="1">
                <a:solidFill>
                  <a:schemeClr val="hlink"/>
                </a:solidFill>
                <a:latin typeface="Arial" panose="020B0604020202020204" pitchFamily="34" charset="0"/>
                <a:ea typeface="黑体" panose="02010609060101010101" pitchFamily="49" charset="-122"/>
              </a:defRPr>
            </a:lvl4pPr>
            <a:lvl5pPr>
              <a:defRPr sz="2800" b="1">
                <a:solidFill>
                  <a:schemeClr val="hlink"/>
                </a:solidFill>
                <a:latin typeface="Arial" panose="020B0604020202020204" pitchFamily="34" charset="0"/>
                <a:ea typeface="黑体" panose="02010609060101010101" pitchFamily="49" charset="-122"/>
              </a:defRPr>
            </a:lvl5pPr>
            <a:lvl6pPr marL="4572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6pPr>
            <a:lvl7pPr marL="9144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7pPr>
            <a:lvl8pPr marL="13716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8pPr>
            <a:lvl9pPr marL="18288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9pPr>
          </a:lstStyle>
          <a:p>
            <a:pPr>
              <a:lnSpc>
                <a:spcPct val="100000"/>
              </a:lnSpc>
            </a:pPr>
            <a:r>
              <a:rPr lang="en-US" altLang="zh-CN" sz="3600">
                <a:solidFill>
                  <a:srgbClr val="800000"/>
                </a:solidFill>
                <a:latin typeface="Times New Roman" panose="02020603050405020304" pitchFamily="18" charset="0"/>
              </a:rPr>
              <a:t>5.3  if </a:t>
            </a:r>
            <a:r>
              <a:rPr lang="zh-CN" altLang="en-US" sz="3600">
                <a:solidFill>
                  <a:srgbClr val="800000"/>
                </a:solidFill>
                <a:latin typeface="Times New Roman" panose="02020603050405020304" pitchFamily="18" charset="0"/>
              </a:rPr>
              <a:t>语句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29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29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29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29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22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1" name="Rectangle 3">
            <a:extLst>
              <a:ext uri="{FF2B5EF4-FFF2-40B4-BE49-F238E27FC236}">
                <a16:creationId xmlns:a16="http://schemas.microsoft.com/office/drawing/2014/main" id="{9B371420-A8B7-47BD-B619-ECD96589C1D4}"/>
              </a:ext>
            </a:extLst>
          </p:cNvPr>
          <p:cNvSpPr>
            <a:spLocks noChangeArrowheads="1"/>
          </p:cNvSpPr>
          <p:nvPr/>
        </p:nvSpPr>
        <p:spPr bwMode="auto">
          <a:xfrm>
            <a:off x="827088" y="1509713"/>
            <a:ext cx="7993062" cy="4170362"/>
          </a:xfrm>
          <a:prstGeom prst="rect">
            <a:avLst/>
          </a:prstGeom>
          <a:solidFill>
            <a:schemeClr val="bg1"/>
          </a:solidFill>
          <a:ln>
            <a:noFill/>
          </a:ln>
          <a:effectLst/>
          <a:extLst>
            <a:ext uri="{91240B29-F687-4F45-9708-019B960494DF}">
              <a14:hiddenLine xmlns:a14="http://schemas.microsoft.com/office/drawing/2010/main" w="38100">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00000"/>
              </a:lnSpc>
            </a:pPr>
            <a:r>
              <a:rPr kumimoji="0" lang="zh-CN" altLang="en-US" sz="3200">
                <a:solidFill>
                  <a:srgbClr val="CC0000"/>
                </a:solidFill>
                <a:ea typeface="黑体" panose="02010609060101010101" pitchFamily="49" charset="-122"/>
              </a:rPr>
              <a:t>说明：</a:t>
            </a:r>
          </a:p>
          <a:p>
            <a:pPr>
              <a:lnSpc>
                <a:spcPct val="120000"/>
              </a:lnSpc>
              <a:buFontTx/>
              <a:buAutoNum type="arabicParenBoth"/>
            </a:pPr>
            <a:r>
              <a:rPr kumimoji="0" lang="zh-CN" altLang="en-US" sz="3200">
                <a:solidFill>
                  <a:srgbClr val="000099"/>
                </a:solidFill>
                <a:ea typeface="黑体" panose="02010609060101010101" pitchFamily="49" charset="-122"/>
              </a:rPr>
              <a:t> </a:t>
            </a:r>
            <a:r>
              <a:rPr kumimoji="0" lang="en-US" altLang="zh-CN" sz="3200">
                <a:solidFill>
                  <a:srgbClr val="000099"/>
                </a:solidFill>
                <a:ea typeface="黑体" panose="02010609060101010101" pitchFamily="49" charset="-122"/>
              </a:rPr>
              <a:t>3</a:t>
            </a:r>
            <a:r>
              <a:rPr kumimoji="0" lang="zh-CN" altLang="en-US" sz="3200">
                <a:solidFill>
                  <a:srgbClr val="000099"/>
                </a:solidFill>
                <a:ea typeface="黑体" panose="02010609060101010101" pitchFamily="49" charset="-122"/>
              </a:rPr>
              <a:t>种形式的</a:t>
            </a:r>
            <a:r>
              <a:rPr kumimoji="0" lang="en-US" altLang="zh-CN" sz="3200">
                <a:solidFill>
                  <a:srgbClr val="000099"/>
                </a:solidFill>
                <a:ea typeface="黑体" panose="02010609060101010101" pitchFamily="49" charset="-122"/>
              </a:rPr>
              <a:t>if</a:t>
            </a:r>
            <a:r>
              <a:rPr kumimoji="0" lang="zh-CN" altLang="en-US" sz="3200">
                <a:solidFill>
                  <a:srgbClr val="000099"/>
                </a:solidFill>
                <a:ea typeface="黑体" panose="02010609060101010101" pitchFamily="49" charset="-122"/>
              </a:rPr>
              <a:t>语句中在</a:t>
            </a:r>
            <a:r>
              <a:rPr kumimoji="0" lang="en-US" altLang="zh-CN" sz="3200">
                <a:solidFill>
                  <a:srgbClr val="000099"/>
                </a:solidFill>
                <a:ea typeface="黑体" panose="02010609060101010101" pitchFamily="49" charset="-122"/>
              </a:rPr>
              <a:t>if</a:t>
            </a:r>
            <a:r>
              <a:rPr kumimoji="0" lang="zh-CN" altLang="en-US" sz="3200">
                <a:solidFill>
                  <a:srgbClr val="000099"/>
                </a:solidFill>
                <a:ea typeface="黑体" panose="02010609060101010101" pitchFamily="49" charset="-122"/>
              </a:rPr>
              <a:t>后面都有表达式，</a:t>
            </a:r>
          </a:p>
          <a:p>
            <a:pPr>
              <a:lnSpc>
                <a:spcPct val="100000"/>
              </a:lnSpc>
            </a:pPr>
            <a:r>
              <a:rPr kumimoji="0" lang="zh-CN" altLang="en-US" sz="3200">
                <a:solidFill>
                  <a:srgbClr val="000099"/>
                </a:solidFill>
                <a:ea typeface="黑体" panose="02010609060101010101" pitchFamily="49" charset="-122"/>
              </a:rPr>
              <a:t>      </a:t>
            </a:r>
            <a:r>
              <a:rPr kumimoji="0" lang="zh-CN" altLang="en-US" sz="3200">
                <a:ea typeface="黑体" panose="02010609060101010101" pitchFamily="49" charset="-122"/>
              </a:rPr>
              <a:t>一般为逻辑表达式或关系表达式</a:t>
            </a:r>
            <a:endParaRPr kumimoji="0" lang="zh-CN" altLang="en-US" sz="3200">
              <a:solidFill>
                <a:srgbClr val="000099"/>
              </a:solidFill>
              <a:ea typeface="黑体" panose="02010609060101010101" pitchFamily="49" charset="-122"/>
            </a:endParaRPr>
          </a:p>
          <a:p>
            <a:pPr lvl="1">
              <a:lnSpc>
                <a:spcPct val="100000"/>
              </a:lnSpc>
              <a:spcBef>
                <a:spcPct val="20000"/>
              </a:spcBef>
            </a:pPr>
            <a:r>
              <a:rPr kumimoji="0" lang="zh-CN" altLang="en-US" sz="3200">
                <a:solidFill>
                  <a:srgbClr val="CC0000"/>
                </a:solidFill>
                <a:ea typeface="黑体" panose="02010609060101010101" pitchFamily="49" charset="-122"/>
              </a:rPr>
              <a:t>例：</a:t>
            </a:r>
            <a:r>
              <a:rPr kumimoji="0" lang="en-US" altLang="zh-CN" sz="3200">
                <a:solidFill>
                  <a:srgbClr val="000099"/>
                </a:solidFill>
                <a:ea typeface="黑体" panose="02010609060101010101" pitchFamily="49" charset="-122"/>
              </a:rPr>
              <a:t>if (a==b &amp;&amp; x==y)  </a:t>
            </a:r>
          </a:p>
          <a:p>
            <a:pPr lvl="1">
              <a:lnSpc>
                <a:spcPct val="100000"/>
              </a:lnSpc>
            </a:pPr>
            <a:r>
              <a:rPr kumimoji="0" lang="en-US" altLang="zh-CN" sz="3200">
                <a:ea typeface="黑体" panose="02010609060101010101" pitchFamily="49" charset="-122"/>
              </a:rPr>
              <a:t>              printf (“a=b, x=y”);</a:t>
            </a:r>
          </a:p>
          <a:p>
            <a:pPr lvl="1">
              <a:lnSpc>
                <a:spcPct val="100000"/>
              </a:lnSpc>
              <a:spcAft>
                <a:spcPct val="50000"/>
              </a:spcAft>
            </a:pPr>
            <a:endParaRPr kumimoji="0" lang="en-US" altLang="zh-CN" sz="1000">
              <a:solidFill>
                <a:srgbClr val="000099"/>
              </a:solidFill>
              <a:ea typeface="黑体" panose="02010609060101010101" pitchFamily="49" charset="-122"/>
            </a:endParaRPr>
          </a:p>
          <a:p>
            <a:pPr lvl="1">
              <a:lnSpc>
                <a:spcPct val="100000"/>
              </a:lnSpc>
              <a:spcAft>
                <a:spcPct val="50000"/>
              </a:spcAft>
            </a:pPr>
            <a:r>
              <a:rPr kumimoji="0" lang="en-US" altLang="zh-CN" sz="3200">
                <a:solidFill>
                  <a:srgbClr val="000099"/>
                </a:solidFill>
                <a:ea typeface="黑体" panose="02010609060101010101" pitchFamily="49" charset="-122"/>
              </a:rPr>
              <a:t>        if (3)     </a:t>
            </a:r>
            <a:r>
              <a:rPr kumimoji="0" lang="en-US" altLang="zh-CN" sz="3200">
                <a:ea typeface="黑体" panose="02010609060101010101" pitchFamily="49" charset="-122"/>
              </a:rPr>
              <a:t>printf (“o.k.”);</a:t>
            </a:r>
          </a:p>
          <a:p>
            <a:pPr lvl="1">
              <a:lnSpc>
                <a:spcPct val="100000"/>
              </a:lnSpc>
              <a:spcAft>
                <a:spcPct val="50000"/>
              </a:spcAft>
            </a:pPr>
            <a:r>
              <a:rPr kumimoji="0" lang="en-US" altLang="zh-CN" sz="3200">
                <a:solidFill>
                  <a:srgbClr val="000099"/>
                </a:solidFill>
                <a:ea typeface="黑体" panose="02010609060101010101" pitchFamily="49" charset="-122"/>
              </a:rPr>
              <a:t>        if (‘a’)</a:t>
            </a:r>
            <a:r>
              <a:rPr kumimoji="0" lang="en-US" altLang="zh-CN" sz="3200">
                <a:ea typeface="黑体" panose="02010609060101010101" pitchFamily="49" charset="-122"/>
              </a:rPr>
              <a:t>  printf (“%d”, ’a’);</a:t>
            </a:r>
          </a:p>
        </p:txBody>
      </p:sp>
      <p:sp>
        <p:nvSpPr>
          <p:cNvPr id="723972" name="Rectangle 4">
            <a:extLst>
              <a:ext uri="{FF2B5EF4-FFF2-40B4-BE49-F238E27FC236}">
                <a16:creationId xmlns:a16="http://schemas.microsoft.com/office/drawing/2014/main" id="{E133E747-5889-4DD3-B662-BF395A30AD0E}"/>
              </a:ext>
            </a:extLst>
          </p:cNvPr>
          <p:cNvSpPr>
            <a:spLocks noGrp="1" noChangeArrowheads="1"/>
          </p:cNvSpPr>
          <p:nvPr>
            <p:ph type="title"/>
          </p:nvPr>
        </p:nvSpPr>
        <p:spPr>
          <a:xfrm>
            <a:off x="2771775" y="404813"/>
            <a:ext cx="2376488" cy="792162"/>
          </a:xfrm>
        </p:spPr>
        <p:txBody>
          <a:bodyPr/>
          <a:lstStyle/>
          <a:p>
            <a:r>
              <a:rPr lang="en-US" altLang="zh-CN" sz="3600">
                <a:solidFill>
                  <a:srgbClr val="800000"/>
                </a:solidFill>
                <a:latin typeface="Times New Roman" panose="02020603050405020304" pitchFamily="18" charset="0"/>
              </a:rPr>
              <a:t>5.3  if </a:t>
            </a:r>
            <a:r>
              <a:rPr lang="zh-CN" altLang="en-US" sz="3600">
                <a:solidFill>
                  <a:srgbClr val="800000"/>
                </a:solidFill>
                <a:latin typeface="Times New Roman" panose="02020603050405020304" pitchFamily="18" charset="0"/>
              </a:rPr>
              <a:t>语句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3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39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39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39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39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2397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23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a:extLst>
              <a:ext uri="{FF2B5EF4-FFF2-40B4-BE49-F238E27FC236}">
                <a16:creationId xmlns:a16="http://schemas.microsoft.com/office/drawing/2014/main" id="{7EAFB360-D659-400E-8A12-4727FC6DE3B1}"/>
              </a:ext>
            </a:extLst>
          </p:cNvPr>
          <p:cNvSpPr>
            <a:spLocks noChangeArrowheads="1"/>
          </p:cNvSpPr>
          <p:nvPr/>
        </p:nvSpPr>
        <p:spPr bwMode="auto">
          <a:xfrm>
            <a:off x="827088" y="1628775"/>
            <a:ext cx="8066087" cy="3995738"/>
          </a:xfrm>
          <a:prstGeom prst="rect">
            <a:avLst/>
          </a:prstGeom>
          <a:solidFill>
            <a:schemeClr val="bg1"/>
          </a:solidFill>
          <a:ln>
            <a:noFill/>
          </a:ln>
          <a:effectLst/>
          <a:extLst>
            <a:ext uri="{91240B29-F687-4F45-9708-019B960494DF}">
              <a14:hiddenLine xmlns:a14="http://schemas.microsoft.com/office/drawing/2010/main" w="38100">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nSpc>
                <a:spcPct val="100000"/>
              </a:lnSpc>
              <a:spcBef>
                <a:spcPct val="50000"/>
              </a:spcBef>
              <a:spcAft>
                <a:spcPct val="50000"/>
              </a:spcAft>
            </a:pPr>
            <a:r>
              <a:rPr lang="en-US" altLang="zh-CN">
                <a:solidFill>
                  <a:srgbClr val="000099"/>
                </a:solidFill>
              </a:rPr>
              <a:t>(2) </a:t>
            </a:r>
            <a:r>
              <a:rPr lang="zh-CN" altLang="en-US">
                <a:solidFill>
                  <a:srgbClr val="000099"/>
                </a:solidFill>
              </a:rPr>
              <a:t>在每个</a:t>
            </a:r>
            <a:r>
              <a:rPr lang="en-US" altLang="zh-CN">
                <a:solidFill>
                  <a:srgbClr val="000099"/>
                </a:solidFill>
              </a:rPr>
              <a:t>else</a:t>
            </a:r>
            <a:r>
              <a:rPr lang="zh-CN" altLang="en-US">
                <a:solidFill>
                  <a:srgbClr val="000099"/>
                </a:solidFill>
              </a:rPr>
              <a:t>前面有一个分号，整个语句结束处有一个分号。</a:t>
            </a:r>
          </a:p>
          <a:p>
            <a:pPr>
              <a:lnSpc>
                <a:spcPct val="100000"/>
              </a:lnSpc>
              <a:spcBef>
                <a:spcPct val="50000"/>
              </a:spcBef>
              <a:spcAft>
                <a:spcPct val="50000"/>
              </a:spcAft>
            </a:pPr>
            <a:r>
              <a:rPr lang="zh-CN" altLang="en-US">
                <a:solidFill>
                  <a:srgbClr val="CC0000"/>
                </a:solidFill>
              </a:rPr>
              <a:t>   例： </a:t>
            </a:r>
            <a:r>
              <a:rPr lang="en-US" altLang="zh-CN">
                <a:solidFill>
                  <a:srgbClr val="000099"/>
                </a:solidFill>
              </a:rPr>
              <a:t>if(x&gt;0)</a:t>
            </a:r>
            <a:r>
              <a:rPr lang="en-US" altLang="zh-CN"/>
              <a:t>    printf(“%f”,x);</a:t>
            </a:r>
          </a:p>
          <a:p>
            <a:pPr>
              <a:lnSpc>
                <a:spcPct val="100000"/>
              </a:lnSpc>
              <a:spcBef>
                <a:spcPct val="50000"/>
              </a:spcBef>
              <a:spcAft>
                <a:spcPct val="50000"/>
              </a:spcAft>
            </a:pPr>
            <a:r>
              <a:rPr lang="en-US" altLang="zh-CN"/>
              <a:t>            </a:t>
            </a:r>
            <a:r>
              <a:rPr lang="en-US" altLang="zh-CN">
                <a:solidFill>
                  <a:srgbClr val="000099"/>
                </a:solidFill>
              </a:rPr>
              <a:t>else  </a:t>
            </a:r>
            <a:r>
              <a:rPr lang="en-US" altLang="zh-CN"/>
              <a:t>       printf(“%f”,x); </a:t>
            </a:r>
          </a:p>
          <a:p>
            <a:pPr>
              <a:lnSpc>
                <a:spcPct val="100000"/>
              </a:lnSpc>
              <a:spcBef>
                <a:spcPct val="50000"/>
              </a:spcBef>
              <a:spcAft>
                <a:spcPct val="50000"/>
              </a:spcAft>
            </a:pPr>
            <a:r>
              <a:rPr lang="en-US" altLang="zh-CN"/>
              <a:t>  </a:t>
            </a:r>
            <a:r>
              <a:rPr lang="zh-CN" altLang="en-US">
                <a:solidFill>
                  <a:srgbClr val="CC0000"/>
                </a:solidFill>
              </a:rPr>
              <a:t>注意：</a:t>
            </a:r>
            <a:r>
              <a:rPr lang="zh-CN" altLang="en-US">
                <a:solidFill>
                  <a:srgbClr val="000099"/>
                </a:solidFill>
              </a:rPr>
              <a:t>上面是一个语句，</a:t>
            </a:r>
            <a:r>
              <a:rPr lang="en-US" altLang="zh-CN">
                <a:solidFill>
                  <a:srgbClr val="000099"/>
                </a:solidFill>
              </a:rPr>
              <a:t>else</a:t>
            </a:r>
            <a:r>
              <a:rPr lang="zh-CN" altLang="en-US">
                <a:solidFill>
                  <a:srgbClr val="000099"/>
                </a:solidFill>
              </a:rPr>
              <a:t>不能单独使用</a:t>
            </a:r>
            <a:endParaRPr lang="zh-CN" altLang="en-US">
              <a:solidFill>
                <a:srgbClr val="CC0000"/>
              </a:solidFill>
            </a:endParaRPr>
          </a:p>
        </p:txBody>
      </p:sp>
      <p:sp>
        <p:nvSpPr>
          <p:cNvPr id="791555" name="Rectangle 3">
            <a:extLst>
              <a:ext uri="{FF2B5EF4-FFF2-40B4-BE49-F238E27FC236}">
                <a16:creationId xmlns:a16="http://schemas.microsoft.com/office/drawing/2014/main" id="{0E52D621-A0AB-4A0D-A6B3-8C9A9D46F9D2}"/>
              </a:ext>
            </a:extLst>
          </p:cNvPr>
          <p:cNvSpPr>
            <a:spLocks noGrp="1" noChangeArrowheads="1"/>
          </p:cNvSpPr>
          <p:nvPr>
            <p:ph type="title"/>
          </p:nvPr>
        </p:nvSpPr>
        <p:spPr>
          <a:xfrm>
            <a:off x="2628900" y="404813"/>
            <a:ext cx="2447925" cy="692150"/>
          </a:xfrm>
        </p:spPr>
        <p:txBody>
          <a:bodyPr/>
          <a:lstStyle/>
          <a:p>
            <a:r>
              <a:rPr lang="en-US" altLang="zh-CN" sz="3600">
                <a:solidFill>
                  <a:srgbClr val="800000"/>
                </a:solidFill>
                <a:latin typeface="Times New Roman" panose="02020603050405020304" pitchFamily="18" charset="0"/>
              </a:rPr>
              <a:t>5.3  if </a:t>
            </a:r>
            <a:r>
              <a:rPr lang="zh-CN" altLang="en-US" sz="3600">
                <a:solidFill>
                  <a:srgbClr val="800000"/>
                </a:solidFill>
                <a:latin typeface="Times New Roman" panose="02020603050405020304" pitchFamily="18" charset="0"/>
              </a:rPr>
              <a:t>语句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7915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15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155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915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a:extLst>
              <a:ext uri="{FF2B5EF4-FFF2-40B4-BE49-F238E27FC236}">
                <a16:creationId xmlns:a16="http://schemas.microsoft.com/office/drawing/2014/main" id="{337D8F2C-690B-4F39-A7A9-45A30A382C5A}"/>
              </a:ext>
            </a:extLst>
          </p:cNvPr>
          <p:cNvSpPr>
            <a:spLocks noChangeArrowheads="1"/>
          </p:cNvSpPr>
          <p:nvPr/>
        </p:nvSpPr>
        <p:spPr bwMode="auto">
          <a:xfrm>
            <a:off x="1042988" y="1557338"/>
            <a:ext cx="3600450" cy="1066800"/>
          </a:xfrm>
          <a:prstGeom prst="rect">
            <a:avLst/>
          </a:prstGeom>
          <a:solidFill>
            <a:schemeClr val="bg1"/>
          </a:solidFill>
          <a:ln>
            <a:noFill/>
          </a:ln>
          <a:effectLst/>
          <a:extLst>
            <a:ext uri="{91240B29-F687-4F45-9708-019B960494DF}">
              <a14:hiddenLine xmlns:a14="http://schemas.microsoft.com/office/drawing/2010/main" w="38100">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nSpc>
                <a:spcPct val="100000"/>
              </a:lnSpc>
            </a:pPr>
            <a:r>
              <a:rPr lang="en-US" altLang="zh-CN">
                <a:solidFill>
                  <a:srgbClr val="000099"/>
                </a:solidFill>
              </a:rPr>
              <a:t>  </a:t>
            </a:r>
            <a:r>
              <a:rPr lang="zh-CN" altLang="zh-CN">
                <a:solidFill>
                  <a:srgbClr val="000099"/>
                </a:solidFill>
              </a:rPr>
              <a:t>①</a:t>
            </a:r>
            <a:r>
              <a:rPr lang="en-US" altLang="zh-CN">
                <a:solidFill>
                  <a:srgbClr val="000099"/>
                </a:solidFill>
              </a:rPr>
              <a:t> if (</a:t>
            </a:r>
            <a:r>
              <a:rPr lang="zh-CN" altLang="en-US">
                <a:solidFill>
                  <a:srgbClr val="000099"/>
                </a:solidFill>
              </a:rPr>
              <a:t>条件表达式</a:t>
            </a:r>
            <a:r>
              <a:rPr lang="en-US" altLang="zh-CN">
                <a:solidFill>
                  <a:srgbClr val="000099"/>
                </a:solidFill>
              </a:rPr>
              <a:t>) </a:t>
            </a:r>
          </a:p>
          <a:p>
            <a:pPr>
              <a:lnSpc>
                <a:spcPct val="100000"/>
              </a:lnSpc>
            </a:pPr>
            <a:r>
              <a:rPr lang="en-US" altLang="zh-CN">
                <a:solidFill>
                  <a:srgbClr val="000099"/>
                </a:solidFill>
              </a:rPr>
              <a:t>          </a:t>
            </a:r>
            <a:r>
              <a:rPr lang="zh-CN" altLang="en-US"/>
              <a:t>语句</a:t>
            </a:r>
            <a:r>
              <a:rPr lang="en-US" altLang="zh-CN"/>
              <a:t>;</a:t>
            </a:r>
            <a:endParaRPr lang="en-US" altLang="zh-CN">
              <a:solidFill>
                <a:srgbClr val="CC0000"/>
              </a:solidFill>
            </a:endParaRPr>
          </a:p>
        </p:txBody>
      </p:sp>
      <p:sp>
        <p:nvSpPr>
          <p:cNvPr id="792581" name="Rectangle 5">
            <a:extLst>
              <a:ext uri="{FF2B5EF4-FFF2-40B4-BE49-F238E27FC236}">
                <a16:creationId xmlns:a16="http://schemas.microsoft.com/office/drawing/2014/main" id="{7502F091-41BC-4CDE-9D8F-212CC702A9C8}"/>
              </a:ext>
            </a:extLst>
          </p:cNvPr>
          <p:cNvSpPr>
            <a:spLocks noChangeArrowheads="1"/>
          </p:cNvSpPr>
          <p:nvPr/>
        </p:nvSpPr>
        <p:spPr bwMode="auto">
          <a:xfrm>
            <a:off x="1331913" y="361950"/>
            <a:ext cx="5951537" cy="6413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lnSpc>
                <a:spcPct val="100000"/>
              </a:lnSpc>
            </a:pPr>
            <a:r>
              <a:rPr lang="en-US" altLang="zh-CN" sz="3600">
                <a:solidFill>
                  <a:srgbClr val="800000"/>
                </a:solidFill>
              </a:rPr>
              <a:t>(3) </a:t>
            </a:r>
            <a:r>
              <a:rPr lang="zh-CN" altLang="en-US" sz="3600">
                <a:solidFill>
                  <a:srgbClr val="800000"/>
                </a:solidFill>
              </a:rPr>
              <a:t>在</a:t>
            </a:r>
            <a:r>
              <a:rPr lang="en-US" altLang="zh-CN" sz="3600">
                <a:solidFill>
                  <a:srgbClr val="800000"/>
                </a:solidFill>
              </a:rPr>
              <a:t>if</a:t>
            </a:r>
            <a:r>
              <a:rPr lang="zh-CN" altLang="en-US" sz="3600">
                <a:solidFill>
                  <a:srgbClr val="800000"/>
                </a:solidFill>
              </a:rPr>
              <a:t>和</a:t>
            </a:r>
            <a:r>
              <a:rPr lang="en-US" altLang="zh-CN" sz="3600">
                <a:solidFill>
                  <a:srgbClr val="800000"/>
                </a:solidFill>
              </a:rPr>
              <a:t>else</a:t>
            </a:r>
            <a:r>
              <a:rPr lang="zh-CN" altLang="en-US" sz="3600">
                <a:solidFill>
                  <a:srgbClr val="800000"/>
                </a:solidFill>
              </a:rPr>
              <a:t>后面的操作语句</a:t>
            </a:r>
          </a:p>
        </p:txBody>
      </p:sp>
      <p:sp>
        <p:nvSpPr>
          <p:cNvPr id="792582" name="Rectangle 6">
            <a:extLst>
              <a:ext uri="{FF2B5EF4-FFF2-40B4-BE49-F238E27FC236}">
                <a16:creationId xmlns:a16="http://schemas.microsoft.com/office/drawing/2014/main" id="{4CCA3B30-AE2C-48AE-8C64-A836EFDD8E3F}"/>
              </a:ext>
            </a:extLst>
          </p:cNvPr>
          <p:cNvSpPr>
            <a:spLocks noChangeArrowheads="1"/>
          </p:cNvSpPr>
          <p:nvPr/>
        </p:nvSpPr>
        <p:spPr bwMode="auto">
          <a:xfrm>
            <a:off x="1187450" y="3141663"/>
            <a:ext cx="3600450" cy="155416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lnSpc>
                <a:spcPct val="100000"/>
              </a:lnSpc>
            </a:pPr>
            <a:r>
              <a:rPr lang="en-US" altLang="zh-CN">
                <a:solidFill>
                  <a:srgbClr val="000099"/>
                </a:solidFill>
              </a:rPr>
              <a:t>③ if (</a:t>
            </a:r>
            <a:r>
              <a:rPr lang="zh-CN" altLang="en-US">
                <a:solidFill>
                  <a:srgbClr val="000099"/>
                </a:solidFill>
              </a:rPr>
              <a:t>条件表达式</a:t>
            </a:r>
            <a:r>
              <a:rPr lang="en-US" altLang="zh-CN">
                <a:solidFill>
                  <a:srgbClr val="000099"/>
                </a:solidFill>
              </a:rPr>
              <a:t>)   </a:t>
            </a:r>
          </a:p>
          <a:p>
            <a:pPr>
              <a:lnSpc>
                <a:spcPct val="100000"/>
              </a:lnSpc>
            </a:pPr>
            <a:r>
              <a:rPr lang="en-US" altLang="zh-CN">
                <a:solidFill>
                  <a:srgbClr val="CC0000"/>
                </a:solidFill>
              </a:rPr>
              <a:t>                   ;</a:t>
            </a:r>
          </a:p>
          <a:p>
            <a:pPr>
              <a:lnSpc>
                <a:spcPct val="100000"/>
              </a:lnSpc>
            </a:pPr>
            <a:r>
              <a:rPr lang="en-US" altLang="zh-CN"/>
              <a:t>           </a:t>
            </a:r>
            <a:r>
              <a:rPr lang="zh-CN" altLang="en-US"/>
              <a:t>语句</a:t>
            </a:r>
            <a:r>
              <a:rPr lang="en-US" altLang="zh-CN"/>
              <a:t>;</a:t>
            </a:r>
          </a:p>
        </p:txBody>
      </p:sp>
      <p:sp>
        <p:nvSpPr>
          <p:cNvPr id="792583" name="Rectangle 7">
            <a:extLst>
              <a:ext uri="{FF2B5EF4-FFF2-40B4-BE49-F238E27FC236}">
                <a16:creationId xmlns:a16="http://schemas.microsoft.com/office/drawing/2014/main" id="{F962756D-D140-46A9-A1CA-19055335D874}"/>
              </a:ext>
            </a:extLst>
          </p:cNvPr>
          <p:cNvSpPr>
            <a:spLocks noChangeArrowheads="1"/>
          </p:cNvSpPr>
          <p:nvPr/>
        </p:nvSpPr>
        <p:spPr bwMode="auto">
          <a:xfrm>
            <a:off x="4787900" y="1484313"/>
            <a:ext cx="3384550" cy="38481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r>
              <a:rPr lang="en-US" altLang="zh-CN">
                <a:solidFill>
                  <a:srgbClr val="000099"/>
                </a:solidFill>
              </a:rPr>
              <a:t>② if (</a:t>
            </a:r>
            <a:r>
              <a:rPr lang="zh-CN" altLang="en-US">
                <a:solidFill>
                  <a:srgbClr val="000099"/>
                </a:solidFill>
              </a:rPr>
              <a:t>条件表达式</a:t>
            </a:r>
            <a:r>
              <a:rPr lang="en-US" altLang="zh-CN">
                <a:solidFill>
                  <a:srgbClr val="000099"/>
                </a:solidFill>
              </a:rPr>
              <a:t>)</a:t>
            </a:r>
            <a:r>
              <a:rPr lang="en-US" altLang="zh-CN"/>
              <a:t>  </a:t>
            </a:r>
          </a:p>
          <a:p>
            <a:r>
              <a:rPr lang="en-US" altLang="zh-CN">
                <a:solidFill>
                  <a:srgbClr val="CC0000"/>
                </a:solidFill>
              </a:rPr>
              <a:t>        {</a:t>
            </a:r>
          </a:p>
          <a:p>
            <a:r>
              <a:rPr lang="en-US" altLang="zh-CN"/>
              <a:t>           </a:t>
            </a:r>
            <a:r>
              <a:rPr lang="zh-CN" altLang="en-US"/>
              <a:t>语句</a:t>
            </a:r>
            <a:r>
              <a:rPr lang="en-US" altLang="zh-CN"/>
              <a:t>1;</a:t>
            </a:r>
          </a:p>
          <a:p>
            <a:r>
              <a:rPr lang="en-US" altLang="zh-CN"/>
              <a:t>           </a:t>
            </a:r>
            <a:r>
              <a:rPr lang="zh-CN" altLang="en-US"/>
              <a:t>语句</a:t>
            </a:r>
            <a:r>
              <a:rPr lang="en-US" altLang="zh-CN"/>
              <a:t>2;</a:t>
            </a:r>
          </a:p>
          <a:p>
            <a:r>
              <a:rPr lang="en-US" altLang="zh-CN"/>
              <a:t>             …</a:t>
            </a:r>
          </a:p>
          <a:p>
            <a:r>
              <a:rPr lang="en-US" altLang="zh-CN"/>
              <a:t>           </a:t>
            </a:r>
            <a:r>
              <a:rPr lang="zh-CN" altLang="en-US"/>
              <a:t>语句</a:t>
            </a:r>
            <a:r>
              <a:rPr lang="en-US" altLang="zh-CN"/>
              <a:t>n;</a:t>
            </a:r>
          </a:p>
          <a:p>
            <a:r>
              <a:rPr lang="en-US" altLang="zh-CN">
                <a:solidFill>
                  <a:srgbClr val="CC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25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2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2" grpId="0"/>
      <p:bldP spid="7925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a:extLst>
              <a:ext uri="{FF2B5EF4-FFF2-40B4-BE49-F238E27FC236}">
                <a16:creationId xmlns:a16="http://schemas.microsoft.com/office/drawing/2014/main" id="{AEE8B230-83D1-4CD3-8BB8-4A2E2B541C91}"/>
              </a:ext>
            </a:extLst>
          </p:cNvPr>
          <p:cNvSpPr>
            <a:spLocks noChangeArrowheads="1"/>
          </p:cNvSpPr>
          <p:nvPr/>
        </p:nvSpPr>
        <p:spPr bwMode="auto">
          <a:xfrm>
            <a:off x="457200" y="457200"/>
            <a:ext cx="8077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defRPr kumimoji="1" sz="2400">
                <a:solidFill>
                  <a:schemeClr val="tx1"/>
                </a:solidFill>
                <a:latin typeface="Times New Roman" panose="02020603050405020304" pitchFamily="18" charset="0"/>
                <a:ea typeface="宋体" panose="02010600030101010101" pitchFamily="2" charset="-122"/>
              </a:defRPr>
            </a:lvl1pPr>
            <a:lvl2pPr marL="477838">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20000"/>
              </a:spcBef>
            </a:pPr>
            <a:endParaRPr kumimoji="0" lang="zh-CN" altLang="zh-CN" sz="2000">
              <a:latin typeface="楷体_GB2312" pitchFamily="49" charset="-122"/>
              <a:ea typeface="楷体_GB2312" pitchFamily="49" charset="-122"/>
            </a:endParaRPr>
          </a:p>
        </p:txBody>
      </p:sp>
      <p:sp>
        <p:nvSpPr>
          <p:cNvPr id="779267" name="Rectangle 3">
            <a:extLst>
              <a:ext uri="{FF2B5EF4-FFF2-40B4-BE49-F238E27FC236}">
                <a16:creationId xmlns:a16="http://schemas.microsoft.com/office/drawing/2014/main" id="{982479B5-1D3D-4CF8-A798-638625F217F4}"/>
              </a:ext>
            </a:extLst>
          </p:cNvPr>
          <p:cNvSpPr>
            <a:spLocks noGrp="1" noChangeArrowheads="1"/>
          </p:cNvSpPr>
          <p:nvPr>
            <p:ph type="ctrTitle"/>
          </p:nvPr>
        </p:nvSpPr>
        <p:spPr>
          <a:xfrm>
            <a:off x="2124075" y="260350"/>
            <a:ext cx="2881313" cy="773113"/>
          </a:xfrm>
          <a:ln/>
        </p:spPr>
        <p:txBody>
          <a:bodyPr anchor="ctr"/>
          <a:lstStyle/>
          <a:p>
            <a:pPr algn="l">
              <a:buSzPct val="60000"/>
              <a:buFont typeface="Wingdings" panose="05000000000000000000" pitchFamily="2" charset="2"/>
              <a:buNone/>
            </a:pPr>
            <a:r>
              <a:rPr lang="en-US" altLang="zh-CN" sz="3600">
                <a:solidFill>
                  <a:srgbClr val="800000"/>
                </a:solidFill>
                <a:latin typeface="黑体" panose="02010609060101010101" pitchFamily="49" charset="-122"/>
              </a:rPr>
              <a:t> </a:t>
            </a:r>
            <a:r>
              <a:rPr lang="zh-CN" altLang="en-US" sz="3600">
                <a:solidFill>
                  <a:srgbClr val="800000"/>
                </a:solidFill>
                <a:latin typeface="黑体" panose="02010609060101010101" pitchFamily="49" charset="-122"/>
              </a:rPr>
              <a:t>本章要点</a:t>
            </a:r>
          </a:p>
        </p:txBody>
      </p:sp>
      <p:sp>
        <p:nvSpPr>
          <p:cNvPr id="779268" name="Rectangle 4">
            <a:extLst>
              <a:ext uri="{FF2B5EF4-FFF2-40B4-BE49-F238E27FC236}">
                <a16:creationId xmlns:a16="http://schemas.microsoft.com/office/drawing/2014/main" id="{1479FAF8-9D85-4E55-B371-7115D76C753E}"/>
              </a:ext>
            </a:extLst>
          </p:cNvPr>
          <p:cNvSpPr>
            <a:spLocks noGrp="1" noChangeArrowheads="1"/>
          </p:cNvSpPr>
          <p:nvPr>
            <p:ph type="subTitle" idx="1"/>
          </p:nvPr>
        </p:nvSpPr>
        <p:spPr>
          <a:xfrm>
            <a:off x="1908175" y="1916113"/>
            <a:ext cx="4608513" cy="2665412"/>
          </a:xfrm>
          <a:noFill/>
          <a:ln>
            <a:solidFill>
              <a:srgbClr val="990099"/>
            </a:solidFill>
            <a:miter lim="800000"/>
            <a:headEnd/>
            <a:tailEnd/>
          </a:ln>
          <a:scene3d>
            <a:camera prst="legacyObliqueTopRight"/>
            <a:lightRig rig="legacyFlat3" dir="b"/>
          </a:scene3d>
          <a:sp3d extrusionH="430200" prstMaterial="legacyMatte">
            <a:bevelT w="13500" h="13500" prst="angle"/>
            <a:bevelB w="13500" h="13500" prst="angle"/>
            <a:extrusionClr>
              <a:srgbClr val="990099"/>
            </a:extrusionClr>
            <a:contourClr>
              <a:srgbClr val="990099"/>
            </a:contourClr>
          </a:sp3d>
        </p:spPr>
        <p:txBody>
          <a:bodyPr tIns="154800">
            <a:flatTx/>
          </a:bodyPr>
          <a:lstStyle/>
          <a:p>
            <a:pPr lvl="1" algn="l">
              <a:lnSpc>
                <a:spcPct val="120000"/>
              </a:lnSpc>
              <a:buClr>
                <a:srgbClr val="990099"/>
              </a:buClr>
              <a:buSzPct val="50000"/>
              <a:buFont typeface="Wingdings" panose="05000000000000000000" pitchFamily="2" charset="2"/>
              <a:buChar char="n"/>
            </a:pPr>
            <a:r>
              <a:rPr lang="en-US" altLang="zh-CN" sz="3200" b="1">
                <a:solidFill>
                  <a:srgbClr val="000099"/>
                </a:solidFill>
                <a:latin typeface="黑体" panose="02010609060101010101" pitchFamily="49" charset="-122"/>
              </a:rPr>
              <a:t> </a:t>
            </a:r>
            <a:r>
              <a:rPr lang="zh-CN" altLang="en-US" sz="3200" b="1">
                <a:solidFill>
                  <a:srgbClr val="000099"/>
                </a:solidFill>
                <a:latin typeface="黑体" panose="02010609060101010101" pitchFamily="49" charset="-122"/>
              </a:rPr>
              <a:t>关系表达式</a:t>
            </a:r>
          </a:p>
          <a:p>
            <a:pPr lvl="1" algn="l">
              <a:lnSpc>
                <a:spcPct val="120000"/>
              </a:lnSpc>
              <a:buClr>
                <a:srgbClr val="990099"/>
              </a:buClr>
              <a:buSzPct val="50000"/>
              <a:buFont typeface="Wingdings" panose="05000000000000000000" pitchFamily="2" charset="2"/>
              <a:buChar char="n"/>
            </a:pPr>
            <a:r>
              <a:rPr lang="zh-CN" altLang="en-US" sz="3200" b="1">
                <a:solidFill>
                  <a:srgbClr val="000099"/>
                </a:solidFill>
                <a:latin typeface="黑体" panose="02010609060101010101" pitchFamily="49" charset="-122"/>
              </a:rPr>
              <a:t> 逻辑表达式</a:t>
            </a:r>
          </a:p>
          <a:p>
            <a:pPr lvl="1" algn="l">
              <a:lnSpc>
                <a:spcPct val="120000"/>
              </a:lnSpc>
              <a:buClr>
                <a:srgbClr val="990099"/>
              </a:buClr>
              <a:buSzPct val="50000"/>
              <a:buFont typeface="Wingdings" panose="05000000000000000000" pitchFamily="2" charset="2"/>
              <a:buChar char="n"/>
            </a:pPr>
            <a:r>
              <a:rPr lang="zh-CN" altLang="en-US" sz="3200" b="1">
                <a:solidFill>
                  <a:srgbClr val="000099"/>
                </a:solidFill>
                <a:latin typeface="黑体" panose="02010609060101010101" pitchFamily="49" charset="-122"/>
              </a:rPr>
              <a:t> 选择结构程序设计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92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9268">
                                            <p:bg/>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79268">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792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8"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4997" name="Group 5">
            <a:extLst>
              <a:ext uri="{FF2B5EF4-FFF2-40B4-BE49-F238E27FC236}">
                <a16:creationId xmlns:a16="http://schemas.microsoft.com/office/drawing/2014/main" id="{8D30019D-476F-470F-A851-54A46B470A2A}"/>
              </a:ext>
            </a:extLst>
          </p:cNvPr>
          <p:cNvGrpSpPr>
            <a:grpSpLocks/>
          </p:cNvGrpSpPr>
          <p:nvPr/>
        </p:nvGrpSpPr>
        <p:grpSpPr bwMode="auto">
          <a:xfrm>
            <a:off x="5940425" y="1268413"/>
            <a:ext cx="2808288" cy="3646487"/>
            <a:chOff x="3424" y="1389"/>
            <a:chExt cx="1769" cy="2297"/>
          </a:xfrm>
        </p:grpSpPr>
        <p:cxnSp>
          <p:nvCxnSpPr>
            <p:cNvPr id="724998" name="AutoShape 6">
              <a:extLst>
                <a:ext uri="{FF2B5EF4-FFF2-40B4-BE49-F238E27FC236}">
                  <a16:creationId xmlns:a16="http://schemas.microsoft.com/office/drawing/2014/main" id="{EAC81997-D3F2-45B2-9F02-0416F7B8F465}"/>
                </a:ext>
              </a:extLst>
            </p:cNvPr>
            <p:cNvCxnSpPr>
              <a:cxnSpLocks noChangeShapeType="1"/>
              <a:endCxn id="725004" idx="0"/>
            </p:cNvCxnSpPr>
            <p:nvPr/>
          </p:nvCxnSpPr>
          <p:spPr bwMode="auto">
            <a:xfrm>
              <a:off x="4187" y="1389"/>
              <a:ext cx="17" cy="111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grpSp>
          <p:nvGrpSpPr>
            <p:cNvPr id="724999" name="Group 7">
              <a:extLst>
                <a:ext uri="{FF2B5EF4-FFF2-40B4-BE49-F238E27FC236}">
                  <a16:creationId xmlns:a16="http://schemas.microsoft.com/office/drawing/2014/main" id="{A39E14E4-6703-4CBE-957A-EED5FCF7B3DF}"/>
                </a:ext>
              </a:extLst>
            </p:cNvPr>
            <p:cNvGrpSpPr>
              <a:grpSpLocks/>
            </p:cNvGrpSpPr>
            <p:nvPr/>
          </p:nvGrpSpPr>
          <p:grpSpPr bwMode="auto">
            <a:xfrm>
              <a:off x="3424" y="1637"/>
              <a:ext cx="1769" cy="2049"/>
              <a:chOff x="3424" y="1637"/>
              <a:chExt cx="1769" cy="2049"/>
            </a:xfrm>
          </p:grpSpPr>
          <p:sp>
            <p:nvSpPr>
              <p:cNvPr id="725000" name="Rectangle 8">
                <a:extLst>
                  <a:ext uri="{FF2B5EF4-FFF2-40B4-BE49-F238E27FC236}">
                    <a16:creationId xmlns:a16="http://schemas.microsoft.com/office/drawing/2014/main" id="{0A8F88CC-C065-4909-A069-8E96BDC1794D}"/>
                  </a:ext>
                </a:extLst>
              </p:cNvPr>
              <p:cNvSpPr>
                <a:spLocks noChangeArrowheads="1"/>
              </p:cNvSpPr>
              <p:nvPr/>
            </p:nvSpPr>
            <p:spPr bwMode="auto">
              <a:xfrm>
                <a:off x="3424" y="2093"/>
                <a:ext cx="545" cy="29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CC0000"/>
                    </a:solidFill>
                    <a:ea typeface="宋体" panose="02010600030101010101" pitchFamily="2" charset="-122"/>
                  </a:rPr>
                  <a:t>y</a:t>
                </a:r>
              </a:p>
            </p:txBody>
          </p:sp>
          <p:sp>
            <p:nvSpPr>
              <p:cNvPr id="725001" name="Rectangle 9">
                <a:extLst>
                  <a:ext uri="{FF2B5EF4-FFF2-40B4-BE49-F238E27FC236}">
                    <a16:creationId xmlns:a16="http://schemas.microsoft.com/office/drawing/2014/main" id="{5F376C4F-2A0D-4FE9-BDD0-81BBEFE61C44}"/>
                  </a:ext>
                </a:extLst>
              </p:cNvPr>
              <p:cNvSpPr>
                <a:spLocks noChangeArrowheads="1"/>
              </p:cNvSpPr>
              <p:nvPr/>
            </p:nvSpPr>
            <p:spPr bwMode="auto">
              <a:xfrm>
                <a:off x="4830" y="2069"/>
                <a:ext cx="363" cy="91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CC0000"/>
                    </a:solidFill>
                    <a:ea typeface="宋体" panose="02010600030101010101" pitchFamily="2" charset="-122"/>
                  </a:rPr>
                  <a:t>n</a:t>
                </a:r>
              </a:p>
            </p:txBody>
          </p:sp>
          <p:grpSp>
            <p:nvGrpSpPr>
              <p:cNvPr id="725002" name="Group 10">
                <a:extLst>
                  <a:ext uri="{FF2B5EF4-FFF2-40B4-BE49-F238E27FC236}">
                    <a16:creationId xmlns:a16="http://schemas.microsoft.com/office/drawing/2014/main" id="{1E0372EF-E259-459A-96EE-9BFE3D0B457F}"/>
                  </a:ext>
                </a:extLst>
              </p:cNvPr>
              <p:cNvGrpSpPr>
                <a:grpSpLocks/>
              </p:cNvGrpSpPr>
              <p:nvPr/>
            </p:nvGrpSpPr>
            <p:grpSpPr bwMode="auto">
              <a:xfrm>
                <a:off x="3606" y="1637"/>
                <a:ext cx="1569" cy="2049"/>
                <a:chOff x="3606" y="1637"/>
                <a:chExt cx="1569" cy="2049"/>
              </a:xfrm>
            </p:grpSpPr>
            <p:sp>
              <p:nvSpPr>
                <p:cNvPr id="725003" name="AutoShape 11">
                  <a:extLst>
                    <a:ext uri="{FF2B5EF4-FFF2-40B4-BE49-F238E27FC236}">
                      <a16:creationId xmlns:a16="http://schemas.microsoft.com/office/drawing/2014/main" id="{6E664345-02AC-4E2C-8546-AFDD45147C26}"/>
                    </a:ext>
                  </a:extLst>
                </p:cNvPr>
                <p:cNvSpPr>
                  <a:spLocks noChangeArrowheads="1"/>
                </p:cNvSpPr>
                <p:nvPr/>
              </p:nvSpPr>
              <p:spPr bwMode="auto">
                <a:xfrm>
                  <a:off x="3606" y="1637"/>
                  <a:ext cx="1161" cy="456"/>
                </a:xfrm>
                <a:prstGeom prst="flowChartDecision">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CC0000"/>
                      </a:solidFill>
                      <a:ea typeface="宋体" panose="02010600030101010101" pitchFamily="2" charset="-122"/>
                    </a:rPr>
                    <a:t>a&gt;b</a:t>
                  </a:r>
                </a:p>
              </p:txBody>
            </p:sp>
            <p:sp>
              <p:nvSpPr>
                <p:cNvPr id="725004" name="AutoShape 12">
                  <a:extLst>
                    <a:ext uri="{FF2B5EF4-FFF2-40B4-BE49-F238E27FC236}">
                      <a16:creationId xmlns:a16="http://schemas.microsoft.com/office/drawing/2014/main" id="{D7BF5A29-45DA-4E33-83FD-979034781617}"/>
                    </a:ext>
                  </a:extLst>
                </p:cNvPr>
                <p:cNvSpPr>
                  <a:spLocks noChangeArrowheads="1"/>
                </p:cNvSpPr>
                <p:nvPr/>
              </p:nvSpPr>
              <p:spPr bwMode="auto">
                <a:xfrm>
                  <a:off x="3678" y="2507"/>
                  <a:ext cx="1052" cy="696"/>
                </a:xfrm>
                <a:prstGeom prst="flowChartProcess">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CC0000"/>
                      </a:solidFill>
                      <a:ea typeface="宋体" panose="02010600030101010101" pitchFamily="2" charset="-122"/>
                    </a:rPr>
                    <a:t>t=a</a:t>
                  </a:r>
                </a:p>
                <a:p>
                  <a:pPr algn="ctr">
                    <a:lnSpc>
                      <a:spcPct val="100000"/>
                    </a:lnSpc>
                  </a:pPr>
                  <a:r>
                    <a:rPr lang="en-US" altLang="zh-CN" sz="2800">
                      <a:solidFill>
                        <a:srgbClr val="CC0000"/>
                      </a:solidFill>
                      <a:ea typeface="宋体" panose="02010600030101010101" pitchFamily="2" charset="-122"/>
                    </a:rPr>
                    <a:t>a=b</a:t>
                  </a:r>
                </a:p>
                <a:p>
                  <a:pPr algn="ctr">
                    <a:lnSpc>
                      <a:spcPct val="100000"/>
                    </a:lnSpc>
                  </a:pPr>
                  <a:r>
                    <a:rPr lang="en-US" altLang="zh-CN" sz="2800">
                      <a:solidFill>
                        <a:srgbClr val="CC0000"/>
                      </a:solidFill>
                      <a:ea typeface="宋体" panose="02010600030101010101" pitchFamily="2" charset="-122"/>
                    </a:rPr>
                    <a:t>b=t</a:t>
                  </a:r>
                </a:p>
              </p:txBody>
            </p:sp>
            <p:cxnSp>
              <p:nvCxnSpPr>
                <p:cNvPr id="725005" name="AutoShape 13">
                  <a:extLst>
                    <a:ext uri="{FF2B5EF4-FFF2-40B4-BE49-F238E27FC236}">
                      <a16:creationId xmlns:a16="http://schemas.microsoft.com/office/drawing/2014/main" id="{4350D0AE-F9D6-45CA-AF92-148F32EC4511}"/>
                    </a:ext>
                  </a:extLst>
                </p:cNvPr>
                <p:cNvCxnSpPr>
                  <a:cxnSpLocks noChangeShapeType="1"/>
                  <a:stCxn id="725003" idx="2"/>
                </p:cNvCxnSpPr>
                <p:nvPr/>
              </p:nvCxnSpPr>
              <p:spPr bwMode="auto">
                <a:xfrm>
                  <a:off x="4187" y="2093"/>
                  <a:ext cx="0" cy="41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725006" name="AutoShape 14">
                  <a:extLst>
                    <a:ext uri="{FF2B5EF4-FFF2-40B4-BE49-F238E27FC236}">
                      <a16:creationId xmlns:a16="http://schemas.microsoft.com/office/drawing/2014/main" id="{1E0C4003-FA48-4601-8024-64622EE97668}"/>
                    </a:ext>
                  </a:extLst>
                </p:cNvPr>
                <p:cNvCxnSpPr>
                  <a:cxnSpLocks noChangeShapeType="1"/>
                </p:cNvCxnSpPr>
                <p:nvPr/>
              </p:nvCxnSpPr>
              <p:spPr bwMode="auto">
                <a:xfrm flipH="1">
                  <a:off x="4195" y="3249"/>
                  <a:ext cx="1" cy="4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725007" name="AutoShape 15">
                  <a:extLst>
                    <a:ext uri="{FF2B5EF4-FFF2-40B4-BE49-F238E27FC236}">
                      <a16:creationId xmlns:a16="http://schemas.microsoft.com/office/drawing/2014/main" id="{DFC3EFBC-1517-4AD3-B3FC-D832C80D2676}"/>
                    </a:ext>
                  </a:extLst>
                </p:cNvPr>
                <p:cNvCxnSpPr>
                  <a:cxnSpLocks noChangeShapeType="1"/>
                </p:cNvCxnSpPr>
                <p:nvPr/>
              </p:nvCxnSpPr>
              <p:spPr bwMode="auto">
                <a:xfrm flipH="1">
                  <a:off x="4195" y="3430"/>
                  <a:ext cx="98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725008" name="AutoShape 16">
                  <a:extLst>
                    <a:ext uri="{FF2B5EF4-FFF2-40B4-BE49-F238E27FC236}">
                      <a16:creationId xmlns:a16="http://schemas.microsoft.com/office/drawing/2014/main" id="{4566400C-6573-4E65-AC30-57CF955F1F85}"/>
                    </a:ext>
                  </a:extLst>
                </p:cNvPr>
                <p:cNvCxnSpPr>
                  <a:cxnSpLocks noChangeShapeType="1"/>
                  <a:stCxn id="725003" idx="3"/>
                </p:cNvCxnSpPr>
                <p:nvPr/>
              </p:nvCxnSpPr>
              <p:spPr bwMode="auto">
                <a:xfrm>
                  <a:off x="4767" y="1865"/>
                  <a:ext cx="381" cy="1565"/>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grpSp>
        </p:grpSp>
      </p:grpSp>
      <p:sp>
        <p:nvSpPr>
          <p:cNvPr id="725010" name="Rectangle 18">
            <a:extLst>
              <a:ext uri="{FF2B5EF4-FFF2-40B4-BE49-F238E27FC236}">
                <a16:creationId xmlns:a16="http://schemas.microsoft.com/office/drawing/2014/main" id="{7C647746-B2F9-4C01-91D2-938BD900309B}"/>
              </a:ext>
            </a:extLst>
          </p:cNvPr>
          <p:cNvSpPr>
            <a:spLocks noGrp="1" noChangeArrowheads="1"/>
          </p:cNvSpPr>
          <p:nvPr>
            <p:ph type="title"/>
          </p:nvPr>
        </p:nvSpPr>
        <p:spPr>
          <a:xfrm>
            <a:off x="1116013" y="188913"/>
            <a:ext cx="7561262" cy="1008062"/>
          </a:xfrm>
          <a:noFill/>
          <a:ln/>
        </p:spPr>
        <p:txBody>
          <a:bodyPr/>
          <a:lstStyle/>
          <a:p>
            <a:r>
              <a:rPr lang="zh-CN" altLang="en-US" sz="3200">
                <a:solidFill>
                  <a:srgbClr val="CC0000"/>
                </a:solidFill>
                <a:latin typeface="Times New Roman" panose="02020603050405020304" pitchFamily="18" charset="0"/>
              </a:rPr>
              <a:t>例</a:t>
            </a:r>
            <a:r>
              <a:rPr lang="en-US" altLang="zh-CN" sz="3200">
                <a:solidFill>
                  <a:srgbClr val="CC0000"/>
                </a:solidFill>
                <a:latin typeface="Times New Roman" panose="02020603050405020304" pitchFamily="18" charset="0"/>
              </a:rPr>
              <a:t>5.1</a:t>
            </a:r>
            <a:r>
              <a:rPr lang="en-US" altLang="zh-CN" sz="3200">
                <a:solidFill>
                  <a:srgbClr val="000099"/>
                </a:solidFill>
                <a:latin typeface="Times New Roman" panose="02020603050405020304" pitchFamily="18" charset="0"/>
              </a:rPr>
              <a:t> </a:t>
            </a:r>
            <a:r>
              <a:rPr lang="zh-CN" altLang="en-US" sz="3200">
                <a:solidFill>
                  <a:srgbClr val="000099"/>
                </a:solidFill>
                <a:latin typeface="Times New Roman" panose="02020603050405020304" pitchFamily="18" charset="0"/>
              </a:rPr>
              <a:t>输入两个实数，按代数值由小到大的顺序输出这两个数。</a:t>
            </a:r>
            <a:endParaRPr lang="zh-CN" altLang="en-US" sz="3200">
              <a:solidFill>
                <a:schemeClr val="tx1"/>
              </a:solidFill>
              <a:latin typeface="Times New Roman" panose="02020603050405020304" pitchFamily="18" charset="0"/>
            </a:endParaRPr>
          </a:p>
        </p:txBody>
      </p:sp>
      <p:sp>
        <p:nvSpPr>
          <p:cNvPr id="725012" name="Rectangle 20">
            <a:extLst>
              <a:ext uri="{FF2B5EF4-FFF2-40B4-BE49-F238E27FC236}">
                <a16:creationId xmlns:a16="http://schemas.microsoft.com/office/drawing/2014/main" id="{E71AE60F-C1D9-4765-AA78-06A7F80FDEC8}"/>
              </a:ext>
            </a:extLst>
          </p:cNvPr>
          <p:cNvSpPr>
            <a:spLocks noChangeArrowheads="1"/>
          </p:cNvSpPr>
          <p:nvPr/>
        </p:nvSpPr>
        <p:spPr bwMode="auto">
          <a:xfrm>
            <a:off x="1116013" y="1341438"/>
            <a:ext cx="5903912" cy="49657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nSpc>
                <a:spcPct val="100000"/>
              </a:lnSpc>
            </a:pPr>
            <a:r>
              <a:rPr lang="en-US" altLang="zh-CN"/>
              <a:t>#include&lt;stdio.h&gt;</a:t>
            </a:r>
            <a:br>
              <a:rPr lang="en-US" altLang="zh-CN"/>
            </a:br>
            <a:r>
              <a:rPr lang="en-US" altLang="zh-CN"/>
              <a:t>void main()</a:t>
            </a:r>
            <a:br>
              <a:rPr lang="en-US" altLang="zh-CN"/>
            </a:br>
            <a:r>
              <a:rPr lang="en-US" altLang="zh-CN"/>
              <a:t>{  float a, b, t;</a:t>
            </a:r>
            <a:br>
              <a:rPr lang="en-US" altLang="zh-CN"/>
            </a:br>
            <a:r>
              <a:rPr lang="en-US" altLang="zh-CN"/>
              <a:t>   scanf (“%f, %f”, &amp;a, &amp;b);</a:t>
            </a:r>
          </a:p>
          <a:p>
            <a:pPr>
              <a:lnSpc>
                <a:spcPct val="100000"/>
              </a:lnSpc>
            </a:pPr>
            <a:endParaRPr lang="en-US" altLang="zh-CN"/>
          </a:p>
          <a:p>
            <a:pPr>
              <a:lnSpc>
                <a:spcPct val="100000"/>
              </a:lnSpc>
            </a:pPr>
            <a:endParaRPr lang="en-US" altLang="zh-CN"/>
          </a:p>
          <a:p>
            <a:pPr>
              <a:lnSpc>
                <a:spcPct val="100000"/>
              </a:lnSpc>
            </a:pPr>
            <a:endParaRPr lang="en-US" altLang="zh-CN"/>
          </a:p>
          <a:p>
            <a:pPr>
              <a:lnSpc>
                <a:spcPct val="100000"/>
              </a:lnSpc>
            </a:pPr>
            <a:endParaRPr lang="en-US" altLang="zh-CN"/>
          </a:p>
          <a:p>
            <a:pPr>
              <a:lnSpc>
                <a:spcPct val="100000"/>
              </a:lnSpc>
            </a:pPr>
            <a:r>
              <a:rPr lang="en-US" altLang="zh-CN"/>
              <a:t>  printf(“%5.2f, %5.2f\n”, a, b);</a:t>
            </a:r>
            <a:br>
              <a:rPr lang="en-US" altLang="zh-CN"/>
            </a:br>
            <a:r>
              <a:rPr lang="en-US" altLang="zh-CN"/>
              <a:t>}</a:t>
            </a:r>
          </a:p>
        </p:txBody>
      </p:sp>
      <p:cxnSp>
        <p:nvCxnSpPr>
          <p:cNvPr id="724996" name="AutoShape 4">
            <a:extLst>
              <a:ext uri="{FF2B5EF4-FFF2-40B4-BE49-F238E27FC236}">
                <a16:creationId xmlns:a16="http://schemas.microsoft.com/office/drawing/2014/main" id="{F9306717-7828-43F3-99FF-6F9A7477038C}"/>
              </a:ext>
            </a:extLst>
          </p:cNvPr>
          <p:cNvCxnSpPr>
            <a:cxnSpLocks noChangeShapeType="1"/>
            <a:stCxn id="725003" idx="3"/>
          </p:cNvCxnSpPr>
          <p:nvPr/>
        </p:nvCxnSpPr>
        <p:spPr bwMode="auto">
          <a:xfrm>
            <a:off x="8072438" y="2024063"/>
            <a:ext cx="766762" cy="1046162"/>
          </a:xfrm>
          <a:prstGeom prst="bentConnector3">
            <a:avLst>
              <a:gd name="adj1" fmla="val 127120"/>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725011" name="Rectangle 19">
            <a:extLst>
              <a:ext uri="{FF2B5EF4-FFF2-40B4-BE49-F238E27FC236}">
                <a16:creationId xmlns:a16="http://schemas.microsoft.com/office/drawing/2014/main" id="{B0AD6F81-4BA2-45DB-A2E2-788D7801B21E}"/>
              </a:ext>
            </a:extLst>
          </p:cNvPr>
          <p:cNvSpPr>
            <a:spLocks noChangeArrowheads="1"/>
          </p:cNvSpPr>
          <p:nvPr/>
        </p:nvSpPr>
        <p:spPr bwMode="auto">
          <a:xfrm>
            <a:off x="1116013" y="3287713"/>
            <a:ext cx="2663825" cy="2041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lvl="1">
              <a:lnSpc>
                <a:spcPct val="100000"/>
              </a:lnSpc>
            </a:pPr>
            <a:r>
              <a:rPr lang="en-US" altLang="zh-CN">
                <a:solidFill>
                  <a:srgbClr val="0033CC"/>
                </a:solidFill>
              </a:rPr>
              <a:t> if (a&gt;b)</a:t>
            </a:r>
            <a:br>
              <a:rPr lang="en-US" altLang="zh-CN">
                <a:solidFill>
                  <a:srgbClr val="0033CC"/>
                </a:solidFill>
              </a:rPr>
            </a:br>
            <a:r>
              <a:rPr lang="en-US" altLang="zh-CN">
                <a:solidFill>
                  <a:srgbClr val="0033CC"/>
                </a:solidFill>
              </a:rPr>
              <a:t>    { t=a;</a:t>
            </a:r>
            <a:br>
              <a:rPr lang="en-US" altLang="zh-CN">
                <a:solidFill>
                  <a:srgbClr val="0033CC"/>
                </a:solidFill>
              </a:rPr>
            </a:br>
            <a:r>
              <a:rPr lang="en-US" altLang="zh-CN">
                <a:solidFill>
                  <a:srgbClr val="0033CC"/>
                </a:solidFill>
              </a:rPr>
              <a:t>       a=b;</a:t>
            </a:r>
            <a:br>
              <a:rPr lang="en-US" altLang="zh-CN">
                <a:solidFill>
                  <a:srgbClr val="0033CC"/>
                </a:solidFill>
              </a:rPr>
            </a:br>
            <a:r>
              <a:rPr lang="en-US" altLang="zh-CN">
                <a:solidFill>
                  <a:srgbClr val="0033CC"/>
                </a:solidFill>
              </a:rPr>
              <a:t>       b=t; }</a:t>
            </a:r>
            <a:endParaRPr lang="en-US" altLang="zh-CN">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5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724997"/>
                                        </p:tgtEl>
                                        <p:attrNameLst>
                                          <p:attrName>style.visibility</p:attrName>
                                        </p:attrNameLst>
                                      </p:cBhvr>
                                      <p:to>
                                        <p:strVal val="visible"/>
                                      </p:to>
                                    </p:set>
                                    <p:animEffect transition="in" filter="blinds(horizontal)">
                                      <p:cBhvr>
                                        <p:cTn id="11" dur="500"/>
                                        <p:tgtEl>
                                          <p:spTgt spid="72499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250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50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9" name="Rectangle 3">
            <a:extLst>
              <a:ext uri="{FF2B5EF4-FFF2-40B4-BE49-F238E27FC236}">
                <a16:creationId xmlns:a16="http://schemas.microsoft.com/office/drawing/2014/main" id="{64400C44-D745-4234-893C-D3D3BBDAA762}"/>
              </a:ext>
            </a:extLst>
          </p:cNvPr>
          <p:cNvSpPr>
            <a:spLocks noChangeArrowheads="1"/>
          </p:cNvSpPr>
          <p:nvPr/>
        </p:nvSpPr>
        <p:spPr bwMode="auto">
          <a:xfrm>
            <a:off x="684213" y="1484313"/>
            <a:ext cx="7561262" cy="79216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lvl1pPr>
              <a:defRPr sz="2800" b="1">
                <a:solidFill>
                  <a:schemeClr val="hlink"/>
                </a:solidFill>
                <a:latin typeface="Arial" panose="020B0604020202020204" pitchFamily="34" charset="0"/>
                <a:ea typeface="黑体" panose="02010609060101010101" pitchFamily="49" charset="-122"/>
              </a:defRPr>
            </a:lvl1pPr>
            <a:lvl2pPr>
              <a:defRPr sz="2800" b="1">
                <a:solidFill>
                  <a:schemeClr val="hlink"/>
                </a:solidFill>
                <a:latin typeface="Arial" panose="020B0604020202020204" pitchFamily="34" charset="0"/>
                <a:ea typeface="黑体" panose="02010609060101010101" pitchFamily="49" charset="-122"/>
              </a:defRPr>
            </a:lvl2pPr>
            <a:lvl3pPr>
              <a:defRPr sz="2800" b="1">
                <a:solidFill>
                  <a:schemeClr val="hlink"/>
                </a:solidFill>
                <a:latin typeface="Arial" panose="020B0604020202020204" pitchFamily="34" charset="0"/>
                <a:ea typeface="黑体" panose="02010609060101010101" pitchFamily="49" charset="-122"/>
              </a:defRPr>
            </a:lvl3pPr>
            <a:lvl4pPr>
              <a:defRPr sz="2800" b="1">
                <a:solidFill>
                  <a:schemeClr val="hlink"/>
                </a:solidFill>
                <a:latin typeface="Arial" panose="020B0604020202020204" pitchFamily="34" charset="0"/>
                <a:ea typeface="黑体" panose="02010609060101010101" pitchFamily="49" charset="-122"/>
              </a:defRPr>
            </a:lvl4pPr>
            <a:lvl5pPr>
              <a:defRPr sz="2800" b="1">
                <a:solidFill>
                  <a:schemeClr val="hlink"/>
                </a:solidFill>
                <a:latin typeface="Arial" panose="020B0604020202020204" pitchFamily="34" charset="0"/>
                <a:ea typeface="黑体" panose="02010609060101010101" pitchFamily="49" charset="-122"/>
              </a:defRPr>
            </a:lvl5pPr>
            <a:lvl6pPr marL="4572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6pPr>
            <a:lvl7pPr marL="9144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7pPr>
            <a:lvl8pPr marL="13716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8pPr>
            <a:lvl9pPr marL="18288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9pPr>
          </a:lstStyle>
          <a:p>
            <a:pPr>
              <a:lnSpc>
                <a:spcPct val="95000"/>
              </a:lnSpc>
            </a:pPr>
            <a:r>
              <a:rPr lang="zh-CN" altLang="en-US" sz="3200">
                <a:solidFill>
                  <a:srgbClr val="800000"/>
                </a:solidFill>
                <a:latin typeface="Times New Roman" panose="02020603050405020304" pitchFamily="18" charset="0"/>
              </a:rPr>
              <a:t>例</a:t>
            </a:r>
            <a:r>
              <a:rPr lang="en-US" altLang="zh-CN" sz="3200">
                <a:solidFill>
                  <a:srgbClr val="800000"/>
                </a:solidFill>
                <a:latin typeface="Times New Roman" panose="02020603050405020304" pitchFamily="18" charset="0"/>
              </a:rPr>
              <a:t>5.2</a:t>
            </a:r>
            <a:r>
              <a:rPr lang="en-US" altLang="zh-CN" sz="3200">
                <a:solidFill>
                  <a:schemeClr val="tx1"/>
                </a:solidFill>
                <a:latin typeface="Times New Roman" panose="02020603050405020304" pitchFamily="18" charset="0"/>
              </a:rPr>
              <a:t> </a:t>
            </a:r>
            <a:r>
              <a:rPr lang="zh-CN" altLang="en-US" sz="3200">
                <a:solidFill>
                  <a:srgbClr val="000099"/>
                </a:solidFill>
                <a:latin typeface="Times New Roman" panose="02020603050405020304" pitchFamily="18" charset="0"/>
              </a:rPr>
              <a:t>输入三个数</a:t>
            </a:r>
            <a:r>
              <a:rPr lang="en-US" altLang="zh-CN" sz="3200">
                <a:solidFill>
                  <a:srgbClr val="000099"/>
                </a:solidFill>
                <a:latin typeface="Times New Roman" panose="02020603050405020304" pitchFamily="18" charset="0"/>
              </a:rPr>
              <a:t>a,b,c,</a:t>
            </a:r>
            <a:r>
              <a:rPr lang="zh-CN" altLang="en-US" sz="3200">
                <a:solidFill>
                  <a:srgbClr val="000099"/>
                </a:solidFill>
                <a:latin typeface="Times New Roman" panose="02020603050405020304" pitchFamily="18" charset="0"/>
              </a:rPr>
              <a:t>要求按由小到大的顺序输出。</a:t>
            </a:r>
          </a:p>
        </p:txBody>
      </p:sp>
      <p:sp>
        <p:nvSpPr>
          <p:cNvPr id="726022" name="AutoShape 6">
            <a:extLst>
              <a:ext uri="{FF2B5EF4-FFF2-40B4-BE49-F238E27FC236}">
                <a16:creationId xmlns:a16="http://schemas.microsoft.com/office/drawing/2014/main" id="{3357C976-EA67-4066-AB63-196FAAD4A79E}"/>
              </a:ext>
            </a:extLst>
          </p:cNvPr>
          <p:cNvSpPr>
            <a:spLocks noChangeArrowheads="1"/>
          </p:cNvSpPr>
          <p:nvPr/>
        </p:nvSpPr>
        <p:spPr bwMode="auto">
          <a:xfrm>
            <a:off x="2262188" y="2214563"/>
            <a:ext cx="1978025" cy="566737"/>
          </a:xfrm>
          <a:prstGeom prst="flowChartDecision">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CC0000"/>
                </a:solidFill>
              </a:rPr>
              <a:t>a&gt;b</a:t>
            </a:r>
          </a:p>
        </p:txBody>
      </p:sp>
      <p:sp>
        <p:nvSpPr>
          <p:cNvPr id="726023" name="AutoShape 7">
            <a:extLst>
              <a:ext uri="{FF2B5EF4-FFF2-40B4-BE49-F238E27FC236}">
                <a16:creationId xmlns:a16="http://schemas.microsoft.com/office/drawing/2014/main" id="{416B5E8B-0A01-4CAD-B339-92F7DA92DFCC}"/>
              </a:ext>
            </a:extLst>
          </p:cNvPr>
          <p:cNvSpPr>
            <a:spLocks noChangeArrowheads="1"/>
          </p:cNvSpPr>
          <p:nvPr/>
        </p:nvSpPr>
        <p:spPr bwMode="auto">
          <a:xfrm>
            <a:off x="2427288" y="3646488"/>
            <a:ext cx="1635125" cy="574675"/>
          </a:xfrm>
          <a:prstGeom prst="flowChartDecision">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0000CC"/>
                </a:solidFill>
              </a:rPr>
              <a:t>a&gt;c</a:t>
            </a:r>
          </a:p>
        </p:txBody>
      </p:sp>
      <p:sp>
        <p:nvSpPr>
          <p:cNvPr id="726024" name="AutoShape 8">
            <a:extLst>
              <a:ext uri="{FF2B5EF4-FFF2-40B4-BE49-F238E27FC236}">
                <a16:creationId xmlns:a16="http://schemas.microsoft.com/office/drawing/2014/main" id="{F0F91791-72D1-42E3-8030-224E7FD3D5C9}"/>
              </a:ext>
            </a:extLst>
          </p:cNvPr>
          <p:cNvSpPr>
            <a:spLocks noChangeArrowheads="1"/>
          </p:cNvSpPr>
          <p:nvPr/>
        </p:nvSpPr>
        <p:spPr bwMode="auto">
          <a:xfrm>
            <a:off x="2484438" y="4941888"/>
            <a:ext cx="1504950" cy="504825"/>
          </a:xfrm>
          <a:prstGeom prst="flowChartDecision">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CC0000"/>
                </a:solidFill>
              </a:rPr>
              <a:t>b&gt;c</a:t>
            </a:r>
          </a:p>
        </p:txBody>
      </p:sp>
      <p:sp>
        <p:nvSpPr>
          <p:cNvPr id="726025" name="AutoShape 9">
            <a:extLst>
              <a:ext uri="{FF2B5EF4-FFF2-40B4-BE49-F238E27FC236}">
                <a16:creationId xmlns:a16="http://schemas.microsoft.com/office/drawing/2014/main" id="{C6302ABE-D2EB-49F2-9D22-9DDD5A1E5EF7}"/>
              </a:ext>
            </a:extLst>
          </p:cNvPr>
          <p:cNvSpPr>
            <a:spLocks noChangeArrowheads="1"/>
          </p:cNvSpPr>
          <p:nvPr/>
        </p:nvSpPr>
        <p:spPr bwMode="auto">
          <a:xfrm>
            <a:off x="3919538" y="2781300"/>
            <a:ext cx="1552575" cy="477838"/>
          </a:xfrm>
          <a:prstGeom prst="flowChartProcess">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CC0000"/>
                </a:solidFill>
              </a:rPr>
              <a:t>a</a:t>
            </a:r>
            <a:r>
              <a:rPr lang="zh-CN" altLang="en-US" sz="2800">
                <a:solidFill>
                  <a:srgbClr val="CC0000"/>
                </a:solidFill>
              </a:rPr>
              <a:t>和</a:t>
            </a:r>
            <a:r>
              <a:rPr lang="en-US" altLang="zh-CN" sz="2800">
                <a:solidFill>
                  <a:srgbClr val="CC0000"/>
                </a:solidFill>
              </a:rPr>
              <a:t>b</a:t>
            </a:r>
            <a:r>
              <a:rPr lang="zh-CN" altLang="en-US" sz="2800">
                <a:solidFill>
                  <a:srgbClr val="CC0000"/>
                </a:solidFill>
              </a:rPr>
              <a:t>交换</a:t>
            </a:r>
          </a:p>
        </p:txBody>
      </p:sp>
      <p:cxnSp>
        <p:nvCxnSpPr>
          <p:cNvPr id="726026" name="AutoShape 10">
            <a:extLst>
              <a:ext uri="{FF2B5EF4-FFF2-40B4-BE49-F238E27FC236}">
                <a16:creationId xmlns:a16="http://schemas.microsoft.com/office/drawing/2014/main" id="{D17E7FE8-BE53-40CD-9EB7-D19880E23422}"/>
              </a:ext>
            </a:extLst>
          </p:cNvPr>
          <p:cNvCxnSpPr>
            <a:cxnSpLocks noChangeShapeType="1"/>
          </p:cNvCxnSpPr>
          <p:nvPr/>
        </p:nvCxnSpPr>
        <p:spPr bwMode="auto">
          <a:xfrm>
            <a:off x="3251200" y="2808288"/>
            <a:ext cx="19050" cy="8382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726027" name="AutoShape 11">
            <a:extLst>
              <a:ext uri="{FF2B5EF4-FFF2-40B4-BE49-F238E27FC236}">
                <a16:creationId xmlns:a16="http://schemas.microsoft.com/office/drawing/2014/main" id="{29487E7B-CBB7-44CC-9617-2BD0C1F2C878}"/>
              </a:ext>
            </a:extLst>
          </p:cNvPr>
          <p:cNvSpPr>
            <a:spLocks noChangeArrowheads="1"/>
          </p:cNvSpPr>
          <p:nvPr/>
        </p:nvSpPr>
        <p:spPr bwMode="auto">
          <a:xfrm>
            <a:off x="3846513" y="4149725"/>
            <a:ext cx="1552575" cy="477838"/>
          </a:xfrm>
          <a:prstGeom prst="flowChartProcess">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0000CC"/>
                </a:solidFill>
              </a:rPr>
              <a:t>a</a:t>
            </a:r>
            <a:r>
              <a:rPr lang="zh-CN" altLang="en-US" sz="2800">
                <a:solidFill>
                  <a:srgbClr val="0000CC"/>
                </a:solidFill>
              </a:rPr>
              <a:t>和</a:t>
            </a:r>
            <a:r>
              <a:rPr lang="en-US" altLang="zh-CN" sz="2800">
                <a:solidFill>
                  <a:srgbClr val="0000CC"/>
                </a:solidFill>
              </a:rPr>
              <a:t>c</a:t>
            </a:r>
            <a:r>
              <a:rPr lang="zh-CN" altLang="en-US" sz="2800">
                <a:solidFill>
                  <a:srgbClr val="0000CC"/>
                </a:solidFill>
              </a:rPr>
              <a:t>交换</a:t>
            </a:r>
          </a:p>
        </p:txBody>
      </p:sp>
      <p:sp>
        <p:nvSpPr>
          <p:cNvPr id="726035" name="Rectangle 19">
            <a:extLst>
              <a:ext uri="{FF2B5EF4-FFF2-40B4-BE49-F238E27FC236}">
                <a16:creationId xmlns:a16="http://schemas.microsoft.com/office/drawing/2014/main" id="{6D4F3AC5-0ED6-4BA7-ABF4-95F20F29CE70}"/>
              </a:ext>
            </a:extLst>
          </p:cNvPr>
          <p:cNvSpPr>
            <a:spLocks noChangeArrowheads="1"/>
          </p:cNvSpPr>
          <p:nvPr/>
        </p:nvSpPr>
        <p:spPr bwMode="auto">
          <a:xfrm>
            <a:off x="4067175" y="1989138"/>
            <a:ext cx="658813" cy="36036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CC0000"/>
                </a:solidFill>
              </a:rPr>
              <a:t>y</a:t>
            </a:r>
          </a:p>
        </p:txBody>
      </p:sp>
      <p:sp>
        <p:nvSpPr>
          <p:cNvPr id="726036" name="Rectangle 20">
            <a:extLst>
              <a:ext uri="{FF2B5EF4-FFF2-40B4-BE49-F238E27FC236}">
                <a16:creationId xmlns:a16="http://schemas.microsoft.com/office/drawing/2014/main" id="{B882B63C-04B2-4ADA-B438-A3C243978708}"/>
              </a:ext>
            </a:extLst>
          </p:cNvPr>
          <p:cNvSpPr>
            <a:spLocks noChangeArrowheads="1"/>
          </p:cNvSpPr>
          <p:nvPr/>
        </p:nvSpPr>
        <p:spPr bwMode="auto">
          <a:xfrm>
            <a:off x="3995738" y="4767263"/>
            <a:ext cx="654050" cy="390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CC0000"/>
                </a:solidFill>
              </a:rPr>
              <a:t>y</a:t>
            </a:r>
          </a:p>
        </p:txBody>
      </p:sp>
      <p:sp>
        <p:nvSpPr>
          <p:cNvPr id="726037" name="Rectangle 21">
            <a:extLst>
              <a:ext uri="{FF2B5EF4-FFF2-40B4-BE49-F238E27FC236}">
                <a16:creationId xmlns:a16="http://schemas.microsoft.com/office/drawing/2014/main" id="{6CF840CB-094E-4FCC-9F45-A03CDFA7EC0C}"/>
              </a:ext>
            </a:extLst>
          </p:cNvPr>
          <p:cNvSpPr>
            <a:spLocks noChangeArrowheads="1"/>
          </p:cNvSpPr>
          <p:nvPr/>
        </p:nvSpPr>
        <p:spPr bwMode="auto">
          <a:xfrm>
            <a:off x="3995738" y="3429000"/>
            <a:ext cx="654050" cy="4191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0000CC"/>
                </a:solidFill>
              </a:rPr>
              <a:t>y</a:t>
            </a:r>
          </a:p>
        </p:txBody>
      </p:sp>
      <p:sp>
        <p:nvSpPr>
          <p:cNvPr id="726038" name="Rectangle 22">
            <a:extLst>
              <a:ext uri="{FF2B5EF4-FFF2-40B4-BE49-F238E27FC236}">
                <a16:creationId xmlns:a16="http://schemas.microsoft.com/office/drawing/2014/main" id="{D37FF8D2-040E-488F-A51A-5E3BD06B121D}"/>
              </a:ext>
            </a:extLst>
          </p:cNvPr>
          <p:cNvSpPr>
            <a:spLocks noChangeArrowheads="1"/>
          </p:cNvSpPr>
          <p:nvPr/>
        </p:nvSpPr>
        <p:spPr bwMode="auto">
          <a:xfrm>
            <a:off x="2555875" y="2852738"/>
            <a:ext cx="654050" cy="5048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CC0000"/>
                </a:solidFill>
              </a:rPr>
              <a:t>n</a:t>
            </a:r>
          </a:p>
        </p:txBody>
      </p:sp>
      <p:sp>
        <p:nvSpPr>
          <p:cNvPr id="726039" name="Rectangle 23">
            <a:extLst>
              <a:ext uri="{FF2B5EF4-FFF2-40B4-BE49-F238E27FC236}">
                <a16:creationId xmlns:a16="http://schemas.microsoft.com/office/drawing/2014/main" id="{20CFBCF2-F00A-48B6-871C-A0B46DBF174B}"/>
              </a:ext>
            </a:extLst>
          </p:cNvPr>
          <p:cNvSpPr>
            <a:spLocks noChangeArrowheads="1"/>
          </p:cNvSpPr>
          <p:nvPr/>
        </p:nvSpPr>
        <p:spPr bwMode="auto">
          <a:xfrm>
            <a:off x="2622550" y="4230688"/>
            <a:ext cx="654050" cy="4222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0000CC"/>
                </a:solidFill>
              </a:rPr>
              <a:t>n</a:t>
            </a:r>
          </a:p>
        </p:txBody>
      </p:sp>
      <p:sp>
        <p:nvSpPr>
          <p:cNvPr id="726041" name="Rectangle 25">
            <a:extLst>
              <a:ext uri="{FF2B5EF4-FFF2-40B4-BE49-F238E27FC236}">
                <a16:creationId xmlns:a16="http://schemas.microsoft.com/office/drawing/2014/main" id="{002AAA64-F9DC-493B-92A6-2921F15A5808}"/>
              </a:ext>
            </a:extLst>
          </p:cNvPr>
          <p:cNvSpPr>
            <a:spLocks noGrp="1" noChangeArrowheads="1"/>
          </p:cNvSpPr>
          <p:nvPr>
            <p:ph type="title"/>
          </p:nvPr>
        </p:nvSpPr>
        <p:spPr>
          <a:xfrm>
            <a:off x="1619250" y="333375"/>
            <a:ext cx="3600450" cy="836613"/>
          </a:xfrm>
          <a:noFill/>
          <a:ln/>
        </p:spPr>
        <p:txBody>
          <a:bodyPr/>
          <a:lstStyle/>
          <a:p>
            <a:r>
              <a:rPr lang="en-US" altLang="zh-CN" sz="3600">
                <a:solidFill>
                  <a:srgbClr val="800000"/>
                </a:solidFill>
                <a:latin typeface="Times New Roman" panose="02020603050405020304" pitchFamily="18" charset="0"/>
              </a:rPr>
              <a:t>5.3  if </a:t>
            </a:r>
            <a:r>
              <a:rPr lang="zh-CN" altLang="en-US" sz="3600">
                <a:solidFill>
                  <a:srgbClr val="800000"/>
                </a:solidFill>
                <a:latin typeface="Times New Roman" panose="02020603050405020304" pitchFamily="18" charset="0"/>
              </a:rPr>
              <a:t>语句</a:t>
            </a:r>
          </a:p>
        </p:txBody>
      </p:sp>
      <p:sp>
        <p:nvSpPr>
          <p:cNvPr id="726042" name="Line 26">
            <a:extLst>
              <a:ext uri="{FF2B5EF4-FFF2-40B4-BE49-F238E27FC236}">
                <a16:creationId xmlns:a16="http://schemas.microsoft.com/office/drawing/2014/main" id="{6F347CDD-37FA-4031-9896-DC3C645A240E}"/>
              </a:ext>
            </a:extLst>
          </p:cNvPr>
          <p:cNvSpPr>
            <a:spLocks noChangeShapeType="1"/>
          </p:cNvSpPr>
          <p:nvPr/>
        </p:nvSpPr>
        <p:spPr bwMode="auto">
          <a:xfrm>
            <a:off x="4206875" y="2493963"/>
            <a:ext cx="43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726043" name="Line 27">
            <a:extLst>
              <a:ext uri="{FF2B5EF4-FFF2-40B4-BE49-F238E27FC236}">
                <a16:creationId xmlns:a16="http://schemas.microsoft.com/office/drawing/2014/main" id="{990B54AF-8C53-4662-B06E-09EAB3FAF837}"/>
              </a:ext>
            </a:extLst>
          </p:cNvPr>
          <p:cNvSpPr>
            <a:spLocks noChangeShapeType="1"/>
          </p:cNvSpPr>
          <p:nvPr/>
        </p:nvSpPr>
        <p:spPr bwMode="auto">
          <a:xfrm>
            <a:off x="4638675" y="2493963"/>
            <a:ext cx="0" cy="2873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726044" name="Line 28">
            <a:extLst>
              <a:ext uri="{FF2B5EF4-FFF2-40B4-BE49-F238E27FC236}">
                <a16:creationId xmlns:a16="http://schemas.microsoft.com/office/drawing/2014/main" id="{68C17479-0252-4431-9F5D-76B314782ED2}"/>
              </a:ext>
            </a:extLst>
          </p:cNvPr>
          <p:cNvSpPr>
            <a:spLocks noChangeShapeType="1"/>
          </p:cNvSpPr>
          <p:nvPr/>
        </p:nvSpPr>
        <p:spPr bwMode="auto">
          <a:xfrm>
            <a:off x="4710113" y="3286125"/>
            <a:ext cx="0" cy="1428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726045" name="Line 29">
            <a:extLst>
              <a:ext uri="{FF2B5EF4-FFF2-40B4-BE49-F238E27FC236}">
                <a16:creationId xmlns:a16="http://schemas.microsoft.com/office/drawing/2014/main" id="{200741D1-FE94-4F7F-8D09-F4D12D81D73A}"/>
              </a:ext>
            </a:extLst>
          </p:cNvPr>
          <p:cNvSpPr>
            <a:spLocks noChangeShapeType="1"/>
          </p:cNvSpPr>
          <p:nvPr/>
        </p:nvSpPr>
        <p:spPr bwMode="auto">
          <a:xfrm flipH="1">
            <a:off x="3270250" y="3429000"/>
            <a:ext cx="14398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726046" name="Line 30">
            <a:extLst>
              <a:ext uri="{FF2B5EF4-FFF2-40B4-BE49-F238E27FC236}">
                <a16:creationId xmlns:a16="http://schemas.microsoft.com/office/drawing/2014/main" id="{26E497E1-E4E3-46BF-931A-4EE769880727}"/>
              </a:ext>
            </a:extLst>
          </p:cNvPr>
          <p:cNvSpPr>
            <a:spLocks noChangeShapeType="1"/>
          </p:cNvSpPr>
          <p:nvPr/>
        </p:nvSpPr>
        <p:spPr bwMode="auto">
          <a:xfrm>
            <a:off x="3990975" y="3933825"/>
            <a:ext cx="647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726048" name="Line 32">
            <a:extLst>
              <a:ext uri="{FF2B5EF4-FFF2-40B4-BE49-F238E27FC236}">
                <a16:creationId xmlns:a16="http://schemas.microsoft.com/office/drawing/2014/main" id="{1AEA43FA-9906-42AF-A146-17A19F0888F1}"/>
              </a:ext>
            </a:extLst>
          </p:cNvPr>
          <p:cNvSpPr>
            <a:spLocks noChangeShapeType="1"/>
          </p:cNvSpPr>
          <p:nvPr/>
        </p:nvSpPr>
        <p:spPr bwMode="auto">
          <a:xfrm>
            <a:off x="4638675" y="3933825"/>
            <a:ext cx="0" cy="2159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726049" name="Line 33">
            <a:extLst>
              <a:ext uri="{FF2B5EF4-FFF2-40B4-BE49-F238E27FC236}">
                <a16:creationId xmlns:a16="http://schemas.microsoft.com/office/drawing/2014/main" id="{B99CBF30-6C3A-4483-B983-7E263862A549}"/>
              </a:ext>
            </a:extLst>
          </p:cNvPr>
          <p:cNvSpPr>
            <a:spLocks noChangeShapeType="1"/>
          </p:cNvSpPr>
          <p:nvPr/>
        </p:nvSpPr>
        <p:spPr bwMode="auto">
          <a:xfrm>
            <a:off x="3198813" y="4221163"/>
            <a:ext cx="0" cy="7207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726050" name="Line 34">
            <a:extLst>
              <a:ext uri="{FF2B5EF4-FFF2-40B4-BE49-F238E27FC236}">
                <a16:creationId xmlns:a16="http://schemas.microsoft.com/office/drawing/2014/main" id="{49EB0C8D-E3A0-4908-B68B-3277AB5F30EB}"/>
              </a:ext>
            </a:extLst>
          </p:cNvPr>
          <p:cNvSpPr>
            <a:spLocks noChangeShapeType="1"/>
          </p:cNvSpPr>
          <p:nvPr/>
        </p:nvSpPr>
        <p:spPr bwMode="auto">
          <a:xfrm>
            <a:off x="4638675" y="4654550"/>
            <a:ext cx="0" cy="1428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726051" name="Line 35">
            <a:extLst>
              <a:ext uri="{FF2B5EF4-FFF2-40B4-BE49-F238E27FC236}">
                <a16:creationId xmlns:a16="http://schemas.microsoft.com/office/drawing/2014/main" id="{6E03DB96-4CC2-4EA2-9031-A1A07140D322}"/>
              </a:ext>
            </a:extLst>
          </p:cNvPr>
          <p:cNvSpPr>
            <a:spLocks noChangeShapeType="1"/>
          </p:cNvSpPr>
          <p:nvPr/>
        </p:nvSpPr>
        <p:spPr bwMode="auto">
          <a:xfrm flipH="1">
            <a:off x="3198813" y="4797425"/>
            <a:ext cx="143986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726052" name="Line 36">
            <a:extLst>
              <a:ext uri="{FF2B5EF4-FFF2-40B4-BE49-F238E27FC236}">
                <a16:creationId xmlns:a16="http://schemas.microsoft.com/office/drawing/2014/main" id="{BF1A044E-9509-4F24-A60A-13B8F9F14E66}"/>
              </a:ext>
            </a:extLst>
          </p:cNvPr>
          <p:cNvSpPr>
            <a:spLocks noChangeShapeType="1"/>
          </p:cNvSpPr>
          <p:nvPr/>
        </p:nvSpPr>
        <p:spPr bwMode="auto">
          <a:xfrm>
            <a:off x="3270250" y="1844675"/>
            <a:ext cx="0" cy="3603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726053" name="AutoShape 37">
            <a:extLst>
              <a:ext uri="{FF2B5EF4-FFF2-40B4-BE49-F238E27FC236}">
                <a16:creationId xmlns:a16="http://schemas.microsoft.com/office/drawing/2014/main" id="{26BBED6A-DB11-4088-83A7-57E74AE586B3}"/>
              </a:ext>
            </a:extLst>
          </p:cNvPr>
          <p:cNvSpPr>
            <a:spLocks noChangeArrowheads="1"/>
          </p:cNvSpPr>
          <p:nvPr/>
        </p:nvSpPr>
        <p:spPr bwMode="auto">
          <a:xfrm>
            <a:off x="3851275" y="5445125"/>
            <a:ext cx="1552575" cy="477838"/>
          </a:xfrm>
          <a:prstGeom prst="flowChartProcess">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CC0000"/>
                </a:solidFill>
              </a:rPr>
              <a:t>b</a:t>
            </a:r>
            <a:r>
              <a:rPr lang="zh-CN" altLang="en-US" sz="2800">
                <a:solidFill>
                  <a:srgbClr val="CC0000"/>
                </a:solidFill>
              </a:rPr>
              <a:t>和</a:t>
            </a:r>
            <a:r>
              <a:rPr lang="en-US" altLang="zh-CN" sz="2800">
                <a:solidFill>
                  <a:srgbClr val="CC0000"/>
                </a:solidFill>
              </a:rPr>
              <a:t>c</a:t>
            </a:r>
            <a:r>
              <a:rPr lang="zh-CN" altLang="en-US" sz="2800">
                <a:solidFill>
                  <a:srgbClr val="CC0000"/>
                </a:solidFill>
              </a:rPr>
              <a:t>交换</a:t>
            </a:r>
          </a:p>
        </p:txBody>
      </p:sp>
      <p:sp>
        <p:nvSpPr>
          <p:cNvPr id="726054" name="Line 38">
            <a:extLst>
              <a:ext uri="{FF2B5EF4-FFF2-40B4-BE49-F238E27FC236}">
                <a16:creationId xmlns:a16="http://schemas.microsoft.com/office/drawing/2014/main" id="{4B29ED26-2B96-4D4C-8853-C85A1B9F1812}"/>
              </a:ext>
            </a:extLst>
          </p:cNvPr>
          <p:cNvSpPr>
            <a:spLocks noChangeShapeType="1"/>
          </p:cNvSpPr>
          <p:nvPr/>
        </p:nvSpPr>
        <p:spPr bwMode="auto">
          <a:xfrm>
            <a:off x="3995738" y="5229225"/>
            <a:ext cx="647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726055" name="Line 39">
            <a:extLst>
              <a:ext uri="{FF2B5EF4-FFF2-40B4-BE49-F238E27FC236}">
                <a16:creationId xmlns:a16="http://schemas.microsoft.com/office/drawing/2014/main" id="{D01F2FB3-4D9D-455C-83C1-C00F4D9D2A5E}"/>
              </a:ext>
            </a:extLst>
          </p:cNvPr>
          <p:cNvSpPr>
            <a:spLocks noChangeShapeType="1"/>
          </p:cNvSpPr>
          <p:nvPr/>
        </p:nvSpPr>
        <p:spPr bwMode="auto">
          <a:xfrm>
            <a:off x="4643438" y="5229225"/>
            <a:ext cx="0" cy="2159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726056" name="Line 40">
            <a:extLst>
              <a:ext uri="{FF2B5EF4-FFF2-40B4-BE49-F238E27FC236}">
                <a16:creationId xmlns:a16="http://schemas.microsoft.com/office/drawing/2014/main" id="{9B5F0D77-1B5E-445F-B29D-D61E412B9424}"/>
              </a:ext>
            </a:extLst>
          </p:cNvPr>
          <p:cNvSpPr>
            <a:spLocks noChangeShapeType="1"/>
          </p:cNvSpPr>
          <p:nvPr/>
        </p:nvSpPr>
        <p:spPr bwMode="auto">
          <a:xfrm>
            <a:off x="4643438" y="5949950"/>
            <a:ext cx="0" cy="1428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726057" name="Line 41">
            <a:extLst>
              <a:ext uri="{FF2B5EF4-FFF2-40B4-BE49-F238E27FC236}">
                <a16:creationId xmlns:a16="http://schemas.microsoft.com/office/drawing/2014/main" id="{02ADE22F-DE6F-4F76-B60C-882ABC07A30B}"/>
              </a:ext>
            </a:extLst>
          </p:cNvPr>
          <p:cNvSpPr>
            <a:spLocks noChangeShapeType="1"/>
          </p:cNvSpPr>
          <p:nvPr/>
        </p:nvSpPr>
        <p:spPr bwMode="auto">
          <a:xfrm flipH="1">
            <a:off x="3203575" y="6092825"/>
            <a:ext cx="14398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726058" name="Line 42">
            <a:extLst>
              <a:ext uri="{FF2B5EF4-FFF2-40B4-BE49-F238E27FC236}">
                <a16:creationId xmlns:a16="http://schemas.microsoft.com/office/drawing/2014/main" id="{9206C906-0BC3-4D62-A297-34842E29C13F}"/>
              </a:ext>
            </a:extLst>
          </p:cNvPr>
          <p:cNvSpPr>
            <a:spLocks noChangeShapeType="1"/>
          </p:cNvSpPr>
          <p:nvPr/>
        </p:nvSpPr>
        <p:spPr bwMode="auto">
          <a:xfrm>
            <a:off x="3203575" y="5445125"/>
            <a:ext cx="0" cy="1152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726059" name="Rectangle 43">
            <a:extLst>
              <a:ext uri="{FF2B5EF4-FFF2-40B4-BE49-F238E27FC236}">
                <a16:creationId xmlns:a16="http://schemas.microsoft.com/office/drawing/2014/main" id="{8004C8CB-6A2E-4C8E-B5A8-2FCBBCA3A121}"/>
              </a:ext>
            </a:extLst>
          </p:cNvPr>
          <p:cNvSpPr>
            <a:spLocks noChangeArrowheads="1"/>
          </p:cNvSpPr>
          <p:nvPr/>
        </p:nvSpPr>
        <p:spPr bwMode="auto">
          <a:xfrm>
            <a:off x="2627313" y="5516563"/>
            <a:ext cx="654050" cy="4222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en-US" altLang="zh-CN" sz="2800">
                <a:solidFill>
                  <a:srgbClr val="CC0000"/>
                </a:solidFill>
              </a:rPr>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60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60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60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60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60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60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60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60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60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605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260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60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60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60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260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604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260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260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603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260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2605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260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2605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2605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60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260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605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26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22" grpId="0" animBg="1"/>
      <p:bldP spid="726023" grpId="0" animBg="1"/>
      <p:bldP spid="726024" grpId="0" animBg="1"/>
      <p:bldP spid="726025" grpId="0" animBg="1"/>
      <p:bldP spid="726027" grpId="0" animBg="1"/>
      <p:bldP spid="726035" grpId="0"/>
      <p:bldP spid="726036" grpId="0"/>
      <p:bldP spid="726037" grpId="0"/>
      <p:bldP spid="726038" grpId="0"/>
      <p:bldP spid="726039" grpId="0"/>
      <p:bldP spid="726053" grpId="0" animBg="1"/>
      <p:bldP spid="7260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6" name="Rectangle 6">
            <a:extLst>
              <a:ext uri="{FF2B5EF4-FFF2-40B4-BE49-F238E27FC236}">
                <a16:creationId xmlns:a16="http://schemas.microsoft.com/office/drawing/2014/main" id="{CD75A4E9-B15C-4CB3-AE25-F4F52C479572}"/>
              </a:ext>
            </a:extLst>
          </p:cNvPr>
          <p:cNvSpPr>
            <a:spLocks noChangeArrowheads="1"/>
          </p:cNvSpPr>
          <p:nvPr/>
        </p:nvSpPr>
        <p:spPr bwMode="auto">
          <a:xfrm>
            <a:off x="1670050" y="1308100"/>
            <a:ext cx="6215063" cy="5216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nSpc>
                <a:spcPct val="100000"/>
              </a:lnSpc>
            </a:pPr>
            <a:r>
              <a:rPr lang="zh-CN" altLang="zh-CN" sz="2800"/>
              <a:t>#include &lt;stdio.h&gt;</a:t>
            </a:r>
            <a:br>
              <a:rPr lang="zh-CN" altLang="zh-CN" sz="2800"/>
            </a:br>
            <a:r>
              <a:rPr lang="zh-CN" altLang="zh-CN" sz="2800"/>
              <a:t>void main ( ) </a:t>
            </a:r>
            <a:endParaRPr lang="en-US" altLang="zh-CN" sz="2800"/>
          </a:p>
          <a:p>
            <a:pPr>
              <a:lnSpc>
                <a:spcPct val="100000"/>
              </a:lnSpc>
            </a:pPr>
            <a:r>
              <a:rPr lang="zh-CN" altLang="zh-CN" sz="2800"/>
              <a:t>{</a:t>
            </a:r>
            <a:r>
              <a:rPr lang="en-US" altLang="zh-CN" sz="2800"/>
              <a:t> </a:t>
            </a:r>
            <a:r>
              <a:rPr lang="zh-CN" altLang="zh-CN" sz="2800"/>
              <a:t>float a,b,c,t;</a:t>
            </a:r>
            <a:endParaRPr lang="en-US" altLang="zh-CN" sz="2800"/>
          </a:p>
          <a:p>
            <a:pPr>
              <a:lnSpc>
                <a:spcPct val="100000"/>
              </a:lnSpc>
            </a:pPr>
            <a:r>
              <a:rPr lang="en-US" altLang="zh-CN" sz="2800"/>
              <a:t>  </a:t>
            </a:r>
            <a:r>
              <a:rPr lang="zh-CN" altLang="zh-CN" sz="2800"/>
              <a:t>scanf(</a:t>
            </a:r>
            <a:r>
              <a:rPr lang="en-US" altLang="zh-CN" sz="2800"/>
              <a:t>“</a:t>
            </a:r>
            <a:r>
              <a:rPr lang="zh-CN" altLang="zh-CN" sz="2800"/>
              <a:t>%f,%f,%f</a:t>
            </a:r>
            <a:r>
              <a:rPr lang="en-US" altLang="zh-CN" sz="2800"/>
              <a:t>”</a:t>
            </a:r>
            <a:r>
              <a:rPr lang="zh-CN" altLang="zh-CN" sz="2800"/>
              <a:t>,&amp;a,&amp;b,&amp;c);</a:t>
            </a:r>
            <a:endParaRPr lang="en-US" altLang="zh-CN" sz="2800"/>
          </a:p>
          <a:p>
            <a:pPr>
              <a:lnSpc>
                <a:spcPct val="100000"/>
              </a:lnSpc>
            </a:pPr>
            <a:r>
              <a:rPr lang="en-US" altLang="zh-CN" sz="2800"/>
              <a:t>  </a:t>
            </a:r>
            <a:r>
              <a:rPr lang="zh-CN" altLang="zh-CN" sz="2800"/>
              <a:t>if</a:t>
            </a:r>
            <a:r>
              <a:rPr lang="en-US" altLang="zh-CN" sz="2800"/>
              <a:t> </a:t>
            </a:r>
            <a:r>
              <a:rPr lang="zh-CN" altLang="zh-CN" sz="2800"/>
              <a:t>(a&gt;b)</a:t>
            </a:r>
            <a:br>
              <a:rPr lang="zh-CN" altLang="zh-CN" sz="2800">
                <a:solidFill>
                  <a:srgbClr val="000099"/>
                </a:solidFill>
              </a:rPr>
            </a:br>
            <a:r>
              <a:rPr lang="zh-CN" altLang="zh-CN" sz="2800">
                <a:solidFill>
                  <a:srgbClr val="000099"/>
                </a:solidFill>
              </a:rPr>
              <a:t>  </a:t>
            </a:r>
            <a:r>
              <a:rPr lang="en-US" altLang="zh-CN" sz="2800">
                <a:solidFill>
                  <a:srgbClr val="000099"/>
                </a:solidFill>
              </a:rPr>
              <a:t>  </a:t>
            </a:r>
            <a:r>
              <a:rPr lang="zh-CN" altLang="zh-CN" sz="2800">
                <a:solidFill>
                  <a:srgbClr val="000099"/>
                </a:solidFill>
              </a:rPr>
              <a:t>{</a:t>
            </a:r>
            <a:r>
              <a:rPr lang="en-US" altLang="zh-CN" sz="2800">
                <a:solidFill>
                  <a:srgbClr val="000099"/>
                </a:solidFill>
              </a:rPr>
              <a:t> </a:t>
            </a:r>
            <a:r>
              <a:rPr lang="zh-CN" altLang="zh-CN" sz="2800">
                <a:solidFill>
                  <a:srgbClr val="000099"/>
                </a:solidFill>
              </a:rPr>
              <a:t>t=a;a=b;b=t;}</a:t>
            </a:r>
            <a:endParaRPr lang="en-US" altLang="zh-CN" sz="2800">
              <a:solidFill>
                <a:srgbClr val="000099"/>
              </a:solidFill>
            </a:endParaRPr>
          </a:p>
          <a:p>
            <a:pPr>
              <a:lnSpc>
                <a:spcPct val="100000"/>
              </a:lnSpc>
            </a:pPr>
            <a:r>
              <a:rPr lang="en-US" altLang="zh-CN" sz="2800"/>
              <a:t>  </a:t>
            </a:r>
            <a:r>
              <a:rPr lang="zh-CN" altLang="zh-CN" sz="2800"/>
              <a:t>if</a:t>
            </a:r>
            <a:r>
              <a:rPr lang="en-US" altLang="zh-CN" sz="2800"/>
              <a:t> </a:t>
            </a:r>
            <a:r>
              <a:rPr lang="zh-CN" altLang="zh-CN" sz="2800"/>
              <a:t>(a&gt;c)</a:t>
            </a:r>
            <a:br>
              <a:rPr lang="zh-CN" altLang="zh-CN" sz="2800">
                <a:solidFill>
                  <a:srgbClr val="000099"/>
                </a:solidFill>
              </a:rPr>
            </a:br>
            <a:r>
              <a:rPr lang="zh-CN" altLang="zh-CN" sz="2800">
                <a:solidFill>
                  <a:srgbClr val="000099"/>
                </a:solidFill>
              </a:rPr>
              <a:t>  </a:t>
            </a:r>
            <a:r>
              <a:rPr lang="en-US" altLang="zh-CN" sz="2800">
                <a:solidFill>
                  <a:srgbClr val="000099"/>
                </a:solidFill>
              </a:rPr>
              <a:t> </a:t>
            </a:r>
            <a:r>
              <a:rPr lang="zh-CN" altLang="zh-CN" sz="2800">
                <a:solidFill>
                  <a:srgbClr val="000099"/>
                </a:solidFill>
              </a:rPr>
              <a:t> {t=a;a=c;c=t;}</a:t>
            </a:r>
            <a:endParaRPr lang="en-US" altLang="zh-CN" sz="2800">
              <a:solidFill>
                <a:srgbClr val="000099"/>
              </a:solidFill>
            </a:endParaRPr>
          </a:p>
          <a:p>
            <a:pPr>
              <a:lnSpc>
                <a:spcPct val="100000"/>
              </a:lnSpc>
            </a:pPr>
            <a:r>
              <a:rPr lang="en-US" altLang="zh-CN" sz="2800">
                <a:solidFill>
                  <a:srgbClr val="000099"/>
                </a:solidFill>
              </a:rPr>
              <a:t>  </a:t>
            </a:r>
            <a:r>
              <a:rPr lang="en-US" altLang="zh-CN" sz="2800"/>
              <a:t>if (b&gt;c)</a:t>
            </a:r>
            <a:r>
              <a:rPr lang="zh-CN" altLang="zh-CN" sz="2800"/>
              <a:t>      </a:t>
            </a:r>
            <a:br>
              <a:rPr lang="zh-CN" altLang="zh-CN" sz="2800"/>
            </a:br>
            <a:r>
              <a:rPr lang="zh-CN" altLang="zh-CN" sz="2800"/>
              <a:t>   </a:t>
            </a:r>
            <a:r>
              <a:rPr lang="en-US" altLang="zh-CN" sz="2800"/>
              <a:t> </a:t>
            </a:r>
            <a:r>
              <a:rPr lang="zh-CN" altLang="zh-CN" sz="2800">
                <a:solidFill>
                  <a:srgbClr val="000099"/>
                </a:solidFill>
              </a:rPr>
              <a:t>{t=b;b=c;c=t;}</a:t>
            </a:r>
            <a:r>
              <a:rPr lang="zh-CN" altLang="zh-CN" sz="2800"/>
              <a:t>  </a:t>
            </a:r>
            <a:endParaRPr lang="en-US" altLang="zh-CN" sz="2800"/>
          </a:p>
          <a:p>
            <a:pPr>
              <a:lnSpc>
                <a:spcPct val="100000"/>
              </a:lnSpc>
            </a:pPr>
            <a:r>
              <a:rPr lang="en-US" altLang="zh-CN" sz="2800"/>
              <a:t>  </a:t>
            </a:r>
            <a:r>
              <a:rPr lang="zh-CN" altLang="zh-CN" sz="2800"/>
              <a:t>printf(“%5.2f,%5.2f,%5.2f\n”,a,b,c);</a:t>
            </a:r>
            <a:endParaRPr lang="en-US" altLang="zh-CN" sz="2800"/>
          </a:p>
          <a:p>
            <a:pPr>
              <a:lnSpc>
                <a:spcPct val="100000"/>
              </a:lnSpc>
            </a:pPr>
            <a:r>
              <a:rPr lang="en-US" altLang="zh-CN" sz="2800"/>
              <a:t>}</a:t>
            </a:r>
          </a:p>
        </p:txBody>
      </p:sp>
      <p:sp>
        <p:nvSpPr>
          <p:cNvPr id="727048" name="Rectangle 8">
            <a:extLst>
              <a:ext uri="{FF2B5EF4-FFF2-40B4-BE49-F238E27FC236}">
                <a16:creationId xmlns:a16="http://schemas.microsoft.com/office/drawing/2014/main" id="{6FB50115-C9D8-4608-B9BF-2EFE210B54A4}"/>
              </a:ext>
            </a:extLst>
          </p:cNvPr>
          <p:cNvSpPr>
            <a:spLocks noChangeArrowheads="1"/>
          </p:cNvSpPr>
          <p:nvPr/>
        </p:nvSpPr>
        <p:spPr bwMode="auto">
          <a:xfrm>
            <a:off x="1187450" y="115888"/>
            <a:ext cx="7561263" cy="10525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lvl1pPr>
              <a:defRPr sz="2800" b="1">
                <a:solidFill>
                  <a:schemeClr val="hlink"/>
                </a:solidFill>
                <a:latin typeface="Arial" panose="020B0604020202020204" pitchFamily="34" charset="0"/>
                <a:ea typeface="黑体" panose="02010609060101010101" pitchFamily="49" charset="-122"/>
              </a:defRPr>
            </a:lvl1pPr>
            <a:lvl2pPr>
              <a:defRPr sz="2800" b="1">
                <a:solidFill>
                  <a:schemeClr val="hlink"/>
                </a:solidFill>
                <a:latin typeface="Arial" panose="020B0604020202020204" pitchFamily="34" charset="0"/>
                <a:ea typeface="黑体" panose="02010609060101010101" pitchFamily="49" charset="-122"/>
              </a:defRPr>
            </a:lvl2pPr>
            <a:lvl3pPr>
              <a:defRPr sz="2800" b="1">
                <a:solidFill>
                  <a:schemeClr val="hlink"/>
                </a:solidFill>
                <a:latin typeface="Arial" panose="020B0604020202020204" pitchFamily="34" charset="0"/>
                <a:ea typeface="黑体" panose="02010609060101010101" pitchFamily="49" charset="-122"/>
              </a:defRPr>
            </a:lvl3pPr>
            <a:lvl4pPr>
              <a:defRPr sz="2800" b="1">
                <a:solidFill>
                  <a:schemeClr val="hlink"/>
                </a:solidFill>
                <a:latin typeface="Arial" panose="020B0604020202020204" pitchFamily="34" charset="0"/>
                <a:ea typeface="黑体" panose="02010609060101010101" pitchFamily="49" charset="-122"/>
              </a:defRPr>
            </a:lvl4pPr>
            <a:lvl5pPr>
              <a:defRPr sz="2800" b="1">
                <a:solidFill>
                  <a:schemeClr val="hlink"/>
                </a:solidFill>
                <a:latin typeface="Arial" panose="020B0604020202020204" pitchFamily="34" charset="0"/>
                <a:ea typeface="黑体" panose="02010609060101010101" pitchFamily="49" charset="-122"/>
              </a:defRPr>
            </a:lvl5pPr>
            <a:lvl6pPr marL="4572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6pPr>
            <a:lvl7pPr marL="9144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7pPr>
            <a:lvl8pPr marL="13716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8pPr>
            <a:lvl9pPr marL="18288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9pPr>
          </a:lstStyle>
          <a:p>
            <a:pPr>
              <a:lnSpc>
                <a:spcPct val="95000"/>
              </a:lnSpc>
            </a:pPr>
            <a:r>
              <a:rPr lang="zh-CN" altLang="en-US" sz="3200">
                <a:solidFill>
                  <a:srgbClr val="800000"/>
                </a:solidFill>
                <a:latin typeface="Times New Roman" panose="02020603050405020304" pitchFamily="18" charset="0"/>
              </a:rPr>
              <a:t>例</a:t>
            </a:r>
            <a:r>
              <a:rPr lang="en-US" altLang="zh-CN" sz="3200">
                <a:solidFill>
                  <a:srgbClr val="800000"/>
                </a:solidFill>
                <a:latin typeface="Times New Roman" panose="02020603050405020304" pitchFamily="18" charset="0"/>
              </a:rPr>
              <a:t>5.2</a:t>
            </a:r>
            <a:r>
              <a:rPr lang="en-US" altLang="zh-CN" sz="3200">
                <a:solidFill>
                  <a:schemeClr val="tx1"/>
                </a:solidFill>
                <a:latin typeface="Times New Roman" panose="02020603050405020304" pitchFamily="18" charset="0"/>
              </a:rPr>
              <a:t> </a:t>
            </a:r>
            <a:r>
              <a:rPr lang="zh-CN" altLang="en-US" sz="3200">
                <a:solidFill>
                  <a:srgbClr val="000099"/>
                </a:solidFill>
                <a:latin typeface="Times New Roman" panose="02020603050405020304" pitchFamily="18" charset="0"/>
              </a:rPr>
              <a:t>输入三个数</a:t>
            </a:r>
            <a:r>
              <a:rPr lang="en-US" altLang="zh-CN" sz="3200">
                <a:solidFill>
                  <a:srgbClr val="000099"/>
                </a:solidFill>
                <a:latin typeface="Times New Roman" panose="02020603050405020304" pitchFamily="18" charset="0"/>
              </a:rPr>
              <a:t>a,b,c,</a:t>
            </a:r>
            <a:r>
              <a:rPr lang="zh-CN" altLang="en-US" sz="3200">
                <a:solidFill>
                  <a:srgbClr val="000099"/>
                </a:solidFill>
                <a:latin typeface="Times New Roman" panose="02020603050405020304" pitchFamily="18" charset="0"/>
              </a:rPr>
              <a:t>要求按由小到大的顺序输出。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4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70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704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704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2704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270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7" name="Rectangle 3">
            <a:extLst>
              <a:ext uri="{FF2B5EF4-FFF2-40B4-BE49-F238E27FC236}">
                <a16:creationId xmlns:a16="http://schemas.microsoft.com/office/drawing/2014/main" id="{0BE943A3-BF5C-4A9F-9108-37F9A343DCB4}"/>
              </a:ext>
            </a:extLst>
          </p:cNvPr>
          <p:cNvSpPr>
            <a:spLocks noChangeArrowheads="1"/>
          </p:cNvSpPr>
          <p:nvPr/>
        </p:nvSpPr>
        <p:spPr bwMode="auto">
          <a:xfrm>
            <a:off x="827088" y="1430338"/>
            <a:ext cx="7273925" cy="44783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nSpc>
                <a:spcPct val="100000"/>
              </a:lnSpc>
            </a:pPr>
            <a:r>
              <a:rPr lang="zh-CN" altLang="en-US"/>
              <a:t>在</a:t>
            </a:r>
            <a:r>
              <a:rPr lang="en-US" altLang="zh-CN"/>
              <a:t>if</a:t>
            </a:r>
            <a:r>
              <a:rPr lang="zh-CN" altLang="en-US"/>
              <a:t>语句中又包含一个或多个</a:t>
            </a:r>
            <a:r>
              <a:rPr lang="en-US" altLang="zh-CN"/>
              <a:t>if</a:t>
            </a:r>
            <a:r>
              <a:rPr lang="zh-CN" altLang="en-US"/>
              <a:t>语句称为</a:t>
            </a:r>
            <a:r>
              <a:rPr lang="en-US" altLang="zh-CN"/>
              <a:t>if</a:t>
            </a:r>
            <a:r>
              <a:rPr lang="zh-CN" altLang="en-US"/>
              <a:t>语句的嵌套。</a:t>
            </a:r>
          </a:p>
          <a:p>
            <a:pPr>
              <a:lnSpc>
                <a:spcPct val="100000"/>
              </a:lnSpc>
            </a:pPr>
            <a:r>
              <a:rPr lang="zh-CN" altLang="en-US">
                <a:solidFill>
                  <a:srgbClr val="CC0000"/>
                </a:solidFill>
              </a:rPr>
              <a:t>形式：</a:t>
            </a:r>
          </a:p>
          <a:p>
            <a:pPr lvl="2">
              <a:lnSpc>
                <a:spcPct val="100000"/>
              </a:lnSpc>
            </a:pPr>
            <a:r>
              <a:rPr lang="en-US" altLang="zh-CN"/>
              <a:t>if( )</a:t>
            </a:r>
          </a:p>
          <a:p>
            <a:pPr lvl="2">
              <a:lnSpc>
                <a:spcPct val="100000"/>
              </a:lnSpc>
            </a:pPr>
            <a:r>
              <a:rPr lang="en-US" altLang="zh-CN"/>
              <a:t>	</a:t>
            </a:r>
            <a:r>
              <a:rPr lang="en-US" altLang="zh-CN">
                <a:solidFill>
                  <a:srgbClr val="800000"/>
                </a:solidFill>
              </a:rPr>
              <a:t>if( )  </a:t>
            </a:r>
            <a:r>
              <a:rPr lang="zh-CN" altLang="en-US">
                <a:solidFill>
                  <a:srgbClr val="800000"/>
                </a:solidFill>
              </a:rPr>
              <a:t>语句</a:t>
            </a:r>
            <a:r>
              <a:rPr lang="en-US" altLang="zh-CN">
                <a:solidFill>
                  <a:srgbClr val="800000"/>
                </a:solidFill>
              </a:rPr>
              <a:t>1</a:t>
            </a:r>
          </a:p>
          <a:p>
            <a:pPr lvl="2">
              <a:lnSpc>
                <a:spcPct val="100000"/>
              </a:lnSpc>
            </a:pPr>
            <a:r>
              <a:rPr lang="en-US" altLang="zh-CN">
                <a:solidFill>
                  <a:srgbClr val="800000"/>
                </a:solidFill>
              </a:rPr>
              <a:t>	else  </a:t>
            </a:r>
            <a:r>
              <a:rPr lang="zh-CN" altLang="en-US">
                <a:solidFill>
                  <a:srgbClr val="800000"/>
                </a:solidFill>
              </a:rPr>
              <a:t>语句</a:t>
            </a:r>
            <a:r>
              <a:rPr lang="en-US" altLang="zh-CN">
                <a:solidFill>
                  <a:srgbClr val="800000"/>
                </a:solidFill>
              </a:rPr>
              <a:t>2</a:t>
            </a:r>
          </a:p>
          <a:p>
            <a:pPr lvl="2">
              <a:lnSpc>
                <a:spcPct val="100000"/>
              </a:lnSpc>
            </a:pPr>
            <a:r>
              <a:rPr lang="en-US" altLang="zh-CN"/>
              <a:t>else</a:t>
            </a:r>
          </a:p>
          <a:p>
            <a:pPr lvl="2">
              <a:lnSpc>
                <a:spcPct val="100000"/>
              </a:lnSpc>
            </a:pPr>
            <a:r>
              <a:rPr lang="en-US" altLang="zh-CN"/>
              <a:t>	</a:t>
            </a:r>
            <a:r>
              <a:rPr lang="en-US" altLang="zh-CN">
                <a:solidFill>
                  <a:srgbClr val="006600"/>
                </a:solidFill>
              </a:rPr>
              <a:t>if( )  </a:t>
            </a:r>
            <a:r>
              <a:rPr lang="zh-CN" altLang="en-US">
                <a:solidFill>
                  <a:srgbClr val="006600"/>
                </a:solidFill>
              </a:rPr>
              <a:t>语句</a:t>
            </a:r>
            <a:r>
              <a:rPr lang="en-US" altLang="zh-CN">
                <a:solidFill>
                  <a:srgbClr val="006600"/>
                </a:solidFill>
              </a:rPr>
              <a:t>3</a:t>
            </a:r>
          </a:p>
          <a:p>
            <a:pPr lvl="2">
              <a:lnSpc>
                <a:spcPct val="100000"/>
              </a:lnSpc>
            </a:pPr>
            <a:r>
              <a:rPr lang="en-US" altLang="zh-CN">
                <a:solidFill>
                  <a:srgbClr val="006600"/>
                </a:solidFill>
              </a:rPr>
              <a:t>	else  </a:t>
            </a:r>
            <a:r>
              <a:rPr lang="zh-CN" altLang="en-US">
                <a:solidFill>
                  <a:srgbClr val="006600"/>
                </a:solidFill>
              </a:rPr>
              <a:t>语句</a:t>
            </a:r>
            <a:r>
              <a:rPr lang="en-US" altLang="zh-CN">
                <a:solidFill>
                  <a:srgbClr val="006600"/>
                </a:solidFill>
              </a:rPr>
              <a:t>4</a:t>
            </a:r>
          </a:p>
        </p:txBody>
      </p:sp>
      <p:sp>
        <p:nvSpPr>
          <p:cNvPr id="728068" name="AutoShape 4">
            <a:extLst>
              <a:ext uri="{FF2B5EF4-FFF2-40B4-BE49-F238E27FC236}">
                <a16:creationId xmlns:a16="http://schemas.microsoft.com/office/drawing/2014/main" id="{F30D5E4A-17A4-4696-B764-C2E4DF8638C4}"/>
              </a:ext>
            </a:extLst>
          </p:cNvPr>
          <p:cNvSpPr>
            <a:spLocks noChangeArrowheads="1"/>
          </p:cNvSpPr>
          <p:nvPr/>
        </p:nvSpPr>
        <p:spPr bwMode="auto">
          <a:xfrm>
            <a:off x="4665663" y="3646488"/>
            <a:ext cx="503237" cy="719137"/>
          </a:xfrm>
          <a:prstGeom prst="curvedLeftArrow">
            <a:avLst>
              <a:gd name="adj1" fmla="val 28580"/>
              <a:gd name="adj2" fmla="val 57161"/>
              <a:gd name="adj3" fmla="val 33333"/>
            </a:avLst>
          </a:prstGeom>
          <a:solidFill>
            <a:srgbClr val="99CCFF"/>
          </a:soli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28069" name="AutoShape 5">
            <a:extLst>
              <a:ext uri="{FF2B5EF4-FFF2-40B4-BE49-F238E27FC236}">
                <a16:creationId xmlns:a16="http://schemas.microsoft.com/office/drawing/2014/main" id="{AAC361E2-88FC-4113-ADF3-45F1ABE9033F}"/>
              </a:ext>
            </a:extLst>
          </p:cNvPr>
          <p:cNvSpPr>
            <a:spLocks noChangeArrowheads="1"/>
          </p:cNvSpPr>
          <p:nvPr/>
        </p:nvSpPr>
        <p:spPr bwMode="auto">
          <a:xfrm>
            <a:off x="4665663" y="4941888"/>
            <a:ext cx="503237" cy="719137"/>
          </a:xfrm>
          <a:prstGeom prst="curvedLeftArrow">
            <a:avLst>
              <a:gd name="adj1" fmla="val 28580"/>
              <a:gd name="adj2" fmla="val 57161"/>
              <a:gd name="adj3" fmla="val 33333"/>
            </a:avLst>
          </a:prstGeom>
          <a:solidFill>
            <a:srgbClr val="99CCFF"/>
          </a:soli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28070" name="Rectangle 6">
            <a:extLst>
              <a:ext uri="{FF2B5EF4-FFF2-40B4-BE49-F238E27FC236}">
                <a16:creationId xmlns:a16="http://schemas.microsoft.com/office/drawing/2014/main" id="{99B7F1E0-D6BB-4AA5-A166-8990906C6A5C}"/>
              </a:ext>
            </a:extLst>
          </p:cNvPr>
          <p:cNvSpPr>
            <a:spLocks noChangeArrowheads="1"/>
          </p:cNvSpPr>
          <p:nvPr/>
        </p:nvSpPr>
        <p:spPr bwMode="auto">
          <a:xfrm>
            <a:off x="5364163" y="3357563"/>
            <a:ext cx="914400" cy="11318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zh-CN" altLang="en-US">
                <a:ea typeface="楷体_GB2312" pitchFamily="49" charset="-122"/>
              </a:rPr>
              <a:t>内嵌</a:t>
            </a:r>
            <a:r>
              <a:rPr lang="en-US" altLang="zh-CN">
                <a:ea typeface="楷体_GB2312" pitchFamily="49" charset="-122"/>
              </a:rPr>
              <a:t>if</a:t>
            </a:r>
          </a:p>
        </p:txBody>
      </p:sp>
      <p:sp>
        <p:nvSpPr>
          <p:cNvPr id="728074" name="Rectangle 10">
            <a:extLst>
              <a:ext uri="{FF2B5EF4-FFF2-40B4-BE49-F238E27FC236}">
                <a16:creationId xmlns:a16="http://schemas.microsoft.com/office/drawing/2014/main" id="{ADB5D2C5-D48F-43E4-9377-0D6802B8E0F8}"/>
              </a:ext>
            </a:extLst>
          </p:cNvPr>
          <p:cNvSpPr>
            <a:spLocks noChangeArrowheads="1"/>
          </p:cNvSpPr>
          <p:nvPr/>
        </p:nvSpPr>
        <p:spPr bwMode="auto">
          <a:xfrm>
            <a:off x="1187450" y="425450"/>
            <a:ext cx="3214688" cy="6413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lnSpc>
                <a:spcPct val="100000"/>
              </a:lnSpc>
            </a:pPr>
            <a:r>
              <a:rPr lang="en-US" altLang="zh-CN" sz="3600">
                <a:solidFill>
                  <a:srgbClr val="800000"/>
                </a:solidFill>
              </a:rPr>
              <a:t>2. if</a:t>
            </a:r>
            <a:r>
              <a:rPr lang="zh-CN" altLang="en-US" sz="3600">
                <a:solidFill>
                  <a:srgbClr val="800000"/>
                </a:solidFill>
              </a:rPr>
              <a:t>语句的嵌套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806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80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80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806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2806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806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280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807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28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1" name="Rectangle 3">
            <a:extLst>
              <a:ext uri="{FF2B5EF4-FFF2-40B4-BE49-F238E27FC236}">
                <a16:creationId xmlns:a16="http://schemas.microsoft.com/office/drawing/2014/main" id="{1772084D-6155-4B49-9DB0-FB9F9DA56A91}"/>
              </a:ext>
            </a:extLst>
          </p:cNvPr>
          <p:cNvSpPr>
            <a:spLocks noChangeArrowheads="1"/>
          </p:cNvSpPr>
          <p:nvPr/>
        </p:nvSpPr>
        <p:spPr bwMode="auto">
          <a:xfrm>
            <a:off x="611188" y="1339850"/>
            <a:ext cx="7848600" cy="1152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spcAft>
                <a:spcPct val="50000"/>
              </a:spcAft>
            </a:pPr>
            <a:r>
              <a:rPr lang="zh-CN" altLang="en-US">
                <a:solidFill>
                  <a:srgbClr val="800000"/>
                </a:solidFill>
              </a:rPr>
              <a:t>匹配规则：</a:t>
            </a:r>
            <a:r>
              <a:rPr lang="en-US" altLang="zh-CN"/>
              <a:t>else</a:t>
            </a:r>
            <a:r>
              <a:rPr lang="zh-CN" altLang="en-US"/>
              <a:t>总是与它上面、最近的未配对的</a:t>
            </a:r>
            <a:r>
              <a:rPr lang="en-US" altLang="zh-CN"/>
              <a:t>if</a:t>
            </a:r>
            <a:r>
              <a:rPr lang="zh-CN" altLang="en-US"/>
              <a:t>语句配对。</a:t>
            </a:r>
          </a:p>
        </p:txBody>
      </p:sp>
      <p:sp>
        <p:nvSpPr>
          <p:cNvPr id="729092" name="Rectangle 4">
            <a:extLst>
              <a:ext uri="{FF2B5EF4-FFF2-40B4-BE49-F238E27FC236}">
                <a16:creationId xmlns:a16="http://schemas.microsoft.com/office/drawing/2014/main" id="{066424CB-27E2-4556-AB35-A4ECFA5376A0}"/>
              </a:ext>
            </a:extLst>
          </p:cNvPr>
          <p:cNvSpPr>
            <a:spLocks noChangeArrowheads="1"/>
          </p:cNvSpPr>
          <p:nvPr/>
        </p:nvSpPr>
        <p:spPr bwMode="auto">
          <a:xfrm>
            <a:off x="539750" y="2708275"/>
            <a:ext cx="3651250" cy="2663825"/>
          </a:xfrm>
          <a:prstGeom prst="rect">
            <a:avLst/>
          </a:prstGeom>
          <a:noFill/>
          <a:ln w="38100">
            <a:solidFill>
              <a:srgbClr val="800080"/>
            </a:solidFill>
            <a:miter lim="800000"/>
            <a:headEnd/>
            <a:tailEnd/>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zh-CN" altLang="en-US"/>
              <a:t>例：</a:t>
            </a:r>
            <a:r>
              <a:rPr lang="en-US" altLang="zh-CN"/>
              <a:t>if( )</a:t>
            </a:r>
          </a:p>
          <a:p>
            <a:pPr>
              <a:lnSpc>
                <a:spcPct val="100000"/>
              </a:lnSpc>
            </a:pPr>
            <a:r>
              <a:rPr lang="en-US" altLang="zh-CN"/>
              <a:t>	    </a:t>
            </a:r>
            <a:r>
              <a:rPr lang="en-US" altLang="zh-CN">
                <a:solidFill>
                  <a:srgbClr val="000099"/>
                </a:solidFill>
              </a:rPr>
              <a:t>if( )  </a:t>
            </a:r>
            <a:r>
              <a:rPr lang="zh-CN" altLang="en-US">
                <a:solidFill>
                  <a:srgbClr val="000099"/>
                </a:solidFill>
              </a:rPr>
              <a:t>语句</a:t>
            </a:r>
            <a:r>
              <a:rPr lang="en-US" altLang="zh-CN">
                <a:solidFill>
                  <a:srgbClr val="000099"/>
                </a:solidFill>
              </a:rPr>
              <a:t>1</a:t>
            </a:r>
          </a:p>
          <a:p>
            <a:pPr>
              <a:lnSpc>
                <a:spcPct val="100000"/>
              </a:lnSpc>
            </a:pPr>
            <a:r>
              <a:rPr lang="en-US" altLang="zh-CN"/>
              <a:t>        else</a:t>
            </a:r>
          </a:p>
          <a:p>
            <a:pPr>
              <a:lnSpc>
                <a:spcPct val="100000"/>
              </a:lnSpc>
            </a:pPr>
            <a:r>
              <a:rPr lang="en-US" altLang="zh-CN"/>
              <a:t>	    </a:t>
            </a:r>
            <a:r>
              <a:rPr lang="en-US" altLang="zh-CN">
                <a:solidFill>
                  <a:srgbClr val="000099"/>
                </a:solidFill>
              </a:rPr>
              <a:t>if( )  </a:t>
            </a:r>
            <a:r>
              <a:rPr lang="zh-CN" altLang="en-US">
                <a:solidFill>
                  <a:srgbClr val="000099"/>
                </a:solidFill>
              </a:rPr>
              <a:t>语句</a:t>
            </a:r>
            <a:r>
              <a:rPr lang="en-US" altLang="zh-CN">
                <a:solidFill>
                  <a:srgbClr val="000099"/>
                </a:solidFill>
              </a:rPr>
              <a:t>2</a:t>
            </a:r>
          </a:p>
          <a:p>
            <a:pPr>
              <a:lnSpc>
                <a:spcPct val="100000"/>
              </a:lnSpc>
            </a:pPr>
            <a:r>
              <a:rPr lang="en-US" altLang="zh-CN"/>
              <a:t>             </a:t>
            </a:r>
            <a:r>
              <a:rPr lang="en-US" altLang="zh-CN">
                <a:solidFill>
                  <a:srgbClr val="000099"/>
                </a:solidFill>
              </a:rPr>
              <a:t>else  </a:t>
            </a:r>
            <a:r>
              <a:rPr lang="zh-CN" altLang="en-US">
                <a:solidFill>
                  <a:srgbClr val="000099"/>
                </a:solidFill>
              </a:rPr>
              <a:t>语句</a:t>
            </a:r>
            <a:r>
              <a:rPr lang="en-US" altLang="zh-CN">
                <a:solidFill>
                  <a:srgbClr val="000099"/>
                </a:solidFill>
              </a:rPr>
              <a:t>3</a:t>
            </a:r>
          </a:p>
        </p:txBody>
      </p:sp>
      <p:sp>
        <p:nvSpPr>
          <p:cNvPr id="729093" name="Rectangle 5">
            <a:extLst>
              <a:ext uri="{FF2B5EF4-FFF2-40B4-BE49-F238E27FC236}">
                <a16:creationId xmlns:a16="http://schemas.microsoft.com/office/drawing/2014/main" id="{3789BC35-E5C3-4595-9198-2FC02605036D}"/>
              </a:ext>
            </a:extLst>
          </p:cNvPr>
          <p:cNvSpPr>
            <a:spLocks noChangeArrowheads="1"/>
          </p:cNvSpPr>
          <p:nvPr/>
        </p:nvSpPr>
        <p:spPr bwMode="auto">
          <a:xfrm>
            <a:off x="4356100" y="2708275"/>
            <a:ext cx="4176713" cy="2592388"/>
          </a:xfrm>
          <a:prstGeom prst="rect">
            <a:avLst/>
          </a:prstGeom>
          <a:noFill/>
          <a:ln w="38100">
            <a:solidFill>
              <a:srgbClr val="800080"/>
            </a:solidFill>
            <a:miter lim="800000"/>
            <a:headEnd/>
            <a:tailEnd/>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zh-CN" altLang="en-US">
                <a:solidFill>
                  <a:srgbClr val="800000"/>
                </a:solidFill>
              </a:rPr>
              <a:t>例：</a:t>
            </a:r>
            <a:r>
              <a:rPr lang="en-US" altLang="zh-CN"/>
              <a:t>if( )</a:t>
            </a:r>
          </a:p>
          <a:p>
            <a:pPr>
              <a:lnSpc>
                <a:spcPct val="100000"/>
              </a:lnSpc>
            </a:pPr>
            <a:r>
              <a:rPr lang="en-US" altLang="zh-CN"/>
              <a:t>	   {  if( )  </a:t>
            </a:r>
            <a:r>
              <a:rPr lang="zh-CN" altLang="en-US"/>
              <a:t>语句</a:t>
            </a:r>
            <a:r>
              <a:rPr lang="en-US" altLang="zh-CN"/>
              <a:t>1}</a:t>
            </a:r>
          </a:p>
          <a:p>
            <a:pPr>
              <a:lnSpc>
                <a:spcPct val="100000"/>
              </a:lnSpc>
            </a:pPr>
            <a:r>
              <a:rPr lang="en-US" altLang="zh-CN"/>
              <a:t>        else</a:t>
            </a:r>
          </a:p>
          <a:p>
            <a:pPr>
              <a:lnSpc>
                <a:spcPct val="100000"/>
              </a:lnSpc>
            </a:pPr>
            <a:r>
              <a:rPr lang="en-US" altLang="zh-CN"/>
              <a:t>	   </a:t>
            </a:r>
            <a:r>
              <a:rPr lang="en-US" altLang="zh-CN">
                <a:solidFill>
                  <a:srgbClr val="CC0000"/>
                </a:solidFill>
              </a:rPr>
              <a:t>{ </a:t>
            </a:r>
            <a:r>
              <a:rPr lang="en-US" altLang="zh-CN"/>
              <a:t> if( )   </a:t>
            </a:r>
            <a:r>
              <a:rPr lang="zh-CN" altLang="en-US"/>
              <a:t>语句</a:t>
            </a:r>
            <a:r>
              <a:rPr lang="en-US" altLang="zh-CN"/>
              <a:t>2</a:t>
            </a:r>
          </a:p>
          <a:p>
            <a:pPr>
              <a:lnSpc>
                <a:spcPct val="100000"/>
              </a:lnSpc>
            </a:pPr>
            <a:r>
              <a:rPr lang="en-US" altLang="zh-CN"/>
              <a:t>               else   </a:t>
            </a:r>
            <a:r>
              <a:rPr lang="zh-CN" altLang="en-US"/>
              <a:t>语句</a:t>
            </a:r>
            <a:r>
              <a:rPr lang="en-US" altLang="zh-CN"/>
              <a:t>3 </a:t>
            </a:r>
            <a:r>
              <a:rPr lang="en-US" altLang="zh-CN">
                <a:solidFill>
                  <a:srgbClr val="CC0000"/>
                </a:solidFill>
              </a:rPr>
              <a:t>}</a:t>
            </a:r>
          </a:p>
        </p:txBody>
      </p:sp>
      <p:sp>
        <p:nvSpPr>
          <p:cNvPr id="729094" name="Rectangle 6">
            <a:extLst>
              <a:ext uri="{FF2B5EF4-FFF2-40B4-BE49-F238E27FC236}">
                <a16:creationId xmlns:a16="http://schemas.microsoft.com/office/drawing/2014/main" id="{9508CA97-F68D-42B8-9870-643558EA2858}"/>
              </a:ext>
            </a:extLst>
          </p:cNvPr>
          <p:cNvSpPr>
            <a:spLocks noChangeArrowheads="1"/>
          </p:cNvSpPr>
          <p:nvPr/>
        </p:nvSpPr>
        <p:spPr bwMode="auto">
          <a:xfrm>
            <a:off x="468313" y="5516563"/>
            <a:ext cx="8280400" cy="100806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zh-CN" altLang="en-US"/>
              <a:t>当</a:t>
            </a:r>
            <a:r>
              <a:rPr lang="en-US" altLang="zh-CN"/>
              <a:t>if</a:t>
            </a:r>
            <a:r>
              <a:rPr lang="zh-CN" altLang="en-US"/>
              <a:t>和</a:t>
            </a:r>
            <a:r>
              <a:rPr lang="en-US" altLang="zh-CN"/>
              <a:t>else</a:t>
            </a:r>
            <a:r>
              <a:rPr lang="zh-CN" altLang="en-US"/>
              <a:t>数目不同时，可以加</a:t>
            </a:r>
            <a:r>
              <a:rPr lang="zh-CN" altLang="en-US">
                <a:solidFill>
                  <a:srgbClr val="CC0000"/>
                </a:solidFill>
              </a:rPr>
              <a:t>花括号</a:t>
            </a:r>
            <a:r>
              <a:rPr lang="zh-CN" altLang="en-US"/>
              <a:t>来确定配对关系。</a:t>
            </a:r>
          </a:p>
        </p:txBody>
      </p:sp>
      <p:sp>
        <p:nvSpPr>
          <p:cNvPr id="729096" name="Rectangle 8">
            <a:extLst>
              <a:ext uri="{FF2B5EF4-FFF2-40B4-BE49-F238E27FC236}">
                <a16:creationId xmlns:a16="http://schemas.microsoft.com/office/drawing/2014/main" id="{7E6FFA72-03E4-47E1-AFA8-115F1F1A5CCA}"/>
              </a:ext>
            </a:extLst>
          </p:cNvPr>
          <p:cNvSpPr>
            <a:spLocks noGrp="1" noChangeArrowheads="1"/>
          </p:cNvSpPr>
          <p:nvPr>
            <p:ph type="title"/>
          </p:nvPr>
        </p:nvSpPr>
        <p:spPr>
          <a:xfrm>
            <a:off x="2771775" y="260350"/>
            <a:ext cx="3167063" cy="836613"/>
          </a:xfrm>
          <a:noFill/>
          <a:ln/>
        </p:spPr>
        <p:txBody>
          <a:bodyPr/>
          <a:lstStyle/>
          <a:p>
            <a:r>
              <a:rPr lang="en-US" altLang="zh-CN" sz="3600">
                <a:solidFill>
                  <a:srgbClr val="800000"/>
                </a:solidFill>
                <a:latin typeface="Times New Roman" panose="02020603050405020304" pitchFamily="18" charset="0"/>
              </a:rPr>
              <a:t>5.3 if </a:t>
            </a:r>
            <a:r>
              <a:rPr lang="zh-CN" altLang="en-US" sz="3600">
                <a:solidFill>
                  <a:srgbClr val="800000"/>
                </a:solidFill>
                <a:latin typeface="Times New Roman" panose="02020603050405020304" pitchFamily="18" charset="0"/>
              </a:rPr>
              <a:t>语句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90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90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90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1" grpId="0"/>
      <p:bldP spid="729092" grpId="0" animBg="1"/>
      <p:bldP spid="729093" grpId="0" animBg="1"/>
      <p:bldP spid="72909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5" name="Rectangle 3">
            <a:extLst>
              <a:ext uri="{FF2B5EF4-FFF2-40B4-BE49-F238E27FC236}">
                <a16:creationId xmlns:a16="http://schemas.microsoft.com/office/drawing/2014/main" id="{ACF69A28-71FF-486D-83D8-901BA4E7B9E4}"/>
              </a:ext>
            </a:extLst>
          </p:cNvPr>
          <p:cNvSpPr>
            <a:spLocks noChangeArrowheads="1"/>
          </p:cNvSpPr>
          <p:nvPr/>
        </p:nvSpPr>
        <p:spPr bwMode="auto">
          <a:xfrm>
            <a:off x="1042988" y="1009650"/>
            <a:ext cx="7920037" cy="5732463"/>
          </a:xfrm>
          <a:prstGeom prst="rect">
            <a:avLst/>
          </a:prstGeom>
          <a:noFill/>
          <a:ln>
            <a:noFill/>
          </a:ln>
          <a:effectLst/>
          <a:extLst>
            <a:ext uri="{909E8E84-426E-40DD-AFC4-6F175D3DCCD1}">
              <a14:hiddenFill xmlns:a14="http://schemas.microsoft.com/office/drawing/2010/main">
                <a:solidFill>
                  <a:srgbClr val="006699"/>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kumimoji="1" lang="en-US" altLang="zh-CN"/>
              <a:t>                                      </a:t>
            </a:r>
            <a:r>
              <a:rPr kumimoji="1" lang="zh-CN" altLang="zh-CN"/>
              <a:t>-1    (</a:t>
            </a:r>
            <a:r>
              <a:rPr kumimoji="1" lang="en-US" altLang="zh-CN"/>
              <a:t>x&lt;0)</a:t>
            </a:r>
            <a:endParaRPr lang="en-US" altLang="zh-CN"/>
          </a:p>
          <a:p>
            <a:pPr>
              <a:lnSpc>
                <a:spcPct val="100000"/>
              </a:lnSpc>
            </a:pPr>
            <a:r>
              <a:rPr lang="zh-CN" altLang="en-US">
                <a:solidFill>
                  <a:srgbClr val="CC0000"/>
                </a:solidFill>
              </a:rPr>
              <a:t>例 </a:t>
            </a:r>
            <a:r>
              <a:rPr lang="en-US" altLang="zh-CN">
                <a:solidFill>
                  <a:srgbClr val="CC0000"/>
                </a:solidFill>
              </a:rPr>
              <a:t>5.3</a:t>
            </a:r>
            <a:r>
              <a:rPr lang="en-US" altLang="zh-CN"/>
              <a:t> </a:t>
            </a:r>
            <a:r>
              <a:rPr lang="zh-CN" altLang="en-US"/>
              <a:t>有一个函数 </a:t>
            </a:r>
            <a:r>
              <a:rPr kumimoji="1" lang="en-US" altLang="zh-CN"/>
              <a:t>y=  0    (x=0), </a:t>
            </a:r>
            <a:r>
              <a:rPr kumimoji="1" lang="zh-CN" altLang="en-US"/>
              <a:t>编一程序，  </a:t>
            </a:r>
          </a:p>
          <a:p>
            <a:pPr>
              <a:lnSpc>
                <a:spcPct val="100000"/>
              </a:lnSpc>
            </a:pPr>
            <a:r>
              <a:rPr kumimoji="1" lang="zh-CN" altLang="en-US"/>
              <a:t>                                      </a:t>
            </a:r>
            <a:r>
              <a:rPr kumimoji="1" lang="en-US" altLang="zh-CN"/>
              <a:t>1    (x&gt;0)</a:t>
            </a:r>
          </a:p>
          <a:p>
            <a:pPr>
              <a:lnSpc>
                <a:spcPct val="100000"/>
              </a:lnSpc>
            </a:pPr>
            <a:r>
              <a:rPr kumimoji="1" lang="zh-CN" altLang="en-US"/>
              <a:t>输入一个</a:t>
            </a:r>
            <a:r>
              <a:rPr kumimoji="1" lang="en-US" altLang="zh-CN"/>
              <a:t>x</a:t>
            </a:r>
            <a:r>
              <a:rPr kumimoji="1" lang="zh-CN" altLang="en-US"/>
              <a:t>值，输出</a:t>
            </a:r>
            <a:r>
              <a:rPr kumimoji="1" lang="en-US" altLang="zh-CN"/>
              <a:t>y</a:t>
            </a:r>
            <a:r>
              <a:rPr kumimoji="1" lang="zh-CN" altLang="en-US"/>
              <a:t>值。</a:t>
            </a:r>
          </a:p>
          <a:p>
            <a:pPr>
              <a:lnSpc>
                <a:spcPct val="100000"/>
              </a:lnSpc>
            </a:pPr>
            <a:r>
              <a:rPr kumimoji="1" lang="zh-CN" altLang="en-US">
                <a:solidFill>
                  <a:srgbClr val="CC0000"/>
                </a:solidFill>
              </a:rPr>
              <a:t>算法：</a:t>
            </a:r>
          </a:p>
          <a:p>
            <a:pPr lvl="2">
              <a:lnSpc>
                <a:spcPct val="100000"/>
              </a:lnSpc>
            </a:pPr>
            <a:r>
              <a:rPr kumimoji="1" lang="zh-CN" altLang="en-US">
                <a:solidFill>
                  <a:srgbClr val="000099"/>
                </a:solidFill>
              </a:rPr>
              <a:t>输入</a:t>
            </a:r>
            <a:r>
              <a:rPr kumimoji="1" lang="en-US" altLang="zh-CN">
                <a:solidFill>
                  <a:srgbClr val="000099"/>
                </a:solidFill>
              </a:rPr>
              <a:t>x</a:t>
            </a:r>
          </a:p>
          <a:p>
            <a:pPr lvl="2">
              <a:lnSpc>
                <a:spcPct val="100000"/>
              </a:lnSpc>
            </a:pPr>
            <a:r>
              <a:rPr kumimoji="1" lang="zh-CN" altLang="en-US">
                <a:solidFill>
                  <a:srgbClr val="000099"/>
                </a:solidFill>
              </a:rPr>
              <a:t>若</a:t>
            </a:r>
            <a:r>
              <a:rPr kumimoji="1" lang="en-US" altLang="zh-CN">
                <a:solidFill>
                  <a:srgbClr val="000099"/>
                </a:solidFill>
              </a:rPr>
              <a:t>x&lt;0, </a:t>
            </a:r>
            <a:r>
              <a:rPr kumimoji="1" lang="zh-CN" altLang="en-US">
                <a:solidFill>
                  <a:srgbClr val="000099"/>
                </a:solidFill>
              </a:rPr>
              <a:t>则</a:t>
            </a:r>
            <a:r>
              <a:rPr kumimoji="1" lang="en-US" altLang="zh-CN">
                <a:solidFill>
                  <a:srgbClr val="000099"/>
                </a:solidFill>
              </a:rPr>
              <a:t>y=-1</a:t>
            </a:r>
          </a:p>
          <a:p>
            <a:pPr lvl="2">
              <a:lnSpc>
                <a:spcPct val="100000"/>
              </a:lnSpc>
            </a:pPr>
            <a:r>
              <a:rPr kumimoji="1" lang="zh-CN" altLang="en-US">
                <a:solidFill>
                  <a:srgbClr val="000099"/>
                </a:solidFill>
              </a:rPr>
              <a:t>否则：</a:t>
            </a:r>
          </a:p>
          <a:p>
            <a:pPr lvl="2">
              <a:lnSpc>
                <a:spcPct val="100000"/>
              </a:lnSpc>
            </a:pPr>
            <a:r>
              <a:rPr kumimoji="1" lang="zh-CN" altLang="en-US">
                <a:solidFill>
                  <a:srgbClr val="000099"/>
                </a:solidFill>
              </a:rPr>
              <a:t>       若</a:t>
            </a:r>
            <a:r>
              <a:rPr kumimoji="1" lang="en-US" altLang="zh-CN">
                <a:solidFill>
                  <a:srgbClr val="000099"/>
                </a:solidFill>
              </a:rPr>
              <a:t>x==0, </a:t>
            </a:r>
            <a:r>
              <a:rPr kumimoji="1" lang="zh-CN" altLang="en-US">
                <a:solidFill>
                  <a:srgbClr val="000099"/>
                </a:solidFill>
              </a:rPr>
              <a:t>则</a:t>
            </a:r>
            <a:r>
              <a:rPr kumimoji="1" lang="en-US" altLang="zh-CN">
                <a:solidFill>
                  <a:srgbClr val="000099"/>
                </a:solidFill>
              </a:rPr>
              <a:t>y=0</a:t>
            </a:r>
          </a:p>
          <a:p>
            <a:pPr lvl="2">
              <a:lnSpc>
                <a:spcPct val="100000"/>
              </a:lnSpc>
            </a:pPr>
            <a:r>
              <a:rPr kumimoji="1" lang="en-US" altLang="zh-CN">
                <a:solidFill>
                  <a:srgbClr val="000099"/>
                </a:solidFill>
              </a:rPr>
              <a:t>       </a:t>
            </a:r>
            <a:r>
              <a:rPr kumimoji="1" lang="zh-CN" altLang="en-US">
                <a:solidFill>
                  <a:srgbClr val="000099"/>
                </a:solidFill>
              </a:rPr>
              <a:t>否则   </a:t>
            </a:r>
            <a:r>
              <a:rPr kumimoji="1" lang="en-US" altLang="zh-CN">
                <a:solidFill>
                  <a:srgbClr val="000099"/>
                </a:solidFill>
              </a:rPr>
              <a:t>y=1</a:t>
            </a:r>
          </a:p>
          <a:p>
            <a:pPr lvl="2">
              <a:lnSpc>
                <a:spcPct val="100000"/>
              </a:lnSpc>
            </a:pPr>
            <a:r>
              <a:rPr kumimoji="1" lang="zh-CN" altLang="en-US">
                <a:solidFill>
                  <a:srgbClr val="000099"/>
                </a:solidFill>
              </a:rPr>
              <a:t>输出</a:t>
            </a:r>
            <a:r>
              <a:rPr kumimoji="1" lang="en-US" altLang="zh-CN">
                <a:solidFill>
                  <a:srgbClr val="000099"/>
                </a:solidFill>
              </a:rPr>
              <a:t>y</a:t>
            </a:r>
            <a:r>
              <a:rPr kumimoji="1" lang="en-US" altLang="zh-CN"/>
              <a:t>                                           </a:t>
            </a:r>
          </a:p>
        </p:txBody>
      </p:sp>
      <p:sp>
        <p:nvSpPr>
          <p:cNvPr id="730116" name="Line 4">
            <a:extLst>
              <a:ext uri="{FF2B5EF4-FFF2-40B4-BE49-F238E27FC236}">
                <a16:creationId xmlns:a16="http://schemas.microsoft.com/office/drawing/2014/main" id="{A8E35F10-8F47-4FB3-ACEA-F1F63B409E62}"/>
              </a:ext>
            </a:extLst>
          </p:cNvPr>
          <p:cNvSpPr>
            <a:spLocks noChangeShapeType="1"/>
          </p:cNvSpPr>
          <p:nvPr/>
        </p:nvSpPr>
        <p:spPr bwMode="auto">
          <a:xfrm>
            <a:off x="4067175" y="3284538"/>
            <a:ext cx="0" cy="3024187"/>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30118" name="Rectangle 6">
            <a:extLst>
              <a:ext uri="{FF2B5EF4-FFF2-40B4-BE49-F238E27FC236}">
                <a16:creationId xmlns:a16="http://schemas.microsoft.com/office/drawing/2014/main" id="{A7DFE05E-3269-4A36-8B1F-852F982CD79E}"/>
              </a:ext>
            </a:extLst>
          </p:cNvPr>
          <p:cNvSpPr>
            <a:spLocks noGrp="1" noChangeArrowheads="1"/>
          </p:cNvSpPr>
          <p:nvPr>
            <p:ph type="title"/>
          </p:nvPr>
        </p:nvSpPr>
        <p:spPr>
          <a:xfrm>
            <a:off x="2627313" y="333375"/>
            <a:ext cx="3167062" cy="836613"/>
          </a:xfrm>
          <a:noFill/>
          <a:ln/>
        </p:spPr>
        <p:txBody>
          <a:bodyPr/>
          <a:lstStyle/>
          <a:p>
            <a:r>
              <a:rPr lang="en-US" altLang="zh-CN" sz="3600">
                <a:solidFill>
                  <a:srgbClr val="800000"/>
                </a:solidFill>
                <a:latin typeface="Times New Roman" panose="02020603050405020304" pitchFamily="18" charset="0"/>
              </a:rPr>
              <a:t>5.3 if </a:t>
            </a:r>
            <a:r>
              <a:rPr lang="zh-CN" altLang="en-US" sz="3600">
                <a:solidFill>
                  <a:srgbClr val="800000"/>
                </a:solidFill>
                <a:latin typeface="Times New Roman" panose="02020603050405020304" pitchFamily="18" charset="0"/>
              </a:rPr>
              <a:t>语句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01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01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011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301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011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301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3011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30115">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30115">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301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76195" name="Picture 3">
            <a:extLst>
              <a:ext uri="{FF2B5EF4-FFF2-40B4-BE49-F238E27FC236}">
                <a16:creationId xmlns:a16="http://schemas.microsoft.com/office/drawing/2014/main" id="{67C70620-3C07-426D-8FBD-78857ED63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0"/>
            <a:ext cx="5326063" cy="67135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9" name="Rectangle 3">
            <a:extLst>
              <a:ext uri="{FF2B5EF4-FFF2-40B4-BE49-F238E27FC236}">
                <a16:creationId xmlns:a16="http://schemas.microsoft.com/office/drawing/2014/main" id="{363A52F6-2DF8-4A0A-A2EE-7BD4459D9420}"/>
              </a:ext>
            </a:extLst>
          </p:cNvPr>
          <p:cNvSpPr>
            <a:spLocks noChangeArrowheads="1"/>
          </p:cNvSpPr>
          <p:nvPr/>
        </p:nvSpPr>
        <p:spPr bwMode="auto">
          <a:xfrm>
            <a:off x="1547813" y="1412875"/>
            <a:ext cx="5616575" cy="4965700"/>
          </a:xfrm>
          <a:prstGeom prst="rect">
            <a:avLst/>
          </a:prstGeom>
          <a:noFill/>
          <a:ln>
            <a:noFill/>
          </a:ln>
          <a:effectLst/>
          <a:extLst>
            <a:ext uri="{909E8E84-426E-40DD-AFC4-6F175D3DCCD1}">
              <a14:hiddenFill xmlns:a14="http://schemas.microsoft.com/office/drawing/2010/main">
                <a:solidFill>
                  <a:srgbClr val="006699"/>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nSpc>
                <a:spcPct val="100000"/>
              </a:lnSpc>
            </a:pPr>
            <a:r>
              <a:rPr kumimoji="1" lang="en-US" altLang="zh-CN"/>
              <a:t>#include&lt;stdio.h&gt;</a:t>
            </a:r>
          </a:p>
          <a:p>
            <a:pPr>
              <a:lnSpc>
                <a:spcPct val="100000"/>
              </a:lnSpc>
            </a:pPr>
            <a:r>
              <a:rPr kumimoji="1" lang="en-US" altLang="zh-CN"/>
              <a:t>void main()</a:t>
            </a:r>
          </a:p>
          <a:p>
            <a:pPr>
              <a:lnSpc>
                <a:spcPct val="100000"/>
              </a:lnSpc>
            </a:pPr>
            <a:r>
              <a:rPr kumimoji="1" lang="en-US" altLang="zh-CN"/>
              <a:t>{</a:t>
            </a:r>
          </a:p>
          <a:p>
            <a:pPr>
              <a:lnSpc>
                <a:spcPct val="100000"/>
              </a:lnSpc>
            </a:pPr>
            <a:r>
              <a:rPr kumimoji="1" lang="en-US" altLang="zh-CN"/>
              <a:t>  int x,y;</a:t>
            </a:r>
          </a:p>
          <a:p>
            <a:pPr>
              <a:lnSpc>
                <a:spcPct val="100000"/>
              </a:lnSpc>
            </a:pPr>
            <a:r>
              <a:rPr lang="en-US" altLang="zh-CN"/>
              <a:t>  </a:t>
            </a:r>
            <a:r>
              <a:rPr kumimoji="1" lang="en-US" altLang="zh-CN"/>
              <a:t>scanf(“%d”,&amp;x);</a:t>
            </a:r>
          </a:p>
          <a:p>
            <a:pPr>
              <a:lnSpc>
                <a:spcPct val="100000"/>
              </a:lnSpc>
            </a:pPr>
            <a:r>
              <a:rPr kumimoji="1" lang="en-US" altLang="zh-CN"/>
              <a:t>  {</a:t>
            </a:r>
          </a:p>
          <a:p>
            <a:pPr>
              <a:lnSpc>
                <a:spcPct val="100000"/>
              </a:lnSpc>
            </a:pPr>
            <a:r>
              <a:rPr kumimoji="1" lang="en-US" altLang="zh-CN"/>
              <a:t>    </a:t>
            </a:r>
            <a:r>
              <a:rPr kumimoji="1" lang="zh-CN" altLang="en-US">
                <a:solidFill>
                  <a:srgbClr val="CC0000"/>
                </a:solidFill>
              </a:rPr>
              <a:t>程序段</a:t>
            </a:r>
          </a:p>
          <a:p>
            <a:pPr>
              <a:lnSpc>
                <a:spcPct val="100000"/>
              </a:lnSpc>
            </a:pPr>
            <a:r>
              <a:rPr kumimoji="1" lang="zh-CN" altLang="en-US"/>
              <a:t>   </a:t>
            </a:r>
            <a:r>
              <a:rPr kumimoji="1" lang="en-US" altLang="zh-CN"/>
              <a:t>}</a:t>
            </a:r>
          </a:p>
          <a:p>
            <a:pPr>
              <a:lnSpc>
                <a:spcPct val="100000"/>
              </a:lnSpc>
            </a:pPr>
            <a:r>
              <a:rPr kumimoji="1" lang="en-US" altLang="zh-CN"/>
              <a:t>printf(“x=%d,y=%d\n”,x,y);</a:t>
            </a:r>
          </a:p>
          <a:p>
            <a:pPr>
              <a:lnSpc>
                <a:spcPct val="100000"/>
              </a:lnSpc>
            </a:pPr>
            <a:r>
              <a:rPr kumimoji="1" lang="en-US" altLang="zh-CN"/>
              <a:t>}                                          </a:t>
            </a:r>
          </a:p>
        </p:txBody>
      </p:sp>
      <p:sp>
        <p:nvSpPr>
          <p:cNvPr id="731142" name="Rectangle 6">
            <a:extLst>
              <a:ext uri="{FF2B5EF4-FFF2-40B4-BE49-F238E27FC236}">
                <a16:creationId xmlns:a16="http://schemas.microsoft.com/office/drawing/2014/main" id="{00130A17-D081-4D4C-B9DA-36B33901B8B3}"/>
              </a:ext>
            </a:extLst>
          </p:cNvPr>
          <p:cNvSpPr>
            <a:spLocks noGrp="1" noChangeArrowheads="1"/>
          </p:cNvSpPr>
          <p:nvPr>
            <p:ph type="title"/>
          </p:nvPr>
        </p:nvSpPr>
        <p:spPr>
          <a:xfrm>
            <a:off x="1692275" y="260350"/>
            <a:ext cx="3024188" cy="836613"/>
          </a:xfrm>
          <a:noFill/>
          <a:ln/>
        </p:spPr>
        <p:txBody>
          <a:bodyPr/>
          <a:lstStyle/>
          <a:p>
            <a:r>
              <a:rPr lang="en-US" altLang="zh-CN" sz="3600">
                <a:solidFill>
                  <a:srgbClr val="800000"/>
                </a:solidFill>
                <a:latin typeface="Times New Roman" panose="02020603050405020304" pitchFamily="18" charset="0"/>
              </a:rPr>
              <a:t>5.3 if </a:t>
            </a:r>
            <a:r>
              <a:rPr lang="zh-CN" altLang="en-US" sz="3600">
                <a:solidFill>
                  <a:srgbClr val="800000"/>
                </a:solidFill>
                <a:latin typeface="Times New Roman" panose="02020603050405020304" pitchFamily="18" charset="0"/>
              </a:rPr>
              <a:t>语句</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3" name="Rectangle 3">
            <a:extLst>
              <a:ext uri="{FF2B5EF4-FFF2-40B4-BE49-F238E27FC236}">
                <a16:creationId xmlns:a16="http://schemas.microsoft.com/office/drawing/2014/main" id="{92100DBE-D6F3-41C4-A650-10A456131291}"/>
              </a:ext>
            </a:extLst>
          </p:cNvPr>
          <p:cNvSpPr>
            <a:spLocks noChangeArrowheads="1"/>
          </p:cNvSpPr>
          <p:nvPr/>
        </p:nvSpPr>
        <p:spPr bwMode="auto">
          <a:xfrm>
            <a:off x="5076825" y="3789363"/>
            <a:ext cx="3024188" cy="26543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nSpc>
                <a:spcPct val="100000"/>
              </a:lnSpc>
            </a:pPr>
            <a:r>
              <a:rPr lang="zh-CN" altLang="en-US" sz="2800">
                <a:solidFill>
                  <a:srgbClr val="CC0000"/>
                </a:solidFill>
              </a:rPr>
              <a:t>程序</a:t>
            </a:r>
            <a:r>
              <a:rPr lang="en-US" altLang="zh-CN" sz="2800">
                <a:solidFill>
                  <a:srgbClr val="CC0000"/>
                </a:solidFill>
              </a:rPr>
              <a:t>4:</a:t>
            </a:r>
          </a:p>
          <a:p>
            <a:pPr>
              <a:lnSpc>
                <a:spcPct val="100000"/>
              </a:lnSpc>
            </a:pPr>
            <a:r>
              <a:rPr lang="en-US" altLang="zh-CN" sz="2800"/>
              <a:t>y=0;</a:t>
            </a:r>
          </a:p>
          <a:p>
            <a:pPr>
              <a:lnSpc>
                <a:spcPct val="100000"/>
              </a:lnSpc>
            </a:pPr>
            <a:r>
              <a:rPr lang="en-US" altLang="zh-CN" sz="2800"/>
              <a:t>if(x&gt;=0)</a:t>
            </a:r>
          </a:p>
          <a:p>
            <a:pPr>
              <a:lnSpc>
                <a:spcPct val="100000"/>
              </a:lnSpc>
            </a:pPr>
            <a:r>
              <a:rPr lang="en-US" altLang="zh-CN" sz="2800"/>
              <a:t>if(x&gt;0)  y=1;</a:t>
            </a:r>
          </a:p>
          <a:p>
            <a:pPr>
              <a:lnSpc>
                <a:spcPct val="100000"/>
              </a:lnSpc>
            </a:pPr>
            <a:r>
              <a:rPr lang="en-US" altLang="zh-CN" sz="2800"/>
              <a:t>else  y=-1;</a:t>
            </a:r>
          </a:p>
          <a:p>
            <a:pPr>
              <a:lnSpc>
                <a:spcPct val="100000"/>
              </a:lnSpc>
            </a:pPr>
            <a:endParaRPr lang="en-US" altLang="zh-CN" sz="2800"/>
          </a:p>
        </p:txBody>
      </p:sp>
      <p:sp>
        <p:nvSpPr>
          <p:cNvPr id="732164" name="Rectangle 4">
            <a:extLst>
              <a:ext uri="{FF2B5EF4-FFF2-40B4-BE49-F238E27FC236}">
                <a16:creationId xmlns:a16="http://schemas.microsoft.com/office/drawing/2014/main" id="{9E01E833-E376-4658-9D1C-5D57B3341B62}"/>
              </a:ext>
            </a:extLst>
          </p:cNvPr>
          <p:cNvSpPr>
            <a:spLocks noChangeArrowheads="1"/>
          </p:cNvSpPr>
          <p:nvPr/>
        </p:nvSpPr>
        <p:spPr bwMode="auto">
          <a:xfrm>
            <a:off x="4067175" y="1916113"/>
            <a:ext cx="504825" cy="822325"/>
          </a:xfrm>
          <a:prstGeom prst="rect">
            <a:avLst/>
          </a:prstGeom>
          <a:solidFill>
            <a:srgbClr val="99CCFF"/>
          </a:soli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nSpc>
                <a:spcPct val="100000"/>
              </a:lnSpc>
            </a:pPr>
            <a:r>
              <a:rPr lang="zh-CN" altLang="en-US" sz="2400" b="0">
                <a:solidFill>
                  <a:srgbClr val="CC0000"/>
                </a:solidFill>
                <a:latin typeface="黑体" panose="02010609060101010101" pitchFamily="49" charset="-122"/>
              </a:rPr>
              <a:t>正</a:t>
            </a:r>
          </a:p>
          <a:p>
            <a:pPr>
              <a:lnSpc>
                <a:spcPct val="100000"/>
              </a:lnSpc>
            </a:pPr>
            <a:r>
              <a:rPr lang="zh-CN" altLang="en-US" sz="2400" b="0">
                <a:solidFill>
                  <a:srgbClr val="CC0000"/>
                </a:solidFill>
                <a:latin typeface="黑体" panose="02010609060101010101" pitchFamily="49" charset="-122"/>
              </a:rPr>
              <a:t>确</a:t>
            </a:r>
          </a:p>
        </p:txBody>
      </p:sp>
      <p:sp>
        <p:nvSpPr>
          <p:cNvPr id="732165" name="Rectangle 5">
            <a:extLst>
              <a:ext uri="{FF2B5EF4-FFF2-40B4-BE49-F238E27FC236}">
                <a16:creationId xmlns:a16="http://schemas.microsoft.com/office/drawing/2014/main" id="{1F5AD5F5-F615-4BFF-8306-01DEA872286F}"/>
              </a:ext>
            </a:extLst>
          </p:cNvPr>
          <p:cNvSpPr>
            <a:spLocks noChangeArrowheads="1"/>
          </p:cNvSpPr>
          <p:nvPr/>
        </p:nvSpPr>
        <p:spPr bwMode="auto">
          <a:xfrm>
            <a:off x="8027988" y="2060575"/>
            <a:ext cx="504825" cy="822325"/>
          </a:xfrm>
          <a:prstGeom prst="rect">
            <a:avLst/>
          </a:prstGeom>
          <a:solidFill>
            <a:srgbClr val="99CCFF"/>
          </a:soli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nSpc>
                <a:spcPct val="100000"/>
              </a:lnSpc>
            </a:pPr>
            <a:r>
              <a:rPr lang="zh-CN" altLang="en-US" sz="2400" b="0">
                <a:solidFill>
                  <a:srgbClr val="CC0000"/>
                </a:solidFill>
                <a:latin typeface="黑体" panose="02010609060101010101" pitchFamily="49" charset="-122"/>
              </a:rPr>
              <a:t>正</a:t>
            </a:r>
          </a:p>
          <a:p>
            <a:pPr>
              <a:lnSpc>
                <a:spcPct val="100000"/>
              </a:lnSpc>
            </a:pPr>
            <a:r>
              <a:rPr lang="zh-CN" altLang="en-US" sz="2400" b="0">
                <a:solidFill>
                  <a:srgbClr val="CC0000"/>
                </a:solidFill>
                <a:latin typeface="黑体" panose="02010609060101010101" pitchFamily="49" charset="-122"/>
              </a:rPr>
              <a:t>确</a:t>
            </a:r>
          </a:p>
        </p:txBody>
      </p:sp>
      <p:sp>
        <p:nvSpPr>
          <p:cNvPr id="732167" name="Rectangle 7">
            <a:extLst>
              <a:ext uri="{FF2B5EF4-FFF2-40B4-BE49-F238E27FC236}">
                <a16:creationId xmlns:a16="http://schemas.microsoft.com/office/drawing/2014/main" id="{3FEE7FDC-352A-47C4-9C7F-CAA11ED59783}"/>
              </a:ext>
            </a:extLst>
          </p:cNvPr>
          <p:cNvSpPr>
            <a:spLocks noChangeArrowheads="1"/>
          </p:cNvSpPr>
          <p:nvPr/>
        </p:nvSpPr>
        <p:spPr bwMode="auto">
          <a:xfrm>
            <a:off x="1042988" y="404813"/>
            <a:ext cx="7685087"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lnSpc>
                <a:spcPct val="100000"/>
              </a:lnSpc>
            </a:pPr>
            <a:r>
              <a:rPr lang="zh-CN" altLang="en-US" sz="2800">
                <a:solidFill>
                  <a:srgbClr val="000099"/>
                </a:solidFill>
              </a:rPr>
              <a:t>上例中的程序段有四个，请判断哪个是正确的？</a:t>
            </a:r>
          </a:p>
        </p:txBody>
      </p:sp>
      <p:sp>
        <p:nvSpPr>
          <p:cNvPr id="732168" name="Rectangle 8">
            <a:extLst>
              <a:ext uri="{FF2B5EF4-FFF2-40B4-BE49-F238E27FC236}">
                <a16:creationId xmlns:a16="http://schemas.microsoft.com/office/drawing/2014/main" id="{C4579202-747D-46A1-9715-D091F59DB8C0}"/>
              </a:ext>
            </a:extLst>
          </p:cNvPr>
          <p:cNvSpPr>
            <a:spLocks noChangeArrowheads="1"/>
          </p:cNvSpPr>
          <p:nvPr/>
        </p:nvSpPr>
        <p:spPr bwMode="auto">
          <a:xfrm>
            <a:off x="827088" y="1341438"/>
            <a:ext cx="3457575" cy="222726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nSpc>
                <a:spcPct val="100000"/>
              </a:lnSpc>
            </a:pPr>
            <a:r>
              <a:rPr lang="en-US" altLang="zh-CN" sz="2800">
                <a:solidFill>
                  <a:srgbClr val="CC0000"/>
                </a:solidFill>
              </a:rPr>
              <a:t> </a:t>
            </a:r>
            <a:r>
              <a:rPr lang="zh-CN" altLang="en-US" sz="2800">
                <a:solidFill>
                  <a:srgbClr val="CC0000"/>
                </a:solidFill>
              </a:rPr>
              <a:t>程序</a:t>
            </a:r>
            <a:r>
              <a:rPr lang="en-US" altLang="zh-CN" sz="2800">
                <a:solidFill>
                  <a:srgbClr val="CC0000"/>
                </a:solidFill>
              </a:rPr>
              <a:t>1</a:t>
            </a:r>
            <a:r>
              <a:rPr lang="zh-CN" altLang="en-US" sz="2800">
                <a:solidFill>
                  <a:srgbClr val="CC0000"/>
                </a:solidFill>
              </a:rPr>
              <a:t>：</a:t>
            </a:r>
          </a:p>
          <a:p>
            <a:pPr>
              <a:lnSpc>
                <a:spcPct val="100000"/>
              </a:lnSpc>
            </a:pPr>
            <a:r>
              <a:rPr lang="zh-CN" altLang="en-US" sz="2800" b="0"/>
              <a:t>  </a:t>
            </a:r>
            <a:r>
              <a:rPr lang="en-US" altLang="zh-CN" sz="2800"/>
              <a:t>if(x&lt;0)</a:t>
            </a:r>
            <a:r>
              <a:rPr lang="en-US" altLang="zh-CN" sz="2800" b="0"/>
              <a:t>            </a:t>
            </a:r>
            <a:r>
              <a:rPr lang="en-US" altLang="zh-CN" sz="2800"/>
              <a:t>y=-1;</a:t>
            </a:r>
            <a:r>
              <a:rPr lang="en-US" altLang="zh-CN" sz="2800" b="0"/>
              <a:t> </a:t>
            </a:r>
          </a:p>
          <a:p>
            <a:pPr>
              <a:lnSpc>
                <a:spcPct val="100000"/>
              </a:lnSpc>
            </a:pPr>
            <a:r>
              <a:rPr lang="en-US" altLang="zh-CN" sz="2800"/>
              <a:t>  else</a:t>
            </a:r>
            <a:r>
              <a:rPr lang="en-US" altLang="zh-CN" sz="2800" b="0"/>
              <a:t>  </a:t>
            </a:r>
          </a:p>
          <a:p>
            <a:pPr>
              <a:lnSpc>
                <a:spcPct val="100000"/>
              </a:lnSpc>
            </a:pPr>
            <a:r>
              <a:rPr lang="en-US" altLang="zh-CN" sz="2800" b="0"/>
              <a:t>         </a:t>
            </a:r>
            <a:r>
              <a:rPr lang="en-US" altLang="zh-CN" sz="2800"/>
              <a:t>if(x==0)    y=0;</a:t>
            </a:r>
            <a:r>
              <a:rPr lang="en-US" altLang="zh-CN" sz="2800" b="0"/>
              <a:t> </a:t>
            </a:r>
          </a:p>
          <a:p>
            <a:pPr>
              <a:lnSpc>
                <a:spcPct val="100000"/>
              </a:lnSpc>
            </a:pPr>
            <a:r>
              <a:rPr lang="en-US" altLang="zh-CN" sz="2800"/>
              <a:t>         else           y=1;</a:t>
            </a:r>
            <a:endParaRPr lang="en-US" altLang="zh-CN" sz="2800">
              <a:solidFill>
                <a:srgbClr val="CC0000"/>
              </a:solidFill>
            </a:endParaRPr>
          </a:p>
        </p:txBody>
      </p:sp>
      <p:sp>
        <p:nvSpPr>
          <p:cNvPr id="732169" name="Rectangle 9">
            <a:extLst>
              <a:ext uri="{FF2B5EF4-FFF2-40B4-BE49-F238E27FC236}">
                <a16:creationId xmlns:a16="http://schemas.microsoft.com/office/drawing/2014/main" id="{052AE50C-34CF-47EE-A7E3-6392CA6E2D41}"/>
              </a:ext>
            </a:extLst>
          </p:cNvPr>
          <p:cNvSpPr>
            <a:spLocks noChangeArrowheads="1"/>
          </p:cNvSpPr>
          <p:nvPr/>
        </p:nvSpPr>
        <p:spPr bwMode="auto">
          <a:xfrm>
            <a:off x="4932363" y="1268413"/>
            <a:ext cx="2952750" cy="222726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nSpc>
                <a:spcPct val="100000"/>
              </a:lnSpc>
            </a:pPr>
            <a:r>
              <a:rPr lang="zh-CN" altLang="en-US" sz="2800">
                <a:solidFill>
                  <a:srgbClr val="CC0000"/>
                </a:solidFill>
              </a:rPr>
              <a:t>程序</a:t>
            </a:r>
            <a:r>
              <a:rPr lang="en-US" altLang="zh-CN" sz="2800">
                <a:solidFill>
                  <a:srgbClr val="CC0000"/>
                </a:solidFill>
              </a:rPr>
              <a:t>2</a:t>
            </a:r>
            <a:r>
              <a:rPr lang="zh-CN" altLang="en-US" sz="2800">
                <a:solidFill>
                  <a:srgbClr val="CC0000"/>
                </a:solidFill>
              </a:rPr>
              <a:t>：</a:t>
            </a:r>
          </a:p>
          <a:p>
            <a:pPr>
              <a:lnSpc>
                <a:spcPct val="100000"/>
              </a:lnSpc>
            </a:pPr>
            <a:r>
              <a:rPr lang="en-US" altLang="zh-CN" sz="2800"/>
              <a:t>if(x&gt;=0)</a:t>
            </a:r>
          </a:p>
          <a:p>
            <a:pPr>
              <a:lnSpc>
                <a:spcPct val="100000"/>
              </a:lnSpc>
            </a:pPr>
            <a:r>
              <a:rPr lang="en-US" altLang="zh-CN" sz="2800"/>
              <a:t>      if(x&gt;0)    y=1;</a:t>
            </a:r>
          </a:p>
          <a:p>
            <a:pPr>
              <a:lnSpc>
                <a:spcPct val="100000"/>
              </a:lnSpc>
            </a:pPr>
            <a:r>
              <a:rPr lang="en-US" altLang="zh-CN" sz="2800"/>
              <a:t>      else         y=0;</a:t>
            </a:r>
          </a:p>
          <a:p>
            <a:pPr>
              <a:lnSpc>
                <a:spcPct val="100000"/>
              </a:lnSpc>
            </a:pPr>
            <a:r>
              <a:rPr lang="en-US" altLang="zh-CN" sz="2800"/>
              <a:t>else   y=-1;</a:t>
            </a:r>
          </a:p>
        </p:txBody>
      </p:sp>
      <p:sp>
        <p:nvSpPr>
          <p:cNvPr id="732170" name="Rectangle 10">
            <a:extLst>
              <a:ext uri="{FF2B5EF4-FFF2-40B4-BE49-F238E27FC236}">
                <a16:creationId xmlns:a16="http://schemas.microsoft.com/office/drawing/2014/main" id="{DB8BE37B-7897-46D7-A33B-999A8AE55340}"/>
              </a:ext>
            </a:extLst>
          </p:cNvPr>
          <p:cNvSpPr>
            <a:spLocks noChangeArrowheads="1"/>
          </p:cNvSpPr>
          <p:nvPr/>
        </p:nvSpPr>
        <p:spPr bwMode="auto">
          <a:xfrm>
            <a:off x="1042988" y="3860800"/>
            <a:ext cx="3024187" cy="22272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nSpc>
                <a:spcPct val="100000"/>
              </a:lnSpc>
            </a:pPr>
            <a:r>
              <a:rPr lang="zh-CN" altLang="en-US" sz="2800">
                <a:solidFill>
                  <a:srgbClr val="CC0000"/>
                </a:solidFill>
              </a:rPr>
              <a:t>程序</a:t>
            </a:r>
            <a:r>
              <a:rPr lang="en-US" altLang="zh-CN" sz="2800">
                <a:solidFill>
                  <a:srgbClr val="CC0000"/>
                </a:solidFill>
              </a:rPr>
              <a:t>3:</a:t>
            </a:r>
          </a:p>
          <a:p>
            <a:pPr>
              <a:lnSpc>
                <a:spcPct val="100000"/>
              </a:lnSpc>
            </a:pPr>
            <a:r>
              <a:rPr lang="en-US" altLang="zh-CN" sz="2800" b="0"/>
              <a:t> </a:t>
            </a:r>
            <a:r>
              <a:rPr lang="en-US" altLang="zh-CN" sz="2800"/>
              <a:t>y=-1;</a:t>
            </a:r>
          </a:p>
          <a:p>
            <a:pPr>
              <a:lnSpc>
                <a:spcPct val="100000"/>
              </a:lnSpc>
            </a:pPr>
            <a:r>
              <a:rPr lang="en-US" altLang="zh-CN" sz="2800" b="0"/>
              <a:t> </a:t>
            </a:r>
            <a:r>
              <a:rPr lang="en-US" altLang="zh-CN" sz="2800"/>
              <a:t>if(x!=0)</a:t>
            </a:r>
            <a:r>
              <a:rPr lang="en-US" altLang="zh-CN" sz="2800" b="0"/>
              <a:t> </a:t>
            </a:r>
          </a:p>
          <a:p>
            <a:pPr>
              <a:lnSpc>
                <a:spcPct val="100000"/>
              </a:lnSpc>
            </a:pPr>
            <a:r>
              <a:rPr lang="en-US" altLang="zh-CN" sz="2800" b="0"/>
              <a:t> </a:t>
            </a:r>
            <a:r>
              <a:rPr lang="en-US" altLang="zh-CN" sz="2800"/>
              <a:t>if(x&gt;0)  y=1;</a:t>
            </a:r>
            <a:r>
              <a:rPr lang="en-US" altLang="zh-CN" sz="2800" b="0"/>
              <a:t> </a:t>
            </a:r>
          </a:p>
          <a:p>
            <a:pPr>
              <a:lnSpc>
                <a:spcPct val="100000"/>
              </a:lnSpc>
            </a:pPr>
            <a:r>
              <a:rPr lang="en-US" altLang="zh-CN" sz="2800" b="0"/>
              <a:t> </a:t>
            </a:r>
            <a:r>
              <a:rPr lang="en-US" altLang="zh-CN" sz="2800"/>
              <a:t>else  y=0;</a:t>
            </a:r>
            <a:r>
              <a:rPr lang="en-US" altLang="zh-CN" sz="2800" b="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2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4" grpId="0" animBg="1"/>
      <p:bldP spid="73216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7" name="Rectangle 3">
            <a:extLst>
              <a:ext uri="{FF2B5EF4-FFF2-40B4-BE49-F238E27FC236}">
                <a16:creationId xmlns:a16="http://schemas.microsoft.com/office/drawing/2014/main" id="{B6C03E10-4EEF-4C32-B129-07C8E0F21F6F}"/>
              </a:ext>
            </a:extLst>
          </p:cNvPr>
          <p:cNvSpPr>
            <a:spLocks noChangeArrowheads="1"/>
          </p:cNvSpPr>
          <p:nvPr/>
        </p:nvSpPr>
        <p:spPr bwMode="auto">
          <a:xfrm>
            <a:off x="827088" y="1628775"/>
            <a:ext cx="7705725" cy="38258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nSpc>
                <a:spcPct val="125000"/>
              </a:lnSpc>
            </a:pPr>
            <a:r>
              <a:rPr lang="en-US" altLang="zh-CN" sz="2800">
                <a:solidFill>
                  <a:srgbClr val="CC0000"/>
                </a:solidFill>
              </a:rPr>
              <a:t>3.</a:t>
            </a:r>
            <a:r>
              <a:rPr lang="zh-CN" altLang="en-US" sz="2800">
                <a:solidFill>
                  <a:srgbClr val="CC0000"/>
                </a:solidFill>
              </a:rPr>
              <a:t>条件运算符</a:t>
            </a:r>
          </a:p>
          <a:p>
            <a:pPr>
              <a:lnSpc>
                <a:spcPct val="125000"/>
              </a:lnSpc>
            </a:pPr>
            <a:r>
              <a:rPr lang="zh-CN" altLang="en-US" sz="2800">
                <a:solidFill>
                  <a:srgbClr val="CC0000"/>
                </a:solidFill>
              </a:rPr>
              <a:t>格式：</a:t>
            </a:r>
            <a:r>
              <a:rPr lang="zh-CN" altLang="en-US" sz="2800"/>
              <a:t> </a:t>
            </a:r>
            <a:r>
              <a:rPr lang="zh-CN" altLang="en-US" sz="2800">
                <a:solidFill>
                  <a:srgbClr val="000099"/>
                </a:solidFill>
              </a:rPr>
              <a:t>表达式１</a:t>
            </a:r>
            <a:r>
              <a:rPr lang="en-US" altLang="zh-CN" sz="2800">
                <a:solidFill>
                  <a:srgbClr val="CC0000"/>
                </a:solidFill>
              </a:rPr>
              <a:t>? </a:t>
            </a:r>
            <a:r>
              <a:rPr lang="zh-CN" altLang="en-US" sz="2800">
                <a:solidFill>
                  <a:srgbClr val="000099"/>
                </a:solidFill>
              </a:rPr>
              <a:t>表达式２</a:t>
            </a:r>
            <a:r>
              <a:rPr lang="en-US" altLang="zh-CN" sz="2800">
                <a:solidFill>
                  <a:srgbClr val="CC0000"/>
                </a:solidFill>
              </a:rPr>
              <a:t>: </a:t>
            </a:r>
            <a:r>
              <a:rPr lang="zh-CN" altLang="en-US" sz="2800">
                <a:solidFill>
                  <a:srgbClr val="000099"/>
                </a:solidFill>
              </a:rPr>
              <a:t>表达式３</a:t>
            </a:r>
            <a:r>
              <a:rPr lang="zh-CN" altLang="en-US" sz="2800"/>
              <a:t> </a:t>
            </a:r>
          </a:p>
          <a:p>
            <a:pPr>
              <a:lnSpc>
                <a:spcPct val="125000"/>
              </a:lnSpc>
            </a:pPr>
            <a:r>
              <a:rPr lang="zh-CN" altLang="en-US" sz="2800">
                <a:solidFill>
                  <a:srgbClr val="CC0000"/>
                </a:solidFill>
              </a:rPr>
              <a:t>功能：</a:t>
            </a:r>
            <a:r>
              <a:rPr lang="zh-CN" altLang="en-US" sz="2800"/>
              <a:t> 判断表达式</a:t>
            </a:r>
            <a:r>
              <a:rPr lang="en-US" altLang="zh-CN" sz="2800"/>
              <a:t>1</a:t>
            </a:r>
            <a:r>
              <a:rPr lang="zh-CN" altLang="en-US" sz="2800"/>
              <a:t>的值，如果成立就执行</a:t>
            </a:r>
          </a:p>
          <a:p>
            <a:pPr>
              <a:lnSpc>
                <a:spcPct val="125000"/>
              </a:lnSpc>
            </a:pPr>
            <a:r>
              <a:rPr lang="zh-CN" altLang="en-US" sz="2800"/>
              <a:t>             表达式</a:t>
            </a:r>
            <a:r>
              <a:rPr lang="en-US" altLang="zh-CN" sz="2800"/>
              <a:t>2</a:t>
            </a:r>
            <a:r>
              <a:rPr lang="zh-CN" altLang="en-US" sz="2800"/>
              <a:t>，否则就执行表达式</a:t>
            </a:r>
            <a:r>
              <a:rPr lang="en-US" altLang="zh-CN" sz="2800"/>
              <a:t>3</a:t>
            </a:r>
          </a:p>
          <a:p>
            <a:pPr>
              <a:lnSpc>
                <a:spcPct val="125000"/>
              </a:lnSpc>
            </a:pPr>
            <a:r>
              <a:rPr lang="zh-CN" altLang="en-US" sz="2800">
                <a:solidFill>
                  <a:srgbClr val="CC0000"/>
                </a:solidFill>
              </a:rPr>
              <a:t>使用场合：</a:t>
            </a:r>
            <a:r>
              <a:rPr lang="zh-CN" altLang="en-US" sz="2800"/>
              <a:t>若在</a:t>
            </a:r>
            <a:r>
              <a:rPr lang="en-US" altLang="zh-CN" sz="2800"/>
              <a:t>if</a:t>
            </a:r>
            <a:r>
              <a:rPr lang="zh-CN" altLang="en-US" sz="2800"/>
              <a:t>语句中，当被判别的表达式的值为	“真”或“假” 时，都</a:t>
            </a:r>
            <a:r>
              <a:rPr lang="zh-CN" altLang="en-US" sz="2800">
                <a:solidFill>
                  <a:srgbClr val="000099"/>
                </a:solidFill>
              </a:rPr>
              <a:t>执行一个赋值语句</a:t>
            </a:r>
            <a:r>
              <a:rPr lang="zh-CN" altLang="en-US" sz="2800"/>
              <a:t>且向</a:t>
            </a:r>
            <a:r>
              <a:rPr lang="zh-CN" altLang="en-US" sz="2800">
                <a:solidFill>
                  <a:srgbClr val="000099"/>
                </a:solidFill>
              </a:rPr>
              <a:t>同一个变量</a:t>
            </a:r>
            <a:r>
              <a:rPr lang="zh-CN" altLang="en-US" sz="2800"/>
              <a:t>赋值时</a:t>
            </a:r>
            <a:r>
              <a:rPr lang="en-US" altLang="zh-CN" sz="2800"/>
              <a:t>.</a:t>
            </a:r>
          </a:p>
        </p:txBody>
      </p:sp>
      <p:sp>
        <p:nvSpPr>
          <p:cNvPr id="733190" name="Rectangle 6">
            <a:extLst>
              <a:ext uri="{FF2B5EF4-FFF2-40B4-BE49-F238E27FC236}">
                <a16:creationId xmlns:a16="http://schemas.microsoft.com/office/drawing/2014/main" id="{64451718-2958-4532-9274-FE9DBE8F85AD}"/>
              </a:ext>
            </a:extLst>
          </p:cNvPr>
          <p:cNvSpPr>
            <a:spLocks noGrp="1" noChangeArrowheads="1"/>
          </p:cNvSpPr>
          <p:nvPr>
            <p:ph type="title"/>
          </p:nvPr>
        </p:nvSpPr>
        <p:spPr>
          <a:xfrm>
            <a:off x="3060700" y="360363"/>
            <a:ext cx="2303463" cy="836612"/>
          </a:xfrm>
          <a:noFill/>
          <a:ln/>
        </p:spPr>
        <p:txBody>
          <a:bodyPr/>
          <a:lstStyle/>
          <a:p>
            <a:r>
              <a:rPr lang="en-US" altLang="zh-CN" sz="3600">
                <a:solidFill>
                  <a:srgbClr val="800000"/>
                </a:solidFill>
                <a:latin typeface="Times New Roman" panose="02020603050405020304" pitchFamily="18" charset="0"/>
              </a:rPr>
              <a:t>5.3 if </a:t>
            </a:r>
            <a:r>
              <a:rPr lang="zh-CN" altLang="en-US" sz="3600">
                <a:solidFill>
                  <a:srgbClr val="800000"/>
                </a:solidFill>
                <a:latin typeface="Times New Roman" panose="02020603050405020304" pitchFamily="18" charset="0"/>
              </a:rPr>
              <a:t>语句</a:t>
            </a:r>
          </a:p>
        </p:txBody>
      </p:sp>
      <p:sp>
        <p:nvSpPr>
          <p:cNvPr id="733192" name="AutoShape 8">
            <a:extLst>
              <a:ext uri="{FF2B5EF4-FFF2-40B4-BE49-F238E27FC236}">
                <a16:creationId xmlns:a16="http://schemas.microsoft.com/office/drawing/2014/main" id="{C5271420-2C12-474F-AEB6-A3E16676BF32}"/>
              </a:ext>
            </a:extLst>
          </p:cNvPr>
          <p:cNvSpPr>
            <a:spLocks noChangeArrowheads="1"/>
          </p:cNvSpPr>
          <p:nvPr/>
        </p:nvSpPr>
        <p:spPr bwMode="auto">
          <a:xfrm>
            <a:off x="5435600" y="1268413"/>
            <a:ext cx="3313113" cy="865187"/>
          </a:xfrm>
          <a:prstGeom prst="wedgeRectCallout">
            <a:avLst>
              <a:gd name="adj1" fmla="val -44921"/>
              <a:gd name="adj2" fmla="val 74222"/>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zh-CN" altLang="en-US" sz="2800"/>
              <a:t>例：</a:t>
            </a:r>
            <a:r>
              <a:rPr lang="en-US" altLang="zh-CN" sz="2800"/>
              <a:t>max=(a&gt;b)?a:b</a:t>
            </a:r>
          </a:p>
        </p:txBody>
      </p:sp>
      <p:sp>
        <p:nvSpPr>
          <p:cNvPr id="733194" name="AutoShape 10">
            <a:extLst>
              <a:ext uri="{FF2B5EF4-FFF2-40B4-BE49-F238E27FC236}">
                <a16:creationId xmlns:a16="http://schemas.microsoft.com/office/drawing/2014/main" id="{59F26D3F-3FF1-4F91-8250-67AB9ECE71D3}"/>
              </a:ext>
            </a:extLst>
          </p:cNvPr>
          <p:cNvSpPr>
            <a:spLocks noChangeArrowheads="1"/>
          </p:cNvSpPr>
          <p:nvPr/>
        </p:nvSpPr>
        <p:spPr bwMode="auto">
          <a:xfrm>
            <a:off x="4932363" y="3933825"/>
            <a:ext cx="3527425" cy="1657350"/>
          </a:xfrm>
          <a:prstGeom prst="wedgeRectCallout">
            <a:avLst>
              <a:gd name="adj1" fmla="val 55310"/>
              <a:gd name="adj2" fmla="val -152106"/>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zh-CN" altLang="en-US" sz="2800"/>
              <a:t>相当于</a:t>
            </a:r>
            <a:endParaRPr kumimoji="1" lang="zh-CN" altLang="en-US" sz="2800"/>
          </a:p>
          <a:p>
            <a:pPr>
              <a:lnSpc>
                <a:spcPct val="100000"/>
              </a:lnSpc>
            </a:pPr>
            <a:r>
              <a:rPr kumimoji="1" lang="zh-CN" altLang="en-US" sz="2800"/>
              <a:t> </a:t>
            </a:r>
            <a:r>
              <a:rPr kumimoji="1" lang="en-US" altLang="zh-CN" sz="2800"/>
              <a:t>if  </a:t>
            </a:r>
            <a:r>
              <a:rPr kumimoji="1" lang="zh-CN" altLang="en-US" sz="2800"/>
              <a:t>（</a:t>
            </a:r>
            <a:r>
              <a:rPr kumimoji="1" lang="en-US" altLang="zh-CN" sz="2800"/>
              <a:t>a&gt;b</a:t>
            </a:r>
            <a:r>
              <a:rPr kumimoji="1" lang="zh-CN" altLang="en-US" sz="2800"/>
              <a:t>） </a:t>
            </a:r>
            <a:r>
              <a:rPr kumimoji="1" lang="en-US" altLang="zh-CN" sz="2800"/>
              <a:t>max=a;</a:t>
            </a:r>
          </a:p>
          <a:p>
            <a:pPr>
              <a:lnSpc>
                <a:spcPct val="100000"/>
              </a:lnSpc>
            </a:pPr>
            <a:r>
              <a:rPr kumimoji="1" lang="en-US" altLang="zh-CN" sz="2800"/>
              <a:t>else               max=b;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3187">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733187">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733192">
                                            <p:bg/>
                                          </p:spTgt>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733192">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733194">
                                            <p:bg/>
                                          </p:spTgt>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33194">
                                            <p:txEl>
                                              <p:pRg st="0" end="0"/>
                                            </p:txEl>
                                          </p:spTgt>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733194">
                                            <p:txEl>
                                              <p:pRg st="1" end="1"/>
                                            </p:txEl>
                                          </p:spTgt>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733194">
                                            <p:txEl>
                                              <p:pRg st="2" end="2"/>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733187">
                                            <p:txEl>
                                              <p:pRg st="4" end="4"/>
                                            </p:txEl>
                                          </p:spTgt>
                                        </p:tgtEl>
                                        <p:attrNameLst>
                                          <p:attrName>style.visibility</p:attrName>
                                        </p:attrNameLst>
                                      </p:cBhvr>
                                      <p:to>
                                        <p:strVal val="visible"/>
                                      </p:to>
                                    </p:set>
                                  </p:childTnLst>
                                </p:cTn>
                              </p:par>
                              <p:par>
                                <p:cTn id="30" presetID="1" presetClass="exit" presetSubtype="0" fill="hold" grpId="0" nodeType="withEffect">
                                  <p:stCondLst>
                                    <p:cond delay="0"/>
                                  </p:stCondLst>
                                  <p:childTnLst>
                                    <p:set>
                                      <p:cBhvr>
                                        <p:cTn id="31" dur="1" fill="hold">
                                          <p:stCondLst>
                                            <p:cond delay="0"/>
                                          </p:stCondLst>
                                        </p:cTn>
                                        <p:tgtEl>
                                          <p:spTgt spid="733192">
                                            <p:txEl>
                                              <p:pRg st="0" end="0"/>
                                            </p:txEl>
                                          </p:spTgt>
                                        </p:tgtEl>
                                        <p:attrNameLst>
                                          <p:attrName>style.visibility</p:attrName>
                                        </p:attrNameLst>
                                      </p:cBhvr>
                                      <p:to>
                                        <p:strVal val="hidden"/>
                                      </p:to>
                                    </p:set>
                                  </p:childTnLst>
                                </p:cTn>
                              </p:par>
                              <p:par>
                                <p:cTn id="32" presetID="1" presetClass="exit" presetSubtype="0" fill="hold" grpId="0" nodeType="withEffect">
                                  <p:stCondLst>
                                    <p:cond delay="0"/>
                                  </p:stCondLst>
                                  <p:childTnLst>
                                    <p:set>
                                      <p:cBhvr>
                                        <p:cTn id="33" dur="1" fill="hold">
                                          <p:stCondLst>
                                            <p:cond delay="0"/>
                                          </p:stCondLst>
                                        </p:cTn>
                                        <p:tgtEl>
                                          <p:spTgt spid="733192">
                                            <p:bg/>
                                          </p:spTgt>
                                        </p:tgtEl>
                                        <p:attrNameLst>
                                          <p:attrName>style.visibility</p:attrName>
                                        </p:attrNameLst>
                                      </p:cBhvr>
                                      <p:to>
                                        <p:strVal val="hidden"/>
                                      </p:to>
                                    </p:set>
                                  </p:childTnLst>
                                </p:cTn>
                              </p:par>
                              <p:par>
                                <p:cTn id="34" presetID="1" presetClass="exit" presetSubtype="0" fill="hold" grpId="0" nodeType="withEffect">
                                  <p:stCondLst>
                                    <p:cond delay="0"/>
                                  </p:stCondLst>
                                  <p:childTnLst>
                                    <p:set>
                                      <p:cBhvr>
                                        <p:cTn id="35" dur="1" fill="hold">
                                          <p:stCondLst>
                                            <p:cond delay="0"/>
                                          </p:stCondLst>
                                        </p:cTn>
                                        <p:tgtEl>
                                          <p:spTgt spid="733194">
                                            <p:txEl>
                                              <p:pRg st="0" end="0"/>
                                            </p:txEl>
                                          </p:spTgt>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733194">
                                            <p:txEl>
                                              <p:pRg st="1" end="1"/>
                                            </p:txEl>
                                          </p:spTgt>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733194">
                                            <p:txEl>
                                              <p:pRg st="2" end="2"/>
                                            </p:txEl>
                                          </p:spTgt>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733194">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92" grpId="0" uiExpand="1" build="allAtOnce" animBg="1"/>
      <p:bldP spid="733192" grpId="1" build="allAtOnce" animBg="1"/>
      <p:bldP spid="733194" grpId="0" uiExpand="1" build="allAtOnce" animBg="1"/>
      <p:bldP spid="733194" grpId="1"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a:extLst>
              <a:ext uri="{FF2B5EF4-FFF2-40B4-BE49-F238E27FC236}">
                <a16:creationId xmlns:a16="http://schemas.microsoft.com/office/drawing/2014/main" id="{A686E8F5-C04D-4CE9-A512-DBC7A0DFC8A8}"/>
              </a:ext>
            </a:extLst>
          </p:cNvPr>
          <p:cNvSpPr>
            <a:spLocks noGrp="1" noChangeArrowheads="1"/>
          </p:cNvSpPr>
          <p:nvPr>
            <p:ph type="title"/>
          </p:nvPr>
        </p:nvSpPr>
        <p:spPr>
          <a:xfrm>
            <a:off x="971550" y="404813"/>
            <a:ext cx="6264275" cy="649287"/>
          </a:xfrm>
          <a:ln/>
        </p:spPr>
        <p:txBody>
          <a:bodyPr/>
          <a:lstStyle/>
          <a:p>
            <a:r>
              <a:rPr lang="en-US" altLang="zh-CN" sz="3600">
                <a:solidFill>
                  <a:srgbClr val="800000"/>
                </a:solidFill>
                <a:latin typeface="Times New Roman" panose="02020603050405020304" pitchFamily="18" charset="0"/>
              </a:rPr>
              <a:t>  5.1 </a:t>
            </a:r>
            <a:r>
              <a:rPr lang="zh-CN" altLang="en-US" sz="3600">
                <a:solidFill>
                  <a:srgbClr val="800000"/>
                </a:solidFill>
                <a:latin typeface="Times New Roman" panose="02020603050405020304" pitchFamily="18" charset="0"/>
              </a:rPr>
              <a:t>关系运算符和关系表达式</a:t>
            </a:r>
          </a:p>
        </p:txBody>
      </p:sp>
      <p:sp>
        <p:nvSpPr>
          <p:cNvPr id="781315" name="Rectangle 3">
            <a:extLst>
              <a:ext uri="{FF2B5EF4-FFF2-40B4-BE49-F238E27FC236}">
                <a16:creationId xmlns:a16="http://schemas.microsoft.com/office/drawing/2014/main" id="{D0CB330E-21A4-41C8-A2FE-F1224FB698F4}"/>
              </a:ext>
            </a:extLst>
          </p:cNvPr>
          <p:cNvSpPr>
            <a:spLocks noChangeArrowheads="1"/>
          </p:cNvSpPr>
          <p:nvPr/>
        </p:nvSpPr>
        <p:spPr bwMode="auto">
          <a:xfrm>
            <a:off x="898525" y="2152650"/>
            <a:ext cx="7272338" cy="3311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00000"/>
              </a:lnSpc>
            </a:pPr>
            <a:r>
              <a:rPr kumimoji="0" lang="en-US" altLang="zh-CN">
                <a:solidFill>
                  <a:srgbClr val="800000"/>
                </a:solidFill>
                <a:latin typeface="黑体" panose="02010609060101010101" pitchFamily="49" charset="-122"/>
                <a:ea typeface="黑体" panose="02010609060101010101" pitchFamily="49" charset="-122"/>
              </a:rPr>
              <a:t>1.</a:t>
            </a:r>
            <a:r>
              <a:rPr kumimoji="0" lang="zh-CN" altLang="en-US">
                <a:solidFill>
                  <a:srgbClr val="800000"/>
                </a:solidFill>
                <a:latin typeface="黑体" panose="02010609060101010101" pitchFamily="49" charset="-122"/>
                <a:ea typeface="黑体" panose="02010609060101010101" pitchFamily="49" charset="-122"/>
              </a:rPr>
              <a:t>关系运算符</a:t>
            </a:r>
          </a:p>
          <a:p>
            <a:pPr>
              <a:lnSpc>
                <a:spcPct val="100000"/>
              </a:lnSpc>
              <a:buFontTx/>
              <a:buAutoNum type="arabicPeriod"/>
            </a:pPr>
            <a:r>
              <a:rPr kumimoji="0" lang="en-US" altLang="zh-CN">
                <a:latin typeface="黑体" panose="02010609060101010101" pitchFamily="49" charset="-122"/>
                <a:ea typeface="黑体" panose="02010609060101010101" pitchFamily="49" charset="-122"/>
              </a:rPr>
              <a:t>&lt;         (</a:t>
            </a:r>
            <a:r>
              <a:rPr kumimoji="0" lang="zh-CN" altLang="en-US">
                <a:latin typeface="黑体" panose="02010609060101010101" pitchFamily="49" charset="-122"/>
                <a:ea typeface="黑体" panose="02010609060101010101" pitchFamily="49" charset="-122"/>
              </a:rPr>
              <a:t>小于</a:t>
            </a:r>
            <a:r>
              <a:rPr kumimoji="0" lang="en-US" altLang="zh-CN">
                <a:latin typeface="黑体" panose="02010609060101010101" pitchFamily="49" charset="-122"/>
                <a:ea typeface="黑体" panose="02010609060101010101" pitchFamily="49" charset="-122"/>
              </a:rPr>
              <a:t>)</a:t>
            </a:r>
          </a:p>
          <a:p>
            <a:pPr>
              <a:lnSpc>
                <a:spcPct val="100000"/>
              </a:lnSpc>
              <a:buFontTx/>
              <a:buAutoNum type="arabicPeriod"/>
            </a:pPr>
            <a:r>
              <a:rPr kumimoji="0" lang="en-US" altLang="zh-CN">
                <a:latin typeface="黑体" panose="02010609060101010101" pitchFamily="49" charset="-122"/>
                <a:ea typeface="黑体" panose="02010609060101010101" pitchFamily="49" charset="-122"/>
              </a:rPr>
              <a:t>&lt;=        (</a:t>
            </a:r>
            <a:r>
              <a:rPr kumimoji="0" lang="zh-CN" altLang="en-US">
                <a:latin typeface="黑体" panose="02010609060101010101" pitchFamily="49" charset="-122"/>
                <a:ea typeface="黑体" panose="02010609060101010101" pitchFamily="49" charset="-122"/>
              </a:rPr>
              <a:t>小于或等于</a:t>
            </a:r>
            <a:r>
              <a:rPr kumimoji="0" lang="en-US" altLang="zh-CN">
                <a:latin typeface="黑体" panose="02010609060101010101" pitchFamily="49" charset="-122"/>
                <a:ea typeface="黑体" panose="02010609060101010101" pitchFamily="49" charset="-122"/>
              </a:rPr>
              <a:t>)</a:t>
            </a:r>
          </a:p>
          <a:p>
            <a:pPr>
              <a:lnSpc>
                <a:spcPct val="100000"/>
              </a:lnSpc>
              <a:buFontTx/>
              <a:buAutoNum type="arabicPeriod"/>
            </a:pPr>
            <a:r>
              <a:rPr kumimoji="0" lang="en-US" altLang="zh-CN">
                <a:latin typeface="黑体" panose="02010609060101010101" pitchFamily="49" charset="-122"/>
                <a:ea typeface="黑体" panose="02010609060101010101" pitchFamily="49" charset="-122"/>
              </a:rPr>
              <a:t>&gt;         (</a:t>
            </a:r>
            <a:r>
              <a:rPr kumimoji="0" lang="zh-CN" altLang="en-US">
                <a:latin typeface="黑体" panose="02010609060101010101" pitchFamily="49" charset="-122"/>
                <a:ea typeface="黑体" panose="02010609060101010101" pitchFamily="49" charset="-122"/>
              </a:rPr>
              <a:t>大于</a:t>
            </a:r>
            <a:r>
              <a:rPr kumimoji="0" lang="en-US" altLang="zh-CN">
                <a:latin typeface="黑体" panose="02010609060101010101" pitchFamily="49" charset="-122"/>
                <a:ea typeface="黑体" panose="02010609060101010101" pitchFamily="49" charset="-122"/>
              </a:rPr>
              <a:t>)</a:t>
            </a:r>
          </a:p>
          <a:p>
            <a:pPr>
              <a:lnSpc>
                <a:spcPct val="100000"/>
              </a:lnSpc>
              <a:buFontTx/>
              <a:buAutoNum type="arabicPeriod"/>
            </a:pPr>
            <a:r>
              <a:rPr kumimoji="0" lang="en-US" altLang="zh-CN">
                <a:latin typeface="黑体" panose="02010609060101010101" pitchFamily="49" charset="-122"/>
                <a:ea typeface="黑体" panose="02010609060101010101" pitchFamily="49" charset="-122"/>
              </a:rPr>
              <a:t>&gt;=        (</a:t>
            </a:r>
            <a:r>
              <a:rPr kumimoji="0" lang="zh-CN" altLang="en-US">
                <a:latin typeface="黑体" panose="02010609060101010101" pitchFamily="49" charset="-122"/>
                <a:ea typeface="黑体" panose="02010609060101010101" pitchFamily="49" charset="-122"/>
              </a:rPr>
              <a:t>大于或等于</a:t>
            </a:r>
            <a:r>
              <a:rPr kumimoji="0" lang="en-US" altLang="zh-CN">
                <a:latin typeface="黑体" panose="02010609060101010101" pitchFamily="49" charset="-122"/>
                <a:ea typeface="黑体" panose="02010609060101010101" pitchFamily="49" charset="-122"/>
              </a:rPr>
              <a:t>)</a:t>
            </a:r>
          </a:p>
          <a:p>
            <a:pPr>
              <a:lnSpc>
                <a:spcPct val="100000"/>
              </a:lnSpc>
              <a:buFontTx/>
              <a:buAutoNum type="arabicPeriod"/>
            </a:pPr>
            <a:r>
              <a:rPr kumimoji="0" lang="en-US" altLang="zh-CN">
                <a:latin typeface="黑体" panose="02010609060101010101" pitchFamily="49" charset="-122"/>
                <a:ea typeface="黑体" panose="02010609060101010101" pitchFamily="49" charset="-122"/>
              </a:rPr>
              <a:t>==        (</a:t>
            </a:r>
            <a:r>
              <a:rPr kumimoji="0" lang="zh-CN" altLang="en-US">
                <a:latin typeface="黑体" panose="02010609060101010101" pitchFamily="49" charset="-122"/>
                <a:ea typeface="黑体" panose="02010609060101010101" pitchFamily="49" charset="-122"/>
              </a:rPr>
              <a:t>等于</a:t>
            </a:r>
            <a:r>
              <a:rPr kumimoji="0" lang="en-US" altLang="zh-CN">
                <a:latin typeface="黑体" panose="02010609060101010101" pitchFamily="49" charset="-122"/>
                <a:ea typeface="黑体" panose="02010609060101010101" pitchFamily="49" charset="-122"/>
              </a:rPr>
              <a:t>)</a:t>
            </a:r>
          </a:p>
          <a:p>
            <a:pPr>
              <a:lnSpc>
                <a:spcPct val="100000"/>
              </a:lnSpc>
              <a:buFontTx/>
              <a:buAutoNum type="arabicPeriod"/>
            </a:pPr>
            <a:r>
              <a:rPr kumimoji="0" lang="en-US" altLang="zh-CN">
                <a:latin typeface="黑体" panose="02010609060101010101" pitchFamily="49" charset="-122"/>
                <a:ea typeface="黑体" panose="02010609060101010101" pitchFamily="49" charset="-122"/>
              </a:rPr>
              <a:t>!=        (</a:t>
            </a:r>
            <a:r>
              <a:rPr kumimoji="0" lang="zh-CN" altLang="en-US">
                <a:latin typeface="黑体" panose="02010609060101010101" pitchFamily="49" charset="-122"/>
                <a:ea typeface="黑体" panose="02010609060101010101" pitchFamily="49" charset="-122"/>
              </a:rPr>
              <a:t>不等于</a:t>
            </a:r>
            <a:r>
              <a:rPr kumimoji="0" lang="en-US" altLang="zh-CN">
                <a:latin typeface="黑体" panose="02010609060101010101" pitchFamily="49" charset="-122"/>
                <a:ea typeface="黑体" panose="02010609060101010101" pitchFamily="49" charset="-122"/>
              </a:rPr>
              <a:t>)</a:t>
            </a:r>
          </a:p>
          <a:p>
            <a:pPr>
              <a:lnSpc>
                <a:spcPct val="100000"/>
              </a:lnSpc>
            </a:pPr>
            <a:endParaRPr kumimoji="0" lang="en-US" altLang="zh-CN">
              <a:latin typeface="黑体" panose="02010609060101010101" pitchFamily="49" charset="-122"/>
              <a:ea typeface="黑体" panose="02010609060101010101" pitchFamily="49" charset="-122"/>
            </a:endParaRPr>
          </a:p>
        </p:txBody>
      </p:sp>
      <p:grpSp>
        <p:nvGrpSpPr>
          <p:cNvPr id="781316" name="Group 4">
            <a:extLst>
              <a:ext uri="{FF2B5EF4-FFF2-40B4-BE49-F238E27FC236}">
                <a16:creationId xmlns:a16="http://schemas.microsoft.com/office/drawing/2014/main" id="{8338842B-ED9E-4C0E-8A2A-9DC3E992A7FC}"/>
              </a:ext>
            </a:extLst>
          </p:cNvPr>
          <p:cNvGrpSpPr>
            <a:grpSpLocks/>
          </p:cNvGrpSpPr>
          <p:nvPr/>
        </p:nvGrpSpPr>
        <p:grpSpPr bwMode="auto">
          <a:xfrm>
            <a:off x="4930775" y="2655888"/>
            <a:ext cx="3097213" cy="1511300"/>
            <a:chOff x="2880" y="1389"/>
            <a:chExt cx="1951" cy="952"/>
          </a:xfrm>
        </p:grpSpPr>
        <p:sp>
          <p:nvSpPr>
            <p:cNvPr id="781317" name="AutoShape 5">
              <a:extLst>
                <a:ext uri="{FF2B5EF4-FFF2-40B4-BE49-F238E27FC236}">
                  <a16:creationId xmlns:a16="http://schemas.microsoft.com/office/drawing/2014/main" id="{BF01C354-3975-4446-A2A1-684DE66100EA}"/>
                </a:ext>
              </a:extLst>
            </p:cNvPr>
            <p:cNvSpPr>
              <a:spLocks/>
            </p:cNvSpPr>
            <p:nvPr/>
          </p:nvSpPr>
          <p:spPr bwMode="auto">
            <a:xfrm>
              <a:off x="2880" y="1389"/>
              <a:ext cx="227" cy="952"/>
            </a:xfrm>
            <a:prstGeom prst="rightBrace">
              <a:avLst>
                <a:gd name="adj1" fmla="val 34949"/>
                <a:gd name="adj2" fmla="val 50000"/>
              </a:avLst>
            </a:prstGeom>
            <a:noFill/>
            <a:ln w="38100">
              <a:solidFill>
                <a:srgbClr val="800080"/>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81318" name="Rectangle 6">
              <a:extLst>
                <a:ext uri="{FF2B5EF4-FFF2-40B4-BE49-F238E27FC236}">
                  <a16:creationId xmlns:a16="http://schemas.microsoft.com/office/drawing/2014/main" id="{60146EE4-FE63-4DB7-9F73-32194D1C9229}"/>
                </a:ext>
              </a:extLst>
            </p:cNvPr>
            <p:cNvSpPr>
              <a:spLocks noChangeArrowheads="1"/>
            </p:cNvSpPr>
            <p:nvPr/>
          </p:nvSpPr>
          <p:spPr bwMode="auto">
            <a:xfrm>
              <a:off x="3152" y="1616"/>
              <a:ext cx="1679" cy="57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zh-CN" altLang="en-US" sz="2400">
                  <a:solidFill>
                    <a:srgbClr val="000099"/>
                  </a:solidFill>
                  <a:latin typeface="黑体" panose="02010609060101010101" pitchFamily="49" charset="-122"/>
                </a:rPr>
                <a:t>优先级相同（高）</a:t>
              </a:r>
            </a:p>
          </p:txBody>
        </p:sp>
      </p:grpSp>
      <p:grpSp>
        <p:nvGrpSpPr>
          <p:cNvPr id="781319" name="Group 7">
            <a:extLst>
              <a:ext uri="{FF2B5EF4-FFF2-40B4-BE49-F238E27FC236}">
                <a16:creationId xmlns:a16="http://schemas.microsoft.com/office/drawing/2014/main" id="{3445333A-DCEE-4F25-B720-F71FF3C1216A}"/>
              </a:ext>
            </a:extLst>
          </p:cNvPr>
          <p:cNvGrpSpPr>
            <a:grpSpLocks/>
          </p:cNvGrpSpPr>
          <p:nvPr/>
        </p:nvGrpSpPr>
        <p:grpSpPr bwMode="auto">
          <a:xfrm>
            <a:off x="4859338" y="4097338"/>
            <a:ext cx="3241675" cy="914400"/>
            <a:chOff x="2426" y="2341"/>
            <a:chExt cx="2042" cy="576"/>
          </a:xfrm>
        </p:grpSpPr>
        <p:sp>
          <p:nvSpPr>
            <p:cNvPr id="781320" name="AutoShape 8">
              <a:extLst>
                <a:ext uri="{FF2B5EF4-FFF2-40B4-BE49-F238E27FC236}">
                  <a16:creationId xmlns:a16="http://schemas.microsoft.com/office/drawing/2014/main" id="{AE78728C-3ADF-4E3C-B500-19EE01D87979}"/>
                </a:ext>
              </a:extLst>
            </p:cNvPr>
            <p:cNvSpPr>
              <a:spLocks/>
            </p:cNvSpPr>
            <p:nvPr/>
          </p:nvSpPr>
          <p:spPr bwMode="auto">
            <a:xfrm>
              <a:off x="2426" y="2432"/>
              <a:ext cx="272" cy="409"/>
            </a:xfrm>
            <a:prstGeom prst="rightBrace">
              <a:avLst>
                <a:gd name="adj1" fmla="val 12531"/>
                <a:gd name="adj2" fmla="val 50000"/>
              </a:avLst>
            </a:prstGeom>
            <a:noFill/>
            <a:ln w="38100">
              <a:solidFill>
                <a:srgbClr val="800080"/>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81321" name="Rectangle 9">
              <a:extLst>
                <a:ext uri="{FF2B5EF4-FFF2-40B4-BE49-F238E27FC236}">
                  <a16:creationId xmlns:a16="http://schemas.microsoft.com/office/drawing/2014/main" id="{E63C052A-8C21-402E-A671-AAA5776A3825}"/>
                </a:ext>
              </a:extLst>
            </p:cNvPr>
            <p:cNvSpPr>
              <a:spLocks noChangeArrowheads="1"/>
            </p:cNvSpPr>
            <p:nvPr/>
          </p:nvSpPr>
          <p:spPr bwMode="auto">
            <a:xfrm>
              <a:off x="2789" y="2341"/>
              <a:ext cx="1679" cy="57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zh-CN" altLang="en-US" sz="2400">
                  <a:solidFill>
                    <a:srgbClr val="000099"/>
                  </a:solidFill>
                  <a:latin typeface="黑体" panose="02010609060101010101" pitchFamily="49" charset="-122"/>
                </a:rPr>
                <a:t>优先级相同（低）</a:t>
              </a:r>
            </a:p>
          </p:txBody>
        </p:sp>
      </p:grpSp>
      <p:sp>
        <p:nvSpPr>
          <p:cNvPr id="781322" name="Rectangle 10">
            <a:extLst>
              <a:ext uri="{FF2B5EF4-FFF2-40B4-BE49-F238E27FC236}">
                <a16:creationId xmlns:a16="http://schemas.microsoft.com/office/drawing/2014/main" id="{EFD66046-AFF1-463B-AAD4-28316F07D9AA}"/>
              </a:ext>
            </a:extLst>
          </p:cNvPr>
          <p:cNvSpPr>
            <a:spLocks noChangeArrowheads="1"/>
          </p:cNvSpPr>
          <p:nvPr/>
        </p:nvSpPr>
        <p:spPr bwMode="auto">
          <a:xfrm>
            <a:off x="969963" y="4673600"/>
            <a:ext cx="5221287" cy="1995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CC99FF"/>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25000"/>
              </a:lnSpc>
            </a:pPr>
            <a:r>
              <a:rPr lang="zh-CN" altLang="en-US" sz="2400" u="sng">
                <a:solidFill>
                  <a:srgbClr val="CC0000"/>
                </a:solidFill>
                <a:latin typeface="黑体" panose="02010609060101010101" pitchFamily="49" charset="-122"/>
              </a:rPr>
              <a:t>说明：</a:t>
            </a:r>
          </a:p>
          <a:p>
            <a:pPr>
              <a:lnSpc>
                <a:spcPct val="125000"/>
              </a:lnSpc>
            </a:pPr>
            <a:r>
              <a:rPr lang="zh-CN" altLang="en-US" sz="2400">
                <a:solidFill>
                  <a:srgbClr val="000099"/>
                </a:solidFill>
                <a:latin typeface="黑体" panose="02010609060101010101" pitchFamily="49" charset="-122"/>
              </a:rPr>
              <a:t>关系运算符的优先级</a:t>
            </a:r>
            <a:r>
              <a:rPr lang="zh-CN" altLang="en-US" sz="2400">
                <a:solidFill>
                  <a:srgbClr val="CC0000"/>
                </a:solidFill>
                <a:latin typeface="黑体" panose="02010609060101010101" pitchFamily="49" charset="-122"/>
              </a:rPr>
              <a:t>低于</a:t>
            </a:r>
            <a:r>
              <a:rPr lang="zh-CN" altLang="en-US" sz="2400">
                <a:solidFill>
                  <a:srgbClr val="000099"/>
                </a:solidFill>
                <a:latin typeface="黑体" panose="02010609060101010101" pitchFamily="49" charset="-122"/>
              </a:rPr>
              <a:t>算术运算符</a:t>
            </a:r>
          </a:p>
          <a:p>
            <a:pPr>
              <a:lnSpc>
                <a:spcPct val="125000"/>
              </a:lnSpc>
            </a:pPr>
            <a:r>
              <a:rPr lang="zh-CN" altLang="en-US" sz="2400">
                <a:solidFill>
                  <a:schemeClr val="tx2"/>
                </a:solidFill>
                <a:latin typeface="黑体" panose="02010609060101010101" pitchFamily="49" charset="-122"/>
              </a:rPr>
              <a:t>关系运算符的优先级</a:t>
            </a:r>
            <a:r>
              <a:rPr lang="zh-CN" altLang="en-US" sz="2400">
                <a:solidFill>
                  <a:srgbClr val="CC0000"/>
                </a:solidFill>
                <a:latin typeface="黑体" panose="02010609060101010101" pitchFamily="49" charset="-122"/>
              </a:rPr>
              <a:t>高于</a:t>
            </a:r>
            <a:r>
              <a:rPr lang="zh-CN" altLang="en-US" sz="2400">
                <a:solidFill>
                  <a:schemeClr val="tx2"/>
                </a:solidFill>
                <a:latin typeface="黑体" panose="02010609060101010101" pitchFamily="49" charset="-122"/>
              </a:rPr>
              <a:t>赋值运算符</a:t>
            </a:r>
          </a:p>
        </p:txBody>
      </p:sp>
      <p:sp>
        <p:nvSpPr>
          <p:cNvPr id="781323" name="Rectangle 11">
            <a:extLst>
              <a:ext uri="{FF2B5EF4-FFF2-40B4-BE49-F238E27FC236}">
                <a16:creationId xmlns:a16="http://schemas.microsoft.com/office/drawing/2014/main" id="{18FF0A7C-9FFB-4820-BF8B-BFD5EC65BDDA}"/>
              </a:ext>
            </a:extLst>
          </p:cNvPr>
          <p:cNvSpPr>
            <a:spLocks noChangeArrowheads="1"/>
          </p:cNvSpPr>
          <p:nvPr/>
        </p:nvSpPr>
        <p:spPr bwMode="auto">
          <a:xfrm>
            <a:off x="754063" y="1341438"/>
            <a:ext cx="7202487" cy="9461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nSpc>
                <a:spcPct val="100000"/>
              </a:lnSpc>
            </a:pPr>
            <a:r>
              <a:rPr lang="zh-CN" altLang="en-US" sz="2800">
                <a:solidFill>
                  <a:srgbClr val="CC0000"/>
                </a:solidFill>
              </a:rPr>
              <a:t>关系表达式</a:t>
            </a:r>
            <a:r>
              <a:rPr lang="en-US" altLang="zh-CN" sz="2800">
                <a:solidFill>
                  <a:srgbClr val="CC0000"/>
                </a:solidFill>
              </a:rPr>
              <a:t>:</a:t>
            </a:r>
            <a:r>
              <a:rPr lang="en-US" altLang="zh-CN" sz="2800"/>
              <a:t> </a:t>
            </a:r>
            <a:r>
              <a:rPr lang="zh-CN" altLang="en-US" sz="2800"/>
              <a:t>用关系运算符将两个表达式连接起来的式子</a:t>
            </a:r>
            <a:r>
              <a:rPr lang="en-US" altLang="zh-CN" sz="2800"/>
              <a:t>.</a:t>
            </a:r>
          </a:p>
        </p:txBody>
      </p:sp>
      <p:sp>
        <p:nvSpPr>
          <p:cNvPr id="781324" name="Oval 12">
            <a:extLst>
              <a:ext uri="{FF2B5EF4-FFF2-40B4-BE49-F238E27FC236}">
                <a16:creationId xmlns:a16="http://schemas.microsoft.com/office/drawing/2014/main" id="{D18B019C-896A-476B-A12C-D2E0AA790A32}"/>
              </a:ext>
            </a:extLst>
          </p:cNvPr>
          <p:cNvSpPr>
            <a:spLocks noChangeArrowheads="1"/>
          </p:cNvSpPr>
          <p:nvPr/>
        </p:nvSpPr>
        <p:spPr bwMode="auto">
          <a:xfrm>
            <a:off x="1330325" y="3016250"/>
            <a:ext cx="576263" cy="503238"/>
          </a:xfrm>
          <a:prstGeom prst="ellipse">
            <a:avLst/>
          </a:prstGeom>
          <a:noFill/>
          <a:ln w="57150">
            <a:solidFill>
              <a:srgbClr val="80008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781325" name="Oval 13">
            <a:extLst>
              <a:ext uri="{FF2B5EF4-FFF2-40B4-BE49-F238E27FC236}">
                <a16:creationId xmlns:a16="http://schemas.microsoft.com/office/drawing/2014/main" id="{4F0E4910-9683-4BC6-A7E4-54FCA4546781}"/>
              </a:ext>
            </a:extLst>
          </p:cNvPr>
          <p:cNvSpPr>
            <a:spLocks noChangeArrowheads="1"/>
          </p:cNvSpPr>
          <p:nvPr/>
        </p:nvSpPr>
        <p:spPr bwMode="auto">
          <a:xfrm>
            <a:off x="1330325" y="3789363"/>
            <a:ext cx="576263" cy="503237"/>
          </a:xfrm>
          <a:prstGeom prst="ellipse">
            <a:avLst/>
          </a:prstGeom>
          <a:noFill/>
          <a:ln w="57150">
            <a:solidFill>
              <a:srgbClr val="80008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1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81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813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813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813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813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781324"/>
                                        </p:tgtEl>
                                        <p:attrNameLst>
                                          <p:attrName>style.visibility</p:attrName>
                                        </p:attrNameLst>
                                      </p:cBhvr>
                                      <p:to>
                                        <p:strVal val="visible"/>
                                      </p:to>
                                    </p:set>
                                    <p:animEffect transition="in" filter="checkerboard(across)">
                                      <p:cBhvr>
                                        <p:cTn id="35" dur="500"/>
                                        <p:tgtEl>
                                          <p:spTgt spid="78132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781325"/>
                                        </p:tgtEl>
                                        <p:attrNameLst>
                                          <p:attrName>style.visibility</p:attrName>
                                        </p:attrNameLst>
                                      </p:cBhvr>
                                      <p:to>
                                        <p:strVal val="visible"/>
                                      </p:to>
                                    </p:set>
                                    <p:animEffect transition="in" filter="checkerboard(across)">
                                      <p:cBhvr>
                                        <p:cTn id="40" dur="500"/>
                                        <p:tgtEl>
                                          <p:spTgt spid="78132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78131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8131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781322">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1322">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7813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5" name="Rectangle 3">
            <a:extLst>
              <a:ext uri="{FF2B5EF4-FFF2-40B4-BE49-F238E27FC236}">
                <a16:creationId xmlns:a16="http://schemas.microsoft.com/office/drawing/2014/main" id="{4EC3C721-5490-42B5-BB68-F466FC609B3D}"/>
              </a:ext>
            </a:extLst>
          </p:cNvPr>
          <p:cNvSpPr>
            <a:spLocks noChangeArrowheads="1"/>
          </p:cNvSpPr>
          <p:nvPr/>
        </p:nvSpPr>
        <p:spPr bwMode="auto">
          <a:xfrm>
            <a:off x="827088" y="1341438"/>
            <a:ext cx="7632700" cy="2312987"/>
          </a:xfrm>
          <a:prstGeom prst="rect">
            <a:avLst/>
          </a:prstGeom>
          <a:solidFill>
            <a:schemeClr val="bg1"/>
          </a:solidFill>
          <a:ln>
            <a:noFill/>
          </a:ln>
          <a:effectLst/>
          <a:extLst>
            <a:ext uri="{91240B29-F687-4F45-9708-019B960494DF}">
              <a14:hiddenLine xmlns:a14="http://schemas.microsoft.com/office/drawing/2010/main" w="38100">
                <a:solidFill>
                  <a:srgbClr val="CC99FF"/>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nSpc>
                <a:spcPct val="100000"/>
              </a:lnSpc>
            </a:pPr>
            <a:r>
              <a:rPr lang="zh-CN" altLang="en-US" sz="2800">
                <a:solidFill>
                  <a:srgbClr val="CC0000"/>
                </a:solidFill>
              </a:rPr>
              <a:t>说明：</a:t>
            </a:r>
          </a:p>
          <a:p>
            <a:pPr>
              <a:lnSpc>
                <a:spcPct val="100000"/>
              </a:lnSpc>
              <a:spcBef>
                <a:spcPct val="20000"/>
              </a:spcBef>
            </a:pPr>
            <a:r>
              <a:rPr lang="en-US" altLang="zh-CN" sz="2800"/>
              <a:t>(1) </a:t>
            </a:r>
            <a:r>
              <a:rPr lang="zh-CN" altLang="en-US" sz="2800"/>
              <a:t>条件运算符的执行顺序： </a:t>
            </a:r>
          </a:p>
          <a:p>
            <a:pPr>
              <a:lnSpc>
                <a:spcPct val="100000"/>
              </a:lnSpc>
            </a:pPr>
            <a:endParaRPr lang="zh-CN" altLang="en-US" sz="2800"/>
          </a:p>
          <a:p>
            <a:pPr>
              <a:lnSpc>
                <a:spcPct val="100000"/>
              </a:lnSpc>
            </a:pPr>
            <a:r>
              <a:rPr lang="en-US" altLang="zh-CN" sz="2800"/>
              <a:t>(2) </a:t>
            </a:r>
            <a:r>
              <a:rPr lang="zh-CN" altLang="en-US" sz="2800"/>
              <a:t>优先级</a:t>
            </a:r>
            <a:r>
              <a:rPr lang="zh-CN" altLang="en-US" sz="2800">
                <a:solidFill>
                  <a:srgbClr val="CC0000"/>
                </a:solidFill>
              </a:rPr>
              <a:t>高于</a:t>
            </a:r>
            <a:r>
              <a:rPr lang="zh-CN" altLang="en-US" sz="2800"/>
              <a:t>赋值运算符，</a:t>
            </a:r>
            <a:r>
              <a:rPr lang="zh-CN" altLang="en-US" sz="2800">
                <a:solidFill>
                  <a:srgbClr val="CC0000"/>
                </a:solidFill>
              </a:rPr>
              <a:t>低于</a:t>
            </a:r>
            <a:r>
              <a:rPr lang="zh-CN" altLang="en-US" sz="2800"/>
              <a:t>关系运算符和</a:t>
            </a:r>
          </a:p>
          <a:p>
            <a:pPr>
              <a:lnSpc>
                <a:spcPct val="100000"/>
              </a:lnSpc>
            </a:pPr>
            <a:r>
              <a:rPr lang="zh-CN" altLang="en-US" sz="2800"/>
              <a:t>     算术运算符。 </a:t>
            </a:r>
          </a:p>
        </p:txBody>
      </p:sp>
      <p:sp>
        <p:nvSpPr>
          <p:cNvPr id="735237" name="Rectangle 5">
            <a:extLst>
              <a:ext uri="{FF2B5EF4-FFF2-40B4-BE49-F238E27FC236}">
                <a16:creationId xmlns:a16="http://schemas.microsoft.com/office/drawing/2014/main" id="{5869375D-B216-482C-9346-CC55439FB159}"/>
              </a:ext>
            </a:extLst>
          </p:cNvPr>
          <p:cNvSpPr>
            <a:spLocks noGrp="1" noChangeArrowheads="1"/>
          </p:cNvSpPr>
          <p:nvPr>
            <p:ph type="title"/>
          </p:nvPr>
        </p:nvSpPr>
        <p:spPr>
          <a:xfrm>
            <a:off x="3059113" y="260350"/>
            <a:ext cx="2447925" cy="836613"/>
          </a:xfrm>
          <a:noFill/>
          <a:ln/>
        </p:spPr>
        <p:txBody>
          <a:bodyPr/>
          <a:lstStyle/>
          <a:p>
            <a:r>
              <a:rPr lang="en-US" altLang="zh-CN" sz="3600">
                <a:solidFill>
                  <a:srgbClr val="800000"/>
                </a:solidFill>
                <a:latin typeface="Times New Roman" panose="02020603050405020304" pitchFamily="18" charset="0"/>
              </a:rPr>
              <a:t>5.3 if </a:t>
            </a:r>
            <a:r>
              <a:rPr lang="zh-CN" altLang="en-US" sz="3600">
                <a:solidFill>
                  <a:srgbClr val="800000"/>
                </a:solidFill>
                <a:latin typeface="Times New Roman" panose="02020603050405020304" pitchFamily="18" charset="0"/>
              </a:rPr>
              <a:t>语句</a:t>
            </a:r>
          </a:p>
        </p:txBody>
      </p:sp>
      <p:sp>
        <p:nvSpPr>
          <p:cNvPr id="735242" name="Rectangle 10">
            <a:extLst>
              <a:ext uri="{FF2B5EF4-FFF2-40B4-BE49-F238E27FC236}">
                <a16:creationId xmlns:a16="http://schemas.microsoft.com/office/drawing/2014/main" id="{234D646F-CC65-4D50-B0EF-08CBC27485BB}"/>
              </a:ext>
            </a:extLst>
          </p:cNvPr>
          <p:cNvSpPr>
            <a:spLocks noChangeArrowheads="1"/>
          </p:cNvSpPr>
          <p:nvPr/>
        </p:nvSpPr>
        <p:spPr bwMode="auto">
          <a:xfrm>
            <a:off x="1331913" y="3789363"/>
            <a:ext cx="6119812" cy="15017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r>
              <a:rPr lang="zh-CN" altLang="en-US" sz="2800">
                <a:solidFill>
                  <a:srgbClr val="CC0000"/>
                </a:solidFill>
              </a:rPr>
              <a:t>例：</a:t>
            </a:r>
            <a:r>
              <a:rPr lang="en-US" altLang="zh-CN" sz="2800">
                <a:solidFill>
                  <a:srgbClr val="000099"/>
                </a:solidFill>
              </a:rPr>
              <a:t>max=</a:t>
            </a:r>
            <a:r>
              <a:rPr lang="en-US" altLang="zh-CN" sz="2800">
                <a:solidFill>
                  <a:srgbClr val="CC0000"/>
                </a:solidFill>
              </a:rPr>
              <a:t>(</a:t>
            </a:r>
            <a:r>
              <a:rPr lang="en-US" altLang="zh-CN" sz="2800">
                <a:solidFill>
                  <a:srgbClr val="000099"/>
                </a:solidFill>
              </a:rPr>
              <a:t>a&gt;b</a:t>
            </a:r>
            <a:r>
              <a:rPr lang="en-US" altLang="zh-CN" sz="2800">
                <a:solidFill>
                  <a:srgbClr val="CC0000"/>
                </a:solidFill>
              </a:rPr>
              <a:t>)</a:t>
            </a:r>
            <a:r>
              <a:rPr lang="en-US" altLang="zh-CN" sz="2800">
                <a:solidFill>
                  <a:srgbClr val="000099"/>
                </a:solidFill>
              </a:rPr>
              <a:t>?a:b</a:t>
            </a:r>
          </a:p>
          <a:p>
            <a:r>
              <a:rPr lang="en-US" altLang="zh-CN" sz="2800"/>
              <a:t>        max=(a&gt;b)?a:b+1</a:t>
            </a:r>
          </a:p>
          <a:p>
            <a:r>
              <a:rPr lang="en-US" altLang="zh-CN" sz="2800"/>
              <a:t>        </a:t>
            </a:r>
            <a:r>
              <a:rPr lang="zh-CN" altLang="en-US" sz="2800"/>
              <a:t>相当于</a:t>
            </a:r>
            <a:r>
              <a:rPr lang="en-US" altLang="zh-CN" sz="2800"/>
              <a:t>max=(a&gt;b) ?a:(b+1)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352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52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5235">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35242">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35242">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352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a:extLst>
              <a:ext uri="{FF2B5EF4-FFF2-40B4-BE49-F238E27FC236}">
                <a16:creationId xmlns:a16="http://schemas.microsoft.com/office/drawing/2014/main" id="{133F5259-C303-42CC-8E15-AC234FA389E4}"/>
              </a:ext>
            </a:extLst>
          </p:cNvPr>
          <p:cNvSpPr>
            <a:spLocks noChangeArrowheads="1"/>
          </p:cNvSpPr>
          <p:nvPr/>
        </p:nvSpPr>
        <p:spPr bwMode="auto">
          <a:xfrm>
            <a:off x="684213" y="1316038"/>
            <a:ext cx="8208962" cy="5426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nSpc>
                <a:spcPct val="100000"/>
              </a:lnSpc>
            </a:pPr>
            <a:r>
              <a:rPr lang="en-US" altLang="zh-CN" sz="2800"/>
              <a:t>(3) </a:t>
            </a:r>
            <a:r>
              <a:rPr lang="zh-CN" altLang="en-US" sz="2800"/>
              <a:t>条件运算符的结合方向为</a:t>
            </a:r>
            <a:r>
              <a:rPr lang="zh-CN" altLang="en-US" sz="2800">
                <a:solidFill>
                  <a:srgbClr val="CC0000"/>
                </a:solidFill>
              </a:rPr>
              <a:t>“自右至左”。</a:t>
            </a:r>
            <a:r>
              <a:rPr lang="zh-CN" altLang="en-US" sz="2800"/>
              <a:t> </a:t>
            </a:r>
          </a:p>
          <a:p>
            <a:pPr>
              <a:lnSpc>
                <a:spcPct val="100000"/>
              </a:lnSpc>
              <a:spcBef>
                <a:spcPct val="25000"/>
              </a:spcBef>
            </a:pPr>
            <a:r>
              <a:rPr lang="zh-CN" altLang="en-US" sz="2800">
                <a:solidFill>
                  <a:srgbClr val="FF6699"/>
                </a:solidFill>
              </a:rPr>
              <a:t>     </a:t>
            </a:r>
            <a:r>
              <a:rPr lang="zh-CN" altLang="en-US" sz="2800">
                <a:solidFill>
                  <a:srgbClr val="CC0000"/>
                </a:solidFill>
              </a:rPr>
              <a:t>例：</a:t>
            </a:r>
            <a:r>
              <a:rPr lang="en-US" altLang="zh-CN" sz="2800">
                <a:solidFill>
                  <a:srgbClr val="000099"/>
                </a:solidFill>
              </a:rPr>
              <a:t>a&gt;b? a: c&gt;d? c : d  </a:t>
            </a:r>
            <a:r>
              <a:rPr lang="zh-CN" altLang="en-US" sz="2800">
                <a:solidFill>
                  <a:srgbClr val="000099"/>
                </a:solidFill>
              </a:rPr>
              <a:t>其中</a:t>
            </a:r>
            <a:r>
              <a:rPr lang="en-US" altLang="zh-CN" sz="2800">
                <a:solidFill>
                  <a:srgbClr val="000099"/>
                </a:solidFill>
              </a:rPr>
              <a:t>a=1,b=2,c=3,d=4</a:t>
            </a:r>
          </a:p>
          <a:p>
            <a:pPr>
              <a:lnSpc>
                <a:spcPct val="100000"/>
              </a:lnSpc>
              <a:spcBef>
                <a:spcPct val="25000"/>
              </a:spcBef>
            </a:pPr>
            <a:r>
              <a:rPr lang="en-US" altLang="zh-CN" sz="2800">
                <a:solidFill>
                  <a:srgbClr val="000099"/>
                </a:solidFill>
              </a:rPr>
              <a:t>    </a:t>
            </a:r>
            <a:r>
              <a:rPr lang="zh-CN" altLang="en-US" sz="2800">
                <a:solidFill>
                  <a:srgbClr val="000099"/>
                </a:solidFill>
              </a:rPr>
              <a:t>　      </a:t>
            </a:r>
            <a:r>
              <a:rPr lang="zh-CN" altLang="en-US" sz="2800"/>
              <a:t>相当于： </a:t>
            </a:r>
            <a:r>
              <a:rPr lang="en-US" altLang="zh-CN" sz="2800">
                <a:solidFill>
                  <a:srgbClr val="000099"/>
                </a:solidFill>
              </a:rPr>
              <a:t>a&gt;b? a: (c&gt;d? c:d)</a:t>
            </a:r>
            <a:r>
              <a:rPr lang="en-US" altLang="zh-CN" sz="2800"/>
              <a:t> </a:t>
            </a:r>
          </a:p>
          <a:p>
            <a:pPr>
              <a:lnSpc>
                <a:spcPct val="100000"/>
              </a:lnSpc>
              <a:spcBef>
                <a:spcPct val="25000"/>
              </a:spcBef>
            </a:pPr>
            <a:r>
              <a:rPr lang="en-US" altLang="zh-CN" sz="2800"/>
              <a:t>(4) “</a:t>
            </a:r>
            <a:r>
              <a:rPr lang="zh-CN" altLang="en-US" sz="2800">
                <a:solidFill>
                  <a:srgbClr val="CC0000"/>
                </a:solidFill>
              </a:rPr>
              <a:t>表达式</a:t>
            </a:r>
            <a:r>
              <a:rPr lang="en-US" altLang="zh-CN" sz="2800">
                <a:solidFill>
                  <a:srgbClr val="CC0000"/>
                </a:solidFill>
              </a:rPr>
              <a:t>2</a:t>
            </a:r>
            <a:r>
              <a:rPr lang="en-US" altLang="zh-CN" sz="2800"/>
              <a:t>”</a:t>
            </a:r>
            <a:r>
              <a:rPr lang="zh-CN" altLang="en-US" sz="2800"/>
              <a:t>和“</a:t>
            </a:r>
            <a:r>
              <a:rPr lang="zh-CN" altLang="en-US" sz="2800">
                <a:solidFill>
                  <a:srgbClr val="CC0000"/>
                </a:solidFill>
              </a:rPr>
              <a:t>表达式</a:t>
            </a:r>
            <a:r>
              <a:rPr lang="en-US" altLang="zh-CN" sz="2800">
                <a:solidFill>
                  <a:srgbClr val="CC0000"/>
                </a:solidFill>
              </a:rPr>
              <a:t>3</a:t>
            </a:r>
            <a:r>
              <a:rPr lang="en-US" altLang="zh-CN" sz="2800"/>
              <a:t>”</a:t>
            </a:r>
            <a:r>
              <a:rPr lang="zh-CN" altLang="en-US" sz="2800"/>
              <a:t>不仅可以是数值表达式，</a:t>
            </a:r>
          </a:p>
          <a:p>
            <a:pPr>
              <a:lnSpc>
                <a:spcPct val="100000"/>
              </a:lnSpc>
              <a:spcBef>
                <a:spcPct val="25000"/>
              </a:spcBef>
            </a:pPr>
            <a:r>
              <a:rPr lang="zh-CN" altLang="en-US" sz="2800"/>
              <a:t>     还可以是赋值表达式或函数表达式。</a:t>
            </a:r>
          </a:p>
          <a:p>
            <a:pPr>
              <a:lnSpc>
                <a:spcPct val="100000"/>
              </a:lnSpc>
              <a:spcBef>
                <a:spcPct val="25000"/>
              </a:spcBef>
            </a:pPr>
            <a:r>
              <a:rPr lang="zh-CN" altLang="en-US" sz="2800">
                <a:solidFill>
                  <a:srgbClr val="CC0000"/>
                </a:solidFill>
              </a:rPr>
              <a:t>     例： </a:t>
            </a:r>
            <a:r>
              <a:rPr lang="en-US" altLang="zh-CN" sz="2800">
                <a:solidFill>
                  <a:srgbClr val="000099"/>
                </a:solidFill>
              </a:rPr>
              <a:t>a&gt;b? (a=100)</a:t>
            </a:r>
            <a:r>
              <a:rPr lang="en-US" altLang="zh-CN" sz="2800">
                <a:solidFill>
                  <a:srgbClr val="000099"/>
                </a:solidFill>
                <a:sym typeface="Wingdings" panose="05000000000000000000" pitchFamily="2" charset="2"/>
              </a:rPr>
              <a:t>: (b=100)</a:t>
            </a:r>
          </a:p>
          <a:p>
            <a:pPr>
              <a:lnSpc>
                <a:spcPct val="100000"/>
              </a:lnSpc>
              <a:spcBef>
                <a:spcPct val="25000"/>
              </a:spcBef>
              <a:spcAft>
                <a:spcPct val="25000"/>
              </a:spcAft>
            </a:pPr>
            <a:r>
              <a:rPr lang="en-US" altLang="zh-CN" sz="2800">
                <a:solidFill>
                  <a:srgbClr val="000099"/>
                </a:solidFill>
              </a:rPr>
              <a:t>             </a:t>
            </a:r>
            <a:r>
              <a:rPr lang="en-US" altLang="zh-CN" sz="2800">
                <a:solidFill>
                  <a:srgbClr val="CC0000"/>
                </a:solidFill>
              </a:rPr>
              <a:t> </a:t>
            </a:r>
            <a:r>
              <a:rPr lang="en-US" altLang="zh-CN" sz="2800">
                <a:solidFill>
                  <a:srgbClr val="000099"/>
                </a:solidFill>
              </a:rPr>
              <a:t>a&gt;b? printf (“%d”, a)</a:t>
            </a:r>
            <a:r>
              <a:rPr lang="en-US" altLang="zh-CN" sz="2800">
                <a:solidFill>
                  <a:srgbClr val="000099"/>
                </a:solidFill>
                <a:sym typeface="Wingdings" panose="05000000000000000000" pitchFamily="2" charset="2"/>
              </a:rPr>
              <a:t>: printf (“%d”, b)</a:t>
            </a:r>
          </a:p>
          <a:p>
            <a:pPr>
              <a:lnSpc>
                <a:spcPct val="100000"/>
              </a:lnSpc>
              <a:spcBef>
                <a:spcPct val="25000"/>
              </a:spcBef>
            </a:pPr>
            <a:r>
              <a:rPr lang="en-US" altLang="zh-CN" sz="2800"/>
              <a:t>(5) </a:t>
            </a:r>
            <a:r>
              <a:rPr lang="zh-CN" altLang="en-US" sz="2800"/>
              <a:t>条件表达式中，表达式</a:t>
            </a:r>
            <a:r>
              <a:rPr lang="en-US" altLang="zh-CN" sz="2800"/>
              <a:t>1</a:t>
            </a:r>
            <a:r>
              <a:rPr lang="zh-CN" altLang="en-US" sz="2800"/>
              <a:t>的类型可以与表达式</a:t>
            </a:r>
            <a:r>
              <a:rPr lang="en-US" altLang="zh-CN" sz="2800"/>
              <a:t>2</a:t>
            </a:r>
          </a:p>
          <a:p>
            <a:pPr>
              <a:lnSpc>
                <a:spcPct val="100000"/>
              </a:lnSpc>
              <a:spcBef>
                <a:spcPct val="25000"/>
              </a:spcBef>
            </a:pPr>
            <a:r>
              <a:rPr lang="en-US" altLang="zh-CN" sz="2800"/>
              <a:t>      </a:t>
            </a:r>
            <a:r>
              <a:rPr lang="zh-CN" altLang="en-US" sz="2800"/>
              <a:t>和表达式</a:t>
            </a:r>
            <a:r>
              <a:rPr lang="en-US" altLang="zh-CN" sz="2800"/>
              <a:t>3</a:t>
            </a:r>
            <a:r>
              <a:rPr lang="zh-CN" altLang="en-US" sz="2800"/>
              <a:t>的类型不同。 </a:t>
            </a:r>
          </a:p>
          <a:p>
            <a:pPr>
              <a:lnSpc>
                <a:spcPct val="100000"/>
              </a:lnSpc>
              <a:spcBef>
                <a:spcPct val="25000"/>
              </a:spcBef>
            </a:pPr>
            <a:r>
              <a:rPr lang="zh-CN" altLang="en-US" sz="2800">
                <a:solidFill>
                  <a:srgbClr val="CC0000"/>
                </a:solidFill>
              </a:rPr>
              <a:t>     例：</a:t>
            </a:r>
            <a:r>
              <a:rPr lang="zh-CN" altLang="en-US" sz="2800">
                <a:solidFill>
                  <a:srgbClr val="000099"/>
                </a:solidFill>
              </a:rPr>
              <a:t> </a:t>
            </a:r>
            <a:r>
              <a:rPr lang="en-US" altLang="zh-CN" sz="2800">
                <a:solidFill>
                  <a:srgbClr val="000099"/>
                </a:solidFill>
              </a:rPr>
              <a:t>x&gt;y? 1 : 1.5</a:t>
            </a:r>
          </a:p>
        </p:txBody>
      </p:sp>
      <p:sp>
        <p:nvSpPr>
          <p:cNvPr id="751623" name="Rectangle 7">
            <a:extLst>
              <a:ext uri="{FF2B5EF4-FFF2-40B4-BE49-F238E27FC236}">
                <a16:creationId xmlns:a16="http://schemas.microsoft.com/office/drawing/2014/main" id="{57D8F0C2-C050-46CD-B8CC-86080E776E2D}"/>
              </a:ext>
            </a:extLst>
          </p:cNvPr>
          <p:cNvSpPr>
            <a:spLocks noChangeArrowheads="1"/>
          </p:cNvSpPr>
          <p:nvPr/>
        </p:nvSpPr>
        <p:spPr bwMode="auto">
          <a:xfrm>
            <a:off x="1116013" y="476250"/>
            <a:ext cx="1509712" cy="6286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en-US" altLang="zh-CN"/>
              <a:t> </a:t>
            </a:r>
            <a:r>
              <a:rPr lang="zh-CN" altLang="en-US">
                <a:solidFill>
                  <a:srgbClr val="CC0000"/>
                </a:solidFill>
              </a:rPr>
              <a:t>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161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16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5161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161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5161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51618">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51618">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51618">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516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3">
            <a:extLst>
              <a:ext uri="{FF2B5EF4-FFF2-40B4-BE49-F238E27FC236}">
                <a16:creationId xmlns:a16="http://schemas.microsoft.com/office/drawing/2014/main" id="{DCD79241-2581-4E1F-9088-9DDF9390D6D7}"/>
              </a:ext>
            </a:extLst>
          </p:cNvPr>
          <p:cNvSpPr>
            <a:spLocks noChangeArrowheads="1"/>
          </p:cNvSpPr>
          <p:nvPr/>
        </p:nvSpPr>
        <p:spPr bwMode="auto">
          <a:xfrm>
            <a:off x="971550" y="1341438"/>
            <a:ext cx="7416800" cy="143986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lvl1pPr>
              <a:defRPr sz="2800" b="1">
                <a:solidFill>
                  <a:schemeClr val="hlink"/>
                </a:solidFill>
                <a:latin typeface="Arial" panose="020B0604020202020204" pitchFamily="34" charset="0"/>
                <a:ea typeface="黑体" panose="02010609060101010101" pitchFamily="49" charset="-122"/>
              </a:defRPr>
            </a:lvl1pPr>
            <a:lvl2pPr>
              <a:defRPr sz="2800" b="1">
                <a:solidFill>
                  <a:schemeClr val="hlink"/>
                </a:solidFill>
                <a:latin typeface="Arial" panose="020B0604020202020204" pitchFamily="34" charset="0"/>
                <a:ea typeface="黑体" panose="02010609060101010101" pitchFamily="49" charset="-122"/>
              </a:defRPr>
            </a:lvl2pPr>
            <a:lvl3pPr>
              <a:defRPr sz="2800" b="1">
                <a:solidFill>
                  <a:schemeClr val="hlink"/>
                </a:solidFill>
                <a:latin typeface="Arial" panose="020B0604020202020204" pitchFamily="34" charset="0"/>
                <a:ea typeface="黑体" panose="02010609060101010101" pitchFamily="49" charset="-122"/>
              </a:defRPr>
            </a:lvl3pPr>
            <a:lvl4pPr>
              <a:defRPr sz="2800" b="1">
                <a:solidFill>
                  <a:schemeClr val="hlink"/>
                </a:solidFill>
                <a:latin typeface="Arial" panose="020B0604020202020204" pitchFamily="34" charset="0"/>
                <a:ea typeface="黑体" panose="02010609060101010101" pitchFamily="49" charset="-122"/>
              </a:defRPr>
            </a:lvl4pPr>
            <a:lvl5pPr>
              <a:defRPr sz="2800" b="1">
                <a:solidFill>
                  <a:schemeClr val="hlink"/>
                </a:solidFill>
                <a:latin typeface="Arial" panose="020B0604020202020204" pitchFamily="34" charset="0"/>
                <a:ea typeface="黑体" panose="02010609060101010101" pitchFamily="49" charset="-122"/>
              </a:defRPr>
            </a:lvl5pPr>
            <a:lvl6pPr marL="4572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6pPr>
            <a:lvl7pPr marL="9144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7pPr>
            <a:lvl8pPr marL="13716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8pPr>
            <a:lvl9pPr marL="18288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9pPr>
          </a:lstStyle>
          <a:p>
            <a:pPr>
              <a:lnSpc>
                <a:spcPct val="95000"/>
              </a:lnSpc>
            </a:pPr>
            <a:r>
              <a:rPr lang="zh-CN" altLang="en-US">
                <a:solidFill>
                  <a:srgbClr val="CC0000"/>
                </a:solidFill>
                <a:latin typeface="Times New Roman" panose="02020603050405020304" pitchFamily="18" charset="0"/>
              </a:rPr>
              <a:t>例</a:t>
            </a:r>
            <a:r>
              <a:rPr lang="en-US" altLang="zh-CN">
                <a:solidFill>
                  <a:srgbClr val="CC0000"/>
                </a:solidFill>
                <a:latin typeface="Times New Roman" panose="02020603050405020304" pitchFamily="18" charset="0"/>
              </a:rPr>
              <a:t>5.4  </a:t>
            </a:r>
            <a:r>
              <a:rPr lang="zh-CN" altLang="en-US">
                <a:solidFill>
                  <a:srgbClr val="000099"/>
                </a:solidFill>
                <a:latin typeface="Times New Roman" panose="02020603050405020304" pitchFamily="18" charset="0"/>
              </a:rPr>
              <a:t>输入一个字符，判别它</a:t>
            </a:r>
            <a:r>
              <a:rPr lang="zh-CN" altLang="en-US">
                <a:solidFill>
                  <a:srgbClr val="CC0000"/>
                </a:solidFill>
                <a:latin typeface="Times New Roman" panose="02020603050405020304" pitchFamily="18" charset="0"/>
              </a:rPr>
              <a:t>是否大写字母</a:t>
            </a:r>
            <a:r>
              <a:rPr lang="zh-CN" altLang="en-US">
                <a:solidFill>
                  <a:srgbClr val="000099"/>
                </a:solidFill>
                <a:latin typeface="Times New Roman" panose="02020603050405020304" pitchFamily="18" charset="0"/>
              </a:rPr>
              <a:t>，如果是，将它</a:t>
            </a:r>
            <a:r>
              <a:rPr lang="zh-CN" altLang="en-US">
                <a:solidFill>
                  <a:srgbClr val="CC0000"/>
                </a:solidFill>
                <a:latin typeface="Times New Roman" panose="02020603050405020304" pitchFamily="18" charset="0"/>
              </a:rPr>
              <a:t>转换成小写字母</a:t>
            </a:r>
            <a:r>
              <a:rPr lang="zh-CN" altLang="en-US">
                <a:solidFill>
                  <a:srgbClr val="000099"/>
                </a:solidFill>
                <a:latin typeface="Times New Roman" panose="02020603050405020304" pitchFamily="18" charset="0"/>
              </a:rPr>
              <a:t>；如果不是，</a:t>
            </a:r>
            <a:r>
              <a:rPr lang="zh-CN" altLang="en-US">
                <a:solidFill>
                  <a:srgbClr val="CC0000"/>
                </a:solidFill>
                <a:latin typeface="Times New Roman" panose="02020603050405020304" pitchFamily="18" charset="0"/>
              </a:rPr>
              <a:t>不转换</a:t>
            </a:r>
            <a:r>
              <a:rPr lang="zh-CN" altLang="en-US">
                <a:solidFill>
                  <a:srgbClr val="000099"/>
                </a:solidFill>
                <a:latin typeface="Times New Roman" panose="02020603050405020304" pitchFamily="18" charset="0"/>
              </a:rPr>
              <a:t>。然后输出最后得到的字符。 </a:t>
            </a:r>
            <a:endParaRPr lang="zh-CN" altLang="en-US">
              <a:solidFill>
                <a:schemeClr val="tx1"/>
              </a:solidFill>
              <a:latin typeface="Times New Roman" panose="02020603050405020304" pitchFamily="18" charset="0"/>
            </a:endParaRPr>
          </a:p>
        </p:txBody>
      </p:sp>
      <p:sp>
        <p:nvSpPr>
          <p:cNvPr id="736262" name="Rectangle 6">
            <a:extLst>
              <a:ext uri="{FF2B5EF4-FFF2-40B4-BE49-F238E27FC236}">
                <a16:creationId xmlns:a16="http://schemas.microsoft.com/office/drawing/2014/main" id="{3AD6D3A2-B31B-4948-89D9-8FF9CF005A90}"/>
              </a:ext>
            </a:extLst>
          </p:cNvPr>
          <p:cNvSpPr>
            <a:spLocks noGrp="1" noChangeArrowheads="1"/>
          </p:cNvSpPr>
          <p:nvPr>
            <p:ph type="title"/>
          </p:nvPr>
        </p:nvSpPr>
        <p:spPr>
          <a:xfrm>
            <a:off x="1403350" y="333375"/>
            <a:ext cx="3024188" cy="836613"/>
          </a:xfrm>
          <a:noFill/>
          <a:ln/>
        </p:spPr>
        <p:txBody>
          <a:bodyPr/>
          <a:lstStyle/>
          <a:p>
            <a:r>
              <a:rPr lang="en-US" altLang="zh-CN" sz="3600">
                <a:solidFill>
                  <a:srgbClr val="800000"/>
                </a:solidFill>
                <a:latin typeface="Times New Roman" panose="02020603050405020304" pitchFamily="18" charset="0"/>
              </a:rPr>
              <a:t>5.3 if </a:t>
            </a:r>
            <a:r>
              <a:rPr lang="zh-CN" altLang="en-US" sz="3600">
                <a:solidFill>
                  <a:srgbClr val="800000"/>
                </a:solidFill>
                <a:latin typeface="Times New Roman" panose="02020603050405020304" pitchFamily="18" charset="0"/>
              </a:rPr>
              <a:t>语句</a:t>
            </a:r>
          </a:p>
        </p:txBody>
      </p:sp>
      <p:sp>
        <p:nvSpPr>
          <p:cNvPr id="736263" name="Rectangle 7">
            <a:extLst>
              <a:ext uri="{FF2B5EF4-FFF2-40B4-BE49-F238E27FC236}">
                <a16:creationId xmlns:a16="http://schemas.microsoft.com/office/drawing/2014/main" id="{04CBD3CD-382A-4D36-BCF6-6179C1E7F5DD}"/>
              </a:ext>
            </a:extLst>
          </p:cNvPr>
          <p:cNvSpPr>
            <a:spLocks noChangeArrowheads="1"/>
          </p:cNvSpPr>
          <p:nvPr/>
        </p:nvSpPr>
        <p:spPr bwMode="auto">
          <a:xfrm>
            <a:off x="1331913" y="2724150"/>
            <a:ext cx="6499225" cy="31416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nSpc>
                <a:spcPct val="100000"/>
              </a:lnSpc>
            </a:pPr>
            <a:r>
              <a:rPr lang="en-US" altLang="zh-CN" sz="2800"/>
              <a:t>#include &lt;stdio.h&gt;</a:t>
            </a:r>
            <a:br>
              <a:rPr lang="en-US" altLang="zh-CN" sz="2800"/>
            </a:br>
            <a:r>
              <a:rPr lang="en-US" altLang="zh-CN" sz="2800"/>
              <a:t> void main ( )                 </a:t>
            </a:r>
            <a:br>
              <a:rPr lang="en-US" altLang="zh-CN" sz="2800"/>
            </a:br>
            <a:r>
              <a:rPr lang="en-US" altLang="zh-CN" sz="2800"/>
              <a:t> { char ch;</a:t>
            </a:r>
            <a:br>
              <a:rPr lang="en-US" altLang="zh-CN" sz="2800"/>
            </a:br>
            <a:r>
              <a:rPr lang="en-US" altLang="zh-CN" sz="2800"/>
              <a:t>   scanf("%c",&amp; ch);</a:t>
            </a:r>
            <a:br>
              <a:rPr lang="en-US" altLang="zh-CN" sz="2800"/>
            </a:br>
            <a:endParaRPr lang="en-US" altLang="zh-CN"/>
          </a:p>
          <a:p>
            <a:pPr>
              <a:lnSpc>
                <a:spcPct val="100000"/>
              </a:lnSpc>
            </a:pPr>
            <a:r>
              <a:rPr lang="en-US" altLang="zh-CN" sz="2800"/>
              <a:t>   printf("%c\n",ch);</a:t>
            </a:r>
            <a:br>
              <a:rPr lang="en-US" altLang="zh-CN" sz="2800"/>
            </a:br>
            <a:r>
              <a:rPr lang="en-US" altLang="zh-CN" sz="2800"/>
              <a:t>  }</a:t>
            </a:r>
          </a:p>
        </p:txBody>
      </p:sp>
      <p:sp>
        <p:nvSpPr>
          <p:cNvPr id="736264" name="Rectangle 8">
            <a:extLst>
              <a:ext uri="{FF2B5EF4-FFF2-40B4-BE49-F238E27FC236}">
                <a16:creationId xmlns:a16="http://schemas.microsoft.com/office/drawing/2014/main" id="{02220C7E-F851-4365-A422-55B72670D80F}"/>
              </a:ext>
            </a:extLst>
          </p:cNvPr>
          <p:cNvSpPr>
            <a:spLocks noChangeArrowheads="1"/>
          </p:cNvSpPr>
          <p:nvPr/>
        </p:nvSpPr>
        <p:spPr bwMode="auto">
          <a:xfrm>
            <a:off x="787400" y="4524375"/>
            <a:ext cx="6888163"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lnSpc>
                <a:spcPct val="100000"/>
              </a:lnSpc>
            </a:pPr>
            <a:r>
              <a:rPr lang="en-US" altLang="zh-CN" sz="2800">
                <a:solidFill>
                  <a:srgbClr val="CC0000"/>
                </a:solidFill>
              </a:rPr>
              <a:t>         ch=(ch&gt;='A'&amp;&amp;  ch&lt;='Z')?(ch+32):ch;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626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736263">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36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a:extLst>
              <a:ext uri="{FF2B5EF4-FFF2-40B4-BE49-F238E27FC236}">
                <a16:creationId xmlns:a16="http://schemas.microsoft.com/office/drawing/2014/main" id="{84DA3346-910E-463B-97C9-735BCA425B6D}"/>
              </a:ext>
            </a:extLst>
          </p:cNvPr>
          <p:cNvSpPr>
            <a:spLocks noGrp="1" noChangeArrowheads="1"/>
          </p:cNvSpPr>
          <p:nvPr>
            <p:ph type="title"/>
          </p:nvPr>
        </p:nvSpPr>
        <p:spPr>
          <a:xfrm>
            <a:off x="900113" y="333375"/>
            <a:ext cx="7559675" cy="576263"/>
          </a:xfrm>
          <a:ln/>
        </p:spPr>
        <p:txBody>
          <a:bodyPr/>
          <a:lstStyle/>
          <a:p>
            <a:r>
              <a:rPr lang="en-US" altLang="zh-CN" sz="3600">
                <a:solidFill>
                  <a:srgbClr val="800000"/>
                </a:solidFill>
                <a:latin typeface="Times New Roman" panose="02020603050405020304" pitchFamily="18" charset="0"/>
              </a:rPr>
              <a:t>  5.4 switch</a:t>
            </a:r>
            <a:r>
              <a:rPr lang="zh-CN" altLang="en-US" sz="3600">
                <a:solidFill>
                  <a:srgbClr val="800000"/>
                </a:solidFill>
                <a:latin typeface="Times New Roman" panose="02020603050405020304" pitchFamily="18" charset="0"/>
              </a:rPr>
              <a:t>语句</a:t>
            </a:r>
            <a:r>
              <a:rPr lang="en-US" altLang="zh-CN" sz="3600">
                <a:solidFill>
                  <a:srgbClr val="800000"/>
                </a:solidFill>
                <a:latin typeface="Times New Roman" panose="02020603050405020304" pitchFamily="18" charset="0"/>
              </a:rPr>
              <a:t>—</a:t>
            </a:r>
            <a:r>
              <a:rPr lang="zh-CN" altLang="en-US" sz="3600">
                <a:solidFill>
                  <a:srgbClr val="800000"/>
                </a:solidFill>
                <a:latin typeface="Times New Roman" panose="02020603050405020304" pitchFamily="18" charset="0"/>
              </a:rPr>
              <a:t>多分支选择结构</a:t>
            </a:r>
          </a:p>
        </p:txBody>
      </p:sp>
      <p:sp>
        <p:nvSpPr>
          <p:cNvPr id="795651" name="Rectangle 3">
            <a:extLst>
              <a:ext uri="{FF2B5EF4-FFF2-40B4-BE49-F238E27FC236}">
                <a16:creationId xmlns:a16="http://schemas.microsoft.com/office/drawing/2014/main" id="{9BF75D0A-1AC8-4395-AD4F-05FE05B35D3C}"/>
              </a:ext>
            </a:extLst>
          </p:cNvPr>
          <p:cNvSpPr>
            <a:spLocks noChangeArrowheads="1"/>
          </p:cNvSpPr>
          <p:nvPr/>
        </p:nvSpPr>
        <p:spPr bwMode="auto">
          <a:xfrm>
            <a:off x="1116013" y="1484313"/>
            <a:ext cx="6769100" cy="48244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en-US" altLang="zh-CN">
                <a:solidFill>
                  <a:srgbClr val="006600"/>
                </a:solidFill>
              </a:rPr>
              <a:t>switch</a:t>
            </a:r>
            <a:r>
              <a:rPr lang="zh-CN" altLang="en-US">
                <a:solidFill>
                  <a:srgbClr val="006600"/>
                </a:solidFill>
              </a:rPr>
              <a:t>语句的格式：</a:t>
            </a:r>
          </a:p>
          <a:p>
            <a:pPr>
              <a:lnSpc>
                <a:spcPct val="100000"/>
              </a:lnSpc>
            </a:pPr>
            <a:endParaRPr lang="zh-CN" altLang="en-US">
              <a:solidFill>
                <a:srgbClr val="800000"/>
              </a:solidFill>
            </a:endParaRPr>
          </a:p>
          <a:p>
            <a:pPr>
              <a:lnSpc>
                <a:spcPct val="100000"/>
              </a:lnSpc>
              <a:spcBef>
                <a:spcPct val="15000"/>
              </a:spcBef>
            </a:pPr>
            <a:r>
              <a:rPr lang="en-US" altLang="zh-CN">
                <a:solidFill>
                  <a:schemeClr val="accent2"/>
                </a:solidFill>
              </a:rPr>
              <a:t>switch</a:t>
            </a:r>
            <a:r>
              <a:rPr lang="en-US" altLang="zh-CN"/>
              <a:t> (</a:t>
            </a:r>
            <a:r>
              <a:rPr lang="zh-CN" altLang="en-US">
                <a:solidFill>
                  <a:srgbClr val="CC0000"/>
                </a:solidFill>
              </a:rPr>
              <a:t>表达式</a:t>
            </a:r>
            <a:r>
              <a:rPr lang="en-US" altLang="zh-CN"/>
              <a:t>)</a:t>
            </a:r>
          </a:p>
          <a:p>
            <a:pPr>
              <a:lnSpc>
                <a:spcPct val="100000"/>
              </a:lnSpc>
              <a:spcBef>
                <a:spcPct val="15000"/>
              </a:spcBef>
            </a:pPr>
            <a:r>
              <a:rPr lang="en-US" altLang="zh-CN"/>
              <a:t>{  case</a:t>
            </a:r>
            <a:r>
              <a:rPr lang="zh-CN" altLang="en-US"/>
              <a:t>　</a:t>
            </a:r>
            <a:r>
              <a:rPr lang="zh-CN" altLang="en-US">
                <a:solidFill>
                  <a:srgbClr val="CC0000"/>
                </a:solidFill>
              </a:rPr>
              <a:t>常量表达式</a:t>
            </a:r>
            <a:r>
              <a:rPr lang="en-US" altLang="zh-CN">
                <a:solidFill>
                  <a:srgbClr val="CC0000"/>
                </a:solidFill>
              </a:rPr>
              <a:t>1</a:t>
            </a:r>
            <a:r>
              <a:rPr lang="en-US" altLang="zh-CN"/>
              <a:t>:  </a:t>
            </a:r>
            <a:r>
              <a:rPr lang="zh-CN" altLang="en-US">
                <a:solidFill>
                  <a:srgbClr val="000099"/>
                </a:solidFill>
              </a:rPr>
              <a:t>语句</a:t>
            </a:r>
            <a:r>
              <a:rPr lang="en-US" altLang="zh-CN">
                <a:solidFill>
                  <a:srgbClr val="000099"/>
                </a:solidFill>
              </a:rPr>
              <a:t>1</a:t>
            </a:r>
          </a:p>
          <a:p>
            <a:pPr>
              <a:lnSpc>
                <a:spcPct val="100000"/>
              </a:lnSpc>
              <a:spcBef>
                <a:spcPct val="15000"/>
              </a:spcBef>
            </a:pPr>
            <a:r>
              <a:rPr lang="en-US" altLang="zh-CN"/>
              <a:t>    case</a:t>
            </a:r>
            <a:r>
              <a:rPr lang="zh-CN" altLang="en-US"/>
              <a:t>　</a:t>
            </a:r>
            <a:r>
              <a:rPr lang="zh-CN" altLang="en-US">
                <a:solidFill>
                  <a:srgbClr val="CC0000"/>
                </a:solidFill>
              </a:rPr>
              <a:t>常量表达式</a:t>
            </a:r>
            <a:r>
              <a:rPr lang="en-US" altLang="zh-CN">
                <a:solidFill>
                  <a:srgbClr val="CC0000"/>
                </a:solidFill>
              </a:rPr>
              <a:t>2</a:t>
            </a:r>
            <a:r>
              <a:rPr lang="en-US" altLang="zh-CN"/>
              <a:t>:  </a:t>
            </a:r>
            <a:r>
              <a:rPr lang="zh-CN" altLang="en-US">
                <a:solidFill>
                  <a:srgbClr val="000099"/>
                </a:solidFill>
              </a:rPr>
              <a:t>语句</a:t>
            </a:r>
            <a:r>
              <a:rPr lang="en-US" altLang="zh-CN">
                <a:solidFill>
                  <a:srgbClr val="000099"/>
                </a:solidFill>
              </a:rPr>
              <a:t>2</a:t>
            </a:r>
          </a:p>
          <a:p>
            <a:pPr>
              <a:lnSpc>
                <a:spcPct val="100000"/>
              </a:lnSpc>
              <a:spcBef>
                <a:spcPct val="15000"/>
              </a:spcBef>
            </a:pPr>
            <a:r>
              <a:rPr lang="en-US" altLang="zh-CN"/>
              <a:t>     …</a:t>
            </a:r>
          </a:p>
          <a:p>
            <a:pPr>
              <a:lnSpc>
                <a:spcPct val="100000"/>
              </a:lnSpc>
              <a:spcBef>
                <a:spcPct val="15000"/>
              </a:spcBef>
            </a:pPr>
            <a:r>
              <a:rPr lang="en-US" altLang="zh-CN"/>
              <a:t>    case</a:t>
            </a:r>
            <a:r>
              <a:rPr lang="zh-CN" altLang="en-US"/>
              <a:t>　</a:t>
            </a:r>
            <a:r>
              <a:rPr lang="zh-CN" altLang="en-US">
                <a:solidFill>
                  <a:srgbClr val="CC0000"/>
                </a:solidFill>
              </a:rPr>
              <a:t>常量表达式</a:t>
            </a:r>
            <a:r>
              <a:rPr lang="en-US" altLang="zh-CN">
                <a:solidFill>
                  <a:srgbClr val="CC0000"/>
                </a:solidFill>
              </a:rPr>
              <a:t>n:  </a:t>
            </a:r>
            <a:r>
              <a:rPr lang="zh-CN" altLang="en-US">
                <a:solidFill>
                  <a:srgbClr val="000099"/>
                </a:solidFill>
              </a:rPr>
              <a:t>语句</a:t>
            </a:r>
            <a:r>
              <a:rPr lang="en-US" altLang="zh-CN">
                <a:solidFill>
                  <a:srgbClr val="000099"/>
                </a:solidFill>
              </a:rPr>
              <a:t>n</a:t>
            </a:r>
          </a:p>
          <a:p>
            <a:pPr>
              <a:lnSpc>
                <a:spcPct val="100000"/>
              </a:lnSpc>
              <a:spcBef>
                <a:spcPct val="15000"/>
              </a:spcBef>
            </a:pPr>
            <a:r>
              <a:rPr lang="en-US" altLang="zh-CN">
                <a:solidFill>
                  <a:srgbClr val="CC0000"/>
                </a:solidFill>
              </a:rPr>
              <a:t>    default</a:t>
            </a:r>
            <a:r>
              <a:rPr lang="en-US" altLang="zh-CN"/>
              <a:t>:                       </a:t>
            </a:r>
            <a:r>
              <a:rPr lang="zh-CN" altLang="en-US">
                <a:solidFill>
                  <a:srgbClr val="000099"/>
                </a:solidFill>
              </a:rPr>
              <a:t>语句</a:t>
            </a:r>
            <a:r>
              <a:rPr lang="en-US" altLang="zh-CN">
                <a:solidFill>
                  <a:srgbClr val="000099"/>
                </a:solidFill>
              </a:rPr>
              <a:t>n+1</a:t>
            </a:r>
            <a:r>
              <a:rPr lang="en-US" altLang="zh-CN"/>
              <a:t> </a:t>
            </a:r>
          </a:p>
          <a:p>
            <a:pPr>
              <a:lnSpc>
                <a:spcPct val="100000"/>
              </a:lnSpc>
              <a:spcBef>
                <a:spcPct val="15000"/>
              </a:spcBef>
            </a:pPr>
            <a:r>
              <a:rPr lang="en-US" altLang="zh-CN"/>
              <a:t>} </a:t>
            </a:r>
          </a:p>
        </p:txBody>
      </p:sp>
      <p:sp>
        <p:nvSpPr>
          <p:cNvPr id="795652" name="AutoShape 4">
            <a:extLst>
              <a:ext uri="{FF2B5EF4-FFF2-40B4-BE49-F238E27FC236}">
                <a16:creationId xmlns:a16="http://schemas.microsoft.com/office/drawing/2014/main" id="{8AFD4207-6EE3-413A-B5CA-DE20E2E79F51}"/>
              </a:ext>
            </a:extLst>
          </p:cNvPr>
          <p:cNvSpPr>
            <a:spLocks noChangeArrowheads="1"/>
          </p:cNvSpPr>
          <p:nvPr/>
        </p:nvSpPr>
        <p:spPr bwMode="auto">
          <a:xfrm>
            <a:off x="611188" y="1484313"/>
            <a:ext cx="2447925" cy="865187"/>
          </a:xfrm>
          <a:prstGeom prst="wedgeRectCallout">
            <a:avLst>
              <a:gd name="adj1" fmla="val 69130"/>
              <a:gd name="adj2" fmla="val 128718"/>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zh-CN" altLang="en-US" sz="2400">
                <a:latin typeface="黑体" panose="02010609060101010101" pitchFamily="49" charset="-122"/>
              </a:rPr>
              <a:t>整</a:t>
            </a:r>
            <a:r>
              <a:rPr lang="zh-CN" altLang="en-US" sz="2400"/>
              <a:t>型</a:t>
            </a:r>
            <a:r>
              <a:rPr lang="zh-CN" altLang="en-US" sz="2400">
                <a:latin typeface="黑体" panose="02010609060101010101" pitchFamily="49" charset="-122"/>
              </a:rPr>
              <a:t>、字符型和枚举型</a:t>
            </a:r>
          </a:p>
        </p:txBody>
      </p:sp>
      <p:sp>
        <p:nvSpPr>
          <p:cNvPr id="795653" name="AutoShape 5">
            <a:extLst>
              <a:ext uri="{FF2B5EF4-FFF2-40B4-BE49-F238E27FC236}">
                <a16:creationId xmlns:a16="http://schemas.microsoft.com/office/drawing/2014/main" id="{82D800E6-1635-4183-90FE-2FDF0E05E436}"/>
              </a:ext>
            </a:extLst>
          </p:cNvPr>
          <p:cNvSpPr>
            <a:spLocks noChangeArrowheads="1"/>
          </p:cNvSpPr>
          <p:nvPr/>
        </p:nvSpPr>
        <p:spPr bwMode="auto">
          <a:xfrm>
            <a:off x="2195513" y="5807075"/>
            <a:ext cx="2736850" cy="935038"/>
          </a:xfrm>
          <a:prstGeom prst="wedgeRectCallout">
            <a:avLst>
              <a:gd name="adj1" fmla="val 45940"/>
              <a:gd name="adj2" fmla="val -117741"/>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zh-CN" altLang="en-US" sz="2800"/>
              <a:t>常量表达式的值必须互不相同</a:t>
            </a:r>
          </a:p>
        </p:txBody>
      </p:sp>
      <p:sp>
        <p:nvSpPr>
          <p:cNvPr id="795656" name="AutoShape 8">
            <a:extLst>
              <a:ext uri="{FF2B5EF4-FFF2-40B4-BE49-F238E27FC236}">
                <a16:creationId xmlns:a16="http://schemas.microsoft.com/office/drawing/2014/main" id="{78EE325C-CEF6-431E-8097-526B2EEC2AE0}"/>
              </a:ext>
            </a:extLst>
          </p:cNvPr>
          <p:cNvSpPr>
            <a:spLocks noChangeArrowheads="1"/>
          </p:cNvSpPr>
          <p:nvPr/>
        </p:nvSpPr>
        <p:spPr bwMode="auto">
          <a:xfrm>
            <a:off x="5580063" y="1341438"/>
            <a:ext cx="3168650" cy="1370012"/>
          </a:xfrm>
          <a:prstGeom prst="wedgeRectCallout">
            <a:avLst>
              <a:gd name="adj1" fmla="val -52755"/>
              <a:gd name="adj2" fmla="val 77579"/>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zh-CN" altLang="en-US" sz="2400">
                <a:solidFill>
                  <a:schemeClr val="accent2"/>
                </a:solidFill>
              </a:rPr>
              <a:t>执行</a:t>
            </a:r>
            <a:r>
              <a:rPr lang="zh-CN" altLang="en-US" sz="2400">
                <a:solidFill>
                  <a:srgbClr val="CC0000"/>
                </a:solidFill>
              </a:rPr>
              <a:t>相应的</a:t>
            </a:r>
            <a:r>
              <a:rPr lang="en-US" altLang="zh-CN" sz="2400">
                <a:solidFill>
                  <a:srgbClr val="CC0000"/>
                </a:solidFill>
              </a:rPr>
              <a:t>case</a:t>
            </a:r>
            <a:r>
              <a:rPr lang="zh-CN" altLang="en-US" sz="2400">
                <a:solidFill>
                  <a:schemeClr val="accent2"/>
                </a:solidFill>
              </a:rPr>
              <a:t>后面的语句，否则执行</a:t>
            </a:r>
            <a:r>
              <a:rPr lang="en-US" altLang="zh-CN" sz="2400">
                <a:solidFill>
                  <a:srgbClr val="CC0000"/>
                </a:solidFill>
              </a:rPr>
              <a:t>default</a:t>
            </a:r>
            <a:r>
              <a:rPr lang="zh-CN" altLang="en-US" sz="2400">
                <a:solidFill>
                  <a:schemeClr val="accent2"/>
                </a:solidFill>
              </a:rPr>
              <a:t>后面的语句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565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5652">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5653">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565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5656">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565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2" grpId="0" build="allAtOnce" animBg="1"/>
      <p:bldP spid="795653" grpId="0" build="allAtOnce" animBg="1"/>
      <p:bldP spid="795656" grpId="0" build="allAtOnce"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a:extLst>
              <a:ext uri="{FF2B5EF4-FFF2-40B4-BE49-F238E27FC236}">
                <a16:creationId xmlns:a16="http://schemas.microsoft.com/office/drawing/2014/main" id="{94AE3D75-6C56-4C78-83FB-BC70B9C466B5}"/>
              </a:ext>
            </a:extLst>
          </p:cNvPr>
          <p:cNvSpPr>
            <a:spLocks noGrp="1" noChangeArrowheads="1"/>
          </p:cNvSpPr>
          <p:nvPr>
            <p:ph type="title"/>
          </p:nvPr>
        </p:nvSpPr>
        <p:spPr>
          <a:xfrm>
            <a:off x="1116013" y="476250"/>
            <a:ext cx="7632700" cy="576263"/>
          </a:xfrm>
          <a:ln/>
        </p:spPr>
        <p:txBody>
          <a:bodyPr/>
          <a:lstStyle/>
          <a:p>
            <a:r>
              <a:rPr lang="en-US" altLang="zh-CN" sz="3600">
                <a:solidFill>
                  <a:srgbClr val="800000"/>
                </a:solidFill>
                <a:latin typeface="Times New Roman" panose="02020603050405020304" pitchFamily="18" charset="0"/>
              </a:rPr>
              <a:t>  5.4 switch</a:t>
            </a:r>
            <a:r>
              <a:rPr lang="zh-CN" altLang="en-US" sz="3600">
                <a:solidFill>
                  <a:srgbClr val="800000"/>
                </a:solidFill>
                <a:latin typeface="Times New Roman" panose="02020603050405020304" pitchFamily="18" charset="0"/>
              </a:rPr>
              <a:t>语句</a:t>
            </a:r>
            <a:r>
              <a:rPr lang="en-US" altLang="zh-CN" sz="3600">
                <a:solidFill>
                  <a:srgbClr val="800000"/>
                </a:solidFill>
                <a:latin typeface="Times New Roman" panose="02020603050405020304" pitchFamily="18" charset="0"/>
              </a:rPr>
              <a:t>—</a:t>
            </a:r>
            <a:r>
              <a:rPr lang="zh-CN" altLang="en-US" sz="3600">
                <a:solidFill>
                  <a:srgbClr val="800000"/>
                </a:solidFill>
                <a:latin typeface="Times New Roman" panose="02020603050405020304" pitchFamily="18" charset="0"/>
              </a:rPr>
              <a:t>多分支选择结构</a:t>
            </a:r>
          </a:p>
        </p:txBody>
      </p:sp>
      <p:sp>
        <p:nvSpPr>
          <p:cNvPr id="737286" name="AutoShape 6">
            <a:extLst>
              <a:ext uri="{FF2B5EF4-FFF2-40B4-BE49-F238E27FC236}">
                <a16:creationId xmlns:a16="http://schemas.microsoft.com/office/drawing/2014/main" id="{E56A8CC0-05CD-44A8-A105-08FF80FED586}"/>
              </a:ext>
            </a:extLst>
          </p:cNvPr>
          <p:cNvSpPr>
            <a:spLocks noChangeArrowheads="1"/>
          </p:cNvSpPr>
          <p:nvPr/>
        </p:nvSpPr>
        <p:spPr bwMode="auto">
          <a:xfrm>
            <a:off x="2484438" y="5373688"/>
            <a:ext cx="3168650" cy="1295400"/>
          </a:xfrm>
          <a:prstGeom prst="wedgeRectCallout">
            <a:avLst>
              <a:gd name="adj1" fmla="val -52153"/>
              <a:gd name="adj2" fmla="val -71444"/>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en-US" altLang="zh-CN" sz="2800"/>
              <a:t>case</a:t>
            </a:r>
            <a:r>
              <a:rPr lang="zh-CN" altLang="en-US" sz="2800"/>
              <a:t>和</a:t>
            </a:r>
            <a:r>
              <a:rPr lang="en-US" altLang="zh-CN" sz="2800"/>
              <a:t>default</a:t>
            </a:r>
            <a:r>
              <a:rPr lang="zh-CN" altLang="en-US" sz="2800"/>
              <a:t>出现的次序不影响结果</a:t>
            </a:r>
          </a:p>
        </p:txBody>
      </p:sp>
      <p:sp>
        <p:nvSpPr>
          <p:cNvPr id="737287" name="AutoShape 7">
            <a:extLst>
              <a:ext uri="{FF2B5EF4-FFF2-40B4-BE49-F238E27FC236}">
                <a16:creationId xmlns:a16="http://schemas.microsoft.com/office/drawing/2014/main" id="{DB99941C-BE0D-4A75-8E97-6DBAA171683F}"/>
              </a:ext>
            </a:extLst>
          </p:cNvPr>
          <p:cNvSpPr>
            <a:spLocks noChangeArrowheads="1"/>
          </p:cNvSpPr>
          <p:nvPr/>
        </p:nvSpPr>
        <p:spPr bwMode="auto">
          <a:xfrm>
            <a:off x="5580063" y="1484313"/>
            <a:ext cx="2808287" cy="576262"/>
          </a:xfrm>
          <a:prstGeom prst="wedgeRectCallout">
            <a:avLst>
              <a:gd name="adj1" fmla="val -54407"/>
              <a:gd name="adj2" fmla="val 119699"/>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zh-CN" altLang="en-US" sz="2800"/>
              <a:t>可以是多个语句</a:t>
            </a:r>
          </a:p>
        </p:txBody>
      </p:sp>
      <p:sp>
        <p:nvSpPr>
          <p:cNvPr id="737290" name="AutoShape 10">
            <a:extLst>
              <a:ext uri="{FF2B5EF4-FFF2-40B4-BE49-F238E27FC236}">
                <a16:creationId xmlns:a16="http://schemas.microsoft.com/office/drawing/2014/main" id="{D09D0EBC-1806-4EF8-8635-CDD239963745}"/>
              </a:ext>
            </a:extLst>
          </p:cNvPr>
          <p:cNvSpPr>
            <a:spLocks noChangeArrowheads="1"/>
          </p:cNvSpPr>
          <p:nvPr/>
        </p:nvSpPr>
        <p:spPr bwMode="auto">
          <a:xfrm>
            <a:off x="6732588" y="2852738"/>
            <a:ext cx="2232025" cy="2952750"/>
          </a:xfrm>
          <a:prstGeom prst="wedgeRectCallout">
            <a:avLst>
              <a:gd name="adj1" fmla="val -74894"/>
              <a:gd name="adj2" fmla="val -53708"/>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zh-CN" altLang="en-US" sz="2800"/>
              <a:t>在执行一个</a:t>
            </a:r>
            <a:r>
              <a:rPr lang="en-US" altLang="zh-CN" sz="2800"/>
              <a:t>case</a:t>
            </a:r>
            <a:r>
              <a:rPr lang="zh-CN" altLang="en-US" sz="2800"/>
              <a:t>分支后</a:t>
            </a:r>
            <a:r>
              <a:rPr lang="en-US" altLang="zh-CN" sz="2800"/>
              <a:t>, </a:t>
            </a:r>
            <a:r>
              <a:rPr lang="zh-CN" altLang="en-US" sz="2800"/>
              <a:t>用一个</a:t>
            </a:r>
            <a:r>
              <a:rPr lang="en-US" altLang="zh-CN" sz="2800"/>
              <a:t>break</a:t>
            </a:r>
            <a:r>
              <a:rPr lang="zh-CN" altLang="en-US" sz="2800"/>
              <a:t>语句来终止</a:t>
            </a:r>
            <a:r>
              <a:rPr lang="en-US" altLang="zh-CN" sz="2800"/>
              <a:t>switch</a:t>
            </a:r>
            <a:r>
              <a:rPr lang="zh-CN" altLang="en-US" sz="2800"/>
              <a:t>语句的执行。</a:t>
            </a:r>
          </a:p>
        </p:txBody>
      </p:sp>
      <p:sp>
        <p:nvSpPr>
          <p:cNvPr id="737291" name="Rectangle 11">
            <a:extLst>
              <a:ext uri="{FF2B5EF4-FFF2-40B4-BE49-F238E27FC236}">
                <a16:creationId xmlns:a16="http://schemas.microsoft.com/office/drawing/2014/main" id="{3A3D683C-4348-4DCF-9E9A-45BE3B55465C}"/>
              </a:ext>
            </a:extLst>
          </p:cNvPr>
          <p:cNvSpPr>
            <a:spLocks noChangeArrowheads="1"/>
          </p:cNvSpPr>
          <p:nvPr/>
        </p:nvSpPr>
        <p:spPr bwMode="auto">
          <a:xfrm>
            <a:off x="971550" y="1557338"/>
            <a:ext cx="6769100" cy="43926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en-US" altLang="zh-CN">
                <a:solidFill>
                  <a:schemeClr val="accent2"/>
                </a:solidFill>
              </a:rPr>
              <a:t>switch</a:t>
            </a:r>
            <a:r>
              <a:rPr lang="en-US" altLang="zh-CN"/>
              <a:t> (</a:t>
            </a:r>
            <a:r>
              <a:rPr lang="zh-CN" altLang="en-US">
                <a:solidFill>
                  <a:srgbClr val="CC0000"/>
                </a:solidFill>
              </a:rPr>
              <a:t>表达式</a:t>
            </a:r>
            <a:r>
              <a:rPr lang="en-US" altLang="zh-CN"/>
              <a:t>)</a:t>
            </a:r>
          </a:p>
          <a:p>
            <a:pPr>
              <a:lnSpc>
                <a:spcPct val="100000"/>
              </a:lnSpc>
              <a:spcBef>
                <a:spcPct val="15000"/>
              </a:spcBef>
            </a:pPr>
            <a:r>
              <a:rPr lang="en-US" altLang="zh-CN"/>
              <a:t>{  case</a:t>
            </a:r>
            <a:r>
              <a:rPr lang="zh-CN" altLang="en-US"/>
              <a:t>　</a:t>
            </a:r>
            <a:r>
              <a:rPr lang="zh-CN" altLang="en-US">
                <a:solidFill>
                  <a:srgbClr val="CC0000"/>
                </a:solidFill>
              </a:rPr>
              <a:t>常量表达式</a:t>
            </a:r>
            <a:r>
              <a:rPr lang="en-US" altLang="zh-CN">
                <a:solidFill>
                  <a:srgbClr val="CC0000"/>
                </a:solidFill>
              </a:rPr>
              <a:t>1</a:t>
            </a:r>
            <a:r>
              <a:rPr lang="en-US" altLang="zh-CN"/>
              <a:t>:  </a:t>
            </a:r>
            <a:r>
              <a:rPr lang="zh-CN" altLang="en-US">
                <a:solidFill>
                  <a:srgbClr val="000099"/>
                </a:solidFill>
              </a:rPr>
              <a:t>语句</a:t>
            </a:r>
            <a:r>
              <a:rPr lang="en-US" altLang="zh-CN">
                <a:solidFill>
                  <a:srgbClr val="000099"/>
                </a:solidFill>
              </a:rPr>
              <a:t>1</a:t>
            </a:r>
          </a:p>
          <a:p>
            <a:pPr>
              <a:lnSpc>
                <a:spcPct val="100000"/>
              </a:lnSpc>
              <a:spcBef>
                <a:spcPct val="15000"/>
              </a:spcBef>
            </a:pPr>
            <a:r>
              <a:rPr lang="en-US" altLang="zh-CN"/>
              <a:t>    case</a:t>
            </a:r>
            <a:r>
              <a:rPr lang="zh-CN" altLang="en-US"/>
              <a:t>　</a:t>
            </a:r>
            <a:r>
              <a:rPr lang="zh-CN" altLang="en-US">
                <a:solidFill>
                  <a:srgbClr val="CC0000"/>
                </a:solidFill>
              </a:rPr>
              <a:t>常量表达式</a:t>
            </a:r>
            <a:r>
              <a:rPr lang="en-US" altLang="zh-CN">
                <a:solidFill>
                  <a:srgbClr val="CC0000"/>
                </a:solidFill>
              </a:rPr>
              <a:t>2</a:t>
            </a:r>
            <a:r>
              <a:rPr lang="en-US" altLang="zh-CN"/>
              <a:t>:  </a:t>
            </a:r>
            <a:r>
              <a:rPr lang="zh-CN" altLang="en-US">
                <a:solidFill>
                  <a:srgbClr val="000099"/>
                </a:solidFill>
              </a:rPr>
              <a:t>语句</a:t>
            </a:r>
            <a:r>
              <a:rPr lang="en-US" altLang="zh-CN">
                <a:solidFill>
                  <a:srgbClr val="000099"/>
                </a:solidFill>
              </a:rPr>
              <a:t>2</a:t>
            </a:r>
          </a:p>
          <a:p>
            <a:pPr>
              <a:lnSpc>
                <a:spcPct val="100000"/>
              </a:lnSpc>
              <a:spcBef>
                <a:spcPct val="15000"/>
              </a:spcBef>
            </a:pPr>
            <a:r>
              <a:rPr lang="en-US" altLang="zh-CN"/>
              <a:t>     …</a:t>
            </a:r>
          </a:p>
          <a:p>
            <a:pPr>
              <a:lnSpc>
                <a:spcPct val="100000"/>
              </a:lnSpc>
              <a:spcBef>
                <a:spcPct val="15000"/>
              </a:spcBef>
            </a:pPr>
            <a:r>
              <a:rPr lang="en-US" altLang="zh-CN"/>
              <a:t>    case</a:t>
            </a:r>
            <a:r>
              <a:rPr lang="zh-CN" altLang="en-US"/>
              <a:t>　</a:t>
            </a:r>
            <a:r>
              <a:rPr lang="zh-CN" altLang="en-US">
                <a:solidFill>
                  <a:srgbClr val="CC0000"/>
                </a:solidFill>
              </a:rPr>
              <a:t>常量表达式</a:t>
            </a:r>
            <a:r>
              <a:rPr lang="en-US" altLang="zh-CN">
                <a:solidFill>
                  <a:srgbClr val="CC0000"/>
                </a:solidFill>
              </a:rPr>
              <a:t>n:  </a:t>
            </a:r>
            <a:r>
              <a:rPr lang="zh-CN" altLang="en-US">
                <a:solidFill>
                  <a:srgbClr val="000099"/>
                </a:solidFill>
              </a:rPr>
              <a:t>语句</a:t>
            </a:r>
            <a:r>
              <a:rPr lang="en-US" altLang="zh-CN">
                <a:solidFill>
                  <a:srgbClr val="000099"/>
                </a:solidFill>
              </a:rPr>
              <a:t>n</a:t>
            </a:r>
          </a:p>
          <a:p>
            <a:pPr>
              <a:lnSpc>
                <a:spcPct val="100000"/>
              </a:lnSpc>
              <a:spcBef>
                <a:spcPct val="15000"/>
              </a:spcBef>
            </a:pPr>
            <a:r>
              <a:rPr lang="en-US" altLang="zh-CN">
                <a:solidFill>
                  <a:srgbClr val="CC0000"/>
                </a:solidFill>
              </a:rPr>
              <a:t>    default</a:t>
            </a:r>
            <a:r>
              <a:rPr lang="en-US" altLang="zh-CN"/>
              <a:t>:                       </a:t>
            </a:r>
            <a:r>
              <a:rPr lang="zh-CN" altLang="en-US">
                <a:solidFill>
                  <a:srgbClr val="000099"/>
                </a:solidFill>
              </a:rPr>
              <a:t>语句</a:t>
            </a:r>
            <a:r>
              <a:rPr lang="en-US" altLang="zh-CN">
                <a:solidFill>
                  <a:srgbClr val="000099"/>
                </a:solidFill>
              </a:rPr>
              <a:t>n+1</a:t>
            </a:r>
            <a:r>
              <a:rPr lang="en-US" altLang="zh-CN"/>
              <a:t> </a:t>
            </a:r>
          </a:p>
          <a:p>
            <a:pPr>
              <a:lnSpc>
                <a:spcPct val="100000"/>
              </a:lnSpc>
              <a:spcBef>
                <a:spcPct val="15000"/>
              </a:spcBef>
            </a:pPr>
            <a:r>
              <a:rPr lang="en-US" altLang="zh-CN"/>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37287">
                                            <p:bg/>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37287">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737290">
                                            <p:bg/>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737290">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6" grpId="0" animBg="1"/>
      <p:bldP spid="737287" grpId="1" uiExpand="1" build="allAtOnce" animBg="1"/>
      <p:bldP spid="737290" grpId="1" build="allAtOnce"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7" name="Rectangle 3">
            <a:extLst>
              <a:ext uri="{FF2B5EF4-FFF2-40B4-BE49-F238E27FC236}">
                <a16:creationId xmlns:a16="http://schemas.microsoft.com/office/drawing/2014/main" id="{05A36B6F-DB67-4BC8-81C2-B0082D335593}"/>
              </a:ext>
            </a:extLst>
          </p:cNvPr>
          <p:cNvSpPr>
            <a:spLocks noChangeArrowheads="1"/>
          </p:cNvSpPr>
          <p:nvPr/>
        </p:nvSpPr>
        <p:spPr bwMode="auto">
          <a:xfrm>
            <a:off x="1403350" y="1700213"/>
            <a:ext cx="6408738" cy="36004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en-US" altLang="zh-CN">
                <a:solidFill>
                  <a:srgbClr val="000099"/>
                </a:solidFill>
              </a:rPr>
              <a:t>switch</a:t>
            </a:r>
            <a:r>
              <a:rPr lang="zh-CN" altLang="en-US"/>
              <a:t>（</a:t>
            </a:r>
            <a:r>
              <a:rPr lang="en-US" altLang="zh-CN">
                <a:solidFill>
                  <a:srgbClr val="CC0000"/>
                </a:solidFill>
              </a:rPr>
              <a:t>grade</a:t>
            </a:r>
            <a:r>
              <a:rPr lang="zh-CN" altLang="en-US"/>
              <a:t>）</a:t>
            </a:r>
          </a:p>
          <a:p>
            <a:pPr>
              <a:lnSpc>
                <a:spcPct val="100000"/>
              </a:lnSpc>
            </a:pPr>
            <a:r>
              <a:rPr lang="en-US" altLang="zh-CN"/>
              <a:t>{   case  </a:t>
            </a:r>
            <a:r>
              <a:rPr lang="en-US" altLang="zh-CN">
                <a:solidFill>
                  <a:srgbClr val="CC0000"/>
                </a:solidFill>
              </a:rPr>
              <a:t>‘A’:</a:t>
            </a:r>
            <a:r>
              <a:rPr lang="en-US" altLang="zh-CN"/>
              <a:t> printf (“85</a:t>
            </a:r>
            <a:r>
              <a:rPr lang="zh-CN" altLang="en-US"/>
              <a:t>～</a:t>
            </a:r>
            <a:r>
              <a:rPr lang="en-US" altLang="zh-CN"/>
              <a:t>100\n”);</a:t>
            </a:r>
          </a:p>
          <a:p>
            <a:pPr>
              <a:lnSpc>
                <a:spcPct val="100000"/>
              </a:lnSpc>
            </a:pPr>
            <a:r>
              <a:rPr lang="zh-CN" altLang="en-US"/>
              <a:t>　 </a:t>
            </a:r>
            <a:r>
              <a:rPr lang="en-US" altLang="zh-CN"/>
              <a:t>case </a:t>
            </a:r>
            <a:r>
              <a:rPr lang="en-US" altLang="zh-CN">
                <a:solidFill>
                  <a:srgbClr val="CC0000"/>
                </a:solidFill>
              </a:rPr>
              <a:t>‘B’:</a:t>
            </a:r>
            <a:r>
              <a:rPr lang="en-US" altLang="zh-CN"/>
              <a:t>  printf (“70</a:t>
            </a:r>
            <a:r>
              <a:rPr lang="zh-CN" altLang="en-US"/>
              <a:t>～</a:t>
            </a:r>
            <a:r>
              <a:rPr lang="en-US" altLang="zh-CN"/>
              <a:t>84\n”);</a:t>
            </a:r>
          </a:p>
          <a:p>
            <a:pPr>
              <a:lnSpc>
                <a:spcPct val="100000"/>
              </a:lnSpc>
            </a:pPr>
            <a:r>
              <a:rPr lang="zh-CN" altLang="en-US"/>
              <a:t>　 </a:t>
            </a:r>
            <a:r>
              <a:rPr lang="en-US" altLang="zh-CN"/>
              <a:t>case </a:t>
            </a:r>
            <a:r>
              <a:rPr lang="en-US" altLang="zh-CN">
                <a:solidFill>
                  <a:srgbClr val="CC0000"/>
                </a:solidFill>
              </a:rPr>
              <a:t>‘C’:</a:t>
            </a:r>
            <a:r>
              <a:rPr lang="en-US" altLang="zh-CN"/>
              <a:t>  printf (“60</a:t>
            </a:r>
            <a:r>
              <a:rPr lang="zh-CN" altLang="en-US"/>
              <a:t>～</a:t>
            </a:r>
            <a:r>
              <a:rPr lang="en-US" altLang="zh-CN"/>
              <a:t>69\n”);</a:t>
            </a:r>
          </a:p>
          <a:p>
            <a:pPr>
              <a:lnSpc>
                <a:spcPct val="100000"/>
              </a:lnSpc>
            </a:pPr>
            <a:r>
              <a:rPr lang="zh-CN" altLang="en-US"/>
              <a:t>　 </a:t>
            </a:r>
            <a:r>
              <a:rPr lang="en-US" altLang="zh-CN"/>
              <a:t>case </a:t>
            </a:r>
            <a:r>
              <a:rPr lang="en-US" altLang="zh-CN">
                <a:solidFill>
                  <a:srgbClr val="CC0000"/>
                </a:solidFill>
              </a:rPr>
              <a:t>‘D’:</a:t>
            </a:r>
            <a:r>
              <a:rPr lang="en-US" altLang="zh-CN"/>
              <a:t>  printf (“</a:t>
            </a:r>
            <a:r>
              <a:rPr lang="zh-CN" altLang="en-US"/>
              <a:t>＜</a:t>
            </a:r>
            <a:r>
              <a:rPr lang="en-US" altLang="zh-CN"/>
              <a:t>60\n”);</a:t>
            </a:r>
          </a:p>
          <a:p>
            <a:pPr>
              <a:lnSpc>
                <a:spcPct val="100000"/>
              </a:lnSpc>
            </a:pPr>
            <a:r>
              <a:rPr lang="en-US" altLang="zh-CN"/>
              <a:t>     </a:t>
            </a:r>
            <a:r>
              <a:rPr lang="en-US" altLang="zh-CN">
                <a:solidFill>
                  <a:srgbClr val="CC0000"/>
                </a:solidFill>
              </a:rPr>
              <a:t>default:    </a:t>
            </a:r>
            <a:r>
              <a:rPr lang="en-US" altLang="zh-CN"/>
              <a:t>printf (</a:t>
            </a:r>
            <a:r>
              <a:rPr lang="en-US" altLang="zh-CN" b="0"/>
              <a:t> </a:t>
            </a:r>
            <a:r>
              <a:rPr lang="en-US" altLang="zh-CN"/>
              <a:t>“ error\n”);</a:t>
            </a:r>
          </a:p>
          <a:p>
            <a:pPr>
              <a:lnSpc>
                <a:spcPct val="100000"/>
              </a:lnSpc>
            </a:pPr>
            <a:r>
              <a:rPr lang="en-US" altLang="zh-CN"/>
              <a:t>}</a:t>
            </a:r>
          </a:p>
        </p:txBody>
      </p:sp>
      <p:sp>
        <p:nvSpPr>
          <p:cNvPr id="738309" name="Rectangle 5">
            <a:extLst>
              <a:ext uri="{FF2B5EF4-FFF2-40B4-BE49-F238E27FC236}">
                <a16:creationId xmlns:a16="http://schemas.microsoft.com/office/drawing/2014/main" id="{57FD1DF9-B0E4-4250-861A-4B1CFFA858FA}"/>
              </a:ext>
            </a:extLst>
          </p:cNvPr>
          <p:cNvSpPr>
            <a:spLocks noGrp="1" noChangeArrowheads="1"/>
          </p:cNvSpPr>
          <p:nvPr>
            <p:ph type="title"/>
          </p:nvPr>
        </p:nvSpPr>
        <p:spPr>
          <a:xfrm>
            <a:off x="1116013" y="404813"/>
            <a:ext cx="7885112" cy="863600"/>
          </a:xfrm>
          <a:noFill/>
          <a:ln/>
        </p:spPr>
        <p:txBody>
          <a:bodyPr/>
          <a:lstStyle/>
          <a:p>
            <a:r>
              <a:rPr lang="zh-CN" altLang="en-US" sz="3200">
                <a:solidFill>
                  <a:srgbClr val="CC0000"/>
                </a:solidFill>
                <a:latin typeface="Times New Roman" panose="02020603050405020304" pitchFamily="18" charset="0"/>
              </a:rPr>
              <a:t>例</a:t>
            </a:r>
            <a:r>
              <a:rPr lang="en-US" altLang="zh-CN" sz="3200">
                <a:solidFill>
                  <a:srgbClr val="CC0000"/>
                </a:solidFill>
                <a:latin typeface="Times New Roman" panose="02020603050405020304" pitchFamily="18" charset="0"/>
              </a:rPr>
              <a:t>:</a:t>
            </a:r>
            <a:r>
              <a:rPr lang="zh-CN" altLang="en-US" sz="3200">
                <a:solidFill>
                  <a:srgbClr val="000099"/>
                </a:solidFill>
                <a:latin typeface="Times New Roman" panose="02020603050405020304" pitchFamily="18" charset="0"/>
              </a:rPr>
              <a:t>按照考试成绩的等级输出百分制分数段</a:t>
            </a:r>
            <a:endParaRPr lang="zh-CN" altLang="en-US" sz="3200">
              <a:solidFill>
                <a:schemeClr val="accent2"/>
              </a:solidFill>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a:extLst>
              <a:ext uri="{FF2B5EF4-FFF2-40B4-BE49-F238E27FC236}">
                <a16:creationId xmlns:a16="http://schemas.microsoft.com/office/drawing/2014/main" id="{036021D9-1718-442B-9D27-1A0B51C3F737}"/>
              </a:ext>
            </a:extLst>
          </p:cNvPr>
          <p:cNvSpPr>
            <a:spLocks noChangeArrowheads="1"/>
          </p:cNvSpPr>
          <p:nvPr/>
        </p:nvSpPr>
        <p:spPr bwMode="auto">
          <a:xfrm>
            <a:off x="1116013" y="1700213"/>
            <a:ext cx="7632700" cy="38893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en-US" altLang="zh-CN">
                <a:solidFill>
                  <a:srgbClr val="000099"/>
                </a:solidFill>
              </a:rPr>
              <a:t>switch</a:t>
            </a:r>
            <a:r>
              <a:rPr lang="zh-CN" altLang="en-US"/>
              <a:t>（</a:t>
            </a:r>
            <a:r>
              <a:rPr lang="en-US" altLang="zh-CN">
                <a:solidFill>
                  <a:srgbClr val="CC0000"/>
                </a:solidFill>
              </a:rPr>
              <a:t>grade</a:t>
            </a:r>
            <a:r>
              <a:rPr lang="zh-CN" altLang="en-US"/>
              <a:t>）</a:t>
            </a:r>
          </a:p>
          <a:p>
            <a:pPr>
              <a:lnSpc>
                <a:spcPct val="100000"/>
              </a:lnSpc>
            </a:pPr>
            <a:r>
              <a:rPr lang="en-US" altLang="zh-CN"/>
              <a:t>{ </a:t>
            </a:r>
          </a:p>
          <a:p>
            <a:pPr>
              <a:lnSpc>
                <a:spcPct val="100000"/>
              </a:lnSpc>
            </a:pPr>
            <a:r>
              <a:rPr lang="en-US" altLang="zh-CN"/>
              <a:t>     case </a:t>
            </a:r>
            <a:r>
              <a:rPr lang="en-US" altLang="zh-CN">
                <a:solidFill>
                  <a:srgbClr val="CC0000"/>
                </a:solidFill>
              </a:rPr>
              <a:t>‘A’:</a:t>
            </a:r>
            <a:r>
              <a:rPr lang="en-US" altLang="zh-CN"/>
              <a:t>  printf(“85</a:t>
            </a:r>
            <a:r>
              <a:rPr lang="zh-CN" altLang="en-US"/>
              <a:t>～</a:t>
            </a:r>
            <a:r>
              <a:rPr lang="en-US" altLang="zh-CN"/>
              <a:t>100\n”);  break;</a:t>
            </a:r>
          </a:p>
          <a:p>
            <a:pPr>
              <a:lnSpc>
                <a:spcPct val="100000"/>
              </a:lnSpc>
            </a:pPr>
            <a:r>
              <a:rPr lang="zh-CN" altLang="en-US"/>
              <a:t>　 </a:t>
            </a:r>
            <a:r>
              <a:rPr lang="en-US" altLang="zh-CN"/>
              <a:t>case </a:t>
            </a:r>
            <a:r>
              <a:rPr lang="en-US" altLang="zh-CN">
                <a:solidFill>
                  <a:srgbClr val="CC0000"/>
                </a:solidFill>
              </a:rPr>
              <a:t>‘B’:</a:t>
            </a:r>
            <a:r>
              <a:rPr lang="en-US" altLang="zh-CN"/>
              <a:t>  printf (“70</a:t>
            </a:r>
            <a:r>
              <a:rPr lang="zh-CN" altLang="en-US"/>
              <a:t>～</a:t>
            </a:r>
            <a:r>
              <a:rPr lang="en-US" altLang="zh-CN"/>
              <a:t>84\n”);   break;</a:t>
            </a:r>
          </a:p>
          <a:p>
            <a:pPr>
              <a:lnSpc>
                <a:spcPct val="100000"/>
              </a:lnSpc>
            </a:pPr>
            <a:r>
              <a:rPr lang="zh-CN" altLang="en-US"/>
              <a:t>　 </a:t>
            </a:r>
            <a:r>
              <a:rPr lang="en-US" altLang="zh-CN"/>
              <a:t>case </a:t>
            </a:r>
            <a:r>
              <a:rPr lang="en-US" altLang="zh-CN">
                <a:solidFill>
                  <a:srgbClr val="CC0000"/>
                </a:solidFill>
              </a:rPr>
              <a:t>‘C’:</a:t>
            </a:r>
            <a:r>
              <a:rPr lang="en-US" altLang="zh-CN"/>
              <a:t>  printf (“60</a:t>
            </a:r>
            <a:r>
              <a:rPr lang="zh-CN" altLang="en-US"/>
              <a:t>～</a:t>
            </a:r>
            <a:r>
              <a:rPr lang="en-US" altLang="zh-CN"/>
              <a:t>69\n”);   break;</a:t>
            </a:r>
          </a:p>
          <a:p>
            <a:pPr>
              <a:lnSpc>
                <a:spcPct val="100000"/>
              </a:lnSpc>
            </a:pPr>
            <a:r>
              <a:rPr lang="zh-CN" altLang="en-US"/>
              <a:t>　 </a:t>
            </a:r>
            <a:r>
              <a:rPr lang="en-US" altLang="zh-CN"/>
              <a:t>case </a:t>
            </a:r>
            <a:r>
              <a:rPr lang="en-US" altLang="zh-CN">
                <a:solidFill>
                  <a:srgbClr val="CC0000"/>
                </a:solidFill>
              </a:rPr>
              <a:t>‘D’:</a:t>
            </a:r>
            <a:r>
              <a:rPr lang="en-US" altLang="zh-CN"/>
              <a:t>  printf (“</a:t>
            </a:r>
            <a:r>
              <a:rPr lang="zh-CN" altLang="en-US"/>
              <a:t>＜</a:t>
            </a:r>
            <a:r>
              <a:rPr lang="en-US" altLang="zh-CN"/>
              <a:t>60\n”);       break;</a:t>
            </a:r>
          </a:p>
          <a:p>
            <a:pPr>
              <a:lnSpc>
                <a:spcPct val="100000"/>
              </a:lnSpc>
            </a:pPr>
            <a:r>
              <a:rPr lang="en-US" altLang="zh-CN"/>
              <a:t>     </a:t>
            </a:r>
            <a:r>
              <a:rPr lang="en-US" altLang="zh-CN">
                <a:solidFill>
                  <a:srgbClr val="CC0000"/>
                </a:solidFill>
              </a:rPr>
              <a:t>default:   </a:t>
            </a:r>
            <a:r>
              <a:rPr lang="en-US" altLang="zh-CN"/>
              <a:t> printf (“error\n”);      break;    </a:t>
            </a:r>
          </a:p>
          <a:p>
            <a:pPr>
              <a:lnSpc>
                <a:spcPct val="100000"/>
              </a:lnSpc>
            </a:pPr>
            <a:r>
              <a:rPr lang="en-US" altLang="zh-CN"/>
              <a:t>}</a:t>
            </a:r>
          </a:p>
        </p:txBody>
      </p:sp>
      <p:sp>
        <p:nvSpPr>
          <p:cNvPr id="818181" name="Rectangle 5">
            <a:extLst>
              <a:ext uri="{FF2B5EF4-FFF2-40B4-BE49-F238E27FC236}">
                <a16:creationId xmlns:a16="http://schemas.microsoft.com/office/drawing/2014/main" id="{2CCEB867-5019-4EE6-87C2-EA23C0182D57}"/>
              </a:ext>
            </a:extLst>
          </p:cNvPr>
          <p:cNvSpPr>
            <a:spLocks noChangeArrowheads="1"/>
          </p:cNvSpPr>
          <p:nvPr/>
        </p:nvSpPr>
        <p:spPr bwMode="auto">
          <a:xfrm>
            <a:off x="1079500" y="333375"/>
            <a:ext cx="788511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hlink"/>
                </a:solidFill>
                <a:latin typeface="Arial" panose="020B0604020202020204" pitchFamily="34" charset="0"/>
                <a:ea typeface="黑体" panose="02010609060101010101" pitchFamily="49" charset="-122"/>
              </a:defRPr>
            </a:lvl1pPr>
            <a:lvl2pPr>
              <a:defRPr sz="2800" b="1">
                <a:solidFill>
                  <a:schemeClr val="hlink"/>
                </a:solidFill>
                <a:latin typeface="Arial" panose="020B0604020202020204" pitchFamily="34" charset="0"/>
                <a:ea typeface="黑体" panose="02010609060101010101" pitchFamily="49" charset="-122"/>
              </a:defRPr>
            </a:lvl2pPr>
            <a:lvl3pPr>
              <a:defRPr sz="2800" b="1">
                <a:solidFill>
                  <a:schemeClr val="hlink"/>
                </a:solidFill>
                <a:latin typeface="Arial" panose="020B0604020202020204" pitchFamily="34" charset="0"/>
                <a:ea typeface="黑体" panose="02010609060101010101" pitchFamily="49" charset="-122"/>
              </a:defRPr>
            </a:lvl3pPr>
            <a:lvl4pPr>
              <a:defRPr sz="2800" b="1">
                <a:solidFill>
                  <a:schemeClr val="hlink"/>
                </a:solidFill>
                <a:latin typeface="Arial" panose="020B0604020202020204" pitchFamily="34" charset="0"/>
                <a:ea typeface="黑体" panose="02010609060101010101" pitchFamily="49" charset="-122"/>
              </a:defRPr>
            </a:lvl4pPr>
            <a:lvl5pPr>
              <a:defRPr sz="2800" b="1">
                <a:solidFill>
                  <a:schemeClr val="hlink"/>
                </a:solidFill>
                <a:latin typeface="Arial" panose="020B0604020202020204" pitchFamily="34" charset="0"/>
                <a:ea typeface="黑体" panose="02010609060101010101" pitchFamily="49" charset="-122"/>
              </a:defRPr>
            </a:lvl5pPr>
            <a:lvl6pPr marL="4572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6pPr>
            <a:lvl7pPr marL="9144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7pPr>
            <a:lvl8pPr marL="13716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8pPr>
            <a:lvl9pPr marL="18288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9pPr>
          </a:lstStyle>
          <a:p>
            <a:pPr>
              <a:lnSpc>
                <a:spcPct val="100000"/>
              </a:lnSpc>
            </a:pPr>
            <a:r>
              <a:rPr lang="zh-CN" altLang="en-US" sz="3200">
                <a:solidFill>
                  <a:srgbClr val="CC0000"/>
                </a:solidFill>
                <a:latin typeface="Times New Roman" panose="02020603050405020304" pitchFamily="18" charset="0"/>
              </a:rPr>
              <a:t>例</a:t>
            </a:r>
            <a:r>
              <a:rPr lang="en-US" altLang="zh-CN" sz="3200">
                <a:solidFill>
                  <a:srgbClr val="CC0000"/>
                </a:solidFill>
                <a:latin typeface="Times New Roman" panose="02020603050405020304" pitchFamily="18" charset="0"/>
              </a:rPr>
              <a:t>:</a:t>
            </a:r>
            <a:r>
              <a:rPr lang="zh-CN" altLang="en-US" sz="3200">
                <a:solidFill>
                  <a:srgbClr val="000099"/>
                </a:solidFill>
                <a:latin typeface="Times New Roman" panose="02020603050405020304" pitchFamily="18" charset="0"/>
              </a:rPr>
              <a:t>按照考试成绩的等级输出百分制分数段</a:t>
            </a:r>
            <a:endParaRPr lang="zh-CN" altLang="en-US" sz="3200">
              <a:solidFill>
                <a:schemeClr val="accent2"/>
              </a:solidFill>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1" name="Rectangle 3">
            <a:extLst>
              <a:ext uri="{FF2B5EF4-FFF2-40B4-BE49-F238E27FC236}">
                <a16:creationId xmlns:a16="http://schemas.microsoft.com/office/drawing/2014/main" id="{C8BBF118-07F5-457F-B2DD-6FC5D36EE8E3}"/>
              </a:ext>
            </a:extLst>
          </p:cNvPr>
          <p:cNvSpPr>
            <a:spLocks noChangeArrowheads="1"/>
          </p:cNvSpPr>
          <p:nvPr/>
        </p:nvSpPr>
        <p:spPr bwMode="auto">
          <a:xfrm>
            <a:off x="1042988" y="1484313"/>
            <a:ext cx="7489825" cy="42370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25000"/>
              </a:spcBef>
              <a:spcAft>
                <a:spcPct val="25000"/>
              </a:spcAft>
            </a:pPr>
            <a:r>
              <a:rPr kumimoji="0" lang="zh-CN" altLang="en-US" sz="3200">
                <a:solidFill>
                  <a:srgbClr val="CC0000"/>
                </a:solidFill>
                <a:ea typeface="黑体" panose="02010609060101010101" pitchFamily="49" charset="-122"/>
              </a:rPr>
              <a:t>说明：</a:t>
            </a:r>
            <a:endParaRPr kumimoji="0" lang="zh-CN" altLang="en-US" sz="3200">
              <a:ea typeface="黑体" panose="02010609060101010101" pitchFamily="49" charset="-122"/>
            </a:endParaRPr>
          </a:p>
          <a:p>
            <a:pPr>
              <a:lnSpc>
                <a:spcPct val="100000"/>
              </a:lnSpc>
              <a:spcBef>
                <a:spcPct val="25000"/>
              </a:spcBef>
              <a:spcAft>
                <a:spcPct val="25000"/>
              </a:spcAft>
            </a:pPr>
            <a:r>
              <a:rPr kumimoji="0" lang="en-US" altLang="zh-CN" sz="3200">
                <a:ea typeface="黑体" panose="02010609060101010101" pitchFamily="49" charset="-122"/>
              </a:rPr>
              <a:t>(1) switch</a:t>
            </a:r>
            <a:r>
              <a:rPr kumimoji="0" lang="zh-CN" altLang="en-US" sz="3200">
                <a:ea typeface="黑体" panose="02010609060101010101" pitchFamily="49" charset="-122"/>
              </a:rPr>
              <a:t>后面括弧内的“表达式”， </a:t>
            </a:r>
            <a:r>
              <a:rPr kumimoji="0" lang="en-US" altLang="zh-CN" sz="3200">
                <a:solidFill>
                  <a:srgbClr val="006600"/>
                </a:solidFill>
                <a:ea typeface="黑体" panose="02010609060101010101" pitchFamily="49" charset="-122"/>
              </a:rPr>
              <a:t>ANSI</a:t>
            </a:r>
            <a:r>
              <a:rPr kumimoji="0" lang="zh-CN" altLang="en-US" sz="3200">
                <a:solidFill>
                  <a:srgbClr val="006600"/>
                </a:solidFill>
                <a:ea typeface="黑体" panose="02010609060101010101" pitchFamily="49" charset="-122"/>
              </a:rPr>
              <a:t>标准允许它为任何类型。</a:t>
            </a:r>
          </a:p>
          <a:p>
            <a:pPr>
              <a:lnSpc>
                <a:spcPct val="100000"/>
              </a:lnSpc>
              <a:spcBef>
                <a:spcPct val="25000"/>
              </a:spcBef>
              <a:spcAft>
                <a:spcPct val="25000"/>
              </a:spcAft>
            </a:pPr>
            <a:r>
              <a:rPr kumimoji="0" lang="en-US" altLang="zh-CN" sz="3200">
                <a:solidFill>
                  <a:srgbClr val="000099"/>
                </a:solidFill>
                <a:ea typeface="黑体" panose="02010609060101010101" pitchFamily="49" charset="-122"/>
              </a:rPr>
              <a:t>(2) </a:t>
            </a:r>
            <a:r>
              <a:rPr kumimoji="0" lang="zh-CN" altLang="en-US" sz="3200">
                <a:solidFill>
                  <a:srgbClr val="000099"/>
                </a:solidFill>
                <a:ea typeface="黑体" panose="02010609060101010101" pitchFamily="49" charset="-122"/>
              </a:rPr>
              <a:t>根据表达式的值执行</a:t>
            </a:r>
            <a:r>
              <a:rPr kumimoji="0" lang="zh-CN" altLang="en-US" sz="3200">
                <a:solidFill>
                  <a:srgbClr val="CC0000"/>
                </a:solidFill>
                <a:ea typeface="黑体" panose="02010609060101010101" pitchFamily="49" charset="-122"/>
              </a:rPr>
              <a:t>相应的</a:t>
            </a:r>
            <a:r>
              <a:rPr kumimoji="0" lang="en-US" altLang="zh-CN" sz="3200">
                <a:solidFill>
                  <a:srgbClr val="CC0000"/>
                </a:solidFill>
                <a:ea typeface="黑体" panose="02010609060101010101" pitchFamily="49" charset="-122"/>
              </a:rPr>
              <a:t>case</a:t>
            </a:r>
            <a:r>
              <a:rPr kumimoji="0" lang="zh-CN" altLang="en-US" sz="3200">
                <a:solidFill>
                  <a:srgbClr val="000099"/>
                </a:solidFill>
                <a:ea typeface="黑体" panose="02010609060101010101" pitchFamily="49" charset="-122"/>
              </a:rPr>
              <a:t>后面的语句，否则执行</a:t>
            </a:r>
            <a:r>
              <a:rPr kumimoji="0" lang="en-US" altLang="zh-CN" sz="3200">
                <a:solidFill>
                  <a:srgbClr val="CC0000"/>
                </a:solidFill>
                <a:ea typeface="黑体" panose="02010609060101010101" pitchFamily="49" charset="-122"/>
              </a:rPr>
              <a:t>default</a:t>
            </a:r>
            <a:r>
              <a:rPr kumimoji="0" lang="zh-CN" altLang="en-US" sz="3200">
                <a:solidFill>
                  <a:srgbClr val="000099"/>
                </a:solidFill>
                <a:ea typeface="黑体" panose="02010609060101010101" pitchFamily="49" charset="-122"/>
              </a:rPr>
              <a:t>后面的语句。</a:t>
            </a:r>
          </a:p>
          <a:p>
            <a:pPr>
              <a:lnSpc>
                <a:spcPct val="100000"/>
              </a:lnSpc>
              <a:spcBef>
                <a:spcPct val="25000"/>
              </a:spcBef>
              <a:spcAft>
                <a:spcPct val="25000"/>
              </a:spcAft>
            </a:pPr>
            <a:r>
              <a:rPr kumimoji="0" lang="en-US" altLang="zh-CN" sz="3200">
                <a:ea typeface="黑体" panose="02010609060101010101" pitchFamily="49" charset="-122"/>
              </a:rPr>
              <a:t>(3) </a:t>
            </a:r>
            <a:r>
              <a:rPr kumimoji="0" lang="zh-CN" altLang="en-US" sz="3200">
                <a:ea typeface="黑体" panose="02010609060101010101" pitchFamily="49" charset="-122"/>
              </a:rPr>
              <a:t>每一个</a:t>
            </a:r>
            <a:r>
              <a:rPr kumimoji="0" lang="en-US" altLang="zh-CN" sz="3200">
                <a:ea typeface="黑体" panose="02010609060101010101" pitchFamily="49" charset="-122"/>
              </a:rPr>
              <a:t>case</a:t>
            </a:r>
            <a:r>
              <a:rPr kumimoji="0" lang="zh-CN" altLang="en-US" sz="3200">
                <a:ea typeface="黑体" panose="02010609060101010101" pitchFamily="49" charset="-122"/>
              </a:rPr>
              <a:t>的常量表达式的值必须互不相同</a:t>
            </a:r>
          </a:p>
        </p:txBody>
      </p:sp>
      <p:sp>
        <p:nvSpPr>
          <p:cNvPr id="739333" name="Rectangle 5">
            <a:extLst>
              <a:ext uri="{FF2B5EF4-FFF2-40B4-BE49-F238E27FC236}">
                <a16:creationId xmlns:a16="http://schemas.microsoft.com/office/drawing/2014/main" id="{3992D305-6CC4-45BA-944F-B8B5F67125C5}"/>
              </a:ext>
            </a:extLst>
          </p:cNvPr>
          <p:cNvSpPr>
            <a:spLocks noGrp="1" noChangeArrowheads="1"/>
          </p:cNvSpPr>
          <p:nvPr>
            <p:ph type="title"/>
          </p:nvPr>
        </p:nvSpPr>
        <p:spPr>
          <a:xfrm>
            <a:off x="2124075" y="476250"/>
            <a:ext cx="3313113" cy="576263"/>
          </a:xfrm>
          <a:noFill/>
          <a:ln/>
        </p:spPr>
        <p:txBody>
          <a:bodyPr/>
          <a:lstStyle/>
          <a:p>
            <a:r>
              <a:rPr lang="en-US" altLang="zh-CN" sz="3600">
                <a:solidFill>
                  <a:srgbClr val="800000"/>
                </a:solidFill>
                <a:latin typeface="Times New Roman" panose="02020603050405020304" pitchFamily="18" charset="0"/>
              </a:rPr>
              <a:t>  5.4 switch</a:t>
            </a:r>
            <a:r>
              <a:rPr lang="zh-CN" altLang="en-US" sz="3600">
                <a:solidFill>
                  <a:srgbClr val="800000"/>
                </a:solidFill>
                <a:latin typeface="Times New Roman" panose="02020603050405020304" pitchFamily="18" charset="0"/>
              </a:rPr>
              <a:t>语句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93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9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5" name="Rectangle 3">
            <a:extLst>
              <a:ext uri="{FF2B5EF4-FFF2-40B4-BE49-F238E27FC236}">
                <a16:creationId xmlns:a16="http://schemas.microsoft.com/office/drawing/2014/main" id="{C562F4AF-3A0E-48F5-80AD-33FBB76324F3}"/>
              </a:ext>
            </a:extLst>
          </p:cNvPr>
          <p:cNvSpPr>
            <a:spLocks noChangeArrowheads="1"/>
          </p:cNvSpPr>
          <p:nvPr/>
        </p:nvSpPr>
        <p:spPr bwMode="auto">
          <a:xfrm>
            <a:off x="1116013" y="1557338"/>
            <a:ext cx="7416800" cy="30178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nSpc>
                <a:spcPct val="100000"/>
              </a:lnSpc>
              <a:spcBef>
                <a:spcPct val="25000"/>
              </a:spcBef>
              <a:spcAft>
                <a:spcPct val="25000"/>
              </a:spcAft>
            </a:pPr>
            <a:r>
              <a:rPr lang="en-US" altLang="zh-CN"/>
              <a:t>(4) </a:t>
            </a:r>
            <a:r>
              <a:rPr lang="zh-CN" altLang="en-US"/>
              <a:t>各个</a:t>
            </a:r>
            <a:r>
              <a:rPr lang="en-US" altLang="zh-CN"/>
              <a:t>case</a:t>
            </a:r>
            <a:r>
              <a:rPr lang="zh-CN" altLang="en-US"/>
              <a:t>和</a:t>
            </a:r>
            <a:r>
              <a:rPr lang="en-US" altLang="zh-CN"/>
              <a:t>default</a:t>
            </a:r>
            <a:r>
              <a:rPr lang="zh-CN" altLang="en-US"/>
              <a:t>的出现次序不影响执行结果。 </a:t>
            </a:r>
          </a:p>
          <a:p>
            <a:pPr>
              <a:lnSpc>
                <a:spcPct val="100000"/>
              </a:lnSpc>
              <a:spcBef>
                <a:spcPct val="25000"/>
              </a:spcBef>
              <a:spcAft>
                <a:spcPct val="25000"/>
              </a:spcAft>
            </a:pPr>
            <a:r>
              <a:rPr lang="en-US" altLang="zh-CN">
                <a:solidFill>
                  <a:srgbClr val="000099"/>
                </a:solidFill>
              </a:rPr>
              <a:t>(5)</a:t>
            </a:r>
            <a:r>
              <a:rPr lang="en-US" altLang="zh-CN">
                <a:solidFill>
                  <a:schemeClr val="accent2"/>
                </a:solidFill>
              </a:rPr>
              <a:t> </a:t>
            </a:r>
            <a:r>
              <a:rPr lang="zh-CN" altLang="en-US">
                <a:solidFill>
                  <a:srgbClr val="CC0000"/>
                </a:solidFill>
              </a:rPr>
              <a:t>应该在执行一个</a:t>
            </a:r>
            <a:r>
              <a:rPr lang="en-US" altLang="zh-CN">
                <a:solidFill>
                  <a:srgbClr val="CC0000"/>
                </a:solidFill>
              </a:rPr>
              <a:t>case</a:t>
            </a:r>
            <a:r>
              <a:rPr lang="zh-CN" altLang="en-US">
                <a:solidFill>
                  <a:srgbClr val="CC0000"/>
                </a:solidFill>
              </a:rPr>
              <a:t>分支后</a:t>
            </a:r>
            <a:r>
              <a:rPr lang="en-US" altLang="zh-CN">
                <a:solidFill>
                  <a:srgbClr val="CC0000"/>
                </a:solidFill>
              </a:rPr>
              <a:t>, </a:t>
            </a:r>
            <a:r>
              <a:rPr lang="zh-CN" altLang="en-US">
                <a:solidFill>
                  <a:srgbClr val="CC0000"/>
                </a:solidFill>
              </a:rPr>
              <a:t>用一个</a:t>
            </a:r>
            <a:r>
              <a:rPr lang="en-US" altLang="zh-CN">
                <a:solidFill>
                  <a:srgbClr val="CC0000"/>
                </a:solidFill>
              </a:rPr>
              <a:t>break</a:t>
            </a:r>
            <a:r>
              <a:rPr lang="zh-CN" altLang="en-US">
                <a:solidFill>
                  <a:srgbClr val="CC0000"/>
                </a:solidFill>
              </a:rPr>
              <a:t>语句来终止</a:t>
            </a:r>
            <a:r>
              <a:rPr lang="en-US" altLang="zh-CN">
                <a:solidFill>
                  <a:srgbClr val="CC0000"/>
                </a:solidFill>
              </a:rPr>
              <a:t>switch</a:t>
            </a:r>
            <a:r>
              <a:rPr lang="zh-CN" altLang="en-US">
                <a:solidFill>
                  <a:srgbClr val="CC0000"/>
                </a:solidFill>
              </a:rPr>
              <a:t>语句的执行。</a:t>
            </a:r>
            <a:r>
              <a:rPr lang="zh-CN" altLang="en-US">
                <a:solidFill>
                  <a:schemeClr val="accent2"/>
                </a:solidFill>
              </a:rPr>
              <a:t> </a:t>
            </a:r>
          </a:p>
          <a:p>
            <a:pPr>
              <a:lnSpc>
                <a:spcPct val="100000"/>
              </a:lnSpc>
              <a:spcBef>
                <a:spcPct val="25000"/>
              </a:spcBef>
              <a:spcAft>
                <a:spcPct val="25000"/>
              </a:spcAft>
            </a:pPr>
            <a:r>
              <a:rPr lang="en-US" altLang="zh-CN"/>
              <a:t>(6) </a:t>
            </a:r>
            <a:r>
              <a:rPr lang="zh-CN" altLang="en-US"/>
              <a:t>多个</a:t>
            </a:r>
            <a:r>
              <a:rPr lang="en-US" altLang="zh-CN"/>
              <a:t>case</a:t>
            </a:r>
            <a:r>
              <a:rPr lang="zh-CN" altLang="en-US"/>
              <a:t>可以共用一组执行语句。</a:t>
            </a:r>
            <a:r>
              <a:rPr lang="zh-CN" altLang="en-US" b="0"/>
              <a:t>  </a:t>
            </a:r>
          </a:p>
        </p:txBody>
      </p:sp>
      <p:sp>
        <p:nvSpPr>
          <p:cNvPr id="740357" name="Rectangle 5">
            <a:extLst>
              <a:ext uri="{FF2B5EF4-FFF2-40B4-BE49-F238E27FC236}">
                <a16:creationId xmlns:a16="http://schemas.microsoft.com/office/drawing/2014/main" id="{48F3CBC3-347F-4C75-9DDE-12954D142B1C}"/>
              </a:ext>
            </a:extLst>
          </p:cNvPr>
          <p:cNvSpPr>
            <a:spLocks noGrp="1" noChangeArrowheads="1"/>
          </p:cNvSpPr>
          <p:nvPr>
            <p:ph type="title"/>
          </p:nvPr>
        </p:nvSpPr>
        <p:spPr>
          <a:xfrm>
            <a:off x="1692275" y="476250"/>
            <a:ext cx="3313113" cy="576263"/>
          </a:xfrm>
          <a:noFill/>
          <a:ln/>
        </p:spPr>
        <p:txBody>
          <a:bodyPr/>
          <a:lstStyle/>
          <a:p>
            <a:r>
              <a:rPr lang="en-US" altLang="zh-CN" sz="3200">
                <a:solidFill>
                  <a:srgbClr val="800000"/>
                </a:solidFill>
                <a:latin typeface="Times New Roman" panose="02020603050405020304" pitchFamily="18" charset="0"/>
              </a:rPr>
              <a:t>  5.4 switch</a:t>
            </a:r>
            <a:r>
              <a:rPr lang="zh-CN" altLang="en-US" sz="3200">
                <a:solidFill>
                  <a:srgbClr val="800000"/>
                </a:solidFill>
                <a:latin typeface="Times New Roman" panose="02020603050405020304" pitchFamily="18" charset="0"/>
              </a:rPr>
              <a:t>语句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03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a:extLst>
              <a:ext uri="{FF2B5EF4-FFF2-40B4-BE49-F238E27FC236}">
                <a16:creationId xmlns:a16="http://schemas.microsoft.com/office/drawing/2014/main" id="{2EB65757-C95A-48FF-9631-2D20C889A4B5}"/>
              </a:ext>
            </a:extLst>
          </p:cNvPr>
          <p:cNvSpPr>
            <a:spLocks noGrp="1" noChangeArrowheads="1"/>
          </p:cNvSpPr>
          <p:nvPr>
            <p:ph type="ctrTitle"/>
          </p:nvPr>
        </p:nvSpPr>
        <p:spPr>
          <a:xfrm>
            <a:off x="1258888" y="1268413"/>
            <a:ext cx="7129462" cy="5329237"/>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800080"/>
                </a:solidFill>
                <a:miter lim="800000"/>
                <a:headEnd/>
                <a:tailEnd/>
              </a14:hiddenLine>
            </a:ext>
          </a:extLst>
        </p:spPr>
        <p:txBody>
          <a:bodyPr anchor="ctr"/>
          <a:lstStyle/>
          <a:p>
            <a:pPr algn="l"/>
            <a:r>
              <a:rPr lang="en-US" altLang="zh-CN" sz="2800">
                <a:solidFill>
                  <a:schemeClr val="tx1"/>
                </a:solidFill>
                <a:latin typeface="Times New Roman" panose="02020603050405020304" pitchFamily="18" charset="0"/>
              </a:rPr>
              <a:t>main()</a:t>
            </a:r>
            <a:br>
              <a:rPr lang="en-US" altLang="zh-CN" sz="2800">
                <a:solidFill>
                  <a:schemeClr val="tx1"/>
                </a:solidFill>
                <a:latin typeface="Times New Roman" panose="02020603050405020304" pitchFamily="18" charset="0"/>
              </a:rPr>
            </a:br>
            <a:r>
              <a:rPr lang="en-US" altLang="zh-CN" sz="2800">
                <a:solidFill>
                  <a:schemeClr val="tx1"/>
                </a:solidFill>
                <a:latin typeface="Times New Roman" panose="02020603050405020304" pitchFamily="18" charset="0"/>
              </a:rPr>
              <a:t>{  int a=2,b=7,c=5;</a:t>
            </a:r>
            <a:br>
              <a:rPr lang="en-US" altLang="zh-CN" sz="2800">
                <a:solidFill>
                  <a:schemeClr val="tx1"/>
                </a:solidFill>
                <a:latin typeface="Times New Roman" panose="02020603050405020304" pitchFamily="18" charset="0"/>
              </a:rPr>
            </a:br>
            <a:r>
              <a:rPr lang="en-US" altLang="zh-CN" sz="2800">
                <a:solidFill>
                  <a:schemeClr val="tx1"/>
                </a:solidFill>
                <a:latin typeface="Times New Roman" panose="02020603050405020304" pitchFamily="18" charset="0"/>
              </a:rPr>
              <a:t>   switch( a&gt;0)</a:t>
            </a:r>
            <a:br>
              <a:rPr lang="en-US" altLang="zh-CN" sz="2800">
                <a:solidFill>
                  <a:schemeClr val="tx1"/>
                </a:solidFill>
                <a:latin typeface="Times New Roman" panose="02020603050405020304" pitchFamily="18" charset="0"/>
              </a:rPr>
            </a:br>
            <a:r>
              <a:rPr lang="zh-CN" altLang="en-US" sz="2800">
                <a:solidFill>
                  <a:schemeClr val="tx1"/>
                </a:solidFill>
                <a:latin typeface="Times New Roman" panose="02020603050405020304" pitchFamily="18" charset="0"/>
              </a:rPr>
              <a:t>　   　</a:t>
            </a:r>
            <a:r>
              <a:rPr lang="en-US" altLang="zh-CN" sz="2800">
                <a:solidFill>
                  <a:srgbClr val="CC0000"/>
                </a:solidFill>
                <a:latin typeface="Times New Roman" panose="02020603050405020304" pitchFamily="18" charset="0"/>
              </a:rPr>
              <a:t>{ case</a:t>
            </a:r>
            <a:r>
              <a:rPr lang="en-US" altLang="zh-CN" sz="2800">
                <a:solidFill>
                  <a:srgbClr val="6600CC"/>
                </a:solidFill>
                <a:latin typeface="Times New Roman" panose="02020603050405020304" pitchFamily="18" charset="0"/>
              </a:rPr>
              <a:t> </a:t>
            </a:r>
            <a:r>
              <a:rPr lang="en-US" altLang="zh-CN" sz="2800">
                <a:solidFill>
                  <a:srgbClr val="CC0000"/>
                </a:solidFill>
                <a:latin typeface="Times New Roman" panose="02020603050405020304" pitchFamily="18" charset="0"/>
              </a:rPr>
              <a:t>1: </a:t>
            </a:r>
            <a:r>
              <a:rPr lang="en-US" altLang="zh-CN" sz="2800">
                <a:solidFill>
                  <a:schemeClr val="tx1"/>
                </a:solidFill>
                <a:latin typeface="Times New Roman" panose="02020603050405020304" pitchFamily="18" charset="0"/>
              </a:rPr>
              <a:t>switch(b&lt;0)</a:t>
            </a:r>
            <a:br>
              <a:rPr lang="en-US" altLang="zh-CN" sz="2800">
                <a:solidFill>
                  <a:schemeClr val="tx1"/>
                </a:solidFill>
                <a:latin typeface="Times New Roman" panose="02020603050405020304" pitchFamily="18" charset="0"/>
              </a:rPr>
            </a:br>
            <a:r>
              <a:rPr lang="en-US" altLang="zh-CN" sz="2800">
                <a:solidFill>
                  <a:schemeClr val="tx1"/>
                </a:solidFill>
                <a:latin typeface="Times New Roman" panose="02020603050405020304" pitchFamily="18" charset="0"/>
              </a:rPr>
              <a:t>                          </a:t>
            </a:r>
            <a:r>
              <a:rPr lang="en-US" altLang="zh-CN" sz="2800">
                <a:solidFill>
                  <a:srgbClr val="6600CC"/>
                </a:solidFill>
                <a:latin typeface="Times New Roman" panose="02020603050405020304" pitchFamily="18" charset="0"/>
              </a:rPr>
              <a:t>{</a:t>
            </a:r>
            <a:r>
              <a:rPr lang="en-US" altLang="zh-CN" sz="2800">
                <a:solidFill>
                  <a:schemeClr val="tx1"/>
                </a:solidFill>
                <a:latin typeface="Times New Roman" panose="02020603050405020304" pitchFamily="18" charset="0"/>
              </a:rPr>
              <a:t> case 1:switch(“@”); break;</a:t>
            </a:r>
            <a:br>
              <a:rPr lang="en-US" altLang="zh-CN" sz="2800">
                <a:solidFill>
                  <a:schemeClr val="tx1"/>
                </a:solidFill>
                <a:latin typeface="Times New Roman" panose="02020603050405020304" pitchFamily="18" charset="0"/>
              </a:rPr>
            </a:br>
            <a:r>
              <a:rPr lang="en-US" altLang="zh-CN" sz="2800">
                <a:solidFill>
                  <a:schemeClr val="tx1"/>
                </a:solidFill>
                <a:latin typeface="Times New Roman" panose="02020603050405020304" pitchFamily="18" charset="0"/>
              </a:rPr>
              <a:t>                             case 2: printf(“!”); break;</a:t>
            </a:r>
            <a:r>
              <a:rPr lang="en-US" altLang="zh-CN" sz="2800">
                <a:solidFill>
                  <a:srgbClr val="6600CC"/>
                </a:solidFill>
                <a:latin typeface="Times New Roman" panose="02020603050405020304" pitchFamily="18" charset="0"/>
              </a:rPr>
              <a:t>  }</a:t>
            </a:r>
            <a:br>
              <a:rPr lang="en-US" altLang="zh-CN" sz="2800">
                <a:solidFill>
                  <a:srgbClr val="6600CC"/>
                </a:solidFill>
                <a:latin typeface="Times New Roman" panose="02020603050405020304" pitchFamily="18" charset="0"/>
              </a:rPr>
            </a:br>
            <a:r>
              <a:rPr lang="zh-CN" altLang="en-US" sz="2800">
                <a:solidFill>
                  <a:schemeClr val="tx1"/>
                </a:solidFill>
                <a:latin typeface="Times New Roman" panose="02020603050405020304" pitchFamily="18" charset="0"/>
              </a:rPr>
              <a:t>　　      </a:t>
            </a:r>
            <a:r>
              <a:rPr lang="en-US" altLang="zh-CN" sz="2800">
                <a:solidFill>
                  <a:srgbClr val="CC0000"/>
                </a:solidFill>
                <a:latin typeface="Times New Roman" panose="02020603050405020304" pitchFamily="18" charset="0"/>
              </a:rPr>
              <a:t>case 0:</a:t>
            </a:r>
            <a:r>
              <a:rPr lang="en-US" altLang="zh-CN" sz="2800">
                <a:solidFill>
                  <a:schemeClr val="tx1"/>
                </a:solidFill>
                <a:latin typeface="Times New Roman" panose="02020603050405020304" pitchFamily="18" charset="0"/>
              </a:rPr>
              <a:t> switch(c= =5)</a:t>
            </a:r>
            <a:br>
              <a:rPr lang="en-US" altLang="zh-CN" sz="2800">
                <a:solidFill>
                  <a:schemeClr val="tx1"/>
                </a:solidFill>
                <a:latin typeface="Times New Roman" panose="02020603050405020304" pitchFamily="18" charset="0"/>
              </a:rPr>
            </a:br>
            <a:r>
              <a:rPr lang="en-US" altLang="zh-CN" sz="2800">
                <a:solidFill>
                  <a:schemeClr val="tx1"/>
                </a:solidFill>
                <a:latin typeface="Times New Roman" panose="02020603050405020304" pitchFamily="18" charset="0"/>
              </a:rPr>
              <a:t>                          { case 0: printf(“*”); break;</a:t>
            </a:r>
            <a:br>
              <a:rPr lang="en-US" altLang="zh-CN" sz="2800">
                <a:solidFill>
                  <a:schemeClr val="tx1"/>
                </a:solidFill>
                <a:latin typeface="Times New Roman" panose="02020603050405020304" pitchFamily="18" charset="0"/>
              </a:rPr>
            </a:br>
            <a:r>
              <a:rPr lang="en-US" altLang="zh-CN" sz="2800">
                <a:solidFill>
                  <a:schemeClr val="tx1"/>
                </a:solidFill>
                <a:latin typeface="Times New Roman" panose="02020603050405020304" pitchFamily="18" charset="0"/>
              </a:rPr>
              <a:t>                             case 1: printf(“#”); break;</a:t>
            </a:r>
            <a:br>
              <a:rPr lang="en-US" altLang="zh-CN" sz="2800">
                <a:solidFill>
                  <a:schemeClr val="tx1"/>
                </a:solidFill>
                <a:latin typeface="Times New Roman" panose="02020603050405020304" pitchFamily="18" charset="0"/>
              </a:rPr>
            </a:br>
            <a:r>
              <a:rPr lang="en-US" altLang="zh-CN" sz="2800">
                <a:solidFill>
                  <a:schemeClr val="tx1"/>
                </a:solidFill>
                <a:latin typeface="Times New Roman" panose="02020603050405020304" pitchFamily="18" charset="0"/>
              </a:rPr>
              <a:t>                             case 2: printf(“$”); break; }</a:t>
            </a:r>
            <a:br>
              <a:rPr lang="en-US" altLang="zh-CN" sz="2800">
                <a:solidFill>
                  <a:schemeClr val="tx1"/>
                </a:solidFill>
                <a:latin typeface="Times New Roman" panose="02020603050405020304" pitchFamily="18" charset="0"/>
              </a:rPr>
            </a:br>
            <a:r>
              <a:rPr lang="en-US" altLang="zh-CN" sz="2800">
                <a:solidFill>
                  <a:schemeClr val="tx1"/>
                </a:solidFill>
                <a:latin typeface="Times New Roman" panose="02020603050405020304" pitchFamily="18" charset="0"/>
              </a:rPr>
              <a:t>             </a:t>
            </a:r>
            <a:r>
              <a:rPr lang="en-US" altLang="zh-CN" sz="2800">
                <a:solidFill>
                  <a:srgbClr val="CC0000"/>
                </a:solidFill>
                <a:latin typeface="Times New Roman" panose="02020603050405020304" pitchFamily="18" charset="0"/>
              </a:rPr>
              <a:t>default:</a:t>
            </a:r>
            <a:r>
              <a:rPr lang="en-US" altLang="zh-CN" sz="2800">
                <a:solidFill>
                  <a:schemeClr val="tx1"/>
                </a:solidFill>
                <a:latin typeface="Times New Roman" panose="02020603050405020304" pitchFamily="18" charset="0"/>
              </a:rPr>
              <a:t>  printf(“&amp;”);        </a:t>
            </a:r>
            <a:r>
              <a:rPr lang="en-US" altLang="zh-CN" sz="2800">
                <a:solidFill>
                  <a:srgbClr val="CC0000"/>
                </a:solidFill>
                <a:latin typeface="Times New Roman" panose="02020603050405020304" pitchFamily="18" charset="0"/>
              </a:rPr>
              <a:t>}</a:t>
            </a:r>
            <a:br>
              <a:rPr lang="en-US" altLang="zh-CN" sz="2800">
                <a:solidFill>
                  <a:srgbClr val="CC0000"/>
                </a:solidFill>
                <a:latin typeface="Times New Roman" panose="02020603050405020304" pitchFamily="18" charset="0"/>
              </a:rPr>
            </a:br>
            <a:r>
              <a:rPr lang="en-US" altLang="zh-CN" sz="2800">
                <a:solidFill>
                  <a:schemeClr val="tx1"/>
                </a:solidFill>
                <a:latin typeface="Times New Roman" panose="02020603050405020304" pitchFamily="18" charset="0"/>
              </a:rPr>
              <a:t>   printf(“\n”);    }</a:t>
            </a:r>
          </a:p>
        </p:txBody>
      </p:sp>
      <p:sp>
        <p:nvSpPr>
          <p:cNvPr id="813059" name="Rectangle 3">
            <a:extLst>
              <a:ext uri="{FF2B5EF4-FFF2-40B4-BE49-F238E27FC236}">
                <a16:creationId xmlns:a16="http://schemas.microsoft.com/office/drawing/2014/main" id="{4B7FCED4-D756-4B29-B82F-34F95B66BC14}"/>
              </a:ext>
            </a:extLst>
          </p:cNvPr>
          <p:cNvSpPr>
            <a:spLocks noChangeArrowheads="1"/>
          </p:cNvSpPr>
          <p:nvPr/>
        </p:nvSpPr>
        <p:spPr bwMode="auto">
          <a:xfrm>
            <a:off x="1476375" y="333375"/>
            <a:ext cx="5256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zh-CN" altLang="en-US">
                <a:solidFill>
                  <a:srgbClr val="000099"/>
                </a:solidFill>
                <a:latin typeface="黑体" panose="02010609060101010101" pitchFamily="49" charset="-122"/>
              </a:rPr>
              <a:t>以下程序的运行结果是？</a:t>
            </a:r>
          </a:p>
        </p:txBody>
      </p:sp>
      <p:sp>
        <p:nvSpPr>
          <p:cNvPr id="813060" name="Rectangle 4">
            <a:extLst>
              <a:ext uri="{FF2B5EF4-FFF2-40B4-BE49-F238E27FC236}">
                <a16:creationId xmlns:a16="http://schemas.microsoft.com/office/drawing/2014/main" id="{80AE0B78-31B7-441A-8073-D95034A1DCE4}"/>
              </a:ext>
            </a:extLst>
          </p:cNvPr>
          <p:cNvSpPr>
            <a:spLocks noChangeArrowheads="1"/>
          </p:cNvSpPr>
          <p:nvPr/>
        </p:nvSpPr>
        <p:spPr bwMode="auto">
          <a:xfrm>
            <a:off x="5651500" y="1341438"/>
            <a:ext cx="725488" cy="5794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lnSpc>
                <a:spcPct val="100000"/>
              </a:lnSpc>
            </a:pPr>
            <a:r>
              <a:rPr lang="en-US" altLang="zh-CN">
                <a:solidFill>
                  <a:srgbClr val="CC0000"/>
                </a:solidFill>
              </a:rPr>
              <a:t>#&amp;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3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a:extLst>
              <a:ext uri="{FF2B5EF4-FFF2-40B4-BE49-F238E27FC236}">
                <a16:creationId xmlns:a16="http://schemas.microsoft.com/office/drawing/2014/main" id="{F0B82C3D-51B7-44F2-BBE0-FFF3EE7FE9E9}"/>
              </a:ext>
            </a:extLst>
          </p:cNvPr>
          <p:cNvSpPr>
            <a:spLocks noGrp="1" noChangeArrowheads="1"/>
          </p:cNvSpPr>
          <p:nvPr>
            <p:ph type="title"/>
          </p:nvPr>
        </p:nvSpPr>
        <p:spPr>
          <a:xfrm>
            <a:off x="1331913" y="404813"/>
            <a:ext cx="3384550" cy="763587"/>
          </a:xfrm>
          <a:ln/>
        </p:spPr>
        <p:txBody>
          <a:bodyPr/>
          <a:lstStyle/>
          <a:p>
            <a:r>
              <a:rPr lang="en-US" altLang="zh-CN" sz="3600">
                <a:solidFill>
                  <a:srgbClr val="800000"/>
                </a:solidFill>
                <a:latin typeface="Times New Roman" panose="02020603050405020304" pitchFamily="18" charset="0"/>
              </a:rPr>
              <a:t>2. </a:t>
            </a:r>
            <a:r>
              <a:rPr lang="zh-CN" altLang="en-US" sz="3600">
                <a:solidFill>
                  <a:srgbClr val="800000"/>
                </a:solidFill>
                <a:latin typeface="Times New Roman" panose="02020603050405020304" pitchFamily="18" charset="0"/>
              </a:rPr>
              <a:t>关系表达式 </a:t>
            </a:r>
          </a:p>
        </p:txBody>
      </p:sp>
      <p:sp>
        <p:nvSpPr>
          <p:cNvPr id="782339" name="Rectangle 3">
            <a:extLst>
              <a:ext uri="{FF2B5EF4-FFF2-40B4-BE49-F238E27FC236}">
                <a16:creationId xmlns:a16="http://schemas.microsoft.com/office/drawing/2014/main" id="{B99EE0A1-7DF0-4CF2-A74D-47395220BD43}"/>
              </a:ext>
            </a:extLst>
          </p:cNvPr>
          <p:cNvSpPr>
            <a:spLocks noChangeArrowheads="1"/>
          </p:cNvSpPr>
          <p:nvPr/>
        </p:nvSpPr>
        <p:spPr bwMode="auto">
          <a:xfrm>
            <a:off x="611188" y="1308100"/>
            <a:ext cx="8208962" cy="50720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buFontTx/>
              <a:buChar char="•"/>
            </a:pPr>
            <a:r>
              <a:rPr kumimoji="0" lang="zh-CN" altLang="en-US" sz="2800">
                <a:ea typeface="黑体" panose="02010609060101010101" pitchFamily="49" charset="-122"/>
              </a:rPr>
              <a:t>用关系运算符将两个表达式（</a:t>
            </a:r>
            <a:r>
              <a:rPr kumimoji="0" lang="zh-CN" altLang="en-US" sz="2800">
                <a:solidFill>
                  <a:srgbClr val="000099"/>
                </a:solidFill>
                <a:ea typeface="黑体" panose="02010609060101010101" pitchFamily="49" charset="-122"/>
              </a:rPr>
              <a:t>算术表达式、关系表达式、逻辑表达式、赋值表达式 或 字符表达式</a:t>
            </a:r>
            <a:r>
              <a:rPr kumimoji="0" lang="zh-CN" altLang="en-US" sz="2800">
                <a:ea typeface="黑体" panose="02010609060101010101" pitchFamily="49" charset="-122"/>
              </a:rPr>
              <a:t>）连接起来的式子，称关系表达式</a:t>
            </a:r>
            <a:r>
              <a:rPr kumimoji="0" lang="en-US" altLang="zh-CN" sz="2800">
                <a:ea typeface="黑体" panose="02010609060101010101" pitchFamily="49" charset="-122"/>
              </a:rPr>
              <a:t>.</a:t>
            </a:r>
          </a:p>
          <a:p>
            <a:pPr>
              <a:lnSpc>
                <a:spcPct val="120000"/>
              </a:lnSpc>
            </a:pPr>
            <a:r>
              <a:rPr kumimoji="0" lang="en-US" altLang="zh-CN" sz="2800">
                <a:solidFill>
                  <a:srgbClr val="CC0000"/>
                </a:solidFill>
                <a:ea typeface="黑体" panose="02010609060101010101" pitchFamily="49" charset="-122"/>
              </a:rPr>
              <a:t>      </a:t>
            </a:r>
            <a:r>
              <a:rPr kumimoji="0" lang="zh-CN" altLang="en-US" sz="2800">
                <a:solidFill>
                  <a:srgbClr val="CC0000"/>
                </a:solidFill>
                <a:ea typeface="黑体" panose="02010609060101010101" pitchFamily="49" charset="-122"/>
              </a:rPr>
              <a:t>例：</a:t>
            </a:r>
            <a:r>
              <a:rPr kumimoji="0" lang="en-US" altLang="zh-CN" sz="2800">
                <a:solidFill>
                  <a:srgbClr val="000099"/>
                </a:solidFill>
                <a:ea typeface="黑体" panose="02010609060101010101" pitchFamily="49" charset="-122"/>
              </a:rPr>
              <a:t>a&gt;b,  a+b&gt;b+c,  (a=3)&gt;(b=5), </a:t>
            </a:r>
          </a:p>
          <a:p>
            <a:pPr>
              <a:lnSpc>
                <a:spcPct val="120000"/>
              </a:lnSpc>
            </a:pPr>
            <a:r>
              <a:rPr kumimoji="0" lang="en-US" altLang="zh-CN" sz="2800">
                <a:solidFill>
                  <a:srgbClr val="000099"/>
                </a:solidFill>
                <a:ea typeface="黑体" panose="02010609060101010101" pitchFamily="49" charset="-122"/>
              </a:rPr>
              <a:t>              ’a’&lt;‘b’,  (a&gt;b)&gt;(b&lt;c)</a:t>
            </a:r>
          </a:p>
          <a:p>
            <a:pPr>
              <a:lnSpc>
                <a:spcPct val="120000"/>
              </a:lnSpc>
            </a:pPr>
            <a:endParaRPr kumimoji="0" lang="en-US" altLang="zh-CN" sz="1000">
              <a:solidFill>
                <a:srgbClr val="000099"/>
              </a:solidFill>
              <a:ea typeface="黑体" panose="02010609060101010101" pitchFamily="49" charset="-122"/>
            </a:endParaRPr>
          </a:p>
          <a:p>
            <a:pPr>
              <a:lnSpc>
                <a:spcPct val="120000"/>
              </a:lnSpc>
              <a:buFontTx/>
              <a:buChar char="•"/>
            </a:pPr>
            <a:r>
              <a:rPr kumimoji="0" lang="zh-CN" altLang="en-US" sz="2800">
                <a:ea typeface="黑体" panose="02010609060101010101" pitchFamily="49" charset="-122"/>
              </a:rPr>
              <a:t>关系表达式的值是一个逻辑值，即“真”或“假”。</a:t>
            </a:r>
          </a:p>
          <a:p>
            <a:pPr>
              <a:lnSpc>
                <a:spcPct val="120000"/>
              </a:lnSpc>
            </a:pPr>
            <a:r>
              <a:rPr kumimoji="0" lang="zh-CN" altLang="en-US" sz="2800">
                <a:solidFill>
                  <a:srgbClr val="CC0000"/>
                </a:solidFill>
                <a:ea typeface="黑体" panose="02010609060101010101" pitchFamily="49" charset="-122"/>
              </a:rPr>
              <a:t>      例：</a:t>
            </a:r>
            <a:r>
              <a:rPr kumimoji="0" lang="zh-CN" altLang="en-US" sz="2800">
                <a:solidFill>
                  <a:srgbClr val="000099"/>
                </a:solidFill>
                <a:ea typeface="黑体" panose="02010609060101010101" pitchFamily="49" charset="-122"/>
              </a:rPr>
              <a:t>关系表达式”</a:t>
            </a:r>
            <a:r>
              <a:rPr kumimoji="0" lang="en-US" altLang="zh-CN" sz="2800">
                <a:solidFill>
                  <a:srgbClr val="000099"/>
                </a:solidFill>
                <a:ea typeface="黑体" panose="02010609060101010101" pitchFamily="49" charset="-122"/>
              </a:rPr>
              <a:t>a&gt;b”</a:t>
            </a:r>
            <a:r>
              <a:rPr kumimoji="0" lang="zh-CN" altLang="en-US" sz="2800">
                <a:solidFill>
                  <a:srgbClr val="000099"/>
                </a:solidFill>
                <a:ea typeface="黑体" panose="02010609060101010101" pitchFamily="49" charset="-122"/>
              </a:rPr>
              <a:t>的值为“真”，表达式的值为</a:t>
            </a:r>
            <a:r>
              <a:rPr kumimoji="0" lang="en-US" altLang="zh-CN" sz="2800">
                <a:solidFill>
                  <a:srgbClr val="000099"/>
                </a:solidFill>
                <a:ea typeface="黑体" panose="02010609060101010101" pitchFamily="49" charset="-122"/>
              </a:rPr>
              <a:t>1</a:t>
            </a:r>
            <a:r>
              <a:rPr kumimoji="0" lang="zh-CN" altLang="en-US" sz="2800">
                <a:solidFill>
                  <a:srgbClr val="000099"/>
                </a:solidFill>
                <a:ea typeface="黑体" panose="02010609060101010101" pitchFamily="49" charset="-122"/>
              </a:rPr>
              <a:t>。</a:t>
            </a:r>
          </a:p>
          <a:p>
            <a:pPr>
              <a:lnSpc>
                <a:spcPct val="120000"/>
              </a:lnSpc>
            </a:pPr>
            <a:endParaRPr kumimoji="0" lang="zh-CN" altLang="en-US" sz="1000">
              <a:solidFill>
                <a:schemeClr val="accent2"/>
              </a:solidFill>
              <a:ea typeface="黑体" panose="02010609060101010101" pitchFamily="49" charset="-122"/>
            </a:endParaRPr>
          </a:p>
          <a:p>
            <a:pPr>
              <a:lnSpc>
                <a:spcPct val="120000"/>
              </a:lnSpc>
            </a:pPr>
            <a:r>
              <a:rPr kumimoji="0" lang="zh-CN" altLang="en-US" sz="2800">
                <a:solidFill>
                  <a:srgbClr val="CC0000"/>
                </a:solidFill>
                <a:ea typeface="黑体" panose="02010609060101010101" pitchFamily="49" charset="-122"/>
              </a:rPr>
              <a:t>      关系表达式是一种最简单的逻辑表达式。</a:t>
            </a:r>
          </a:p>
        </p:txBody>
      </p:sp>
      <p:sp>
        <p:nvSpPr>
          <p:cNvPr id="782340" name="Oval 4">
            <a:extLst>
              <a:ext uri="{FF2B5EF4-FFF2-40B4-BE49-F238E27FC236}">
                <a16:creationId xmlns:a16="http://schemas.microsoft.com/office/drawing/2014/main" id="{FB8787F1-E881-4E88-97D3-A3AEB74E3A40}"/>
              </a:ext>
            </a:extLst>
          </p:cNvPr>
          <p:cNvSpPr>
            <a:spLocks noChangeArrowheads="1"/>
          </p:cNvSpPr>
          <p:nvPr/>
        </p:nvSpPr>
        <p:spPr bwMode="auto">
          <a:xfrm>
            <a:off x="4643438" y="4005263"/>
            <a:ext cx="1223962" cy="722312"/>
          </a:xfrm>
          <a:prstGeom prst="ellipse">
            <a:avLst/>
          </a:prstGeom>
          <a:noFill/>
          <a:ln w="57150">
            <a:solidFill>
              <a:srgbClr val="CC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782341" name="AutoShape 5">
            <a:extLst>
              <a:ext uri="{FF2B5EF4-FFF2-40B4-BE49-F238E27FC236}">
                <a16:creationId xmlns:a16="http://schemas.microsoft.com/office/drawing/2014/main" id="{0E02AE12-50C5-4A6A-9892-F19118FF8821}"/>
              </a:ext>
            </a:extLst>
          </p:cNvPr>
          <p:cNvSpPr>
            <a:spLocks noChangeArrowheads="1"/>
          </p:cNvSpPr>
          <p:nvPr/>
        </p:nvSpPr>
        <p:spPr bwMode="auto">
          <a:xfrm>
            <a:off x="5400675" y="1916113"/>
            <a:ext cx="3743325" cy="1800225"/>
          </a:xfrm>
          <a:prstGeom prst="cloudCallout">
            <a:avLst>
              <a:gd name="adj1" fmla="val -28838"/>
              <a:gd name="adj2" fmla="val 82981"/>
            </a:avLst>
          </a:prstGeom>
          <a:solidFill>
            <a:schemeClr val="bg1"/>
          </a:solidFill>
          <a:ln w="38100">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en-US" altLang="zh-CN" sz="2400"/>
              <a:t>C</a:t>
            </a:r>
            <a:r>
              <a:rPr lang="zh-CN" altLang="en-US" sz="2400"/>
              <a:t>语言中没有专用的逻辑值，</a:t>
            </a:r>
            <a:r>
              <a:rPr lang="en-US" altLang="zh-CN" sz="2400"/>
              <a:t>1</a:t>
            </a:r>
            <a:r>
              <a:rPr lang="zh-CN" altLang="en-US" sz="2400"/>
              <a:t>代表真，</a:t>
            </a:r>
            <a:r>
              <a:rPr lang="en-US" altLang="zh-CN" sz="2400"/>
              <a:t>0</a:t>
            </a:r>
            <a:r>
              <a:rPr lang="zh-CN" altLang="en-US" sz="2400"/>
              <a:t>代表假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23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2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823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8233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82341"/>
                                        </p:tgtEl>
                                        <p:attrNameLst>
                                          <p:attrName>style.visibility</p:attrName>
                                        </p:attrNameLst>
                                      </p:cBhvr>
                                      <p:to>
                                        <p:strVal val="visible"/>
                                      </p:to>
                                    </p:set>
                                    <p:anim calcmode="lin" valueType="num">
                                      <p:cBhvr additive="base">
                                        <p:cTn id="23" dur="500" fill="hold"/>
                                        <p:tgtEl>
                                          <p:spTgt spid="782341"/>
                                        </p:tgtEl>
                                        <p:attrNameLst>
                                          <p:attrName>ppt_x</p:attrName>
                                        </p:attrNameLst>
                                      </p:cBhvr>
                                      <p:tavLst>
                                        <p:tav tm="0">
                                          <p:val>
                                            <p:strVal val="1+#ppt_w/2"/>
                                          </p:val>
                                        </p:tav>
                                        <p:tav tm="100000">
                                          <p:val>
                                            <p:strVal val="#ppt_x"/>
                                          </p:val>
                                        </p:tav>
                                      </p:tavLst>
                                    </p:anim>
                                    <p:anim calcmode="lin" valueType="num">
                                      <p:cBhvr additive="base">
                                        <p:cTn id="24" dur="500" fill="hold"/>
                                        <p:tgtEl>
                                          <p:spTgt spid="782341"/>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5" presetClass="entr" presetSubtype="10" fill="hold" nodeType="afterEffect">
                                  <p:stCondLst>
                                    <p:cond delay="0"/>
                                  </p:stCondLst>
                                  <p:childTnLst>
                                    <p:set>
                                      <p:cBhvr>
                                        <p:cTn id="27" dur="1" fill="hold">
                                          <p:stCondLst>
                                            <p:cond delay="0"/>
                                          </p:stCondLst>
                                        </p:cTn>
                                        <p:tgtEl>
                                          <p:spTgt spid="782340"/>
                                        </p:tgtEl>
                                        <p:attrNameLst>
                                          <p:attrName>style.visibility</p:attrName>
                                        </p:attrNameLst>
                                      </p:cBhvr>
                                      <p:to>
                                        <p:strVal val="visible"/>
                                      </p:to>
                                    </p:set>
                                    <p:animEffect transition="in" filter="checkerboard(across)">
                                      <p:cBhvr>
                                        <p:cTn id="28" dur="500"/>
                                        <p:tgtEl>
                                          <p:spTgt spid="78234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82339">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782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a:extLst>
              <a:ext uri="{FF2B5EF4-FFF2-40B4-BE49-F238E27FC236}">
                <a16:creationId xmlns:a16="http://schemas.microsoft.com/office/drawing/2014/main" id="{D0D85F56-D6EF-48DD-8249-B6E2701730B9}"/>
              </a:ext>
            </a:extLst>
          </p:cNvPr>
          <p:cNvSpPr>
            <a:spLocks noChangeArrowheads="1"/>
          </p:cNvSpPr>
          <p:nvPr/>
        </p:nvSpPr>
        <p:spPr bwMode="auto">
          <a:xfrm>
            <a:off x="1116013" y="1270000"/>
            <a:ext cx="7416800" cy="26638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en-US" altLang="zh-CN" sz="2800">
                <a:solidFill>
                  <a:srgbClr val="000099"/>
                </a:solidFill>
              </a:rPr>
              <a:t>switch</a:t>
            </a:r>
            <a:r>
              <a:rPr lang="zh-CN" altLang="en-US" sz="2800"/>
              <a:t>（</a:t>
            </a:r>
            <a:r>
              <a:rPr lang="en-US" altLang="zh-CN" sz="2800">
                <a:solidFill>
                  <a:srgbClr val="CC0000"/>
                </a:solidFill>
              </a:rPr>
              <a:t>grade</a:t>
            </a:r>
            <a:r>
              <a:rPr lang="zh-CN" altLang="en-US" sz="2800"/>
              <a:t>）</a:t>
            </a:r>
          </a:p>
          <a:p>
            <a:pPr>
              <a:lnSpc>
                <a:spcPct val="100000"/>
              </a:lnSpc>
            </a:pPr>
            <a:r>
              <a:rPr lang="en-US" altLang="zh-CN" sz="2800"/>
              <a:t>{   case </a:t>
            </a:r>
            <a:r>
              <a:rPr lang="en-US" altLang="zh-CN" sz="2800">
                <a:solidFill>
                  <a:srgbClr val="CC0000"/>
                </a:solidFill>
              </a:rPr>
              <a:t>‘A’:</a:t>
            </a:r>
            <a:r>
              <a:rPr lang="en-US" altLang="zh-CN" sz="2800"/>
              <a:t>  printf(“85</a:t>
            </a:r>
            <a:r>
              <a:rPr lang="zh-CN" altLang="en-US" sz="2800"/>
              <a:t>～</a:t>
            </a:r>
            <a:r>
              <a:rPr lang="en-US" altLang="zh-CN" sz="2800"/>
              <a:t>100\n”);  break;</a:t>
            </a:r>
          </a:p>
          <a:p>
            <a:pPr>
              <a:lnSpc>
                <a:spcPct val="100000"/>
              </a:lnSpc>
            </a:pPr>
            <a:r>
              <a:rPr lang="zh-CN" altLang="en-US" sz="2800"/>
              <a:t>　 </a:t>
            </a:r>
            <a:r>
              <a:rPr lang="en-US" altLang="zh-CN" sz="2800"/>
              <a:t>case </a:t>
            </a:r>
            <a:r>
              <a:rPr lang="en-US" altLang="zh-CN" sz="2800">
                <a:solidFill>
                  <a:srgbClr val="CC0000"/>
                </a:solidFill>
              </a:rPr>
              <a:t>‘B’:</a:t>
            </a:r>
            <a:r>
              <a:rPr lang="en-US" altLang="zh-CN" sz="2800"/>
              <a:t>  printf (“70</a:t>
            </a:r>
            <a:r>
              <a:rPr lang="zh-CN" altLang="en-US" sz="2800"/>
              <a:t>～</a:t>
            </a:r>
            <a:r>
              <a:rPr lang="en-US" altLang="zh-CN" sz="2800"/>
              <a:t>84\n”);   break;</a:t>
            </a:r>
          </a:p>
          <a:p>
            <a:pPr>
              <a:lnSpc>
                <a:spcPct val="100000"/>
              </a:lnSpc>
            </a:pPr>
            <a:r>
              <a:rPr lang="zh-CN" altLang="en-US" sz="2800"/>
              <a:t>　 </a:t>
            </a:r>
            <a:r>
              <a:rPr lang="en-US" altLang="zh-CN" sz="2800"/>
              <a:t>case </a:t>
            </a:r>
            <a:r>
              <a:rPr lang="en-US" altLang="zh-CN" sz="2800">
                <a:solidFill>
                  <a:srgbClr val="CC0000"/>
                </a:solidFill>
              </a:rPr>
              <a:t>‘C’:</a:t>
            </a:r>
            <a:r>
              <a:rPr lang="en-US" altLang="zh-CN" sz="2800"/>
              <a:t>  printf (“60</a:t>
            </a:r>
            <a:r>
              <a:rPr lang="zh-CN" altLang="en-US" sz="2800"/>
              <a:t>～</a:t>
            </a:r>
            <a:r>
              <a:rPr lang="en-US" altLang="zh-CN" sz="2800"/>
              <a:t>69\n”);   break;</a:t>
            </a:r>
          </a:p>
          <a:p>
            <a:pPr>
              <a:lnSpc>
                <a:spcPct val="100000"/>
              </a:lnSpc>
            </a:pPr>
            <a:r>
              <a:rPr lang="zh-CN" altLang="en-US" sz="2800"/>
              <a:t>　 </a:t>
            </a:r>
            <a:r>
              <a:rPr lang="en-US" altLang="zh-CN" sz="2800"/>
              <a:t>case </a:t>
            </a:r>
            <a:r>
              <a:rPr lang="en-US" altLang="zh-CN" sz="2800">
                <a:solidFill>
                  <a:srgbClr val="CC0000"/>
                </a:solidFill>
              </a:rPr>
              <a:t>‘D’:</a:t>
            </a:r>
            <a:r>
              <a:rPr lang="en-US" altLang="zh-CN" sz="2800"/>
              <a:t>  printf (“</a:t>
            </a:r>
            <a:r>
              <a:rPr lang="zh-CN" altLang="en-US" sz="2800"/>
              <a:t>＜</a:t>
            </a:r>
            <a:r>
              <a:rPr lang="en-US" altLang="zh-CN" sz="2800"/>
              <a:t>60\n”);       break;</a:t>
            </a:r>
          </a:p>
          <a:p>
            <a:pPr>
              <a:lnSpc>
                <a:spcPct val="100000"/>
              </a:lnSpc>
            </a:pPr>
            <a:r>
              <a:rPr lang="en-US" altLang="zh-CN" sz="2800"/>
              <a:t>     </a:t>
            </a:r>
            <a:r>
              <a:rPr lang="en-US" altLang="zh-CN" sz="2800">
                <a:solidFill>
                  <a:srgbClr val="CC0000"/>
                </a:solidFill>
              </a:rPr>
              <a:t>default:   </a:t>
            </a:r>
            <a:r>
              <a:rPr lang="en-US" altLang="zh-CN" sz="2800"/>
              <a:t> printf (“error\n”);      break;    }</a:t>
            </a:r>
          </a:p>
        </p:txBody>
      </p:sp>
      <p:sp>
        <p:nvSpPr>
          <p:cNvPr id="816132" name="Rectangle 4">
            <a:extLst>
              <a:ext uri="{FF2B5EF4-FFF2-40B4-BE49-F238E27FC236}">
                <a16:creationId xmlns:a16="http://schemas.microsoft.com/office/drawing/2014/main" id="{F917225F-3636-47C5-A20D-76B9DA9491F5}"/>
              </a:ext>
            </a:extLst>
          </p:cNvPr>
          <p:cNvSpPr>
            <a:spLocks noChangeArrowheads="1"/>
          </p:cNvSpPr>
          <p:nvPr/>
        </p:nvSpPr>
        <p:spPr bwMode="auto">
          <a:xfrm>
            <a:off x="827088" y="4076700"/>
            <a:ext cx="7993062" cy="22320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en-US" altLang="zh-CN" sz="2800">
                <a:solidFill>
                  <a:srgbClr val="000099"/>
                </a:solidFill>
              </a:rPr>
              <a:t>if</a:t>
            </a:r>
            <a:r>
              <a:rPr lang="en-US" altLang="zh-CN" sz="2800"/>
              <a:t>(grade==‘A’)       printf(“85</a:t>
            </a:r>
            <a:r>
              <a:rPr lang="zh-CN" altLang="en-US" sz="2800"/>
              <a:t>～</a:t>
            </a:r>
            <a:r>
              <a:rPr lang="en-US" altLang="zh-CN" sz="2800"/>
              <a:t>100\n”);</a:t>
            </a:r>
          </a:p>
          <a:p>
            <a:pPr>
              <a:lnSpc>
                <a:spcPct val="100000"/>
              </a:lnSpc>
            </a:pPr>
            <a:r>
              <a:rPr lang="en-US" altLang="zh-CN" sz="2800">
                <a:solidFill>
                  <a:srgbClr val="000099"/>
                </a:solidFill>
              </a:rPr>
              <a:t>      else if</a:t>
            </a:r>
            <a:r>
              <a:rPr lang="en-US" altLang="zh-CN" sz="2800"/>
              <a:t>  (grade==‘B’)      printf (“70</a:t>
            </a:r>
            <a:r>
              <a:rPr lang="zh-CN" altLang="en-US" sz="2800"/>
              <a:t>～</a:t>
            </a:r>
            <a:r>
              <a:rPr lang="en-US" altLang="zh-CN" sz="2800"/>
              <a:t>84\n”);</a:t>
            </a:r>
          </a:p>
          <a:p>
            <a:pPr>
              <a:lnSpc>
                <a:spcPct val="100000"/>
              </a:lnSpc>
            </a:pPr>
            <a:r>
              <a:rPr lang="en-US" altLang="zh-CN" sz="2800"/>
              <a:t>          </a:t>
            </a:r>
            <a:r>
              <a:rPr lang="en-US" altLang="zh-CN" sz="2800">
                <a:solidFill>
                  <a:srgbClr val="000099"/>
                </a:solidFill>
              </a:rPr>
              <a:t>else if</a:t>
            </a:r>
            <a:r>
              <a:rPr lang="en-US" altLang="zh-CN" sz="2800"/>
              <a:t> (grade==‘c’)        printf (“60</a:t>
            </a:r>
            <a:r>
              <a:rPr lang="zh-CN" altLang="en-US" sz="2800"/>
              <a:t>～</a:t>
            </a:r>
            <a:r>
              <a:rPr lang="en-US" altLang="zh-CN" sz="2800"/>
              <a:t>69\n”);</a:t>
            </a:r>
          </a:p>
          <a:p>
            <a:pPr>
              <a:lnSpc>
                <a:spcPct val="100000"/>
              </a:lnSpc>
            </a:pPr>
            <a:r>
              <a:rPr lang="en-US" altLang="zh-CN" sz="2800"/>
              <a:t>                 </a:t>
            </a:r>
            <a:r>
              <a:rPr lang="en-US" altLang="zh-CN" sz="2800">
                <a:solidFill>
                  <a:srgbClr val="000099"/>
                </a:solidFill>
              </a:rPr>
              <a:t>else if</a:t>
            </a:r>
            <a:r>
              <a:rPr lang="en-US" altLang="zh-CN" sz="2800"/>
              <a:t>  (grade==‘d’)       printf (“&lt;60\n”);</a:t>
            </a:r>
          </a:p>
          <a:p>
            <a:pPr>
              <a:lnSpc>
                <a:spcPct val="100000"/>
              </a:lnSpc>
            </a:pPr>
            <a:r>
              <a:rPr lang="en-US" altLang="zh-CN" sz="2800">
                <a:solidFill>
                  <a:srgbClr val="000099"/>
                </a:solidFill>
              </a:rPr>
              <a:t>                         else</a:t>
            </a:r>
            <a:r>
              <a:rPr lang="en-US" altLang="zh-CN" sz="2800"/>
              <a:t>    printf (″error\n″); </a:t>
            </a:r>
          </a:p>
        </p:txBody>
      </p:sp>
      <p:sp>
        <p:nvSpPr>
          <p:cNvPr id="816134" name="Rectangle 6">
            <a:extLst>
              <a:ext uri="{FF2B5EF4-FFF2-40B4-BE49-F238E27FC236}">
                <a16:creationId xmlns:a16="http://schemas.microsoft.com/office/drawing/2014/main" id="{32BB336B-B6A2-4279-9C71-1F37DC134B94}"/>
              </a:ext>
            </a:extLst>
          </p:cNvPr>
          <p:cNvSpPr>
            <a:spLocks noGrp="1" noChangeArrowheads="1"/>
          </p:cNvSpPr>
          <p:nvPr>
            <p:ph type="title"/>
          </p:nvPr>
        </p:nvSpPr>
        <p:spPr>
          <a:xfrm>
            <a:off x="1116013" y="333375"/>
            <a:ext cx="7885112" cy="863600"/>
          </a:xfrm>
          <a:noFill/>
          <a:ln/>
        </p:spPr>
        <p:txBody>
          <a:bodyPr/>
          <a:lstStyle/>
          <a:p>
            <a:r>
              <a:rPr lang="zh-CN" altLang="en-US" sz="3200">
                <a:solidFill>
                  <a:srgbClr val="CC0000"/>
                </a:solidFill>
              </a:rPr>
              <a:t>例</a:t>
            </a:r>
            <a:r>
              <a:rPr lang="en-US" altLang="zh-CN" sz="3200">
                <a:solidFill>
                  <a:srgbClr val="CC0000"/>
                </a:solidFill>
              </a:rPr>
              <a:t>:</a:t>
            </a:r>
            <a:r>
              <a:rPr lang="zh-CN" altLang="en-US" sz="3200">
                <a:solidFill>
                  <a:srgbClr val="000099"/>
                </a:solidFill>
              </a:rPr>
              <a:t>按照考试成绩的等级输出百分制分数段</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a:extLst>
              <a:ext uri="{FF2B5EF4-FFF2-40B4-BE49-F238E27FC236}">
                <a16:creationId xmlns:a16="http://schemas.microsoft.com/office/drawing/2014/main" id="{9C79EF77-5AF8-456C-9089-30B3A282CF8E}"/>
              </a:ext>
            </a:extLst>
          </p:cNvPr>
          <p:cNvSpPr>
            <a:spLocks noChangeArrowheads="1"/>
          </p:cNvSpPr>
          <p:nvPr/>
        </p:nvSpPr>
        <p:spPr bwMode="auto">
          <a:xfrm>
            <a:off x="-107950" y="260350"/>
            <a:ext cx="9217025" cy="1800225"/>
          </a:xfrm>
          <a:prstGeom prst="rect">
            <a:avLst/>
          </a:prstGeom>
          <a:solidFill>
            <a:schemeClr val="bg1"/>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1">
              <a:lnSpc>
                <a:spcPct val="100000"/>
              </a:lnSpc>
            </a:pPr>
            <a:r>
              <a:rPr kumimoji="1" lang="pt-BR" altLang="zh-CN" sz="2800">
                <a:solidFill>
                  <a:srgbClr val="CC0000"/>
                </a:solidFill>
                <a:ea typeface="宋体" panose="02010600030101010101" pitchFamily="2" charset="-122"/>
              </a:rPr>
              <a:t>if</a:t>
            </a:r>
            <a:r>
              <a:rPr kumimoji="1" lang="pt-BR" altLang="zh-CN" sz="2800">
                <a:solidFill>
                  <a:srgbClr val="000099"/>
                </a:solidFill>
                <a:ea typeface="宋体" panose="02010600030101010101" pitchFamily="2" charset="-122"/>
              </a:rPr>
              <a:t>(grade&gt;=85 &amp;&amp; grade&lt;=100)    printf(“A\n”);</a:t>
            </a:r>
          </a:p>
          <a:p>
            <a:pPr lvl="1">
              <a:lnSpc>
                <a:spcPct val="100000"/>
              </a:lnSpc>
            </a:pPr>
            <a:r>
              <a:rPr kumimoji="1" lang="pt-BR" altLang="zh-CN" sz="2800">
                <a:solidFill>
                  <a:schemeClr val="accent2"/>
                </a:solidFill>
                <a:ea typeface="宋体" panose="02010600030101010101" pitchFamily="2" charset="-122"/>
              </a:rPr>
              <a:t>  </a:t>
            </a:r>
            <a:r>
              <a:rPr kumimoji="1" lang="pt-BR" altLang="zh-CN" sz="2800">
                <a:solidFill>
                  <a:srgbClr val="CC0000"/>
                </a:solidFill>
                <a:ea typeface="宋体" panose="02010600030101010101" pitchFamily="2" charset="-122"/>
              </a:rPr>
              <a:t>else if</a:t>
            </a:r>
            <a:r>
              <a:rPr kumimoji="1" lang="pt-BR" altLang="zh-CN" sz="2800">
                <a:solidFill>
                  <a:schemeClr val="accent2"/>
                </a:solidFill>
                <a:ea typeface="宋体" panose="02010600030101010101" pitchFamily="2" charset="-122"/>
              </a:rPr>
              <a:t>  </a:t>
            </a:r>
            <a:r>
              <a:rPr kumimoji="1" lang="pt-BR" altLang="zh-CN" sz="2800">
                <a:solidFill>
                  <a:srgbClr val="000099"/>
                </a:solidFill>
                <a:ea typeface="宋体" panose="02010600030101010101" pitchFamily="2" charset="-122"/>
              </a:rPr>
              <a:t>(grade&gt;=75 &amp;&amp; grade&lt;85)   printf (”B\n”);</a:t>
            </a:r>
          </a:p>
          <a:p>
            <a:pPr lvl="1">
              <a:lnSpc>
                <a:spcPct val="100000"/>
              </a:lnSpc>
            </a:pPr>
            <a:r>
              <a:rPr kumimoji="1" lang="en-US" altLang="zh-CN" sz="2800">
                <a:solidFill>
                  <a:schemeClr val="accent2"/>
                </a:solidFill>
                <a:ea typeface="宋体" panose="02010600030101010101" pitchFamily="2" charset="-122"/>
              </a:rPr>
              <a:t>         </a:t>
            </a:r>
            <a:r>
              <a:rPr kumimoji="1" lang="en-US" altLang="zh-CN" sz="2800">
                <a:solidFill>
                  <a:srgbClr val="CC0000"/>
                </a:solidFill>
                <a:ea typeface="宋体" panose="02010600030101010101" pitchFamily="2" charset="-122"/>
              </a:rPr>
              <a:t>else if</a:t>
            </a:r>
            <a:r>
              <a:rPr kumimoji="1" lang="en-US" altLang="zh-CN" sz="2800">
                <a:solidFill>
                  <a:schemeClr val="accent2"/>
                </a:solidFill>
                <a:ea typeface="宋体" panose="02010600030101010101" pitchFamily="2" charset="-122"/>
              </a:rPr>
              <a:t> </a:t>
            </a:r>
            <a:r>
              <a:rPr kumimoji="1" lang="en-US" altLang="zh-CN" sz="2800">
                <a:solidFill>
                  <a:srgbClr val="000099"/>
                </a:solidFill>
                <a:ea typeface="宋体" panose="02010600030101010101" pitchFamily="2" charset="-122"/>
              </a:rPr>
              <a:t>(grade&gt;=60 &amp;&amp; grade&lt;75)   printf (”C\n”);</a:t>
            </a:r>
          </a:p>
          <a:p>
            <a:pPr lvl="1">
              <a:lnSpc>
                <a:spcPct val="100000"/>
              </a:lnSpc>
            </a:pPr>
            <a:r>
              <a:rPr kumimoji="1" lang="en-US" altLang="zh-CN" sz="2800">
                <a:solidFill>
                  <a:srgbClr val="CC0000"/>
                </a:solidFill>
                <a:ea typeface="宋体" panose="02010600030101010101" pitchFamily="2" charset="-122"/>
              </a:rPr>
              <a:t>                else if</a:t>
            </a:r>
            <a:r>
              <a:rPr kumimoji="1" lang="en-US" altLang="zh-CN" sz="2800">
                <a:solidFill>
                  <a:schemeClr val="accent2"/>
                </a:solidFill>
                <a:ea typeface="宋体" panose="02010600030101010101" pitchFamily="2" charset="-122"/>
              </a:rPr>
              <a:t>       </a:t>
            </a:r>
            <a:r>
              <a:rPr kumimoji="1" lang="en-US" altLang="zh-CN" sz="2800">
                <a:solidFill>
                  <a:srgbClr val="000099"/>
                </a:solidFill>
                <a:ea typeface="宋体" panose="02010600030101010101" pitchFamily="2" charset="-122"/>
              </a:rPr>
              <a:t>printf (“D\n”);</a:t>
            </a:r>
            <a:r>
              <a:rPr kumimoji="1" lang="en-US" altLang="zh-CN" sz="2800">
                <a:solidFill>
                  <a:schemeClr val="accent2"/>
                </a:solidFill>
                <a:ea typeface="宋体" panose="02010600030101010101" pitchFamily="2" charset="-122"/>
              </a:rPr>
              <a:t> </a:t>
            </a:r>
          </a:p>
        </p:txBody>
      </p:sp>
      <p:sp>
        <p:nvSpPr>
          <p:cNvPr id="817155" name="Rectangle 3">
            <a:extLst>
              <a:ext uri="{FF2B5EF4-FFF2-40B4-BE49-F238E27FC236}">
                <a16:creationId xmlns:a16="http://schemas.microsoft.com/office/drawing/2014/main" id="{F089BD73-AC18-4141-B267-7ED18209B085}"/>
              </a:ext>
            </a:extLst>
          </p:cNvPr>
          <p:cNvSpPr>
            <a:spLocks noChangeArrowheads="1"/>
          </p:cNvSpPr>
          <p:nvPr/>
        </p:nvSpPr>
        <p:spPr bwMode="auto">
          <a:xfrm>
            <a:off x="468313" y="2251075"/>
            <a:ext cx="6408737" cy="4273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9685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00000"/>
              </a:lnSpc>
            </a:pPr>
            <a:r>
              <a:rPr lang="en-US" altLang="zh-CN" sz="2800">
                <a:solidFill>
                  <a:srgbClr val="000099"/>
                </a:solidFill>
              </a:rPr>
              <a:t>switch(</a:t>
            </a:r>
            <a:r>
              <a:rPr lang="en-US" altLang="zh-CN" sz="2800">
                <a:solidFill>
                  <a:srgbClr val="CC0000"/>
                </a:solidFill>
              </a:rPr>
              <a:t>grade</a:t>
            </a:r>
            <a:r>
              <a:rPr lang="en-US" altLang="zh-CN" sz="2800">
                <a:solidFill>
                  <a:srgbClr val="000099"/>
                </a:solidFill>
              </a:rPr>
              <a:t>)</a:t>
            </a:r>
          </a:p>
          <a:p>
            <a:pPr>
              <a:lnSpc>
                <a:spcPct val="80000"/>
              </a:lnSpc>
            </a:pPr>
            <a:r>
              <a:rPr lang="en-US" altLang="zh-CN" sz="2800">
                <a:solidFill>
                  <a:srgbClr val="CC0000"/>
                </a:solidFill>
              </a:rPr>
              <a:t> {    case 100:  </a:t>
            </a:r>
          </a:p>
          <a:p>
            <a:pPr>
              <a:lnSpc>
                <a:spcPct val="80000"/>
              </a:lnSpc>
            </a:pPr>
            <a:r>
              <a:rPr lang="en-US" altLang="zh-CN" sz="2800">
                <a:solidFill>
                  <a:srgbClr val="CC0000"/>
                </a:solidFill>
              </a:rPr>
              <a:t>       case 99:  </a:t>
            </a:r>
          </a:p>
          <a:p>
            <a:pPr>
              <a:lnSpc>
                <a:spcPct val="80000"/>
              </a:lnSpc>
            </a:pPr>
            <a:r>
              <a:rPr lang="en-US" altLang="zh-CN" sz="2800">
                <a:solidFill>
                  <a:srgbClr val="CC0000"/>
                </a:solidFill>
              </a:rPr>
              <a:t>      …</a:t>
            </a:r>
          </a:p>
          <a:p>
            <a:pPr>
              <a:lnSpc>
                <a:spcPct val="80000"/>
              </a:lnSpc>
            </a:pPr>
            <a:r>
              <a:rPr lang="en-US" altLang="zh-CN" sz="2800">
                <a:solidFill>
                  <a:srgbClr val="CC0000"/>
                </a:solidFill>
              </a:rPr>
              <a:t>      case 85:</a:t>
            </a:r>
            <a:r>
              <a:rPr lang="en-US" altLang="zh-CN" sz="2800"/>
              <a:t>   printf(“A\n”);   </a:t>
            </a:r>
            <a:r>
              <a:rPr lang="en-US" altLang="zh-CN" sz="2800">
                <a:solidFill>
                  <a:srgbClr val="000099"/>
                </a:solidFill>
              </a:rPr>
              <a:t>break;</a:t>
            </a:r>
          </a:p>
          <a:p>
            <a:pPr>
              <a:lnSpc>
                <a:spcPct val="80000"/>
              </a:lnSpc>
            </a:pPr>
            <a:r>
              <a:rPr lang="en-US" altLang="zh-CN" sz="2800"/>
              <a:t>      </a:t>
            </a:r>
            <a:r>
              <a:rPr lang="en-US" altLang="zh-CN" sz="2800">
                <a:solidFill>
                  <a:srgbClr val="660066"/>
                </a:solidFill>
              </a:rPr>
              <a:t>case 84:</a:t>
            </a:r>
          </a:p>
          <a:p>
            <a:pPr>
              <a:lnSpc>
                <a:spcPct val="80000"/>
              </a:lnSpc>
            </a:pPr>
            <a:r>
              <a:rPr lang="en-US" altLang="zh-CN" sz="2800">
                <a:solidFill>
                  <a:srgbClr val="660066"/>
                </a:solidFill>
              </a:rPr>
              <a:t>      …</a:t>
            </a:r>
          </a:p>
          <a:p>
            <a:pPr>
              <a:lnSpc>
                <a:spcPct val="80000"/>
              </a:lnSpc>
            </a:pPr>
            <a:r>
              <a:rPr lang="en-US" altLang="zh-CN" sz="2800">
                <a:solidFill>
                  <a:srgbClr val="660066"/>
                </a:solidFill>
              </a:rPr>
              <a:t>      case 75:</a:t>
            </a:r>
            <a:r>
              <a:rPr lang="en-US" altLang="zh-CN" sz="2800"/>
              <a:t>   printf (“B\n”);  </a:t>
            </a:r>
            <a:r>
              <a:rPr lang="en-US" altLang="zh-CN" sz="2800">
                <a:solidFill>
                  <a:srgbClr val="000099"/>
                </a:solidFill>
              </a:rPr>
              <a:t>break;</a:t>
            </a:r>
          </a:p>
          <a:p>
            <a:pPr>
              <a:lnSpc>
                <a:spcPct val="80000"/>
              </a:lnSpc>
            </a:pPr>
            <a:r>
              <a:rPr lang="en-US" altLang="zh-CN" sz="2800"/>
              <a:t>       </a:t>
            </a:r>
            <a:r>
              <a:rPr lang="en-US" altLang="zh-CN" sz="2800">
                <a:solidFill>
                  <a:srgbClr val="CC0000"/>
                </a:solidFill>
              </a:rPr>
              <a:t>…</a:t>
            </a:r>
          </a:p>
          <a:p>
            <a:pPr>
              <a:lnSpc>
                <a:spcPct val="80000"/>
              </a:lnSpc>
            </a:pPr>
            <a:r>
              <a:rPr lang="en-US" altLang="zh-CN" sz="2800">
                <a:solidFill>
                  <a:srgbClr val="CC0000"/>
                </a:solidFill>
              </a:rPr>
              <a:t>      case 60:</a:t>
            </a:r>
            <a:r>
              <a:rPr lang="en-US" altLang="zh-CN" sz="2800"/>
              <a:t>   printf (“C\n”);  </a:t>
            </a:r>
            <a:r>
              <a:rPr lang="en-US" altLang="zh-CN" sz="2800">
                <a:solidFill>
                  <a:srgbClr val="000099"/>
                </a:solidFill>
              </a:rPr>
              <a:t>break;</a:t>
            </a:r>
          </a:p>
          <a:p>
            <a:pPr>
              <a:lnSpc>
                <a:spcPct val="80000"/>
              </a:lnSpc>
            </a:pPr>
            <a:r>
              <a:rPr lang="en-US" altLang="zh-CN" sz="2800">
                <a:solidFill>
                  <a:srgbClr val="CC0000"/>
                </a:solidFill>
              </a:rPr>
              <a:t>      </a:t>
            </a:r>
            <a:r>
              <a:rPr lang="en-US" altLang="zh-CN" sz="2800">
                <a:solidFill>
                  <a:srgbClr val="660066"/>
                </a:solidFill>
              </a:rPr>
              <a:t>default:</a:t>
            </a:r>
            <a:r>
              <a:rPr lang="en-US" altLang="zh-CN" sz="2800"/>
              <a:t>   printf (“D\n”);  </a:t>
            </a:r>
            <a:r>
              <a:rPr lang="en-US" altLang="zh-CN" sz="2800">
                <a:solidFill>
                  <a:srgbClr val="000099"/>
                </a:solidFill>
              </a:rPr>
              <a:t>break;</a:t>
            </a:r>
            <a:r>
              <a:rPr lang="en-US" altLang="zh-CN" sz="2800">
                <a:solidFill>
                  <a:srgbClr val="CC0000"/>
                </a:solidFill>
              </a:rPr>
              <a:t>  </a:t>
            </a:r>
          </a:p>
          <a:p>
            <a:pPr>
              <a:lnSpc>
                <a:spcPct val="80000"/>
              </a:lnSpc>
            </a:pPr>
            <a:r>
              <a:rPr lang="en-US" altLang="zh-CN" sz="2800">
                <a:solidFill>
                  <a:srgbClr val="CC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7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a:extLst>
              <a:ext uri="{FF2B5EF4-FFF2-40B4-BE49-F238E27FC236}">
                <a16:creationId xmlns:a16="http://schemas.microsoft.com/office/drawing/2014/main" id="{4476523C-2FC5-46E7-97CB-DEFDAF3BEDE8}"/>
              </a:ext>
            </a:extLst>
          </p:cNvPr>
          <p:cNvSpPr>
            <a:spLocks noGrp="1" noChangeArrowheads="1"/>
          </p:cNvSpPr>
          <p:nvPr>
            <p:ph type="title"/>
          </p:nvPr>
        </p:nvSpPr>
        <p:spPr>
          <a:xfrm>
            <a:off x="2195513" y="404813"/>
            <a:ext cx="4321175" cy="647700"/>
          </a:xfrm>
          <a:noFill/>
          <a:ln/>
        </p:spPr>
        <p:txBody>
          <a:bodyPr/>
          <a:lstStyle/>
          <a:p>
            <a:r>
              <a:rPr lang="en-US" altLang="zh-CN" sz="3200">
                <a:solidFill>
                  <a:srgbClr val="800000"/>
                </a:solidFill>
                <a:latin typeface="Times New Roman" panose="02020603050405020304" pitchFamily="18" charset="0"/>
              </a:rPr>
              <a:t>  5.5 </a:t>
            </a:r>
            <a:r>
              <a:rPr lang="zh-CN" altLang="en-US" sz="3200">
                <a:solidFill>
                  <a:srgbClr val="800000"/>
                </a:solidFill>
                <a:latin typeface="Times New Roman" panose="02020603050405020304" pitchFamily="18" charset="0"/>
              </a:rPr>
              <a:t>程序举例</a:t>
            </a:r>
          </a:p>
        </p:txBody>
      </p:sp>
      <p:sp>
        <p:nvSpPr>
          <p:cNvPr id="741379" name="Rectangle 3">
            <a:extLst>
              <a:ext uri="{FF2B5EF4-FFF2-40B4-BE49-F238E27FC236}">
                <a16:creationId xmlns:a16="http://schemas.microsoft.com/office/drawing/2014/main" id="{D8E4B823-D9B7-4F07-973C-CB50A86CAB9A}"/>
              </a:ext>
            </a:extLst>
          </p:cNvPr>
          <p:cNvSpPr>
            <a:spLocks noChangeArrowheads="1"/>
          </p:cNvSpPr>
          <p:nvPr/>
        </p:nvSpPr>
        <p:spPr bwMode="auto">
          <a:xfrm>
            <a:off x="900113" y="1279525"/>
            <a:ext cx="7559675" cy="9461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nSpc>
                <a:spcPct val="100000"/>
              </a:lnSpc>
            </a:pPr>
            <a:r>
              <a:rPr lang="zh-CN" altLang="en-US" sz="2800">
                <a:solidFill>
                  <a:srgbClr val="CC0000"/>
                </a:solidFill>
              </a:rPr>
              <a:t>例</a:t>
            </a:r>
            <a:r>
              <a:rPr lang="en-US" altLang="zh-CN" sz="2800">
                <a:solidFill>
                  <a:srgbClr val="CC0000"/>
                </a:solidFill>
              </a:rPr>
              <a:t>5.5</a:t>
            </a:r>
            <a:r>
              <a:rPr lang="en-US" altLang="zh-CN" sz="2800">
                <a:solidFill>
                  <a:schemeClr val="accent2"/>
                </a:solidFill>
              </a:rPr>
              <a:t> </a:t>
            </a:r>
            <a:r>
              <a:rPr lang="zh-CN" altLang="en-US" sz="2800">
                <a:solidFill>
                  <a:srgbClr val="000099"/>
                </a:solidFill>
              </a:rPr>
              <a:t>写程序，判断某一年是否闰年。用下图来表示判断闰年的算法。</a:t>
            </a:r>
          </a:p>
        </p:txBody>
      </p:sp>
      <p:pic>
        <p:nvPicPr>
          <p:cNvPr id="741380" name="Picture 4" descr="e13">
            <a:extLst>
              <a:ext uri="{FF2B5EF4-FFF2-40B4-BE49-F238E27FC236}">
                <a16:creationId xmlns:a16="http://schemas.microsoft.com/office/drawing/2014/main" id="{D5435505-47E9-477C-A36B-F6D93376A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05038"/>
            <a:ext cx="7127875" cy="427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7698" name="Rectangle 2">
            <a:extLst>
              <a:ext uri="{FF2B5EF4-FFF2-40B4-BE49-F238E27FC236}">
                <a16:creationId xmlns:a16="http://schemas.microsoft.com/office/drawing/2014/main" id="{ED413CDE-CFEF-4A87-8770-6C6DE812D720}"/>
              </a:ext>
            </a:extLst>
          </p:cNvPr>
          <p:cNvSpPr>
            <a:spLocks noChangeArrowheads="1"/>
          </p:cNvSpPr>
          <p:nvPr/>
        </p:nvSpPr>
        <p:spPr bwMode="auto">
          <a:xfrm>
            <a:off x="288925" y="144463"/>
            <a:ext cx="6731000" cy="645318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lvl1pPr>
              <a:defRPr sz="2800" b="1">
                <a:solidFill>
                  <a:schemeClr val="hlink"/>
                </a:solidFill>
                <a:latin typeface="Arial" panose="020B0604020202020204" pitchFamily="34" charset="0"/>
                <a:ea typeface="黑体" panose="02010609060101010101" pitchFamily="49" charset="-122"/>
              </a:defRPr>
            </a:lvl1pPr>
            <a:lvl2pPr>
              <a:defRPr sz="2800" b="1">
                <a:solidFill>
                  <a:schemeClr val="hlink"/>
                </a:solidFill>
                <a:latin typeface="Arial" panose="020B0604020202020204" pitchFamily="34" charset="0"/>
                <a:ea typeface="黑体" panose="02010609060101010101" pitchFamily="49" charset="-122"/>
              </a:defRPr>
            </a:lvl2pPr>
            <a:lvl3pPr>
              <a:defRPr sz="2800" b="1">
                <a:solidFill>
                  <a:schemeClr val="hlink"/>
                </a:solidFill>
                <a:latin typeface="Arial" panose="020B0604020202020204" pitchFamily="34" charset="0"/>
                <a:ea typeface="黑体" panose="02010609060101010101" pitchFamily="49" charset="-122"/>
              </a:defRPr>
            </a:lvl3pPr>
            <a:lvl4pPr>
              <a:defRPr sz="2800" b="1">
                <a:solidFill>
                  <a:schemeClr val="hlink"/>
                </a:solidFill>
                <a:latin typeface="Arial" panose="020B0604020202020204" pitchFamily="34" charset="0"/>
                <a:ea typeface="黑体" panose="02010609060101010101" pitchFamily="49" charset="-122"/>
              </a:defRPr>
            </a:lvl4pPr>
            <a:lvl5pPr>
              <a:defRPr sz="2800" b="1">
                <a:solidFill>
                  <a:schemeClr val="hlink"/>
                </a:solidFill>
                <a:latin typeface="Arial" panose="020B0604020202020204" pitchFamily="34" charset="0"/>
                <a:ea typeface="黑体" panose="02010609060101010101" pitchFamily="49" charset="-122"/>
              </a:defRPr>
            </a:lvl5pPr>
            <a:lvl6pPr marL="4572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6pPr>
            <a:lvl7pPr marL="9144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7pPr>
            <a:lvl8pPr marL="13716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8pPr>
            <a:lvl9pPr marL="18288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9pPr>
          </a:lstStyle>
          <a:p>
            <a:pPr>
              <a:lnSpc>
                <a:spcPct val="95000"/>
              </a:lnSpc>
            </a:pPr>
            <a:r>
              <a:rPr lang="en-US" altLang="zh-CN">
                <a:solidFill>
                  <a:schemeClr val="tx1"/>
                </a:solidFill>
                <a:latin typeface="Times New Roman" panose="02020603050405020304" pitchFamily="18" charset="0"/>
              </a:rPr>
              <a:t>#include &lt;stdio.h&gt;</a:t>
            </a:r>
            <a:br>
              <a:rPr lang="en-US" altLang="zh-CN">
                <a:solidFill>
                  <a:schemeClr val="tx1"/>
                </a:solidFill>
                <a:latin typeface="Times New Roman" panose="02020603050405020304" pitchFamily="18" charset="0"/>
              </a:rPr>
            </a:br>
            <a:r>
              <a:rPr lang="en-US" altLang="zh-CN">
                <a:solidFill>
                  <a:schemeClr val="tx1"/>
                </a:solidFill>
                <a:latin typeface="Times New Roman" panose="02020603050405020304" pitchFamily="18" charset="0"/>
              </a:rPr>
              <a:t>void main()</a:t>
            </a:r>
            <a:br>
              <a:rPr lang="en-US" altLang="zh-CN">
                <a:solidFill>
                  <a:schemeClr val="tx1"/>
                </a:solidFill>
                <a:latin typeface="Times New Roman" panose="02020603050405020304" pitchFamily="18" charset="0"/>
              </a:rPr>
            </a:br>
            <a:r>
              <a:rPr lang="en-US" altLang="zh-CN">
                <a:solidFill>
                  <a:schemeClr val="tx1"/>
                </a:solidFill>
                <a:latin typeface="Times New Roman" panose="02020603050405020304" pitchFamily="18" charset="0"/>
              </a:rPr>
              <a:t>{int year, leap;</a:t>
            </a:r>
            <a:br>
              <a:rPr lang="en-US" altLang="zh-CN">
                <a:solidFill>
                  <a:schemeClr val="tx1"/>
                </a:solidFill>
                <a:latin typeface="Times New Roman" panose="02020603050405020304" pitchFamily="18" charset="0"/>
              </a:rPr>
            </a:br>
            <a:r>
              <a:rPr lang="en-US" altLang="zh-CN">
                <a:solidFill>
                  <a:schemeClr val="tx1"/>
                </a:solidFill>
                <a:latin typeface="Times New Roman" panose="02020603050405020304" pitchFamily="18" charset="0"/>
              </a:rPr>
              <a:t> scanf("%d",&amp;year); </a:t>
            </a:r>
            <a:br>
              <a:rPr lang="en-US" altLang="zh-CN">
                <a:solidFill>
                  <a:schemeClr val="tx1"/>
                </a:solidFill>
                <a:latin typeface="Times New Roman" panose="02020603050405020304" pitchFamily="18" charset="0"/>
              </a:rPr>
            </a:br>
            <a:br>
              <a:rPr lang="en-US" altLang="zh-CN">
                <a:solidFill>
                  <a:schemeClr val="tx1"/>
                </a:solidFill>
                <a:latin typeface="Times New Roman" panose="02020603050405020304" pitchFamily="18" charset="0"/>
              </a:rPr>
            </a:br>
            <a:br>
              <a:rPr lang="en-US" altLang="zh-CN">
                <a:solidFill>
                  <a:schemeClr val="tx1"/>
                </a:solidFill>
                <a:latin typeface="Times New Roman" panose="02020603050405020304" pitchFamily="18" charset="0"/>
              </a:rPr>
            </a:br>
            <a:br>
              <a:rPr lang="en-US" altLang="zh-CN">
                <a:solidFill>
                  <a:schemeClr val="tx1"/>
                </a:solidFill>
                <a:latin typeface="Times New Roman" panose="02020603050405020304" pitchFamily="18" charset="0"/>
              </a:rPr>
            </a:br>
            <a:br>
              <a:rPr lang="en-US" altLang="zh-CN">
                <a:solidFill>
                  <a:schemeClr val="tx1"/>
                </a:solidFill>
                <a:latin typeface="Times New Roman" panose="02020603050405020304" pitchFamily="18" charset="0"/>
              </a:rPr>
            </a:br>
            <a:br>
              <a:rPr lang="en-US" altLang="zh-CN">
                <a:solidFill>
                  <a:schemeClr val="tx1"/>
                </a:solidFill>
                <a:latin typeface="Times New Roman" panose="02020603050405020304" pitchFamily="18" charset="0"/>
              </a:rPr>
            </a:br>
            <a:br>
              <a:rPr lang="en-US" altLang="zh-CN">
                <a:solidFill>
                  <a:schemeClr val="tx1"/>
                </a:solidFill>
                <a:latin typeface="Times New Roman" panose="02020603050405020304" pitchFamily="18" charset="0"/>
              </a:rPr>
            </a:br>
            <a:br>
              <a:rPr lang="en-US" altLang="zh-CN">
                <a:solidFill>
                  <a:schemeClr val="tx1"/>
                </a:solidFill>
                <a:latin typeface="Times New Roman" panose="02020603050405020304" pitchFamily="18" charset="0"/>
              </a:rPr>
            </a:br>
            <a:br>
              <a:rPr lang="en-US" altLang="zh-CN">
                <a:solidFill>
                  <a:schemeClr val="tx1"/>
                </a:solidFill>
                <a:latin typeface="Times New Roman" panose="02020603050405020304" pitchFamily="18" charset="0"/>
              </a:rPr>
            </a:br>
            <a:r>
              <a:rPr lang="en-US" altLang="zh-CN">
                <a:solidFill>
                  <a:schemeClr val="tx1"/>
                </a:solidFill>
                <a:latin typeface="Times New Roman" panose="02020603050405020304" pitchFamily="18" charset="0"/>
              </a:rPr>
              <a:t>if (leap) printf("%d is ",year);</a:t>
            </a:r>
            <a:br>
              <a:rPr lang="en-US" altLang="zh-CN">
                <a:solidFill>
                  <a:schemeClr val="tx1"/>
                </a:solidFill>
                <a:latin typeface="Times New Roman" panose="02020603050405020304" pitchFamily="18" charset="0"/>
              </a:rPr>
            </a:br>
            <a:r>
              <a:rPr lang="en-US" altLang="zh-CN">
                <a:solidFill>
                  <a:schemeClr val="tx1"/>
                </a:solidFill>
                <a:latin typeface="Times New Roman" panose="02020603050405020304" pitchFamily="18" charset="0"/>
              </a:rPr>
              <a:t>      else  printf("%d is not ",year);</a:t>
            </a:r>
            <a:br>
              <a:rPr lang="en-US" altLang="zh-CN">
                <a:solidFill>
                  <a:schemeClr val="tx1"/>
                </a:solidFill>
                <a:latin typeface="Times New Roman" panose="02020603050405020304" pitchFamily="18" charset="0"/>
              </a:rPr>
            </a:br>
            <a:r>
              <a:rPr lang="en-US" altLang="zh-CN">
                <a:solidFill>
                  <a:schemeClr val="tx1"/>
                </a:solidFill>
                <a:latin typeface="Times New Roman" panose="02020603050405020304" pitchFamily="18" charset="0"/>
              </a:rPr>
              <a:t>      printf("a leap year.\n");   }</a:t>
            </a:r>
          </a:p>
        </p:txBody>
      </p:sp>
      <p:sp>
        <p:nvSpPr>
          <p:cNvPr id="797703" name="Rectangle 7">
            <a:extLst>
              <a:ext uri="{FF2B5EF4-FFF2-40B4-BE49-F238E27FC236}">
                <a16:creationId xmlns:a16="http://schemas.microsoft.com/office/drawing/2014/main" id="{50E3D50D-3D9A-46BE-B73F-06AB92B339D3}"/>
              </a:ext>
            </a:extLst>
          </p:cNvPr>
          <p:cNvSpPr>
            <a:spLocks noChangeArrowheads="1"/>
          </p:cNvSpPr>
          <p:nvPr/>
        </p:nvSpPr>
        <p:spPr bwMode="auto">
          <a:xfrm>
            <a:off x="395288" y="1773238"/>
            <a:ext cx="5591175" cy="35083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nSpc>
                <a:spcPct val="100000"/>
              </a:lnSpc>
            </a:pPr>
            <a:br>
              <a:rPr lang="en-US" altLang="zh-CN" sz="2800"/>
            </a:br>
            <a:r>
              <a:rPr lang="en-US" altLang="zh-CN" sz="2800"/>
              <a:t> </a:t>
            </a:r>
            <a:r>
              <a:rPr lang="en-US" altLang="zh-CN" sz="2800">
                <a:solidFill>
                  <a:srgbClr val="000099"/>
                </a:solidFill>
              </a:rPr>
              <a:t>if (year%4==0)</a:t>
            </a:r>
            <a:br>
              <a:rPr lang="en-US" altLang="zh-CN" sz="2800">
                <a:solidFill>
                  <a:srgbClr val="000099"/>
                </a:solidFill>
              </a:rPr>
            </a:br>
            <a:r>
              <a:rPr lang="en-US" altLang="zh-CN" sz="2800">
                <a:solidFill>
                  <a:srgbClr val="000099"/>
                </a:solidFill>
              </a:rPr>
              <a:t>	</a:t>
            </a:r>
            <a:r>
              <a:rPr lang="en-US" altLang="zh-CN" sz="2800"/>
              <a:t>{if (year%100==0)</a:t>
            </a:r>
            <a:br>
              <a:rPr lang="en-US" altLang="zh-CN" sz="2800"/>
            </a:br>
            <a:r>
              <a:rPr lang="en-US" altLang="zh-CN" sz="2800"/>
              <a:t>	    </a:t>
            </a:r>
            <a:r>
              <a:rPr lang="en-US" altLang="zh-CN" sz="2800">
                <a:solidFill>
                  <a:srgbClr val="000099"/>
                </a:solidFill>
              </a:rPr>
              <a:t>{if (year%400==0)  leap=1;</a:t>
            </a:r>
            <a:br>
              <a:rPr lang="en-US" altLang="zh-CN" sz="2800">
                <a:solidFill>
                  <a:srgbClr val="000099"/>
                </a:solidFill>
              </a:rPr>
            </a:br>
            <a:r>
              <a:rPr lang="en-US" altLang="zh-CN" sz="2800">
                <a:solidFill>
                  <a:srgbClr val="000099"/>
                </a:solidFill>
              </a:rPr>
              <a:t>	      else leap=0;}</a:t>
            </a:r>
            <a:br>
              <a:rPr lang="en-US" altLang="zh-CN" sz="2800">
                <a:solidFill>
                  <a:srgbClr val="000099"/>
                </a:solidFill>
              </a:rPr>
            </a:br>
            <a:r>
              <a:rPr lang="en-US" altLang="zh-CN" sz="2800"/>
              <a:t>	  else  leap=1;}</a:t>
            </a:r>
            <a:br>
              <a:rPr lang="en-US" altLang="zh-CN" sz="2800"/>
            </a:br>
            <a:r>
              <a:rPr lang="en-US" altLang="zh-CN" sz="2800">
                <a:solidFill>
                  <a:srgbClr val="000099"/>
                </a:solidFill>
              </a:rPr>
              <a:t>    else  leap=0;</a:t>
            </a:r>
            <a:br>
              <a:rPr lang="en-US" altLang="zh-CN" sz="2800">
                <a:solidFill>
                  <a:srgbClr val="000099"/>
                </a:solidFill>
              </a:rPr>
            </a:br>
            <a:endParaRPr lang="en-US" altLang="zh-CN" sz="2800">
              <a:solidFill>
                <a:srgbClr val="000099"/>
              </a:solidFill>
            </a:endParaRPr>
          </a:p>
        </p:txBody>
      </p:sp>
      <p:sp>
        <p:nvSpPr>
          <p:cNvPr id="797705" name="AutoShape 9">
            <a:extLst>
              <a:ext uri="{FF2B5EF4-FFF2-40B4-BE49-F238E27FC236}">
                <a16:creationId xmlns:a16="http://schemas.microsoft.com/office/drawing/2014/main" id="{2D4FBB24-333C-49D8-B191-37382C72EEED}"/>
              </a:ext>
            </a:extLst>
          </p:cNvPr>
          <p:cNvSpPr>
            <a:spLocks noChangeArrowheads="1"/>
          </p:cNvSpPr>
          <p:nvPr/>
        </p:nvSpPr>
        <p:spPr bwMode="auto">
          <a:xfrm>
            <a:off x="323850" y="2347913"/>
            <a:ext cx="6840538" cy="2665412"/>
          </a:xfrm>
          <a:prstGeom prst="roundRect">
            <a:avLst>
              <a:gd name="adj" fmla="val 16667"/>
            </a:avLst>
          </a:prstGeom>
          <a:solidFill>
            <a:schemeClr val="bg1"/>
          </a:solidFill>
          <a:ln w="38100">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en-US" altLang="zh-CN"/>
              <a:t>if (year%4==0&amp;&amp;year%100!=0||  </a:t>
            </a:r>
          </a:p>
          <a:p>
            <a:pPr>
              <a:lnSpc>
                <a:spcPct val="100000"/>
              </a:lnSpc>
            </a:pPr>
            <a:r>
              <a:rPr lang="en-US" altLang="zh-CN"/>
              <a:t>                                year%400==0) </a:t>
            </a:r>
          </a:p>
          <a:p>
            <a:pPr>
              <a:lnSpc>
                <a:spcPct val="100000"/>
              </a:lnSpc>
            </a:pPr>
            <a:r>
              <a:rPr lang="en-US" altLang="zh-CN"/>
              <a:t>         leap=1</a:t>
            </a:r>
            <a:r>
              <a:rPr lang="zh-CN" altLang="en-US"/>
              <a:t>；</a:t>
            </a:r>
          </a:p>
          <a:p>
            <a:pPr>
              <a:lnSpc>
                <a:spcPct val="100000"/>
              </a:lnSpc>
            </a:pPr>
            <a:r>
              <a:rPr lang="en-US" altLang="zh-CN"/>
              <a:t>else  </a:t>
            </a:r>
          </a:p>
          <a:p>
            <a:pPr>
              <a:lnSpc>
                <a:spcPct val="100000"/>
              </a:lnSpc>
            </a:pPr>
            <a:r>
              <a:rPr lang="en-US" altLang="zh-CN"/>
              <a:t>         leap=0</a:t>
            </a:r>
            <a:r>
              <a:rPr lang="zh-CN" altLang="en-US"/>
              <a:t>；</a:t>
            </a:r>
          </a:p>
        </p:txBody>
      </p:sp>
      <p:sp>
        <p:nvSpPr>
          <p:cNvPr id="797706" name="Rectangle 10">
            <a:extLst>
              <a:ext uri="{FF2B5EF4-FFF2-40B4-BE49-F238E27FC236}">
                <a16:creationId xmlns:a16="http://schemas.microsoft.com/office/drawing/2014/main" id="{C692E2F4-24D2-4DFD-A024-BACE7CA206E7}"/>
              </a:ext>
            </a:extLst>
          </p:cNvPr>
          <p:cNvSpPr>
            <a:spLocks noChangeArrowheads="1"/>
          </p:cNvSpPr>
          <p:nvPr/>
        </p:nvSpPr>
        <p:spPr bwMode="auto">
          <a:xfrm>
            <a:off x="4067175" y="115888"/>
            <a:ext cx="4752975" cy="2085975"/>
          </a:xfrm>
          <a:prstGeom prst="rect">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zh-CN" altLang="en-US" sz="2800">
                <a:solidFill>
                  <a:srgbClr val="000099"/>
                </a:solidFill>
              </a:rPr>
              <a:t>运行情况：</a:t>
            </a:r>
          </a:p>
          <a:p>
            <a:pPr>
              <a:lnSpc>
                <a:spcPct val="100000"/>
              </a:lnSpc>
            </a:pPr>
            <a:r>
              <a:rPr lang="zh-CN" altLang="en-US" sz="2800"/>
              <a:t> </a:t>
            </a:r>
            <a:r>
              <a:rPr lang="en-US" altLang="zh-CN" sz="2800" u="sng"/>
              <a:t>1989↙</a:t>
            </a:r>
            <a:r>
              <a:rPr lang="en-US" altLang="zh-CN" sz="2800"/>
              <a:t></a:t>
            </a:r>
          </a:p>
          <a:p>
            <a:pPr>
              <a:lnSpc>
                <a:spcPct val="100000"/>
              </a:lnSpc>
            </a:pPr>
            <a:r>
              <a:rPr lang="en-US" altLang="zh-CN" sz="2800"/>
              <a:t> 1989 is not a leap year.</a:t>
            </a:r>
          </a:p>
          <a:p>
            <a:pPr>
              <a:lnSpc>
                <a:spcPct val="100000"/>
              </a:lnSpc>
            </a:pPr>
            <a:r>
              <a:rPr lang="en-US" altLang="zh-CN" sz="2800"/>
              <a:t> </a:t>
            </a:r>
            <a:r>
              <a:rPr lang="en-US" altLang="zh-CN" sz="2800" u="sng"/>
              <a:t>2000↙</a:t>
            </a:r>
            <a:r>
              <a:rPr lang="en-US" altLang="zh-CN" sz="2800"/>
              <a:t></a:t>
            </a:r>
          </a:p>
          <a:p>
            <a:pPr>
              <a:lnSpc>
                <a:spcPct val="100000"/>
              </a:lnSpc>
            </a:pPr>
            <a:r>
              <a:rPr lang="en-US" altLang="zh-CN" sz="2800"/>
              <a:t> 2000 is  a leap year.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77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77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77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03" grpId="0"/>
      <p:bldP spid="797705" grpId="0" animBg="1"/>
      <p:bldP spid="79770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9" name="Rectangle 9">
            <a:extLst>
              <a:ext uri="{FF2B5EF4-FFF2-40B4-BE49-F238E27FC236}">
                <a16:creationId xmlns:a16="http://schemas.microsoft.com/office/drawing/2014/main" id="{24126D70-5729-4533-A39F-29DC7979A28C}"/>
              </a:ext>
            </a:extLst>
          </p:cNvPr>
          <p:cNvSpPr>
            <a:spLocks noChangeArrowheads="1"/>
          </p:cNvSpPr>
          <p:nvPr/>
        </p:nvSpPr>
        <p:spPr bwMode="auto">
          <a:xfrm>
            <a:off x="0" y="-242888"/>
            <a:ext cx="9144000" cy="2133601"/>
          </a:xfrm>
          <a:prstGeom prst="rect">
            <a:avLst/>
          </a:prstGeom>
          <a:solidFill>
            <a:schemeClr val="bg1"/>
          </a:soli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2403" name="Rectangle 3">
            <a:extLst>
              <a:ext uri="{FF2B5EF4-FFF2-40B4-BE49-F238E27FC236}">
                <a16:creationId xmlns:a16="http://schemas.microsoft.com/office/drawing/2014/main" id="{A78A5B8C-996C-4274-8572-A874935A9D6B}"/>
              </a:ext>
            </a:extLst>
          </p:cNvPr>
          <p:cNvSpPr>
            <a:spLocks noChangeArrowheads="1"/>
          </p:cNvSpPr>
          <p:nvPr/>
        </p:nvSpPr>
        <p:spPr bwMode="auto">
          <a:xfrm>
            <a:off x="539750" y="-96838"/>
            <a:ext cx="6985000" cy="6162676"/>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lvl1pPr>
              <a:defRPr sz="2800" b="1">
                <a:solidFill>
                  <a:schemeClr val="hlink"/>
                </a:solidFill>
                <a:latin typeface="Arial" panose="020B0604020202020204" pitchFamily="34" charset="0"/>
                <a:ea typeface="黑体" panose="02010609060101010101" pitchFamily="49" charset="-122"/>
              </a:defRPr>
            </a:lvl1pPr>
            <a:lvl2pPr>
              <a:defRPr sz="2800" b="1">
                <a:solidFill>
                  <a:schemeClr val="hlink"/>
                </a:solidFill>
                <a:latin typeface="Arial" panose="020B0604020202020204" pitchFamily="34" charset="0"/>
                <a:ea typeface="黑体" panose="02010609060101010101" pitchFamily="49" charset="-122"/>
              </a:defRPr>
            </a:lvl2pPr>
            <a:lvl3pPr>
              <a:defRPr sz="2800" b="1">
                <a:solidFill>
                  <a:schemeClr val="hlink"/>
                </a:solidFill>
                <a:latin typeface="Arial" panose="020B0604020202020204" pitchFamily="34" charset="0"/>
                <a:ea typeface="黑体" panose="02010609060101010101" pitchFamily="49" charset="-122"/>
              </a:defRPr>
            </a:lvl3pPr>
            <a:lvl4pPr>
              <a:defRPr sz="2800" b="1">
                <a:solidFill>
                  <a:schemeClr val="hlink"/>
                </a:solidFill>
                <a:latin typeface="Arial" panose="020B0604020202020204" pitchFamily="34" charset="0"/>
                <a:ea typeface="黑体" panose="02010609060101010101" pitchFamily="49" charset="-122"/>
              </a:defRPr>
            </a:lvl4pPr>
            <a:lvl5pPr>
              <a:defRPr sz="2800" b="1">
                <a:solidFill>
                  <a:schemeClr val="hlink"/>
                </a:solidFill>
                <a:latin typeface="Arial" panose="020B0604020202020204" pitchFamily="34" charset="0"/>
                <a:ea typeface="黑体" panose="02010609060101010101" pitchFamily="49" charset="-122"/>
              </a:defRPr>
            </a:lvl5pPr>
            <a:lvl6pPr marL="4572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6pPr>
            <a:lvl7pPr marL="9144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7pPr>
            <a:lvl8pPr marL="13716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8pPr>
            <a:lvl9pPr marL="18288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9pPr>
          </a:lstStyle>
          <a:p>
            <a:pPr>
              <a:lnSpc>
                <a:spcPct val="95000"/>
              </a:lnSpc>
            </a:pPr>
            <a:r>
              <a:rPr lang="en-US" altLang="zh-CN">
                <a:solidFill>
                  <a:schemeClr val="tx1"/>
                </a:solidFill>
                <a:latin typeface="Times New Roman" panose="02020603050405020304" pitchFamily="18" charset="0"/>
              </a:rPr>
              <a:t>#include &lt;stdio.h&gt;</a:t>
            </a:r>
            <a:br>
              <a:rPr lang="en-US" altLang="zh-CN">
                <a:solidFill>
                  <a:schemeClr val="tx1"/>
                </a:solidFill>
                <a:latin typeface="Times New Roman" panose="02020603050405020304" pitchFamily="18" charset="0"/>
              </a:rPr>
            </a:br>
            <a:r>
              <a:rPr lang="en-US" altLang="zh-CN">
                <a:solidFill>
                  <a:schemeClr val="tx1"/>
                </a:solidFill>
                <a:latin typeface="Times New Roman" panose="02020603050405020304" pitchFamily="18" charset="0"/>
              </a:rPr>
              <a:t>void main()</a:t>
            </a:r>
            <a:br>
              <a:rPr lang="en-US" altLang="zh-CN">
                <a:solidFill>
                  <a:schemeClr val="tx1"/>
                </a:solidFill>
                <a:latin typeface="Times New Roman" panose="02020603050405020304" pitchFamily="18" charset="0"/>
              </a:rPr>
            </a:br>
            <a:r>
              <a:rPr lang="en-US" altLang="zh-CN">
                <a:solidFill>
                  <a:schemeClr val="tx1"/>
                </a:solidFill>
                <a:latin typeface="Times New Roman" panose="02020603050405020304" pitchFamily="18" charset="0"/>
              </a:rPr>
              <a:t>{int year, leap;</a:t>
            </a:r>
            <a:br>
              <a:rPr lang="en-US" altLang="zh-CN">
                <a:solidFill>
                  <a:schemeClr val="tx1"/>
                </a:solidFill>
                <a:latin typeface="Times New Roman" panose="02020603050405020304" pitchFamily="18" charset="0"/>
              </a:rPr>
            </a:br>
            <a:r>
              <a:rPr lang="en-US" altLang="zh-CN">
                <a:solidFill>
                  <a:schemeClr val="tx1"/>
                </a:solidFill>
                <a:latin typeface="Times New Roman" panose="02020603050405020304" pitchFamily="18" charset="0"/>
              </a:rPr>
              <a:t> scanf("%d",&amp;year);</a:t>
            </a:r>
            <a:br>
              <a:rPr lang="en-US" altLang="zh-CN">
                <a:solidFill>
                  <a:schemeClr val="tx1"/>
                </a:solidFill>
                <a:latin typeface="Times New Roman" panose="02020603050405020304" pitchFamily="18" charset="0"/>
              </a:rPr>
            </a:br>
            <a:r>
              <a:rPr lang="en-US" altLang="zh-CN">
                <a:solidFill>
                  <a:schemeClr val="tx1"/>
                </a:solidFill>
                <a:latin typeface="Times New Roman" panose="02020603050405020304" pitchFamily="18" charset="0"/>
              </a:rPr>
              <a:t> </a:t>
            </a:r>
            <a:r>
              <a:rPr lang="en-US" altLang="zh-CN">
                <a:solidFill>
                  <a:srgbClr val="000099"/>
                </a:solidFill>
                <a:latin typeface="Times New Roman" panose="02020603050405020304" pitchFamily="18" charset="0"/>
              </a:rPr>
              <a:t>if (year%4==0)</a:t>
            </a:r>
            <a:br>
              <a:rPr lang="en-US" altLang="zh-CN">
                <a:solidFill>
                  <a:srgbClr val="000099"/>
                </a:solidFill>
                <a:latin typeface="Times New Roman" panose="02020603050405020304" pitchFamily="18" charset="0"/>
              </a:rPr>
            </a:br>
            <a:r>
              <a:rPr lang="en-US" altLang="zh-CN">
                <a:solidFill>
                  <a:srgbClr val="000099"/>
                </a:solidFill>
                <a:latin typeface="Times New Roman" panose="02020603050405020304" pitchFamily="18" charset="0"/>
              </a:rPr>
              <a:t>	{if (year%100==0)</a:t>
            </a:r>
            <a:br>
              <a:rPr lang="en-US" altLang="zh-CN">
                <a:solidFill>
                  <a:srgbClr val="000099"/>
                </a:solidFill>
                <a:latin typeface="Times New Roman" panose="02020603050405020304" pitchFamily="18" charset="0"/>
              </a:rPr>
            </a:br>
            <a:r>
              <a:rPr lang="en-US" altLang="zh-CN">
                <a:solidFill>
                  <a:srgbClr val="000099"/>
                </a:solidFill>
                <a:latin typeface="Times New Roman" panose="02020603050405020304" pitchFamily="18" charset="0"/>
              </a:rPr>
              <a:t>	    {if (year%400==0)  leap=1;</a:t>
            </a:r>
            <a:br>
              <a:rPr lang="en-US" altLang="zh-CN">
                <a:solidFill>
                  <a:srgbClr val="000099"/>
                </a:solidFill>
                <a:latin typeface="Times New Roman" panose="02020603050405020304" pitchFamily="18" charset="0"/>
              </a:rPr>
            </a:br>
            <a:r>
              <a:rPr lang="en-US" altLang="zh-CN">
                <a:solidFill>
                  <a:srgbClr val="000099"/>
                </a:solidFill>
                <a:latin typeface="Times New Roman" panose="02020603050405020304" pitchFamily="18" charset="0"/>
              </a:rPr>
              <a:t>	      else leap=0;}</a:t>
            </a:r>
            <a:br>
              <a:rPr lang="en-US" altLang="zh-CN">
                <a:solidFill>
                  <a:srgbClr val="000099"/>
                </a:solidFill>
                <a:latin typeface="Times New Roman" panose="02020603050405020304" pitchFamily="18" charset="0"/>
              </a:rPr>
            </a:br>
            <a:r>
              <a:rPr lang="en-US" altLang="zh-CN">
                <a:solidFill>
                  <a:srgbClr val="000099"/>
                </a:solidFill>
                <a:latin typeface="Times New Roman" panose="02020603050405020304" pitchFamily="18" charset="0"/>
              </a:rPr>
              <a:t>	  else  leap=1;}</a:t>
            </a:r>
            <a:br>
              <a:rPr lang="en-US" altLang="zh-CN">
                <a:solidFill>
                  <a:srgbClr val="000099"/>
                </a:solidFill>
                <a:latin typeface="Times New Roman" panose="02020603050405020304" pitchFamily="18" charset="0"/>
              </a:rPr>
            </a:br>
            <a:r>
              <a:rPr lang="en-US" altLang="zh-CN">
                <a:solidFill>
                  <a:srgbClr val="000099"/>
                </a:solidFill>
                <a:latin typeface="Times New Roman" panose="02020603050405020304" pitchFamily="18" charset="0"/>
              </a:rPr>
              <a:t>    else  leap=0;</a:t>
            </a:r>
            <a:br>
              <a:rPr lang="en-US" altLang="zh-CN" sz="1000">
                <a:solidFill>
                  <a:srgbClr val="000099"/>
                </a:solidFill>
                <a:latin typeface="Times New Roman" panose="02020603050405020304" pitchFamily="18" charset="0"/>
              </a:rPr>
            </a:br>
            <a:r>
              <a:rPr lang="en-US" altLang="zh-CN" sz="1000">
                <a:solidFill>
                  <a:schemeClr val="tx1"/>
                </a:solidFill>
                <a:latin typeface="Times New Roman" panose="02020603050405020304" pitchFamily="18" charset="0"/>
              </a:rPr>
              <a:t>     </a:t>
            </a:r>
            <a:br>
              <a:rPr lang="en-US" altLang="zh-CN" sz="1000">
                <a:solidFill>
                  <a:schemeClr val="tx1"/>
                </a:solidFill>
                <a:latin typeface="Times New Roman" panose="02020603050405020304" pitchFamily="18" charset="0"/>
              </a:rPr>
            </a:br>
            <a:r>
              <a:rPr lang="en-US" altLang="zh-CN">
                <a:solidFill>
                  <a:schemeClr val="tx1"/>
                </a:solidFill>
                <a:latin typeface="Times New Roman" panose="02020603050405020304" pitchFamily="18" charset="0"/>
              </a:rPr>
              <a:t>if (leap) printf("%d is ",year);</a:t>
            </a:r>
            <a:br>
              <a:rPr lang="en-US" altLang="zh-CN">
                <a:solidFill>
                  <a:schemeClr val="tx1"/>
                </a:solidFill>
                <a:latin typeface="Times New Roman" panose="02020603050405020304" pitchFamily="18" charset="0"/>
              </a:rPr>
            </a:br>
            <a:r>
              <a:rPr lang="en-US" altLang="zh-CN">
                <a:solidFill>
                  <a:schemeClr val="tx1"/>
                </a:solidFill>
                <a:latin typeface="Times New Roman" panose="02020603050405020304" pitchFamily="18" charset="0"/>
              </a:rPr>
              <a:t>      else  printf("%d is not ",year);</a:t>
            </a:r>
            <a:br>
              <a:rPr lang="en-US" altLang="zh-CN">
                <a:solidFill>
                  <a:schemeClr val="tx1"/>
                </a:solidFill>
                <a:latin typeface="Times New Roman" panose="02020603050405020304" pitchFamily="18" charset="0"/>
              </a:rPr>
            </a:br>
            <a:r>
              <a:rPr lang="en-US" altLang="zh-CN">
                <a:solidFill>
                  <a:schemeClr val="tx1"/>
                </a:solidFill>
                <a:latin typeface="Times New Roman" panose="02020603050405020304" pitchFamily="18" charset="0"/>
              </a:rPr>
              <a:t>      printf("a leap year.\n");   }</a:t>
            </a:r>
          </a:p>
        </p:txBody>
      </p:sp>
      <p:sp>
        <p:nvSpPr>
          <p:cNvPr id="742404" name="AutoShape 4">
            <a:extLst>
              <a:ext uri="{FF2B5EF4-FFF2-40B4-BE49-F238E27FC236}">
                <a16:creationId xmlns:a16="http://schemas.microsoft.com/office/drawing/2014/main" id="{EDD5FE34-D559-48FE-9573-E1412EF9CA4C}"/>
              </a:ext>
            </a:extLst>
          </p:cNvPr>
          <p:cNvSpPr>
            <a:spLocks noChangeArrowheads="1"/>
          </p:cNvSpPr>
          <p:nvPr/>
        </p:nvSpPr>
        <p:spPr bwMode="auto">
          <a:xfrm>
            <a:off x="466725" y="1962150"/>
            <a:ext cx="6121400" cy="2447925"/>
          </a:xfrm>
          <a:prstGeom prst="roundRect">
            <a:avLst>
              <a:gd name="adj" fmla="val 16667"/>
            </a:avLst>
          </a:prstGeom>
          <a:noFill/>
          <a:ln w="28575">
            <a:solidFill>
              <a:srgbClr val="CC0000"/>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2408" name="AutoShape 8">
            <a:extLst>
              <a:ext uri="{FF2B5EF4-FFF2-40B4-BE49-F238E27FC236}">
                <a16:creationId xmlns:a16="http://schemas.microsoft.com/office/drawing/2014/main" id="{1274404F-EDAD-4387-8653-D294652BC0EB}"/>
              </a:ext>
            </a:extLst>
          </p:cNvPr>
          <p:cNvSpPr>
            <a:spLocks noChangeArrowheads="1"/>
          </p:cNvSpPr>
          <p:nvPr/>
        </p:nvSpPr>
        <p:spPr bwMode="auto">
          <a:xfrm>
            <a:off x="1763713" y="4481513"/>
            <a:ext cx="6985000" cy="2089150"/>
          </a:xfrm>
          <a:prstGeom prst="roundRect">
            <a:avLst>
              <a:gd name="adj" fmla="val 16667"/>
            </a:avLst>
          </a:prstGeom>
          <a:solidFill>
            <a:schemeClr val="bg1"/>
          </a:solidFill>
          <a:ln w="38100">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en-US" altLang="zh-CN" sz="2800">
                <a:solidFill>
                  <a:srgbClr val="CC0000"/>
                </a:solidFill>
              </a:rPr>
              <a:t>if </a:t>
            </a:r>
            <a:r>
              <a:rPr lang="en-US" altLang="zh-CN" sz="2800"/>
              <a:t>(year%4==0&amp;&amp;year%100!=0||  </a:t>
            </a:r>
          </a:p>
          <a:p>
            <a:pPr>
              <a:lnSpc>
                <a:spcPct val="100000"/>
              </a:lnSpc>
            </a:pPr>
            <a:r>
              <a:rPr lang="en-US" altLang="zh-CN" sz="2800"/>
              <a:t>                                year%400==0) </a:t>
            </a:r>
          </a:p>
          <a:p>
            <a:pPr>
              <a:lnSpc>
                <a:spcPct val="100000"/>
              </a:lnSpc>
            </a:pPr>
            <a:r>
              <a:rPr lang="en-US" altLang="zh-CN" sz="2800"/>
              <a:t>                 leap=1</a:t>
            </a:r>
            <a:r>
              <a:rPr lang="zh-CN" altLang="en-US" sz="2800"/>
              <a:t>；</a:t>
            </a:r>
          </a:p>
          <a:p>
            <a:pPr>
              <a:lnSpc>
                <a:spcPct val="100000"/>
              </a:lnSpc>
            </a:pPr>
            <a:r>
              <a:rPr lang="en-US" altLang="zh-CN" sz="2800">
                <a:solidFill>
                  <a:srgbClr val="CC0000"/>
                </a:solidFill>
              </a:rPr>
              <a:t>else  </a:t>
            </a:r>
            <a:r>
              <a:rPr lang="en-US" altLang="zh-CN" sz="2800"/>
              <a:t>         leap=0</a:t>
            </a:r>
            <a:r>
              <a:rPr lang="zh-CN" altLang="en-US"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424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24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2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3" grpId="0" animBg="1"/>
      <p:bldP spid="74240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a:extLst>
              <a:ext uri="{FF2B5EF4-FFF2-40B4-BE49-F238E27FC236}">
                <a16:creationId xmlns:a16="http://schemas.microsoft.com/office/drawing/2014/main" id="{41EBE656-45C8-42A1-8388-621D50981836}"/>
              </a:ext>
            </a:extLst>
          </p:cNvPr>
          <p:cNvSpPr>
            <a:spLocks noChangeArrowheads="1"/>
          </p:cNvSpPr>
          <p:nvPr/>
        </p:nvSpPr>
        <p:spPr bwMode="auto">
          <a:xfrm>
            <a:off x="3092450" y="371475"/>
            <a:ext cx="1101725" cy="6413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lnSpc>
                <a:spcPct val="100000"/>
              </a:lnSpc>
            </a:pPr>
            <a:r>
              <a:rPr lang="zh-CN" altLang="en-US" sz="3600">
                <a:solidFill>
                  <a:srgbClr val="CC0000"/>
                </a:solidFill>
              </a:rPr>
              <a:t>作业</a:t>
            </a:r>
          </a:p>
        </p:txBody>
      </p:sp>
      <p:sp>
        <p:nvSpPr>
          <p:cNvPr id="793604" name="Text Box 4">
            <a:extLst>
              <a:ext uri="{FF2B5EF4-FFF2-40B4-BE49-F238E27FC236}">
                <a16:creationId xmlns:a16="http://schemas.microsoft.com/office/drawing/2014/main" id="{C9AFE382-6350-4CA5-8D09-708FD2E4A0E1}"/>
              </a:ext>
            </a:extLst>
          </p:cNvPr>
          <p:cNvSpPr txBox="1">
            <a:spLocks noChangeArrowheads="1"/>
          </p:cNvSpPr>
          <p:nvPr/>
        </p:nvSpPr>
        <p:spPr bwMode="auto">
          <a:xfrm>
            <a:off x="935038" y="1601788"/>
            <a:ext cx="7597775" cy="34432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nSpc>
                <a:spcPct val="100000"/>
              </a:lnSpc>
            </a:pPr>
            <a:r>
              <a:rPr lang="en-US" altLang="zh-CN">
                <a:solidFill>
                  <a:srgbClr val="CC0000"/>
                </a:solidFill>
              </a:rPr>
              <a:t>5.3 </a:t>
            </a:r>
            <a:r>
              <a:rPr lang="zh-CN" altLang="en-US">
                <a:solidFill>
                  <a:srgbClr val="CC0000"/>
                </a:solidFill>
              </a:rPr>
              <a:t>（</a:t>
            </a:r>
            <a:r>
              <a:rPr lang="en-US" altLang="zh-CN">
                <a:solidFill>
                  <a:srgbClr val="CC0000"/>
                </a:solidFill>
              </a:rPr>
              <a:t>2</a:t>
            </a:r>
            <a:r>
              <a:rPr lang="zh-CN" altLang="en-US">
                <a:solidFill>
                  <a:srgbClr val="CC0000"/>
                </a:solidFill>
              </a:rPr>
              <a:t>）（</a:t>
            </a:r>
            <a:r>
              <a:rPr lang="en-US" altLang="zh-CN">
                <a:solidFill>
                  <a:srgbClr val="CC0000"/>
                </a:solidFill>
              </a:rPr>
              <a:t>5</a:t>
            </a:r>
            <a:r>
              <a:rPr lang="zh-CN" altLang="en-US">
                <a:solidFill>
                  <a:srgbClr val="CC0000"/>
                </a:solidFill>
              </a:rPr>
              <a:t>）</a:t>
            </a:r>
            <a:r>
              <a:rPr lang="zh-CN" altLang="en-US">
                <a:solidFill>
                  <a:schemeClr val="accent2"/>
                </a:solidFill>
              </a:rPr>
              <a:t>  </a:t>
            </a:r>
            <a:r>
              <a:rPr lang="zh-CN" altLang="en-US" sz="2800"/>
              <a:t>优先级和结合方向</a:t>
            </a:r>
          </a:p>
          <a:p>
            <a:pPr>
              <a:lnSpc>
                <a:spcPct val="100000"/>
              </a:lnSpc>
            </a:pPr>
            <a:r>
              <a:rPr lang="en-US" altLang="zh-CN">
                <a:solidFill>
                  <a:srgbClr val="CC0000"/>
                </a:solidFill>
              </a:rPr>
              <a:t>5.5  </a:t>
            </a:r>
            <a:r>
              <a:rPr lang="en-US" altLang="zh-CN">
                <a:solidFill>
                  <a:schemeClr val="accent2"/>
                </a:solidFill>
              </a:rPr>
              <a:t>                     </a:t>
            </a:r>
            <a:r>
              <a:rPr lang="zh-CN" altLang="en-US" sz="2800">
                <a:solidFill>
                  <a:srgbClr val="000099"/>
                </a:solidFill>
              </a:rPr>
              <a:t>嵌套的</a:t>
            </a:r>
            <a:r>
              <a:rPr lang="en-US" altLang="zh-CN" sz="2800">
                <a:solidFill>
                  <a:srgbClr val="000099"/>
                </a:solidFill>
              </a:rPr>
              <a:t>if</a:t>
            </a:r>
            <a:r>
              <a:rPr lang="zh-CN" altLang="en-US" sz="2800">
                <a:solidFill>
                  <a:srgbClr val="000099"/>
                </a:solidFill>
              </a:rPr>
              <a:t>语句</a:t>
            </a:r>
          </a:p>
          <a:p>
            <a:pPr>
              <a:lnSpc>
                <a:spcPct val="100000"/>
              </a:lnSpc>
            </a:pPr>
            <a:r>
              <a:rPr lang="en-US" altLang="zh-CN">
                <a:solidFill>
                  <a:srgbClr val="CC0000"/>
                </a:solidFill>
              </a:rPr>
              <a:t>5.6                       </a:t>
            </a:r>
            <a:r>
              <a:rPr lang="en-US" altLang="zh-CN" sz="2800"/>
              <a:t>switch</a:t>
            </a:r>
            <a:r>
              <a:rPr lang="zh-CN" altLang="en-US" sz="2800"/>
              <a:t>语句、利用除法的性质</a:t>
            </a:r>
          </a:p>
          <a:p>
            <a:pPr>
              <a:lnSpc>
                <a:spcPct val="100000"/>
              </a:lnSpc>
            </a:pPr>
            <a:r>
              <a:rPr lang="en-US" altLang="zh-CN">
                <a:solidFill>
                  <a:srgbClr val="CC0000"/>
                </a:solidFill>
              </a:rPr>
              <a:t>5.7  </a:t>
            </a:r>
            <a:r>
              <a:rPr lang="zh-CN" altLang="en-US" sz="2800"/>
              <a:t>共三问：关系表达式</a:t>
            </a:r>
            <a:r>
              <a:rPr lang="en-US" altLang="zh-CN" sz="2800"/>
              <a:t>, </a:t>
            </a:r>
            <a:r>
              <a:rPr lang="zh-CN" altLang="en-US" sz="2800"/>
              <a:t>利用除法的性质</a:t>
            </a:r>
            <a:r>
              <a:rPr lang="en-US" altLang="zh-CN" sz="2800"/>
              <a:t>, switch</a:t>
            </a:r>
            <a:r>
              <a:rPr lang="zh-CN" altLang="en-US" sz="2800"/>
              <a:t>语句</a:t>
            </a:r>
          </a:p>
          <a:p>
            <a:pPr>
              <a:lnSpc>
                <a:spcPct val="100000"/>
              </a:lnSpc>
            </a:pPr>
            <a:r>
              <a:rPr lang="en-US" altLang="zh-CN">
                <a:solidFill>
                  <a:srgbClr val="CC0000"/>
                </a:solidFill>
              </a:rPr>
              <a:t>5.9                        </a:t>
            </a:r>
            <a:r>
              <a:rPr lang="zh-CN" altLang="en-US" sz="2800"/>
              <a:t>较为复杂的逻辑表达式</a:t>
            </a:r>
          </a:p>
          <a:p>
            <a:pPr>
              <a:lnSpc>
                <a:spcPct val="100000"/>
              </a:lnSpc>
            </a:pPr>
            <a:endParaRPr lang="en-US" altLang="zh-CN">
              <a:solidFill>
                <a:schemeClr val="accent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a:extLst>
              <a:ext uri="{FF2B5EF4-FFF2-40B4-BE49-F238E27FC236}">
                <a16:creationId xmlns:a16="http://schemas.microsoft.com/office/drawing/2014/main" id="{A531C7E8-693F-41E9-9AD9-FA56BEC86E06}"/>
              </a:ext>
            </a:extLst>
          </p:cNvPr>
          <p:cNvSpPr>
            <a:spLocks noChangeArrowheads="1"/>
          </p:cNvSpPr>
          <p:nvPr/>
        </p:nvSpPr>
        <p:spPr bwMode="auto">
          <a:xfrm>
            <a:off x="1187450" y="1341438"/>
            <a:ext cx="6335713" cy="38877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50000"/>
              </a:lnSpc>
            </a:pPr>
            <a:r>
              <a:rPr lang="zh-CN" altLang="en-US">
                <a:solidFill>
                  <a:srgbClr val="CC0000"/>
                </a:solidFill>
              </a:rPr>
              <a:t>基本的算法：</a:t>
            </a:r>
          </a:p>
          <a:p>
            <a:pPr>
              <a:lnSpc>
                <a:spcPct val="150000"/>
              </a:lnSpc>
            </a:pPr>
            <a:r>
              <a:rPr lang="zh-CN" altLang="en-US">
                <a:solidFill>
                  <a:srgbClr val="000099"/>
                </a:solidFill>
              </a:rPr>
              <a:t>① </a:t>
            </a:r>
            <a:r>
              <a:rPr lang="en-US" altLang="zh-CN">
                <a:solidFill>
                  <a:srgbClr val="000099"/>
                </a:solidFill>
              </a:rPr>
              <a:t>a=0, </a:t>
            </a:r>
            <a:r>
              <a:rPr lang="zh-CN" altLang="en-US">
                <a:solidFill>
                  <a:srgbClr val="000099"/>
                </a:solidFill>
              </a:rPr>
              <a:t>不是二次方程。</a:t>
            </a:r>
          </a:p>
          <a:p>
            <a:pPr>
              <a:lnSpc>
                <a:spcPct val="150000"/>
              </a:lnSpc>
            </a:pPr>
            <a:r>
              <a:rPr lang="zh-CN" altLang="en-US"/>
              <a:t>②</a:t>
            </a:r>
            <a:r>
              <a:rPr lang="en-US" altLang="zh-CN"/>
              <a:t>b*b-4*a*c=0, </a:t>
            </a:r>
            <a:r>
              <a:rPr lang="zh-CN" altLang="en-US"/>
              <a:t>有两个相等实根。</a:t>
            </a:r>
          </a:p>
          <a:p>
            <a:pPr>
              <a:lnSpc>
                <a:spcPct val="150000"/>
              </a:lnSpc>
            </a:pPr>
            <a:r>
              <a:rPr lang="zh-CN" altLang="en-US"/>
              <a:t>③ </a:t>
            </a:r>
            <a:r>
              <a:rPr lang="en-US" altLang="zh-CN" sz="2800"/>
              <a:t>b*b</a:t>
            </a:r>
            <a:r>
              <a:rPr lang="en-US" altLang="zh-CN"/>
              <a:t>-</a:t>
            </a:r>
            <a:r>
              <a:rPr lang="en-US" altLang="zh-CN" sz="2800"/>
              <a:t>4*a*c</a:t>
            </a:r>
            <a:r>
              <a:rPr lang="en-US" altLang="zh-CN"/>
              <a:t>&gt;0</a:t>
            </a:r>
            <a:r>
              <a:rPr lang="en-US" altLang="zh-CN" b="0"/>
              <a:t> </a:t>
            </a:r>
            <a:r>
              <a:rPr lang="zh-CN" altLang="en-US">
                <a:solidFill>
                  <a:srgbClr val="000099"/>
                </a:solidFill>
              </a:rPr>
              <a:t>，有两个不等实根。</a:t>
            </a:r>
          </a:p>
          <a:p>
            <a:pPr>
              <a:lnSpc>
                <a:spcPct val="150000"/>
              </a:lnSpc>
            </a:pPr>
            <a:r>
              <a:rPr lang="zh-CN" altLang="en-US"/>
              <a:t>④ </a:t>
            </a:r>
            <a:r>
              <a:rPr lang="en-US" altLang="zh-CN" sz="2800"/>
              <a:t>b*b</a:t>
            </a:r>
            <a:r>
              <a:rPr lang="en-US" altLang="zh-CN"/>
              <a:t>-</a:t>
            </a:r>
            <a:r>
              <a:rPr lang="en-US" altLang="zh-CN" sz="2800"/>
              <a:t>4*a*c</a:t>
            </a:r>
            <a:r>
              <a:rPr lang="en-US" altLang="zh-CN"/>
              <a:t>&lt;0 </a:t>
            </a:r>
            <a:r>
              <a:rPr lang="zh-CN" altLang="en-US"/>
              <a:t>，有两个共轭复根。</a:t>
            </a:r>
          </a:p>
        </p:txBody>
      </p:sp>
      <p:sp>
        <p:nvSpPr>
          <p:cNvPr id="819203" name="Rectangle 3">
            <a:extLst>
              <a:ext uri="{FF2B5EF4-FFF2-40B4-BE49-F238E27FC236}">
                <a16:creationId xmlns:a16="http://schemas.microsoft.com/office/drawing/2014/main" id="{8BF5605F-AD84-4FC3-A536-15E9C5CD5022}"/>
              </a:ext>
            </a:extLst>
          </p:cNvPr>
          <p:cNvSpPr>
            <a:spLocks noChangeArrowheads="1"/>
          </p:cNvSpPr>
          <p:nvPr/>
        </p:nvSpPr>
        <p:spPr bwMode="auto">
          <a:xfrm>
            <a:off x="1116013" y="404813"/>
            <a:ext cx="5546725" cy="6413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lnSpc>
                <a:spcPct val="100000"/>
              </a:lnSpc>
            </a:pPr>
            <a:r>
              <a:rPr lang="zh-CN" altLang="en-US" sz="3600">
                <a:solidFill>
                  <a:srgbClr val="CC0000"/>
                </a:solidFill>
              </a:rPr>
              <a:t>例</a:t>
            </a:r>
            <a:r>
              <a:rPr lang="en-US" altLang="zh-CN" sz="3600">
                <a:solidFill>
                  <a:srgbClr val="CC0000"/>
                </a:solidFill>
              </a:rPr>
              <a:t>5.6</a:t>
            </a:r>
            <a:r>
              <a:rPr lang="en-US" altLang="zh-CN" sz="3600">
                <a:solidFill>
                  <a:srgbClr val="336600"/>
                </a:solidFill>
              </a:rPr>
              <a:t> </a:t>
            </a:r>
            <a:r>
              <a:rPr lang="zh-CN" altLang="en-US" sz="3600">
                <a:solidFill>
                  <a:srgbClr val="336600"/>
                </a:solidFill>
              </a:rPr>
              <a:t>求</a:t>
            </a:r>
            <a:r>
              <a:rPr lang="en-US" altLang="zh-CN" sz="3600">
                <a:solidFill>
                  <a:srgbClr val="336600"/>
                </a:solidFill>
              </a:rPr>
              <a:t>a+bx+c=0</a:t>
            </a:r>
            <a:r>
              <a:rPr lang="zh-CN" altLang="en-US" sz="3600">
                <a:solidFill>
                  <a:srgbClr val="336600"/>
                </a:solidFill>
              </a:rPr>
              <a:t>方程的解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0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0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20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226" name="Picture 2" descr="e14">
            <a:extLst>
              <a:ext uri="{FF2B5EF4-FFF2-40B4-BE49-F238E27FC236}">
                <a16:creationId xmlns:a16="http://schemas.microsoft.com/office/drawing/2014/main" id="{1353F553-72F6-4C1A-B415-9422AA71A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750"/>
            <a:ext cx="9144000" cy="6088063"/>
          </a:xfrm>
          <a:prstGeom prst="rect">
            <a:avLst/>
          </a:prstGeom>
          <a:solidFill>
            <a:srgbClr val="336600"/>
          </a:solid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a:extLst>
              <a:ext uri="{FF2B5EF4-FFF2-40B4-BE49-F238E27FC236}">
                <a16:creationId xmlns:a16="http://schemas.microsoft.com/office/drawing/2014/main" id="{4A03B50E-3994-4DA7-9FB0-CCD86BE54238}"/>
              </a:ext>
            </a:extLst>
          </p:cNvPr>
          <p:cNvSpPr>
            <a:spLocks noChangeArrowheads="1"/>
          </p:cNvSpPr>
          <p:nvPr/>
        </p:nvSpPr>
        <p:spPr bwMode="auto">
          <a:xfrm>
            <a:off x="0" y="-171450"/>
            <a:ext cx="8820150" cy="6840538"/>
          </a:xfrm>
          <a:prstGeom prst="rect">
            <a:avLst/>
          </a:prstGeom>
          <a:solidFill>
            <a:schemeClr val="bg1"/>
          </a:soli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21251" name="Rectangle 3">
            <a:extLst>
              <a:ext uri="{FF2B5EF4-FFF2-40B4-BE49-F238E27FC236}">
                <a16:creationId xmlns:a16="http://schemas.microsoft.com/office/drawing/2014/main" id="{91A34ADB-8701-4BC1-B742-9491D23E2080}"/>
              </a:ext>
            </a:extLst>
          </p:cNvPr>
          <p:cNvSpPr>
            <a:spLocks noChangeArrowheads="1"/>
          </p:cNvSpPr>
          <p:nvPr/>
        </p:nvSpPr>
        <p:spPr bwMode="auto">
          <a:xfrm>
            <a:off x="539750" y="260350"/>
            <a:ext cx="8208963" cy="62007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r>
              <a:rPr lang="zh-CN" altLang="zh-CN" sz="2800">
                <a:solidFill>
                  <a:schemeClr val="tx2"/>
                </a:solidFill>
              </a:rPr>
              <a:t>#include  &lt;</a:t>
            </a:r>
            <a:r>
              <a:rPr lang="zh-CN" altLang="zh-CN" sz="2800">
                <a:solidFill>
                  <a:srgbClr val="000099"/>
                </a:solidFill>
              </a:rPr>
              <a:t>stdio.h</a:t>
            </a:r>
            <a:r>
              <a:rPr lang="zh-CN" altLang="zh-CN" sz="2800">
                <a:solidFill>
                  <a:schemeClr val="tx2"/>
                </a:solidFill>
              </a:rPr>
              <a:t>&gt;</a:t>
            </a:r>
            <a:br>
              <a:rPr lang="zh-CN" altLang="zh-CN" sz="2800">
                <a:solidFill>
                  <a:schemeClr val="tx2"/>
                </a:solidFill>
              </a:rPr>
            </a:br>
            <a:r>
              <a:rPr lang="zh-CN" altLang="zh-CN" sz="2800">
                <a:solidFill>
                  <a:schemeClr val="tx2"/>
                </a:solidFill>
              </a:rPr>
              <a:t>#include  &lt;</a:t>
            </a:r>
            <a:r>
              <a:rPr lang="zh-CN" altLang="zh-CN" sz="2800">
                <a:solidFill>
                  <a:srgbClr val="000099"/>
                </a:solidFill>
              </a:rPr>
              <a:t>math.h</a:t>
            </a:r>
            <a:r>
              <a:rPr lang="zh-CN" altLang="zh-CN" sz="2800">
                <a:solidFill>
                  <a:schemeClr val="tx2"/>
                </a:solidFill>
              </a:rPr>
              <a:t>&gt;</a:t>
            </a:r>
            <a:endParaRPr lang="en-US" altLang="zh-CN" sz="2800">
              <a:solidFill>
                <a:schemeClr val="tx2"/>
              </a:solidFill>
            </a:endParaRPr>
          </a:p>
          <a:p>
            <a:r>
              <a:rPr lang="zh-CN" altLang="zh-CN" sz="2800">
                <a:solidFill>
                  <a:srgbClr val="800000"/>
                </a:solidFill>
              </a:rPr>
              <a:t>void main ( )</a:t>
            </a:r>
            <a:endParaRPr lang="en-US" altLang="zh-CN" sz="2800">
              <a:solidFill>
                <a:srgbClr val="800000"/>
              </a:solidFill>
            </a:endParaRPr>
          </a:p>
          <a:p>
            <a:r>
              <a:rPr lang="zh-CN" altLang="zh-CN" sz="2800">
                <a:solidFill>
                  <a:srgbClr val="800000"/>
                </a:solidFill>
              </a:rPr>
              <a:t>{</a:t>
            </a:r>
            <a:r>
              <a:rPr lang="en-US" altLang="zh-CN" sz="2800"/>
              <a:t>  </a:t>
            </a:r>
          </a:p>
          <a:p>
            <a:r>
              <a:rPr lang="en-US" altLang="zh-CN" sz="2800"/>
              <a:t>    </a:t>
            </a:r>
            <a:r>
              <a:rPr lang="zh-CN" altLang="zh-CN" sz="2800"/>
              <a:t>float a,b,c,disc,x1,x2,realpart,imagpart;</a:t>
            </a:r>
            <a:endParaRPr lang="en-US" altLang="zh-CN" sz="2800"/>
          </a:p>
          <a:p>
            <a:r>
              <a:rPr lang="zh-CN" altLang="zh-CN" sz="2800"/>
              <a:t>    scanf(“%f,%f,%f”,&amp;a,&amp;b,&amp;c);</a:t>
            </a:r>
            <a:endParaRPr lang="en-US" altLang="zh-CN" sz="2800"/>
          </a:p>
          <a:p>
            <a:r>
              <a:rPr lang="en-US" altLang="zh-CN" sz="2800"/>
              <a:t>   </a:t>
            </a:r>
            <a:r>
              <a:rPr lang="zh-CN" altLang="zh-CN" sz="2800"/>
              <a:t> printf(“the equation ”);</a:t>
            </a:r>
            <a:endParaRPr lang="en-US" altLang="zh-CN" sz="2800"/>
          </a:p>
          <a:p>
            <a:r>
              <a:rPr lang="en-US" altLang="zh-CN" sz="2800"/>
              <a:t>    </a:t>
            </a:r>
            <a:r>
              <a:rPr lang="zh-CN" altLang="zh-CN" sz="2800">
                <a:solidFill>
                  <a:srgbClr val="006600"/>
                </a:solidFill>
              </a:rPr>
              <a:t>if</a:t>
            </a:r>
            <a:r>
              <a:rPr lang="zh-CN" altLang="zh-CN" sz="2800"/>
              <a:t>(</a:t>
            </a:r>
            <a:r>
              <a:rPr lang="zh-CN" altLang="zh-CN" sz="2800">
                <a:solidFill>
                  <a:srgbClr val="6600CC"/>
                </a:solidFill>
              </a:rPr>
              <a:t>fabs(</a:t>
            </a:r>
            <a:r>
              <a:rPr lang="zh-CN" altLang="zh-CN" sz="2800">
                <a:solidFill>
                  <a:srgbClr val="CC0000"/>
                </a:solidFill>
              </a:rPr>
              <a:t>a</a:t>
            </a:r>
            <a:r>
              <a:rPr lang="zh-CN" altLang="zh-CN" sz="2800">
                <a:solidFill>
                  <a:srgbClr val="6600CC"/>
                </a:solidFill>
              </a:rPr>
              <a:t>)&lt;=1e-6</a:t>
            </a:r>
            <a:r>
              <a:rPr lang="zh-CN" altLang="zh-CN" sz="2800"/>
              <a:t>)</a:t>
            </a:r>
            <a:endParaRPr lang="en-US" altLang="zh-CN" sz="2800"/>
          </a:p>
          <a:p>
            <a:r>
              <a:rPr lang="en-US" altLang="zh-CN" sz="2800"/>
              <a:t>      </a:t>
            </a:r>
            <a:r>
              <a:rPr lang="zh-CN" altLang="zh-CN" sz="2800"/>
              <a:t>printf(“is not a quadratic\\n”);</a:t>
            </a:r>
            <a:endParaRPr lang="en-US" altLang="zh-CN" sz="2800"/>
          </a:p>
          <a:p>
            <a:r>
              <a:rPr lang="zh-CN" altLang="zh-CN" sz="2800">
                <a:solidFill>
                  <a:srgbClr val="800000"/>
                </a:solidFill>
              </a:rPr>
              <a:t>    </a:t>
            </a:r>
            <a:r>
              <a:rPr lang="zh-CN" altLang="zh-CN" sz="2800">
                <a:solidFill>
                  <a:srgbClr val="006600"/>
                </a:solidFill>
              </a:rPr>
              <a:t>else</a:t>
            </a:r>
            <a:endParaRPr lang="en-US" altLang="zh-CN" sz="2800">
              <a:solidFill>
                <a:srgbClr val="006600"/>
              </a:solidFill>
            </a:endParaRPr>
          </a:p>
          <a:p>
            <a:r>
              <a:rPr lang="zh-CN" altLang="zh-CN" sz="2800">
                <a:solidFill>
                  <a:srgbClr val="006600"/>
                </a:solidFill>
              </a:rPr>
              <a:t>    {</a:t>
            </a:r>
            <a:r>
              <a:rPr lang="zh-CN" altLang="zh-CN" sz="2800"/>
              <a:t>disc=b*b-4*a*c;</a:t>
            </a:r>
            <a:endParaRPr lang="en-US" altLang="zh-CN" sz="2800"/>
          </a:p>
          <a:p>
            <a:r>
              <a:rPr lang="en-US" altLang="zh-CN" sz="2800"/>
              <a:t> </a:t>
            </a:r>
            <a:r>
              <a:rPr lang="zh-CN" altLang="zh-CN" sz="2800"/>
              <a:t>   </a:t>
            </a:r>
            <a:r>
              <a:rPr lang="en-US" altLang="zh-CN" sz="2800"/>
              <a:t>  </a:t>
            </a:r>
            <a:r>
              <a:rPr lang="zh-CN" altLang="zh-CN" sz="2800">
                <a:solidFill>
                  <a:srgbClr val="000099"/>
                </a:solidFill>
              </a:rPr>
              <a:t>if</a:t>
            </a:r>
            <a:r>
              <a:rPr lang="zh-CN" altLang="zh-CN" sz="2800"/>
              <a:t>(</a:t>
            </a:r>
            <a:r>
              <a:rPr lang="zh-CN" altLang="zh-CN" sz="2800">
                <a:solidFill>
                  <a:srgbClr val="000099"/>
                </a:solidFill>
              </a:rPr>
              <a:t>fabs(</a:t>
            </a:r>
            <a:r>
              <a:rPr lang="zh-CN" altLang="zh-CN" sz="2800">
                <a:solidFill>
                  <a:srgbClr val="CC0000"/>
                </a:solidFill>
              </a:rPr>
              <a:t>disc</a:t>
            </a:r>
            <a:r>
              <a:rPr lang="zh-CN" altLang="zh-CN" sz="2800">
                <a:solidFill>
                  <a:srgbClr val="000099"/>
                </a:solidFill>
              </a:rPr>
              <a:t>)&lt;=1e-6</a:t>
            </a:r>
            <a:r>
              <a:rPr lang="zh-CN" altLang="zh-CN" sz="2800"/>
              <a:t>)</a:t>
            </a:r>
            <a:endParaRPr lang="en-US" altLang="zh-CN" sz="2800"/>
          </a:p>
          <a:p>
            <a:r>
              <a:rPr lang="en-US" altLang="zh-CN" sz="2800"/>
              <a:t>         </a:t>
            </a:r>
            <a:r>
              <a:rPr lang="zh-CN" altLang="zh-CN" sz="2800"/>
              <a:t>printf(“has two equal roots:%8.4f\n”,</a:t>
            </a:r>
            <a:r>
              <a:rPr lang="en-US" altLang="zh-CN" sz="2800"/>
              <a:t> </a:t>
            </a:r>
            <a:r>
              <a:rPr lang="zh-CN" altLang="zh-CN" sz="2800"/>
              <a:t>-b/(2*a));</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1251">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21251">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821251">
                                            <p:txEl>
                                              <p:pRg st="3" end="3"/>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821251">
                                            <p:txEl>
                                              <p:pRg st="4" end="4"/>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821251">
                                            <p:txEl>
                                              <p:pRg st="5" end="5"/>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821251">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21251">
                                            <p:txEl>
                                              <p:pRg st="7" end="7"/>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821251">
                                            <p:txEl>
                                              <p:pRg st="8" end="8"/>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821251">
                                            <p:txEl>
                                              <p:pRg st="9" end="9"/>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821251">
                                            <p:txEl>
                                              <p:pRg st="10" end="1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212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a:extLst>
              <a:ext uri="{FF2B5EF4-FFF2-40B4-BE49-F238E27FC236}">
                <a16:creationId xmlns:a16="http://schemas.microsoft.com/office/drawing/2014/main" id="{806B4F65-88AF-42B7-AC5E-5A2C4FBE058A}"/>
              </a:ext>
            </a:extLst>
          </p:cNvPr>
          <p:cNvSpPr>
            <a:spLocks noChangeArrowheads="1"/>
          </p:cNvSpPr>
          <p:nvPr/>
        </p:nvSpPr>
        <p:spPr bwMode="auto">
          <a:xfrm>
            <a:off x="0" y="-171450"/>
            <a:ext cx="8820150" cy="6840538"/>
          </a:xfrm>
          <a:prstGeom prst="rect">
            <a:avLst/>
          </a:prstGeom>
          <a:solidFill>
            <a:schemeClr val="bg1"/>
          </a:soli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22275" name="Rectangle 3">
            <a:extLst>
              <a:ext uri="{FF2B5EF4-FFF2-40B4-BE49-F238E27FC236}">
                <a16:creationId xmlns:a16="http://schemas.microsoft.com/office/drawing/2014/main" id="{850A275D-8B59-4DCF-919C-2C024254A586}"/>
              </a:ext>
            </a:extLst>
          </p:cNvPr>
          <p:cNvSpPr>
            <a:spLocks noChangeArrowheads="1"/>
          </p:cNvSpPr>
          <p:nvPr/>
        </p:nvSpPr>
        <p:spPr bwMode="auto">
          <a:xfrm>
            <a:off x="468313" y="71438"/>
            <a:ext cx="8424862" cy="66706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r>
              <a:rPr lang="en-US" altLang="zh-CN" sz="2800">
                <a:solidFill>
                  <a:srgbClr val="000099"/>
                </a:solidFill>
              </a:rPr>
              <a:t> </a:t>
            </a:r>
            <a:r>
              <a:rPr lang="zh-CN" altLang="zh-CN" sz="2800">
                <a:solidFill>
                  <a:srgbClr val="000099"/>
                </a:solidFill>
              </a:rPr>
              <a:t>else </a:t>
            </a:r>
            <a:r>
              <a:rPr lang="zh-CN" altLang="zh-CN" sz="2800">
                <a:solidFill>
                  <a:srgbClr val="6600CC"/>
                </a:solidFill>
              </a:rPr>
              <a:t>if</a:t>
            </a:r>
            <a:r>
              <a:rPr lang="zh-CN" altLang="zh-CN" sz="2800"/>
              <a:t>(</a:t>
            </a:r>
            <a:r>
              <a:rPr lang="zh-CN" altLang="zh-CN" sz="2800">
                <a:solidFill>
                  <a:srgbClr val="CC0000"/>
                </a:solidFill>
              </a:rPr>
              <a:t>disc&gt;1e-6</a:t>
            </a:r>
            <a:r>
              <a:rPr lang="zh-CN" altLang="zh-CN" sz="2800"/>
              <a:t>)</a:t>
            </a:r>
            <a:r>
              <a:rPr lang="zh-CN" altLang="zh-CN" sz="2800" b="0"/>
              <a:t> </a:t>
            </a:r>
            <a:r>
              <a:rPr lang="en-US" altLang="zh-CN" sz="2800" b="0"/>
              <a:t> </a:t>
            </a:r>
          </a:p>
          <a:p>
            <a:r>
              <a:rPr lang="en-US" altLang="zh-CN" sz="2800">
                <a:solidFill>
                  <a:srgbClr val="6600CC"/>
                </a:solidFill>
              </a:rPr>
              <a:t>        </a:t>
            </a:r>
            <a:r>
              <a:rPr lang="zh-CN" altLang="zh-CN" sz="2800">
                <a:solidFill>
                  <a:srgbClr val="6600CC"/>
                </a:solidFill>
              </a:rPr>
              <a:t>{</a:t>
            </a:r>
            <a:r>
              <a:rPr lang="en-US" altLang="zh-CN" sz="2800">
                <a:solidFill>
                  <a:srgbClr val="6600CC"/>
                </a:solidFill>
              </a:rPr>
              <a:t> </a:t>
            </a:r>
            <a:r>
              <a:rPr lang="en-US" altLang="zh-CN" sz="2800"/>
              <a:t> </a:t>
            </a:r>
            <a:r>
              <a:rPr lang="zh-CN" altLang="zh-CN" sz="2800"/>
              <a:t>x1=(-b+sqrt(disc))/(2*a);</a:t>
            </a:r>
            <a:br>
              <a:rPr lang="en-US" altLang="zh-CN" sz="2800"/>
            </a:br>
            <a:r>
              <a:rPr lang="en-US" altLang="zh-CN" sz="2800"/>
              <a:t>           </a:t>
            </a:r>
            <a:r>
              <a:rPr lang="zh-CN" altLang="zh-CN" sz="2800"/>
              <a:t>x2=(-b-sqrt(disc))/(2*a);</a:t>
            </a:r>
            <a:endParaRPr lang="en-US" altLang="zh-CN" sz="2800"/>
          </a:p>
          <a:p>
            <a:r>
              <a:rPr lang="zh-CN" altLang="zh-CN" sz="2800"/>
              <a:t> </a:t>
            </a:r>
            <a:r>
              <a:rPr lang="en-US" altLang="zh-CN" sz="2800"/>
              <a:t>          </a:t>
            </a:r>
            <a:r>
              <a:rPr lang="zh-CN" altLang="zh-CN" sz="2800"/>
              <a:t>printf(</a:t>
            </a:r>
            <a:r>
              <a:rPr lang="en-US" altLang="zh-CN" sz="2800" b="0"/>
              <a:t>“</a:t>
            </a:r>
            <a:r>
              <a:rPr lang="zh-CN" altLang="zh-CN" sz="2800"/>
              <a:t>has distinct real roots:</a:t>
            </a:r>
            <a:endParaRPr lang="en-US" altLang="zh-CN" sz="2800"/>
          </a:p>
          <a:p>
            <a:r>
              <a:rPr lang="en-US" altLang="zh-CN" sz="2800"/>
              <a:t>                     </a:t>
            </a:r>
            <a:r>
              <a:rPr lang="zh-CN" altLang="zh-CN" sz="2800"/>
              <a:t>%8.4f and %8.4f\n ”,</a:t>
            </a:r>
            <a:r>
              <a:rPr lang="en-US" altLang="zh-CN" sz="2800"/>
              <a:t>  </a:t>
            </a:r>
            <a:r>
              <a:rPr lang="zh-CN" altLang="zh-CN" sz="2800"/>
              <a:t>x1,</a:t>
            </a:r>
            <a:r>
              <a:rPr lang="en-US" altLang="zh-CN" sz="2800"/>
              <a:t> </a:t>
            </a:r>
            <a:r>
              <a:rPr lang="zh-CN" altLang="zh-CN" sz="2800"/>
              <a:t>x2);</a:t>
            </a:r>
            <a:r>
              <a:rPr lang="en-US" altLang="zh-CN" sz="2800"/>
              <a:t>  </a:t>
            </a:r>
            <a:r>
              <a:rPr lang="zh-CN" altLang="zh-CN" sz="2800">
                <a:solidFill>
                  <a:srgbClr val="6600CC"/>
                </a:solidFill>
              </a:rPr>
              <a:t> }</a:t>
            </a:r>
            <a:endParaRPr lang="en-US" altLang="zh-CN" sz="2800">
              <a:solidFill>
                <a:srgbClr val="6600CC"/>
              </a:solidFill>
            </a:endParaRPr>
          </a:p>
          <a:p>
            <a:r>
              <a:rPr lang="en-US" altLang="zh-CN" sz="2800">
                <a:solidFill>
                  <a:srgbClr val="800000"/>
                </a:solidFill>
              </a:rPr>
              <a:t>       </a:t>
            </a:r>
            <a:r>
              <a:rPr lang="zh-CN" altLang="zh-CN" sz="2800">
                <a:solidFill>
                  <a:srgbClr val="6600CC"/>
                </a:solidFill>
              </a:rPr>
              <a:t>else</a:t>
            </a:r>
            <a:r>
              <a:rPr lang="en-US" altLang="zh-CN" sz="2800">
                <a:solidFill>
                  <a:srgbClr val="6600CC"/>
                </a:solidFill>
              </a:rPr>
              <a:t> </a:t>
            </a:r>
          </a:p>
          <a:p>
            <a:r>
              <a:rPr lang="en-US" altLang="zh-CN" sz="2800">
                <a:solidFill>
                  <a:srgbClr val="6600CC"/>
                </a:solidFill>
              </a:rPr>
              <a:t>       </a:t>
            </a:r>
            <a:r>
              <a:rPr lang="zh-CN" altLang="zh-CN" sz="2800">
                <a:solidFill>
                  <a:srgbClr val="6600CC"/>
                </a:solidFill>
              </a:rPr>
              <a:t>{</a:t>
            </a:r>
            <a:r>
              <a:rPr lang="en-US" altLang="zh-CN" sz="2800"/>
              <a:t>  </a:t>
            </a:r>
            <a:r>
              <a:rPr lang="zh-CN" altLang="zh-CN" sz="2800"/>
              <a:t>realpart=-b/(2*a);</a:t>
            </a:r>
            <a:endParaRPr lang="en-US" altLang="zh-CN" sz="2800"/>
          </a:p>
          <a:p>
            <a:r>
              <a:rPr lang="en-US" altLang="zh-CN" sz="2800"/>
              <a:t> </a:t>
            </a:r>
            <a:r>
              <a:rPr lang="zh-CN" altLang="zh-CN" sz="2800"/>
              <a:t> </a:t>
            </a:r>
            <a:r>
              <a:rPr lang="en-US" altLang="zh-CN" sz="2800"/>
              <a:t>         </a:t>
            </a:r>
            <a:r>
              <a:rPr lang="zh-CN" altLang="zh-CN" sz="2800"/>
              <a:t>imagpart=sqrt(-disc)/(2*a);</a:t>
            </a:r>
            <a:r>
              <a:rPr lang="en-US" altLang="zh-CN" sz="2800"/>
              <a:t> </a:t>
            </a:r>
          </a:p>
          <a:p>
            <a:r>
              <a:rPr lang="en-US" altLang="zh-CN" sz="2800"/>
              <a:t>           </a:t>
            </a:r>
            <a:r>
              <a:rPr lang="zh-CN" altLang="zh-CN" sz="2800"/>
              <a:t>printf(“</a:t>
            </a:r>
            <a:r>
              <a:rPr lang="en-US" altLang="zh-CN" sz="2800"/>
              <a:t> </a:t>
            </a:r>
            <a:r>
              <a:rPr lang="zh-CN" altLang="zh-CN" sz="2800"/>
              <a:t>has complex roots</a:t>
            </a:r>
            <a:r>
              <a:rPr lang="en-US" altLang="zh-CN" sz="2800"/>
              <a:t>:</a:t>
            </a:r>
            <a:r>
              <a:rPr lang="zh-CN" altLang="zh-CN" sz="2800"/>
              <a:t>\n ”);</a:t>
            </a:r>
            <a:endParaRPr lang="en-US" altLang="zh-CN" sz="2800"/>
          </a:p>
          <a:p>
            <a:r>
              <a:rPr lang="en-US" altLang="zh-CN" sz="2800"/>
              <a:t>           p</a:t>
            </a:r>
            <a:r>
              <a:rPr lang="zh-CN" altLang="zh-CN" sz="2800"/>
              <a:t>rintf(“</a:t>
            </a:r>
            <a:r>
              <a:rPr lang="en-US" altLang="zh-CN" sz="2800"/>
              <a:t> </a:t>
            </a:r>
            <a:r>
              <a:rPr lang="zh-CN" altLang="zh-CN" sz="2800"/>
              <a:t>%8.4f+%8.4fi\n ”</a:t>
            </a:r>
            <a:r>
              <a:rPr lang="en-US" altLang="zh-CN" sz="2800"/>
              <a:t>, </a:t>
            </a:r>
            <a:r>
              <a:rPr lang="zh-CN" altLang="zh-CN" sz="2800"/>
              <a:t>realpart,imagpart);</a:t>
            </a:r>
            <a:r>
              <a:rPr lang="en-US" altLang="zh-CN" sz="2800" b="0"/>
              <a:t> </a:t>
            </a:r>
            <a:endParaRPr lang="en-US" altLang="zh-CN" sz="2800"/>
          </a:p>
          <a:p>
            <a:r>
              <a:rPr lang="en-US" altLang="zh-CN" sz="2800"/>
              <a:t>           </a:t>
            </a:r>
            <a:r>
              <a:rPr lang="zh-CN" altLang="zh-CN" sz="2800"/>
              <a:t>printf(“</a:t>
            </a:r>
            <a:r>
              <a:rPr lang="en-US" altLang="zh-CN" sz="2800"/>
              <a:t> </a:t>
            </a:r>
            <a:r>
              <a:rPr lang="zh-CN" altLang="zh-CN" sz="2800"/>
              <a:t>%8.4f-%8.4fi\n ”</a:t>
            </a:r>
            <a:r>
              <a:rPr lang="en-US" altLang="zh-CN" sz="2800"/>
              <a:t>, </a:t>
            </a:r>
            <a:r>
              <a:rPr lang="zh-CN" altLang="zh-CN" sz="2800"/>
              <a:t>realpart,imagpart);</a:t>
            </a:r>
            <a:endParaRPr lang="en-US" altLang="zh-CN" sz="2800"/>
          </a:p>
          <a:p>
            <a:r>
              <a:rPr lang="en-US" altLang="zh-CN" sz="2800">
                <a:solidFill>
                  <a:srgbClr val="6600CC"/>
                </a:solidFill>
              </a:rPr>
              <a:t>        </a:t>
            </a:r>
            <a:r>
              <a:rPr lang="zh-CN" altLang="zh-CN" sz="2800">
                <a:solidFill>
                  <a:srgbClr val="6600CC"/>
                </a:solidFill>
              </a:rPr>
              <a:t>}</a:t>
            </a:r>
            <a:endParaRPr lang="en-US" altLang="zh-CN" sz="2800">
              <a:solidFill>
                <a:srgbClr val="6600CC"/>
              </a:solidFill>
            </a:endParaRPr>
          </a:p>
          <a:p>
            <a:r>
              <a:rPr lang="en-US" altLang="zh-CN" sz="2800">
                <a:solidFill>
                  <a:srgbClr val="006600"/>
                </a:solidFill>
              </a:rPr>
              <a:t>  </a:t>
            </a:r>
            <a:r>
              <a:rPr lang="zh-CN" altLang="zh-CN" sz="2800">
                <a:solidFill>
                  <a:srgbClr val="006600"/>
                </a:solidFill>
              </a:rPr>
              <a:t>}</a:t>
            </a:r>
            <a:endParaRPr lang="en-US" altLang="zh-CN" sz="2800">
              <a:solidFill>
                <a:srgbClr val="006600"/>
              </a:solidFill>
            </a:endParaRPr>
          </a:p>
          <a:p>
            <a:r>
              <a:rPr lang="zh-CN" altLang="zh-CN" sz="2800">
                <a:solidFill>
                  <a:srgbClr val="800000"/>
                </a:solidFill>
              </a:rPr>
              <a:t>}</a:t>
            </a:r>
            <a:endParaRPr lang="en-US" altLang="zh-CN" sz="2800">
              <a:solidFill>
                <a:srgbClr val="8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2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2275">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822275">
                                            <p:txEl>
                                              <p:pRg st="3" end="3"/>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822275">
                                            <p:txEl>
                                              <p:pRg st="4" end="4"/>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822275">
                                            <p:txEl>
                                              <p:pRg st="5" end="5"/>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822275">
                                            <p:txEl>
                                              <p:pRg st="6" end="6"/>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822275">
                                            <p:txEl>
                                              <p:pRg st="7" end="7"/>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822275">
                                            <p:txEl>
                                              <p:pRg st="8" end="8"/>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822275">
                                            <p:txEl>
                                              <p:pRg st="9" end="9"/>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822275">
                                            <p:txEl>
                                              <p:pRg st="10" end="10"/>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822275">
                                            <p:txEl>
                                              <p:pRg st="11" end="11"/>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8222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a:extLst>
              <a:ext uri="{FF2B5EF4-FFF2-40B4-BE49-F238E27FC236}">
                <a16:creationId xmlns:a16="http://schemas.microsoft.com/office/drawing/2014/main" id="{2A9E2FCF-6B36-4B19-B956-25E96DAF790B}"/>
              </a:ext>
            </a:extLst>
          </p:cNvPr>
          <p:cNvSpPr>
            <a:spLocks noGrp="1" noChangeArrowheads="1"/>
          </p:cNvSpPr>
          <p:nvPr>
            <p:ph type="title"/>
          </p:nvPr>
        </p:nvSpPr>
        <p:spPr>
          <a:xfrm>
            <a:off x="1044575" y="269875"/>
            <a:ext cx="6191250" cy="782638"/>
          </a:xfrm>
          <a:ln/>
        </p:spPr>
        <p:txBody>
          <a:bodyPr/>
          <a:lstStyle/>
          <a:p>
            <a:r>
              <a:rPr lang="en-US" altLang="zh-CN" sz="3600">
                <a:solidFill>
                  <a:srgbClr val="800000"/>
                </a:solidFill>
                <a:latin typeface="Times New Roman" panose="02020603050405020304" pitchFamily="18" charset="0"/>
              </a:rPr>
              <a:t>  5.2 </a:t>
            </a:r>
            <a:r>
              <a:rPr lang="zh-CN" altLang="en-US" sz="3600">
                <a:solidFill>
                  <a:srgbClr val="800000"/>
                </a:solidFill>
                <a:latin typeface="Times New Roman" panose="02020603050405020304" pitchFamily="18" charset="0"/>
              </a:rPr>
              <a:t>逻辑运算符和逻辑表达式</a:t>
            </a:r>
          </a:p>
        </p:txBody>
      </p:sp>
      <p:sp>
        <p:nvSpPr>
          <p:cNvPr id="783363" name="Rectangle 3">
            <a:extLst>
              <a:ext uri="{FF2B5EF4-FFF2-40B4-BE49-F238E27FC236}">
                <a16:creationId xmlns:a16="http://schemas.microsoft.com/office/drawing/2014/main" id="{6FA7B1BF-9FC9-4327-BC62-B971F4470D95}"/>
              </a:ext>
            </a:extLst>
          </p:cNvPr>
          <p:cNvSpPr>
            <a:spLocks noChangeArrowheads="1"/>
          </p:cNvSpPr>
          <p:nvPr/>
        </p:nvSpPr>
        <p:spPr bwMode="auto">
          <a:xfrm>
            <a:off x="1187450" y="1412875"/>
            <a:ext cx="7056438" cy="39608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20000"/>
              </a:spcBef>
            </a:pPr>
            <a:r>
              <a:rPr kumimoji="0" lang="en-US" altLang="zh-CN" sz="2800">
                <a:solidFill>
                  <a:srgbClr val="CC0000"/>
                </a:solidFill>
                <a:ea typeface="黑体" panose="02010609060101010101" pitchFamily="49" charset="-122"/>
              </a:rPr>
              <a:t>1.</a:t>
            </a:r>
            <a:r>
              <a:rPr kumimoji="0" lang="zh-CN" altLang="en-US" sz="2800">
                <a:solidFill>
                  <a:srgbClr val="CC0000"/>
                </a:solidFill>
                <a:ea typeface="黑体" panose="02010609060101010101" pitchFamily="49" charset="-122"/>
              </a:rPr>
              <a:t>逻辑运算符及其优先次序</a:t>
            </a:r>
          </a:p>
          <a:p>
            <a:pPr>
              <a:lnSpc>
                <a:spcPct val="100000"/>
              </a:lnSpc>
              <a:spcBef>
                <a:spcPct val="20000"/>
              </a:spcBef>
            </a:pPr>
            <a:r>
              <a:rPr kumimoji="0" lang="en-US" altLang="zh-CN" sz="2800">
                <a:ea typeface="黑体" panose="02010609060101010101" pitchFamily="49" charset="-122"/>
              </a:rPr>
              <a:t>(1) &amp;&amp; (</a:t>
            </a:r>
            <a:r>
              <a:rPr kumimoji="0" lang="zh-CN" altLang="en-US" sz="2800">
                <a:ea typeface="黑体" panose="02010609060101010101" pitchFamily="49" charset="-122"/>
              </a:rPr>
              <a:t>逻辑与</a:t>
            </a:r>
            <a:r>
              <a:rPr kumimoji="0" lang="en-US" altLang="zh-CN" sz="2800">
                <a:ea typeface="黑体" panose="02010609060101010101" pitchFamily="49" charset="-122"/>
              </a:rPr>
              <a:t>)    </a:t>
            </a:r>
            <a:r>
              <a:rPr kumimoji="0" lang="zh-CN" altLang="en-US" sz="2800">
                <a:ea typeface="黑体" panose="02010609060101010101" pitchFamily="49" charset="-122"/>
              </a:rPr>
              <a:t>相当于其他语言中的</a:t>
            </a:r>
            <a:r>
              <a:rPr kumimoji="0" lang="en-US" altLang="zh-CN" sz="2800">
                <a:ea typeface="黑体" panose="02010609060101010101" pitchFamily="49" charset="-122"/>
              </a:rPr>
              <a:t>AND</a:t>
            </a:r>
          </a:p>
          <a:p>
            <a:pPr>
              <a:lnSpc>
                <a:spcPct val="100000"/>
              </a:lnSpc>
              <a:spcBef>
                <a:spcPct val="20000"/>
              </a:spcBef>
            </a:pPr>
            <a:r>
              <a:rPr kumimoji="0" lang="en-US" altLang="zh-CN" sz="2800">
                <a:ea typeface="黑体" panose="02010609060101010101" pitchFamily="49" charset="-122"/>
              </a:rPr>
              <a:t>(2) || (</a:t>
            </a:r>
            <a:r>
              <a:rPr kumimoji="0" lang="zh-CN" altLang="en-US" sz="2800">
                <a:ea typeface="黑体" panose="02010609060101010101" pitchFamily="49" charset="-122"/>
              </a:rPr>
              <a:t>逻辑或</a:t>
            </a:r>
            <a:r>
              <a:rPr kumimoji="0" lang="en-US" altLang="zh-CN" sz="2800">
                <a:ea typeface="黑体" panose="02010609060101010101" pitchFamily="49" charset="-122"/>
              </a:rPr>
              <a:t>)         </a:t>
            </a:r>
            <a:r>
              <a:rPr kumimoji="0" lang="zh-CN" altLang="en-US" sz="2800">
                <a:ea typeface="黑体" panose="02010609060101010101" pitchFamily="49" charset="-122"/>
              </a:rPr>
              <a:t>相当于其他语言中的</a:t>
            </a:r>
            <a:r>
              <a:rPr kumimoji="0" lang="en-US" altLang="zh-CN" sz="2800">
                <a:ea typeface="黑体" panose="02010609060101010101" pitchFamily="49" charset="-122"/>
              </a:rPr>
              <a:t>OR</a:t>
            </a:r>
          </a:p>
          <a:p>
            <a:pPr>
              <a:lnSpc>
                <a:spcPct val="100000"/>
              </a:lnSpc>
              <a:spcBef>
                <a:spcPct val="20000"/>
              </a:spcBef>
            </a:pPr>
            <a:r>
              <a:rPr kumimoji="0" lang="en-US" altLang="zh-CN" sz="2800">
                <a:ea typeface="黑体" panose="02010609060101010101" pitchFamily="49" charset="-122"/>
              </a:rPr>
              <a:t>(3) !  (</a:t>
            </a:r>
            <a:r>
              <a:rPr kumimoji="0" lang="zh-CN" altLang="en-US" sz="2800">
                <a:ea typeface="黑体" panose="02010609060101010101" pitchFamily="49" charset="-122"/>
              </a:rPr>
              <a:t>逻辑非</a:t>
            </a:r>
            <a:r>
              <a:rPr kumimoji="0" lang="en-US" altLang="zh-CN" sz="2800">
                <a:ea typeface="黑体" panose="02010609060101010101" pitchFamily="49" charset="-122"/>
              </a:rPr>
              <a:t>)        </a:t>
            </a:r>
            <a:r>
              <a:rPr kumimoji="0" lang="zh-CN" altLang="en-US" sz="2800">
                <a:ea typeface="黑体" panose="02010609060101010101" pitchFamily="49" charset="-122"/>
              </a:rPr>
              <a:t>相当于其他语言中的</a:t>
            </a:r>
            <a:r>
              <a:rPr kumimoji="0" lang="en-US" altLang="zh-CN" sz="2800">
                <a:ea typeface="黑体" panose="02010609060101010101" pitchFamily="49" charset="-122"/>
              </a:rPr>
              <a:t>NOT</a:t>
            </a:r>
          </a:p>
          <a:p>
            <a:pPr>
              <a:lnSpc>
                <a:spcPct val="100000"/>
              </a:lnSpc>
              <a:spcBef>
                <a:spcPct val="20000"/>
              </a:spcBef>
            </a:pPr>
            <a:r>
              <a:rPr kumimoji="0" lang="zh-CN" altLang="en-US" sz="2800">
                <a:solidFill>
                  <a:srgbClr val="CC0000"/>
                </a:solidFill>
                <a:ea typeface="黑体" panose="02010609060101010101" pitchFamily="49" charset="-122"/>
              </a:rPr>
              <a:t>例：</a:t>
            </a:r>
            <a:r>
              <a:rPr kumimoji="0" lang="en-US" altLang="zh-CN" sz="2800">
                <a:solidFill>
                  <a:srgbClr val="000099"/>
                </a:solidFill>
                <a:ea typeface="黑体" panose="02010609060101010101" pitchFamily="49" charset="-122"/>
              </a:rPr>
              <a:t>a&amp;&amp;b   </a:t>
            </a:r>
            <a:r>
              <a:rPr kumimoji="0" lang="zh-CN" altLang="en-US" sz="2800">
                <a:solidFill>
                  <a:srgbClr val="000099"/>
                </a:solidFill>
                <a:ea typeface="黑体" panose="02010609060101010101" pitchFamily="49" charset="-122"/>
              </a:rPr>
              <a:t>若</a:t>
            </a:r>
            <a:r>
              <a:rPr kumimoji="0" lang="en-US" altLang="zh-CN" sz="2800">
                <a:solidFill>
                  <a:srgbClr val="000099"/>
                </a:solidFill>
                <a:ea typeface="黑体" panose="02010609060101010101" pitchFamily="49" charset="-122"/>
              </a:rPr>
              <a:t>a,b</a:t>
            </a:r>
            <a:r>
              <a:rPr kumimoji="0" lang="zh-CN" altLang="en-US" sz="2800">
                <a:solidFill>
                  <a:srgbClr val="000099"/>
                </a:solidFill>
                <a:ea typeface="黑体" panose="02010609060101010101" pitchFamily="49" charset="-122"/>
              </a:rPr>
              <a:t>为真，则</a:t>
            </a:r>
            <a:r>
              <a:rPr kumimoji="0" lang="en-US" altLang="zh-CN" sz="2800">
                <a:solidFill>
                  <a:srgbClr val="000099"/>
                </a:solidFill>
                <a:ea typeface="黑体" panose="02010609060101010101" pitchFamily="49" charset="-122"/>
              </a:rPr>
              <a:t>a&amp;&amp;b</a:t>
            </a:r>
            <a:r>
              <a:rPr kumimoji="0" lang="zh-CN" altLang="en-US" sz="2800">
                <a:solidFill>
                  <a:srgbClr val="000099"/>
                </a:solidFill>
                <a:ea typeface="黑体" panose="02010609060101010101" pitchFamily="49" charset="-122"/>
              </a:rPr>
              <a:t>为真。</a:t>
            </a:r>
          </a:p>
          <a:p>
            <a:pPr>
              <a:lnSpc>
                <a:spcPct val="100000"/>
              </a:lnSpc>
              <a:spcBef>
                <a:spcPct val="20000"/>
              </a:spcBef>
            </a:pPr>
            <a:r>
              <a:rPr kumimoji="0" lang="zh-CN" altLang="en-US" sz="2800">
                <a:solidFill>
                  <a:srgbClr val="000099"/>
                </a:solidFill>
                <a:ea typeface="黑体" panose="02010609060101010101" pitchFamily="49" charset="-122"/>
              </a:rPr>
              <a:t>        </a:t>
            </a:r>
            <a:r>
              <a:rPr kumimoji="0" lang="en-US" altLang="zh-CN" sz="2800">
                <a:solidFill>
                  <a:srgbClr val="000099"/>
                </a:solidFill>
                <a:ea typeface="黑体" panose="02010609060101010101" pitchFamily="49" charset="-122"/>
              </a:rPr>
              <a:t>a||b        </a:t>
            </a:r>
            <a:r>
              <a:rPr kumimoji="0" lang="zh-CN" altLang="en-US" sz="2800">
                <a:solidFill>
                  <a:srgbClr val="000099"/>
                </a:solidFill>
                <a:ea typeface="黑体" panose="02010609060101010101" pitchFamily="49" charset="-122"/>
              </a:rPr>
              <a:t>若</a:t>
            </a:r>
            <a:r>
              <a:rPr kumimoji="0" lang="en-US" altLang="zh-CN" sz="2800">
                <a:solidFill>
                  <a:srgbClr val="000099"/>
                </a:solidFill>
                <a:ea typeface="黑体" panose="02010609060101010101" pitchFamily="49" charset="-122"/>
              </a:rPr>
              <a:t>a,b</a:t>
            </a:r>
            <a:r>
              <a:rPr kumimoji="0" lang="zh-CN" altLang="en-US" sz="2800">
                <a:solidFill>
                  <a:srgbClr val="000099"/>
                </a:solidFill>
                <a:ea typeface="黑体" panose="02010609060101010101" pitchFamily="49" charset="-122"/>
              </a:rPr>
              <a:t>之一为真，则</a:t>
            </a:r>
            <a:r>
              <a:rPr kumimoji="0" lang="en-US" altLang="zh-CN" sz="2800">
                <a:solidFill>
                  <a:srgbClr val="000099"/>
                </a:solidFill>
                <a:ea typeface="黑体" panose="02010609060101010101" pitchFamily="49" charset="-122"/>
              </a:rPr>
              <a:t>a||b</a:t>
            </a:r>
            <a:r>
              <a:rPr kumimoji="0" lang="zh-CN" altLang="en-US" sz="2800">
                <a:solidFill>
                  <a:srgbClr val="000099"/>
                </a:solidFill>
                <a:ea typeface="黑体" panose="02010609060101010101" pitchFamily="49" charset="-122"/>
              </a:rPr>
              <a:t>为真。</a:t>
            </a:r>
          </a:p>
          <a:p>
            <a:pPr>
              <a:lnSpc>
                <a:spcPct val="100000"/>
              </a:lnSpc>
              <a:spcBef>
                <a:spcPct val="20000"/>
              </a:spcBef>
            </a:pPr>
            <a:r>
              <a:rPr kumimoji="0" lang="zh-CN" altLang="en-US" sz="2800">
                <a:solidFill>
                  <a:srgbClr val="000099"/>
                </a:solidFill>
                <a:ea typeface="黑体" panose="02010609060101010101" pitchFamily="49" charset="-122"/>
              </a:rPr>
              <a:t>        </a:t>
            </a:r>
            <a:r>
              <a:rPr kumimoji="0" lang="en-US" altLang="zh-CN" sz="2800">
                <a:solidFill>
                  <a:srgbClr val="000099"/>
                </a:solidFill>
                <a:ea typeface="黑体" panose="02010609060101010101" pitchFamily="49" charset="-122"/>
              </a:rPr>
              <a:t>!a           </a:t>
            </a:r>
            <a:r>
              <a:rPr kumimoji="0" lang="zh-CN" altLang="en-US" sz="2800">
                <a:solidFill>
                  <a:srgbClr val="000099"/>
                </a:solidFill>
                <a:ea typeface="黑体" panose="02010609060101010101" pitchFamily="49" charset="-122"/>
              </a:rPr>
              <a:t>若</a:t>
            </a:r>
            <a:r>
              <a:rPr kumimoji="0" lang="en-US" altLang="zh-CN" sz="2800">
                <a:solidFill>
                  <a:srgbClr val="000099"/>
                </a:solidFill>
                <a:ea typeface="黑体" panose="02010609060101010101" pitchFamily="49" charset="-122"/>
              </a:rPr>
              <a:t>a</a:t>
            </a:r>
            <a:r>
              <a:rPr kumimoji="0" lang="zh-CN" altLang="en-US" sz="2800">
                <a:solidFill>
                  <a:srgbClr val="000099"/>
                </a:solidFill>
                <a:ea typeface="黑体" panose="02010609060101010101" pitchFamily="49" charset="-122"/>
              </a:rPr>
              <a:t>为真，则</a:t>
            </a:r>
            <a:r>
              <a:rPr kumimoji="0" lang="en-US" altLang="zh-CN" sz="2800">
                <a:solidFill>
                  <a:srgbClr val="000099"/>
                </a:solidFill>
                <a:ea typeface="黑体" panose="02010609060101010101" pitchFamily="49" charset="-122"/>
              </a:rPr>
              <a:t>!a</a:t>
            </a:r>
            <a:r>
              <a:rPr kumimoji="0" lang="zh-CN" altLang="en-US" sz="2800">
                <a:solidFill>
                  <a:srgbClr val="000099"/>
                </a:solidFill>
                <a:ea typeface="黑体" panose="02010609060101010101" pitchFamily="49" charset="-122"/>
              </a:rPr>
              <a:t>为假。</a:t>
            </a:r>
          </a:p>
          <a:p>
            <a:pPr>
              <a:lnSpc>
                <a:spcPct val="100000"/>
              </a:lnSpc>
              <a:spcBef>
                <a:spcPct val="20000"/>
              </a:spcBef>
            </a:pPr>
            <a:endParaRPr kumimoji="0" lang="en-US" altLang="zh-CN" sz="2800">
              <a:solidFill>
                <a:srgbClr val="0000CC"/>
              </a:solidFill>
              <a:ea typeface="黑体" panose="02010609060101010101" pitchFamily="49" charset="-122"/>
            </a:endParaRPr>
          </a:p>
        </p:txBody>
      </p:sp>
      <p:sp>
        <p:nvSpPr>
          <p:cNvPr id="783364" name="Rectangle 4">
            <a:extLst>
              <a:ext uri="{FF2B5EF4-FFF2-40B4-BE49-F238E27FC236}">
                <a16:creationId xmlns:a16="http://schemas.microsoft.com/office/drawing/2014/main" id="{7DEC4E4C-CD0E-4F79-9B7D-4B9F8E1BCB5A}"/>
              </a:ext>
            </a:extLst>
          </p:cNvPr>
          <p:cNvSpPr>
            <a:spLocks noChangeArrowheads="1"/>
          </p:cNvSpPr>
          <p:nvPr/>
        </p:nvSpPr>
        <p:spPr bwMode="auto">
          <a:xfrm>
            <a:off x="1187450" y="4941888"/>
            <a:ext cx="4321175" cy="1223962"/>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spcBef>
                <a:spcPct val="25000"/>
              </a:spcBef>
            </a:pPr>
            <a:r>
              <a:rPr lang="zh-CN" altLang="en-US" sz="2800">
                <a:solidFill>
                  <a:srgbClr val="CC0000"/>
                </a:solidFill>
              </a:rPr>
              <a:t>优先次序：</a:t>
            </a:r>
          </a:p>
          <a:p>
            <a:pPr>
              <a:lnSpc>
                <a:spcPct val="100000"/>
              </a:lnSpc>
              <a:spcBef>
                <a:spcPct val="25000"/>
              </a:spcBef>
            </a:pPr>
            <a:r>
              <a:rPr lang="zh-CN" altLang="en-US" sz="2800"/>
              <a:t>        ！</a:t>
            </a:r>
            <a:r>
              <a:rPr lang="en-US" altLang="zh-CN" sz="2800">
                <a:solidFill>
                  <a:srgbClr val="CC0000"/>
                </a:solidFill>
              </a:rPr>
              <a:t>---&gt; </a:t>
            </a:r>
            <a:r>
              <a:rPr lang="en-US" altLang="zh-CN" sz="2800"/>
              <a:t> &amp;&amp;  </a:t>
            </a:r>
            <a:r>
              <a:rPr lang="en-US" altLang="zh-CN" sz="2800">
                <a:solidFill>
                  <a:srgbClr val="FF6699"/>
                </a:solidFill>
              </a:rPr>
              <a:t> </a:t>
            </a:r>
            <a:r>
              <a:rPr lang="en-US" altLang="zh-CN" sz="2800">
                <a:solidFill>
                  <a:srgbClr val="CC0000"/>
                </a:solidFill>
              </a:rPr>
              <a:t>---&gt;  </a:t>
            </a:r>
            <a:r>
              <a:rPr lang="en-US" altLang="zh-CN"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3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3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3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336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8336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336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336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8336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336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a:extLst>
              <a:ext uri="{FF2B5EF4-FFF2-40B4-BE49-F238E27FC236}">
                <a16:creationId xmlns:a16="http://schemas.microsoft.com/office/drawing/2014/main" id="{C9E18A29-4190-485B-ACFD-D542DAA2C088}"/>
              </a:ext>
            </a:extLst>
          </p:cNvPr>
          <p:cNvSpPr>
            <a:spLocks noChangeArrowheads="1"/>
          </p:cNvSpPr>
          <p:nvPr/>
        </p:nvSpPr>
        <p:spPr bwMode="auto">
          <a:xfrm>
            <a:off x="1042988" y="1341438"/>
            <a:ext cx="7705725" cy="48958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r>
              <a:rPr lang="zh-CN" altLang="en-US" sz="2800"/>
              <a:t>路程</a:t>
            </a:r>
            <a:r>
              <a:rPr lang="en-US" altLang="zh-CN" sz="2800"/>
              <a:t>(s) </a:t>
            </a:r>
            <a:r>
              <a:rPr lang="zh-CN" altLang="en-US" sz="2800"/>
              <a:t>越远，每公里运费越低。标准如下：   </a:t>
            </a:r>
          </a:p>
          <a:p>
            <a:r>
              <a:rPr lang="zh-CN" altLang="en-US" sz="2800">
                <a:solidFill>
                  <a:srgbClr val="000099"/>
                </a:solidFill>
              </a:rPr>
              <a:t>                </a:t>
            </a:r>
            <a:r>
              <a:rPr lang="en-US" altLang="zh-CN" sz="2800">
                <a:solidFill>
                  <a:srgbClr val="000099"/>
                </a:solidFill>
              </a:rPr>
              <a:t>s &lt;250km       </a:t>
            </a:r>
            <a:r>
              <a:rPr lang="zh-CN" altLang="en-US" sz="2800">
                <a:solidFill>
                  <a:srgbClr val="000099"/>
                </a:solidFill>
              </a:rPr>
              <a:t>没有折扣</a:t>
            </a:r>
          </a:p>
          <a:p>
            <a:r>
              <a:rPr lang="zh-CN" altLang="en-US" sz="2800">
                <a:solidFill>
                  <a:srgbClr val="000099"/>
                </a:solidFill>
              </a:rPr>
              <a:t>    </a:t>
            </a:r>
            <a:r>
              <a:rPr lang="en-US" altLang="zh-CN" sz="2800">
                <a:solidFill>
                  <a:srgbClr val="000099"/>
                </a:solidFill>
              </a:rPr>
              <a:t>250  </a:t>
            </a:r>
            <a:r>
              <a:rPr lang="en-US" altLang="en-US" sz="2800">
                <a:solidFill>
                  <a:srgbClr val="000099"/>
                </a:solidFill>
              </a:rPr>
              <a:t>≤s </a:t>
            </a:r>
            <a:r>
              <a:rPr lang="en-US" altLang="zh-CN" sz="2800">
                <a:solidFill>
                  <a:srgbClr val="000099"/>
                </a:solidFill>
              </a:rPr>
              <a:t>&lt; 500            2%</a:t>
            </a:r>
            <a:r>
              <a:rPr lang="zh-CN" altLang="en-US" sz="2800">
                <a:solidFill>
                  <a:srgbClr val="000099"/>
                </a:solidFill>
              </a:rPr>
              <a:t>折扣</a:t>
            </a:r>
          </a:p>
          <a:p>
            <a:r>
              <a:rPr lang="zh-CN" altLang="en-US" sz="2800">
                <a:solidFill>
                  <a:srgbClr val="000099"/>
                </a:solidFill>
              </a:rPr>
              <a:t>    </a:t>
            </a:r>
            <a:r>
              <a:rPr lang="en-US" altLang="zh-CN" sz="2800">
                <a:solidFill>
                  <a:srgbClr val="000099"/>
                </a:solidFill>
              </a:rPr>
              <a:t>500  </a:t>
            </a:r>
            <a:r>
              <a:rPr lang="en-US" altLang="en-US" sz="2800">
                <a:solidFill>
                  <a:srgbClr val="000099"/>
                </a:solidFill>
              </a:rPr>
              <a:t>≤</a:t>
            </a:r>
            <a:r>
              <a:rPr lang="en-US" altLang="zh-CN" sz="2800">
                <a:solidFill>
                  <a:srgbClr val="000099"/>
                </a:solidFill>
              </a:rPr>
              <a:t>s &lt;1000           5%</a:t>
            </a:r>
            <a:r>
              <a:rPr lang="zh-CN" altLang="en-US" sz="2800">
                <a:solidFill>
                  <a:srgbClr val="000099"/>
                </a:solidFill>
              </a:rPr>
              <a:t>折扣</a:t>
            </a:r>
          </a:p>
          <a:p>
            <a:r>
              <a:rPr lang="zh-CN" altLang="en-US" sz="2800">
                <a:solidFill>
                  <a:srgbClr val="000099"/>
                </a:solidFill>
              </a:rPr>
              <a:t>   </a:t>
            </a:r>
            <a:r>
              <a:rPr lang="en-US" altLang="zh-CN" sz="2800">
                <a:solidFill>
                  <a:srgbClr val="000099"/>
                </a:solidFill>
              </a:rPr>
              <a:t>1000 </a:t>
            </a:r>
            <a:r>
              <a:rPr lang="en-US" altLang="en-US" sz="2800">
                <a:solidFill>
                  <a:srgbClr val="000099"/>
                </a:solidFill>
              </a:rPr>
              <a:t>≤</a:t>
            </a:r>
            <a:r>
              <a:rPr lang="en-US" altLang="zh-CN" sz="2800">
                <a:solidFill>
                  <a:srgbClr val="000099"/>
                </a:solidFill>
              </a:rPr>
              <a:t>s &lt;2000           8%</a:t>
            </a:r>
            <a:r>
              <a:rPr lang="zh-CN" altLang="en-US" sz="2800">
                <a:solidFill>
                  <a:srgbClr val="000099"/>
                </a:solidFill>
              </a:rPr>
              <a:t>折扣</a:t>
            </a:r>
          </a:p>
          <a:p>
            <a:r>
              <a:rPr lang="zh-CN" altLang="en-US" sz="2800">
                <a:solidFill>
                  <a:srgbClr val="000099"/>
                </a:solidFill>
              </a:rPr>
              <a:t>   </a:t>
            </a:r>
            <a:r>
              <a:rPr lang="en-US" altLang="zh-CN" sz="2800">
                <a:solidFill>
                  <a:srgbClr val="000099"/>
                </a:solidFill>
              </a:rPr>
              <a:t>2000 </a:t>
            </a:r>
            <a:r>
              <a:rPr lang="en-US" altLang="en-US" sz="2800">
                <a:solidFill>
                  <a:srgbClr val="000099"/>
                </a:solidFill>
              </a:rPr>
              <a:t>≤</a:t>
            </a:r>
            <a:r>
              <a:rPr lang="en-US" altLang="zh-CN" sz="2800">
                <a:solidFill>
                  <a:srgbClr val="000099"/>
                </a:solidFill>
              </a:rPr>
              <a:t>s &lt;3000          10%</a:t>
            </a:r>
            <a:r>
              <a:rPr lang="zh-CN" altLang="en-US" sz="2800">
                <a:solidFill>
                  <a:srgbClr val="000099"/>
                </a:solidFill>
              </a:rPr>
              <a:t>折扣</a:t>
            </a:r>
          </a:p>
          <a:p>
            <a:r>
              <a:rPr lang="zh-CN" altLang="en-US" sz="2800">
                <a:solidFill>
                  <a:srgbClr val="000099"/>
                </a:solidFill>
              </a:rPr>
              <a:t>   </a:t>
            </a:r>
            <a:r>
              <a:rPr lang="en-US" altLang="zh-CN" sz="2800">
                <a:solidFill>
                  <a:srgbClr val="000099"/>
                </a:solidFill>
              </a:rPr>
              <a:t>3000 </a:t>
            </a:r>
            <a:r>
              <a:rPr lang="en-US" altLang="en-US" sz="2800">
                <a:solidFill>
                  <a:srgbClr val="000099"/>
                </a:solidFill>
              </a:rPr>
              <a:t>≤s</a:t>
            </a:r>
            <a:r>
              <a:rPr lang="en-US" altLang="zh-CN" sz="2800">
                <a:solidFill>
                  <a:srgbClr val="000099"/>
                </a:solidFill>
              </a:rPr>
              <a:t>                     15%</a:t>
            </a:r>
            <a:r>
              <a:rPr lang="zh-CN" altLang="en-US" sz="2800">
                <a:solidFill>
                  <a:srgbClr val="000099"/>
                </a:solidFill>
              </a:rPr>
              <a:t>折扣</a:t>
            </a:r>
          </a:p>
          <a:p>
            <a:r>
              <a:rPr lang="zh-CN" altLang="en-US" sz="2800"/>
              <a:t>设每公里每吨货物的基本运费为</a:t>
            </a:r>
            <a:r>
              <a:rPr lang="en-US" altLang="zh-CN" sz="2800"/>
              <a:t>p, </a:t>
            </a:r>
            <a:r>
              <a:rPr lang="zh-CN" altLang="en-US" sz="2800"/>
              <a:t>货物重为</a:t>
            </a:r>
            <a:r>
              <a:rPr lang="en-US" altLang="zh-CN" sz="2800"/>
              <a:t>w, </a:t>
            </a:r>
          </a:p>
          <a:p>
            <a:r>
              <a:rPr lang="zh-CN" altLang="en-US" sz="2800"/>
              <a:t>距离为</a:t>
            </a:r>
            <a:r>
              <a:rPr lang="en-US" altLang="zh-CN" sz="2800"/>
              <a:t>s, </a:t>
            </a:r>
            <a:r>
              <a:rPr lang="zh-CN" altLang="en-US" sz="2800"/>
              <a:t>折扣为</a:t>
            </a:r>
            <a:r>
              <a:rPr lang="en-US" altLang="zh-CN" sz="2800"/>
              <a:t>d, </a:t>
            </a:r>
            <a:r>
              <a:rPr lang="zh-CN" altLang="en-US" sz="2800"/>
              <a:t>则总运费</a:t>
            </a:r>
            <a:r>
              <a:rPr lang="en-US" altLang="zh-CN" sz="2800"/>
              <a:t>f</a:t>
            </a:r>
            <a:r>
              <a:rPr lang="zh-CN" altLang="en-US" sz="2800"/>
              <a:t>的计算公式为</a:t>
            </a:r>
            <a:r>
              <a:rPr lang="en-US" altLang="zh-CN" sz="2800"/>
              <a:t>:</a:t>
            </a:r>
          </a:p>
          <a:p>
            <a:r>
              <a:rPr lang="en-US" altLang="zh-CN" sz="2800">
                <a:solidFill>
                  <a:srgbClr val="CC0000"/>
                </a:solidFill>
              </a:rPr>
              <a:t>                  f=p*w*s*(1-d) </a:t>
            </a:r>
          </a:p>
        </p:txBody>
      </p:sp>
      <p:sp>
        <p:nvSpPr>
          <p:cNvPr id="823299" name="Rectangle 3">
            <a:extLst>
              <a:ext uri="{FF2B5EF4-FFF2-40B4-BE49-F238E27FC236}">
                <a16:creationId xmlns:a16="http://schemas.microsoft.com/office/drawing/2014/main" id="{3C173B0C-3227-4C60-BD89-92F668F142CB}"/>
              </a:ext>
            </a:extLst>
          </p:cNvPr>
          <p:cNvSpPr>
            <a:spLocks noChangeArrowheads="1"/>
          </p:cNvSpPr>
          <p:nvPr/>
        </p:nvSpPr>
        <p:spPr bwMode="auto">
          <a:xfrm>
            <a:off x="1243013" y="377825"/>
            <a:ext cx="6097587" cy="5794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lnSpc>
                <a:spcPct val="100000"/>
              </a:lnSpc>
            </a:pPr>
            <a:r>
              <a:rPr lang="zh-CN" altLang="en-US">
                <a:solidFill>
                  <a:srgbClr val="CC0000"/>
                </a:solidFill>
              </a:rPr>
              <a:t>例</a:t>
            </a:r>
            <a:r>
              <a:rPr lang="en-US" altLang="zh-CN">
                <a:solidFill>
                  <a:srgbClr val="CC0000"/>
                </a:solidFill>
              </a:rPr>
              <a:t>5.7</a:t>
            </a:r>
            <a:r>
              <a:rPr lang="en-US" altLang="zh-CN">
                <a:solidFill>
                  <a:srgbClr val="336600"/>
                </a:solidFill>
              </a:rPr>
              <a:t> </a:t>
            </a:r>
            <a:r>
              <a:rPr lang="zh-CN" altLang="en-US">
                <a:solidFill>
                  <a:srgbClr val="000099"/>
                </a:solidFill>
              </a:rPr>
              <a:t>运输公司对用户计算运费。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3298">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3298">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329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a:extLst>
              <a:ext uri="{FF2B5EF4-FFF2-40B4-BE49-F238E27FC236}">
                <a16:creationId xmlns:a16="http://schemas.microsoft.com/office/drawing/2014/main" id="{FB4E7934-549E-4848-9C86-E6821A50E2BC}"/>
              </a:ext>
            </a:extLst>
          </p:cNvPr>
          <p:cNvSpPr>
            <a:spLocks noChangeArrowheads="1"/>
          </p:cNvSpPr>
          <p:nvPr/>
        </p:nvSpPr>
        <p:spPr bwMode="auto">
          <a:xfrm>
            <a:off x="1331913" y="1341438"/>
            <a:ext cx="6840537" cy="44640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zh-CN" altLang="en-US" sz="2800">
                <a:solidFill>
                  <a:srgbClr val="000099"/>
                </a:solidFill>
              </a:rPr>
              <a:t>分析折扣变化的规律性：</a:t>
            </a:r>
          </a:p>
          <a:p>
            <a:pPr>
              <a:lnSpc>
                <a:spcPct val="100000"/>
              </a:lnSpc>
            </a:pPr>
            <a:r>
              <a:rPr lang="zh-CN" altLang="en-US" sz="2800"/>
              <a:t>折扣的“变化点”都是</a:t>
            </a:r>
            <a:r>
              <a:rPr lang="en-US" altLang="zh-CN" sz="2800"/>
              <a:t>250</a:t>
            </a:r>
            <a:r>
              <a:rPr lang="zh-CN" altLang="en-US" sz="2800"/>
              <a:t>的倍数 </a:t>
            </a:r>
          </a:p>
          <a:p>
            <a:pPr>
              <a:lnSpc>
                <a:spcPct val="100000"/>
              </a:lnSpc>
            </a:pPr>
            <a:r>
              <a:rPr lang="zh-CN" altLang="en-US" sz="2800"/>
              <a:t>在横轴上加一种坐标</a:t>
            </a:r>
            <a:r>
              <a:rPr lang="en-US" altLang="zh-CN" sz="2800"/>
              <a:t>c, c</a:t>
            </a:r>
            <a:r>
              <a:rPr lang="zh-CN" altLang="en-US" sz="2800"/>
              <a:t>的值为</a:t>
            </a:r>
            <a:r>
              <a:rPr lang="en-US" altLang="zh-CN" sz="2800"/>
              <a:t>s/250</a:t>
            </a:r>
            <a:r>
              <a:rPr lang="zh-CN" altLang="en-US" sz="2800"/>
              <a:t>。</a:t>
            </a:r>
          </a:p>
          <a:p>
            <a:pPr>
              <a:lnSpc>
                <a:spcPct val="100000"/>
              </a:lnSpc>
            </a:pPr>
            <a:r>
              <a:rPr lang="en-US" altLang="zh-CN" sz="2800"/>
              <a:t>c</a:t>
            </a:r>
            <a:r>
              <a:rPr lang="zh-CN" altLang="en-US" sz="2800"/>
              <a:t>代表</a:t>
            </a:r>
            <a:r>
              <a:rPr lang="en-US" altLang="zh-CN" sz="2800"/>
              <a:t>250</a:t>
            </a:r>
            <a:r>
              <a:rPr lang="zh-CN" altLang="en-US" sz="2800"/>
              <a:t>的倍数。     </a:t>
            </a:r>
          </a:p>
          <a:p>
            <a:pPr>
              <a:lnSpc>
                <a:spcPct val="100000"/>
              </a:lnSpc>
            </a:pPr>
            <a:r>
              <a:rPr lang="en-US" altLang="zh-CN" sz="2800"/>
              <a:t>c&lt;1, </a:t>
            </a:r>
            <a:r>
              <a:rPr lang="zh-CN" altLang="en-US" sz="2800"/>
              <a:t>无折扣</a:t>
            </a:r>
            <a:r>
              <a:rPr lang="en-US" altLang="zh-CN" sz="2800"/>
              <a:t>;</a:t>
            </a:r>
          </a:p>
          <a:p>
            <a:r>
              <a:rPr lang="en-US" altLang="zh-CN" sz="2800">
                <a:solidFill>
                  <a:srgbClr val="000099"/>
                </a:solidFill>
              </a:rPr>
              <a:t>1</a:t>
            </a:r>
            <a:r>
              <a:rPr lang="en-US" altLang="en-US" sz="2800">
                <a:solidFill>
                  <a:srgbClr val="000099"/>
                </a:solidFill>
              </a:rPr>
              <a:t>≤c</a:t>
            </a:r>
            <a:r>
              <a:rPr lang="en-US" altLang="zh-CN" sz="2800">
                <a:solidFill>
                  <a:srgbClr val="000099"/>
                </a:solidFill>
              </a:rPr>
              <a:t>&lt; 2          d= 2%</a:t>
            </a:r>
            <a:r>
              <a:rPr lang="zh-CN" altLang="en-US" sz="2800">
                <a:solidFill>
                  <a:srgbClr val="000099"/>
                </a:solidFill>
              </a:rPr>
              <a:t>折扣</a:t>
            </a:r>
          </a:p>
          <a:p>
            <a:r>
              <a:rPr lang="en-US" altLang="zh-CN" sz="2800">
                <a:solidFill>
                  <a:srgbClr val="000099"/>
                </a:solidFill>
              </a:rPr>
              <a:t>2 </a:t>
            </a:r>
            <a:r>
              <a:rPr lang="en-US" altLang="en-US" sz="2800">
                <a:solidFill>
                  <a:srgbClr val="000099"/>
                </a:solidFill>
              </a:rPr>
              <a:t>≤</a:t>
            </a:r>
            <a:r>
              <a:rPr lang="en-US" altLang="zh-CN" sz="2800">
                <a:solidFill>
                  <a:srgbClr val="000099"/>
                </a:solidFill>
              </a:rPr>
              <a:t>c &lt;4         d=  5%</a:t>
            </a:r>
            <a:r>
              <a:rPr lang="zh-CN" altLang="en-US" sz="2800">
                <a:solidFill>
                  <a:srgbClr val="000099"/>
                </a:solidFill>
              </a:rPr>
              <a:t>折扣</a:t>
            </a:r>
          </a:p>
          <a:p>
            <a:r>
              <a:rPr lang="en-US" altLang="zh-CN" sz="2800">
                <a:solidFill>
                  <a:srgbClr val="000099"/>
                </a:solidFill>
              </a:rPr>
              <a:t>4</a:t>
            </a:r>
            <a:r>
              <a:rPr lang="en-US" altLang="en-US" sz="2800">
                <a:solidFill>
                  <a:srgbClr val="000099"/>
                </a:solidFill>
              </a:rPr>
              <a:t>≤</a:t>
            </a:r>
            <a:r>
              <a:rPr lang="en-US" altLang="zh-CN" sz="2800">
                <a:solidFill>
                  <a:srgbClr val="000099"/>
                </a:solidFill>
              </a:rPr>
              <a:t>c &lt;8          d=  8%</a:t>
            </a:r>
            <a:r>
              <a:rPr lang="zh-CN" altLang="en-US" sz="2800">
                <a:solidFill>
                  <a:srgbClr val="000099"/>
                </a:solidFill>
              </a:rPr>
              <a:t>折扣</a:t>
            </a:r>
          </a:p>
          <a:p>
            <a:r>
              <a:rPr lang="en-US" altLang="zh-CN" sz="2800">
                <a:solidFill>
                  <a:srgbClr val="000099"/>
                </a:solidFill>
              </a:rPr>
              <a:t>8 </a:t>
            </a:r>
            <a:r>
              <a:rPr lang="en-US" altLang="en-US" sz="2800">
                <a:solidFill>
                  <a:srgbClr val="000099"/>
                </a:solidFill>
              </a:rPr>
              <a:t>≤</a:t>
            </a:r>
            <a:r>
              <a:rPr lang="en-US" altLang="zh-CN" sz="2800">
                <a:solidFill>
                  <a:srgbClr val="000099"/>
                </a:solidFill>
              </a:rPr>
              <a:t>c &lt;12       d=10%</a:t>
            </a:r>
            <a:r>
              <a:rPr lang="zh-CN" altLang="en-US" sz="2800">
                <a:solidFill>
                  <a:srgbClr val="000099"/>
                </a:solidFill>
              </a:rPr>
              <a:t>折扣</a:t>
            </a:r>
          </a:p>
          <a:p>
            <a:r>
              <a:rPr lang="en-US" altLang="en-US" sz="2800">
                <a:solidFill>
                  <a:srgbClr val="000099"/>
                </a:solidFill>
              </a:rPr>
              <a:t>c</a:t>
            </a:r>
            <a:r>
              <a:rPr lang="en-US" altLang="zh-CN" sz="2800">
                <a:solidFill>
                  <a:srgbClr val="000099"/>
                </a:solidFill>
              </a:rPr>
              <a:t> ≥12            d= 15%</a:t>
            </a:r>
            <a:r>
              <a:rPr lang="zh-CN" altLang="en-US" sz="2800">
                <a:solidFill>
                  <a:srgbClr val="000099"/>
                </a:solidFill>
              </a:rPr>
              <a:t>折扣</a:t>
            </a:r>
          </a:p>
        </p:txBody>
      </p:sp>
      <p:sp>
        <p:nvSpPr>
          <p:cNvPr id="824323" name="Rectangle 3">
            <a:extLst>
              <a:ext uri="{FF2B5EF4-FFF2-40B4-BE49-F238E27FC236}">
                <a16:creationId xmlns:a16="http://schemas.microsoft.com/office/drawing/2014/main" id="{BC730A43-0D7A-42AD-A975-7CCD7E64B8B1}"/>
              </a:ext>
            </a:extLst>
          </p:cNvPr>
          <p:cNvSpPr>
            <a:spLocks noChangeArrowheads="1"/>
          </p:cNvSpPr>
          <p:nvPr/>
        </p:nvSpPr>
        <p:spPr bwMode="auto">
          <a:xfrm>
            <a:off x="1187450" y="476250"/>
            <a:ext cx="6097588" cy="5794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lnSpc>
                <a:spcPct val="100000"/>
              </a:lnSpc>
            </a:pPr>
            <a:r>
              <a:rPr lang="zh-CN" altLang="en-US">
                <a:solidFill>
                  <a:srgbClr val="CC0000"/>
                </a:solidFill>
              </a:rPr>
              <a:t>例</a:t>
            </a:r>
            <a:r>
              <a:rPr lang="en-US" altLang="zh-CN">
                <a:solidFill>
                  <a:srgbClr val="CC0000"/>
                </a:solidFill>
              </a:rPr>
              <a:t>5.7</a:t>
            </a:r>
            <a:r>
              <a:rPr lang="en-US" altLang="zh-CN">
                <a:solidFill>
                  <a:srgbClr val="000099"/>
                </a:solidFill>
              </a:rPr>
              <a:t> </a:t>
            </a:r>
            <a:r>
              <a:rPr lang="zh-CN" altLang="en-US">
                <a:solidFill>
                  <a:srgbClr val="000099"/>
                </a:solidFill>
              </a:rPr>
              <a:t>运输公司对用户计算运费。</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5346" name="Rectangle 2">
            <a:extLst>
              <a:ext uri="{FF2B5EF4-FFF2-40B4-BE49-F238E27FC236}">
                <a16:creationId xmlns:a16="http://schemas.microsoft.com/office/drawing/2014/main" id="{58AA56C3-7816-4DBE-A2D2-6D5503916520}"/>
              </a:ext>
            </a:extLst>
          </p:cNvPr>
          <p:cNvSpPr>
            <a:spLocks noGrp="1" noChangeArrowheads="1"/>
          </p:cNvSpPr>
          <p:nvPr>
            <p:ph type="title"/>
          </p:nvPr>
        </p:nvSpPr>
        <p:spPr>
          <a:xfrm>
            <a:off x="0" y="457200"/>
            <a:ext cx="9144000" cy="1143000"/>
          </a:xfrm>
        </p:spPr>
        <p:txBody>
          <a:bodyPr/>
          <a:lstStyle/>
          <a:p>
            <a:r>
              <a:rPr lang="en-US" altLang="zh-CN" sz="2000">
                <a:solidFill>
                  <a:schemeClr val="tx2"/>
                </a:solidFill>
              </a:rPr>
              <a:t>§5.5 </a:t>
            </a:r>
            <a:r>
              <a:rPr lang="zh-CN" altLang="en-US" sz="2000">
                <a:solidFill>
                  <a:schemeClr val="tx2"/>
                </a:solidFill>
              </a:rPr>
              <a:t>程序举例（续）</a:t>
            </a:r>
          </a:p>
        </p:txBody>
      </p:sp>
      <p:sp>
        <p:nvSpPr>
          <p:cNvPr id="825347" name="Rectangle 3">
            <a:extLst>
              <a:ext uri="{FF2B5EF4-FFF2-40B4-BE49-F238E27FC236}">
                <a16:creationId xmlns:a16="http://schemas.microsoft.com/office/drawing/2014/main" id="{C1180DC1-AF89-481F-9C59-9A1947184999}"/>
              </a:ext>
            </a:extLst>
          </p:cNvPr>
          <p:cNvSpPr>
            <a:spLocks noChangeArrowheads="1"/>
          </p:cNvSpPr>
          <p:nvPr/>
        </p:nvSpPr>
        <p:spPr bwMode="auto">
          <a:xfrm>
            <a:off x="179388" y="0"/>
            <a:ext cx="8675687" cy="65976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lvl1pPr>
              <a:defRPr sz="2800" b="1">
                <a:solidFill>
                  <a:schemeClr val="hlink"/>
                </a:solidFill>
                <a:latin typeface="Arial" panose="020B0604020202020204" pitchFamily="34" charset="0"/>
                <a:ea typeface="黑体" panose="02010609060101010101" pitchFamily="49" charset="-122"/>
              </a:defRPr>
            </a:lvl1pPr>
            <a:lvl2pPr>
              <a:defRPr sz="2800" b="1">
                <a:solidFill>
                  <a:schemeClr val="hlink"/>
                </a:solidFill>
                <a:latin typeface="Arial" panose="020B0604020202020204" pitchFamily="34" charset="0"/>
                <a:ea typeface="黑体" panose="02010609060101010101" pitchFamily="49" charset="-122"/>
              </a:defRPr>
            </a:lvl2pPr>
            <a:lvl3pPr>
              <a:defRPr sz="2800" b="1">
                <a:solidFill>
                  <a:schemeClr val="hlink"/>
                </a:solidFill>
                <a:latin typeface="Arial" panose="020B0604020202020204" pitchFamily="34" charset="0"/>
                <a:ea typeface="黑体" panose="02010609060101010101" pitchFamily="49" charset="-122"/>
              </a:defRPr>
            </a:lvl3pPr>
            <a:lvl4pPr>
              <a:defRPr sz="2800" b="1">
                <a:solidFill>
                  <a:schemeClr val="hlink"/>
                </a:solidFill>
                <a:latin typeface="Arial" panose="020B0604020202020204" pitchFamily="34" charset="0"/>
                <a:ea typeface="黑体" panose="02010609060101010101" pitchFamily="49" charset="-122"/>
              </a:defRPr>
            </a:lvl4pPr>
            <a:lvl5pPr>
              <a:defRPr sz="2800" b="1">
                <a:solidFill>
                  <a:schemeClr val="hlink"/>
                </a:solidFill>
                <a:latin typeface="Arial" panose="020B0604020202020204" pitchFamily="34" charset="0"/>
                <a:ea typeface="黑体" panose="02010609060101010101" pitchFamily="49" charset="-122"/>
              </a:defRPr>
            </a:lvl5pPr>
            <a:lvl6pPr marL="4572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6pPr>
            <a:lvl7pPr marL="9144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7pPr>
            <a:lvl8pPr marL="13716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8pPr>
            <a:lvl9pPr marL="1828800" fontAlgn="base">
              <a:spcBef>
                <a:spcPct val="0"/>
              </a:spcBef>
              <a:spcAft>
                <a:spcPct val="0"/>
              </a:spcAft>
              <a:defRPr sz="2800" b="1">
                <a:solidFill>
                  <a:schemeClr val="hlink"/>
                </a:solidFill>
                <a:latin typeface="Arial" panose="020B0604020202020204" pitchFamily="34" charset="0"/>
                <a:ea typeface="黑体" panose="02010609060101010101" pitchFamily="49" charset="-122"/>
              </a:defRPr>
            </a:lvl9pPr>
          </a:lstStyle>
          <a:p>
            <a:pPr>
              <a:lnSpc>
                <a:spcPct val="95000"/>
              </a:lnSpc>
            </a:pPr>
            <a:r>
              <a:rPr lang="zh-CN" altLang="zh-CN" sz="2400">
                <a:solidFill>
                  <a:schemeClr val="tx1"/>
                </a:solidFill>
                <a:latin typeface="Times New Roman" panose="02020603050405020304" pitchFamily="18" charset="0"/>
              </a:rPr>
              <a:t>#include &lt;</a:t>
            </a:r>
            <a:r>
              <a:rPr lang="zh-CN" altLang="zh-CN" sz="2400">
                <a:solidFill>
                  <a:srgbClr val="000099"/>
                </a:solidFill>
                <a:latin typeface="Times New Roman" panose="02020603050405020304" pitchFamily="18" charset="0"/>
              </a:rPr>
              <a:t>stdio.h</a:t>
            </a:r>
            <a:r>
              <a:rPr lang="zh-CN" altLang="zh-CN" sz="2400">
                <a:solidFill>
                  <a:schemeClr val="tx1"/>
                </a:solidFill>
                <a:latin typeface="Times New Roman" panose="02020603050405020304" pitchFamily="18" charset="0"/>
              </a:rPr>
              <a:t>&gt;</a:t>
            </a:r>
            <a:br>
              <a:rPr lang="zh-CN" altLang="zh-CN" sz="2400">
                <a:solidFill>
                  <a:schemeClr val="tx1"/>
                </a:solidFill>
                <a:latin typeface="Times New Roman" panose="02020603050405020304" pitchFamily="18" charset="0"/>
              </a:rPr>
            </a:br>
            <a:r>
              <a:rPr lang="zh-CN" altLang="zh-CN" sz="2400">
                <a:solidFill>
                  <a:srgbClr val="CC0000"/>
                </a:solidFill>
                <a:latin typeface="Times New Roman" panose="02020603050405020304" pitchFamily="18" charset="0"/>
              </a:rPr>
              <a:t>void main ( )</a:t>
            </a:r>
            <a:br>
              <a:rPr lang="zh-CN" altLang="zh-CN" sz="2400">
                <a:solidFill>
                  <a:srgbClr val="CC0000"/>
                </a:solidFill>
                <a:latin typeface="Times New Roman" panose="02020603050405020304" pitchFamily="18" charset="0"/>
              </a:rPr>
            </a:br>
            <a:r>
              <a:rPr lang="zh-CN" altLang="zh-CN" sz="2400">
                <a:solidFill>
                  <a:schemeClr val="tx1"/>
                </a:solidFill>
                <a:latin typeface="Times New Roman" panose="02020603050405020304" pitchFamily="18" charset="0"/>
              </a:rPr>
              <a:t>   </a:t>
            </a:r>
            <a:r>
              <a:rPr lang="zh-CN" altLang="zh-CN" sz="2400">
                <a:solidFill>
                  <a:srgbClr val="CC0000"/>
                </a:solidFill>
                <a:latin typeface="Times New Roman" panose="02020603050405020304" pitchFamily="18" charset="0"/>
              </a:rPr>
              <a:t>{</a:t>
            </a:r>
            <a:r>
              <a:rPr lang="en-US" altLang="zh-CN" sz="2400">
                <a:solidFill>
                  <a:srgbClr val="CC0000"/>
                </a:solidFill>
                <a:latin typeface="Times New Roman" panose="02020603050405020304" pitchFamily="18" charset="0"/>
              </a:rPr>
              <a:t>       </a:t>
            </a:r>
            <a:r>
              <a:rPr lang="zh-CN" altLang="zh-CN" sz="2400">
                <a:solidFill>
                  <a:schemeClr val="tx1"/>
                </a:solidFill>
                <a:latin typeface="Times New Roman" panose="02020603050405020304" pitchFamily="18" charset="0"/>
              </a:rPr>
              <a:t>int c,s;</a:t>
            </a:r>
            <a:br>
              <a:rPr lang="zh-CN" altLang="zh-CN" sz="2400">
                <a:solidFill>
                  <a:schemeClr val="tx1"/>
                </a:solidFill>
                <a:latin typeface="Times New Roman" panose="02020603050405020304" pitchFamily="18" charset="0"/>
              </a:rPr>
            </a:br>
            <a:r>
              <a:rPr lang="zh-CN" altLang="zh-CN" sz="2400">
                <a:solidFill>
                  <a:schemeClr val="tx1"/>
                </a:solidFill>
                <a:latin typeface="Times New Roman" panose="02020603050405020304" pitchFamily="18" charset="0"/>
              </a:rPr>
              <a:t>	float p,w,d,f;</a:t>
            </a:r>
            <a:br>
              <a:rPr lang="zh-CN" altLang="zh-CN" sz="2400">
                <a:solidFill>
                  <a:schemeClr val="tx1"/>
                </a:solidFill>
                <a:latin typeface="Times New Roman" panose="02020603050405020304" pitchFamily="18" charset="0"/>
              </a:rPr>
            </a:br>
            <a:r>
              <a:rPr lang="zh-CN" altLang="zh-CN" sz="2400">
                <a:solidFill>
                  <a:schemeClr val="tx1"/>
                </a:solidFill>
                <a:latin typeface="Times New Roman" panose="02020603050405020304" pitchFamily="18" charset="0"/>
              </a:rPr>
              <a:t>	scanf(“%f,%f,%d”,&amp;p,&amp;w,&amp;s);</a:t>
            </a:r>
            <a:br>
              <a:rPr lang="zh-CN" altLang="zh-CN" sz="2400">
                <a:solidFill>
                  <a:schemeClr val="tx1"/>
                </a:solidFill>
                <a:latin typeface="Times New Roman" panose="02020603050405020304" pitchFamily="18" charset="0"/>
              </a:rPr>
            </a:br>
            <a:r>
              <a:rPr lang="zh-CN" altLang="zh-CN" sz="2400">
                <a:solidFill>
                  <a:schemeClr val="tx1"/>
                </a:solidFill>
                <a:latin typeface="Times New Roman" panose="02020603050405020304" pitchFamily="18" charset="0"/>
              </a:rPr>
              <a:t>	if(s&gt;=3000) c=12;</a:t>
            </a:r>
            <a:br>
              <a:rPr lang="zh-CN" altLang="zh-CN" sz="2400">
                <a:solidFill>
                  <a:schemeClr val="tx1"/>
                </a:solidFill>
                <a:latin typeface="Times New Roman" panose="02020603050405020304" pitchFamily="18" charset="0"/>
              </a:rPr>
            </a:br>
            <a:r>
              <a:rPr lang="zh-CN" altLang="zh-CN" sz="2400">
                <a:solidFill>
                  <a:schemeClr val="tx1"/>
                </a:solidFill>
                <a:latin typeface="Times New Roman" panose="02020603050405020304" pitchFamily="18" charset="0"/>
              </a:rPr>
              <a:t>	else c=s/250;</a:t>
            </a:r>
            <a:br>
              <a:rPr lang="zh-CN" altLang="zh-CN" sz="2400">
                <a:solidFill>
                  <a:schemeClr val="tx1"/>
                </a:solidFill>
                <a:latin typeface="Times New Roman" panose="02020603050405020304" pitchFamily="18" charset="0"/>
              </a:rPr>
            </a:br>
            <a:r>
              <a:rPr lang="zh-CN" altLang="zh-CN" sz="2400">
                <a:solidFill>
                  <a:srgbClr val="CC0000"/>
                </a:solidFill>
                <a:latin typeface="Times New Roman" panose="02020603050405020304" pitchFamily="18" charset="0"/>
              </a:rPr>
              <a:t>	switch(c)</a:t>
            </a:r>
            <a:r>
              <a:rPr lang="en-US" altLang="zh-CN" sz="2400">
                <a:solidFill>
                  <a:srgbClr val="000099"/>
                </a:solidFill>
                <a:latin typeface="Times New Roman" panose="02020603050405020304" pitchFamily="18" charset="0"/>
              </a:rPr>
              <a:t> </a:t>
            </a:r>
            <a:r>
              <a:rPr lang="zh-CN" altLang="zh-CN" sz="2400">
                <a:solidFill>
                  <a:srgbClr val="000099"/>
                </a:solidFill>
                <a:latin typeface="Times New Roman" panose="02020603050405020304" pitchFamily="18" charset="0"/>
              </a:rPr>
              <a:t>{</a:t>
            </a:r>
            <a:br>
              <a:rPr lang="zh-CN" altLang="zh-CN" sz="2400">
                <a:solidFill>
                  <a:srgbClr val="000099"/>
                </a:solidFill>
                <a:latin typeface="Times New Roman" panose="02020603050405020304" pitchFamily="18" charset="0"/>
              </a:rPr>
            </a:br>
            <a:r>
              <a:rPr lang="zh-CN" altLang="zh-CN" sz="2400">
                <a:solidFill>
                  <a:srgbClr val="000099"/>
                </a:solidFill>
                <a:latin typeface="Times New Roman" panose="02020603050405020304" pitchFamily="18" charset="0"/>
              </a:rPr>
              <a:t>	  case 0:</a:t>
            </a:r>
            <a:r>
              <a:rPr lang="en-US" altLang="zh-CN" sz="2400">
                <a:solidFill>
                  <a:srgbClr val="000099"/>
                </a:solidFill>
                <a:latin typeface="Times New Roman" panose="02020603050405020304" pitchFamily="18" charset="0"/>
              </a:rPr>
              <a:t>    </a:t>
            </a:r>
            <a:r>
              <a:rPr lang="zh-CN" altLang="zh-CN" sz="2400">
                <a:solidFill>
                  <a:schemeClr val="tx2"/>
                </a:solidFill>
                <a:latin typeface="Times New Roman" panose="02020603050405020304" pitchFamily="18" charset="0"/>
              </a:rPr>
              <a:t>d=0;</a:t>
            </a:r>
            <a:r>
              <a:rPr lang="en-US" altLang="zh-CN" sz="2400">
                <a:solidFill>
                  <a:schemeClr val="tx2"/>
                </a:solidFill>
                <a:latin typeface="Times New Roman" panose="02020603050405020304" pitchFamily="18" charset="0"/>
              </a:rPr>
              <a:t> </a:t>
            </a:r>
            <a:r>
              <a:rPr lang="zh-CN" altLang="zh-CN" sz="2400">
                <a:solidFill>
                  <a:schemeClr val="tx2"/>
                </a:solidFill>
                <a:latin typeface="Times New Roman" panose="02020603050405020304" pitchFamily="18" charset="0"/>
              </a:rPr>
              <a:t>break;</a:t>
            </a:r>
            <a:br>
              <a:rPr lang="zh-CN" altLang="zh-CN" sz="2400">
                <a:solidFill>
                  <a:schemeClr val="tx2"/>
                </a:solidFill>
                <a:latin typeface="Times New Roman" panose="02020603050405020304" pitchFamily="18" charset="0"/>
              </a:rPr>
            </a:br>
            <a:r>
              <a:rPr lang="zh-CN" altLang="zh-CN" sz="2400">
                <a:solidFill>
                  <a:srgbClr val="000099"/>
                </a:solidFill>
                <a:latin typeface="Times New Roman" panose="02020603050405020304" pitchFamily="18" charset="0"/>
              </a:rPr>
              <a:t>	  case 1:</a:t>
            </a:r>
            <a:r>
              <a:rPr lang="en-US" altLang="zh-CN" sz="2400">
                <a:solidFill>
                  <a:srgbClr val="000099"/>
                </a:solidFill>
                <a:latin typeface="Times New Roman" panose="02020603050405020304" pitchFamily="18" charset="0"/>
              </a:rPr>
              <a:t>    </a:t>
            </a:r>
            <a:r>
              <a:rPr lang="zh-CN" altLang="zh-CN" sz="2400">
                <a:solidFill>
                  <a:schemeClr val="tx2"/>
                </a:solidFill>
                <a:latin typeface="Times New Roman" panose="02020603050405020304" pitchFamily="18" charset="0"/>
              </a:rPr>
              <a:t>d=2;</a:t>
            </a:r>
            <a:r>
              <a:rPr lang="en-US" altLang="zh-CN" sz="2400">
                <a:solidFill>
                  <a:schemeClr val="tx2"/>
                </a:solidFill>
                <a:latin typeface="Times New Roman" panose="02020603050405020304" pitchFamily="18" charset="0"/>
              </a:rPr>
              <a:t> </a:t>
            </a:r>
            <a:r>
              <a:rPr lang="zh-CN" altLang="zh-CN" sz="2400">
                <a:solidFill>
                  <a:schemeClr val="tx2"/>
                </a:solidFill>
                <a:latin typeface="Times New Roman" panose="02020603050405020304" pitchFamily="18" charset="0"/>
              </a:rPr>
              <a:t>break;</a:t>
            </a:r>
            <a:br>
              <a:rPr lang="zh-CN" altLang="zh-CN" sz="2400">
                <a:solidFill>
                  <a:schemeClr val="tx2"/>
                </a:solidFill>
                <a:latin typeface="Times New Roman" panose="02020603050405020304" pitchFamily="18" charset="0"/>
              </a:rPr>
            </a:br>
            <a:r>
              <a:rPr lang="zh-CN" altLang="zh-CN" sz="2400">
                <a:solidFill>
                  <a:srgbClr val="000099"/>
                </a:solidFill>
                <a:latin typeface="Times New Roman" panose="02020603050405020304" pitchFamily="18" charset="0"/>
              </a:rPr>
              <a:t>	  case 2:</a:t>
            </a:r>
            <a:r>
              <a:rPr lang="en-US" altLang="zh-CN" sz="2400">
                <a:solidFill>
                  <a:srgbClr val="000099"/>
                </a:solidFill>
                <a:latin typeface="Times New Roman" panose="02020603050405020304" pitchFamily="18" charset="0"/>
              </a:rPr>
              <a:t> </a:t>
            </a:r>
            <a:r>
              <a:rPr lang="zh-CN" altLang="zh-CN" sz="2400">
                <a:solidFill>
                  <a:srgbClr val="000099"/>
                </a:solidFill>
                <a:latin typeface="Times New Roman" panose="02020603050405020304" pitchFamily="18" charset="0"/>
              </a:rPr>
              <a:t>case 3:</a:t>
            </a:r>
            <a:r>
              <a:rPr lang="en-US" altLang="zh-CN" sz="2400">
                <a:solidFill>
                  <a:srgbClr val="000099"/>
                </a:solidFill>
                <a:latin typeface="Times New Roman" panose="02020603050405020304" pitchFamily="18" charset="0"/>
              </a:rPr>
              <a:t>   </a:t>
            </a:r>
            <a:r>
              <a:rPr lang="zh-CN" altLang="zh-CN" sz="2400">
                <a:solidFill>
                  <a:schemeClr val="tx2"/>
                </a:solidFill>
                <a:latin typeface="Times New Roman" panose="02020603050405020304" pitchFamily="18" charset="0"/>
              </a:rPr>
              <a:t>d=5;break；</a:t>
            </a:r>
            <a:br>
              <a:rPr lang="zh-CN" altLang="zh-CN" sz="2400">
                <a:solidFill>
                  <a:srgbClr val="000099"/>
                </a:solidFill>
                <a:latin typeface="Times New Roman" panose="02020603050405020304" pitchFamily="18" charset="0"/>
              </a:rPr>
            </a:br>
            <a:r>
              <a:rPr lang="zh-CN" altLang="zh-CN" sz="2400">
                <a:solidFill>
                  <a:srgbClr val="000099"/>
                </a:solidFill>
                <a:latin typeface="Times New Roman" panose="02020603050405020304" pitchFamily="18" charset="0"/>
              </a:rPr>
              <a:t>	  case 4:</a:t>
            </a:r>
            <a:r>
              <a:rPr lang="en-US" altLang="zh-CN" sz="2400">
                <a:solidFill>
                  <a:srgbClr val="000099"/>
                </a:solidFill>
                <a:latin typeface="Times New Roman" panose="02020603050405020304" pitchFamily="18" charset="0"/>
              </a:rPr>
              <a:t> </a:t>
            </a:r>
            <a:r>
              <a:rPr lang="zh-CN" altLang="zh-CN" sz="2400">
                <a:solidFill>
                  <a:srgbClr val="000099"/>
                </a:solidFill>
                <a:latin typeface="Times New Roman" panose="02020603050405020304" pitchFamily="18" charset="0"/>
              </a:rPr>
              <a:t>case 5:</a:t>
            </a:r>
            <a:r>
              <a:rPr lang="en-US" altLang="zh-CN" sz="2400">
                <a:solidFill>
                  <a:srgbClr val="000099"/>
                </a:solidFill>
                <a:latin typeface="Times New Roman" panose="02020603050405020304" pitchFamily="18" charset="0"/>
              </a:rPr>
              <a:t> </a:t>
            </a:r>
            <a:r>
              <a:rPr lang="zh-CN" altLang="zh-CN" sz="2400">
                <a:solidFill>
                  <a:srgbClr val="000099"/>
                </a:solidFill>
                <a:latin typeface="Times New Roman" panose="02020603050405020304" pitchFamily="18" charset="0"/>
              </a:rPr>
              <a:t>case 6:</a:t>
            </a:r>
            <a:r>
              <a:rPr lang="en-US" altLang="zh-CN" sz="2400">
                <a:solidFill>
                  <a:srgbClr val="000099"/>
                </a:solidFill>
                <a:latin typeface="Times New Roman" panose="02020603050405020304" pitchFamily="18" charset="0"/>
              </a:rPr>
              <a:t>    </a:t>
            </a:r>
            <a:r>
              <a:rPr lang="zh-CN" altLang="zh-CN" sz="2400">
                <a:solidFill>
                  <a:srgbClr val="000099"/>
                </a:solidFill>
                <a:latin typeface="Times New Roman" panose="02020603050405020304" pitchFamily="18" charset="0"/>
              </a:rPr>
              <a:t>case 7:</a:t>
            </a:r>
            <a:r>
              <a:rPr lang="en-US" altLang="zh-CN" sz="2400">
                <a:solidFill>
                  <a:srgbClr val="000099"/>
                </a:solidFill>
                <a:latin typeface="Times New Roman" panose="02020603050405020304" pitchFamily="18" charset="0"/>
              </a:rPr>
              <a:t>   </a:t>
            </a:r>
            <a:r>
              <a:rPr lang="zh-CN" altLang="zh-CN" sz="2400">
                <a:solidFill>
                  <a:schemeClr val="tx2"/>
                </a:solidFill>
                <a:latin typeface="Times New Roman" panose="02020603050405020304" pitchFamily="18" charset="0"/>
              </a:rPr>
              <a:t>d=8;</a:t>
            </a:r>
            <a:r>
              <a:rPr lang="en-US" altLang="zh-CN" sz="2400">
                <a:solidFill>
                  <a:schemeClr val="tx2"/>
                </a:solidFill>
                <a:latin typeface="Times New Roman" panose="02020603050405020304" pitchFamily="18" charset="0"/>
              </a:rPr>
              <a:t> </a:t>
            </a:r>
            <a:r>
              <a:rPr lang="zh-CN" altLang="zh-CN" sz="2400">
                <a:solidFill>
                  <a:schemeClr val="tx2"/>
                </a:solidFill>
                <a:latin typeface="Times New Roman" panose="02020603050405020304" pitchFamily="18" charset="0"/>
              </a:rPr>
              <a:t>break;</a:t>
            </a:r>
            <a:br>
              <a:rPr lang="zh-CN" altLang="zh-CN" sz="2400">
                <a:solidFill>
                  <a:schemeClr val="tx2"/>
                </a:solidFill>
                <a:latin typeface="Times New Roman" panose="02020603050405020304" pitchFamily="18" charset="0"/>
              </a:rPr>
            </a:br>
            <a:r>
              <a:rPr lang="zh-CN" altLang="zh-CN" sz="2400">
                <a:solidFill>
                  <a:srgbClr val="000099"/>
                </a:solidFill>
                <a:latin typeface="Times New Roman" panose="02020603050405020304" pitchFamily="18" charset="0"/>
              </a:rPr>
              <a:t>	  case 8:</a:t>
            </a:r>
            <a:r>
              <a:rPr lang="en-US" altLang="zh-CN" sz="2400">
                <a:solidFill>
                  <a:srgbClr val="000099"/>
                </a:solidFill>
                <a:latin typeface="Times New Roman" panose="02020603050405020304" pitchFamily="18" charset="0"/>
              </a:rPr>
              <a:t> </a:t>
            </a:r>
            <a:r>
              <a:rPr lang="zh-CN" altLang="zh-CN" sz="2400">
                <a:solidFill>
                  <a:srgbClr val="000099"/>
                </a:solidFill>
                <a:latin typeface="Times New Roman" panose="02020603050405020304" pitchFamily="18" charset="0"/>
              </a:rPr>
              <a:t>case 9:</a:t>
            </a:r>
            <a:r>
              <a:rPr lang="en-US" altLang="zh-CN" sz="2400">
                <a:solidFill>
                  <a:srgbClr val="000099"/>
                </a:solidFill>
                <a:latin typeface="Times New Roman" panose="02020603050405020304" pitchFamily="18" charset="0"/>
              </a:rPr>
              <a:t> </a:t>
            </a:r>
            <a:r>
              <a:rPr lang="zh-CN" altLang="zh-CN" sz="2400">
                <a:solidFill>
                  <a:srgbClr val="000099"/>
                </a:solidFill>
                <a:latin typeface="Times New Roman" panose="02020603050405020304" pitchFamily="18" charset="0"/>
              </a:rPr>
              <a:t>case 10:  case 11:</a:t>
            </a:r>
            <a:r>
              <a:rPr lang="en-US" altLang="zh-CN" sz="2400">
                <a:solidFill>
                  <a:srgbClr val="000099"/>
                </a:solidFill>
                <a:latin typeface="Times New Roman" panose="02020603050405020304" pitchFamily="18" charset="0"/>
              </a:rPr>
              <a:t>    </a:t>
            </a:r>
            <a:r>
              <a:rPr lang="zh-CN" altLang="zh-CN" sz="2400">
                <a:solidFill>
                  <a:schemeClr val="tx2"/>
                </a:solidFill>
                <a:latin typeface="Times New Roman" panose="02020603050405020304" pitchFamily="18" charset="0"/>
              </a:rPr>
              <a:t>d=10;break;</a:t>
            </a:r>
            <a:br>
              <a:rPr lang="zh-CN" altLang="zh-CN" sz="2400">
                <a:solidFill>
                  <a:schemeClr val="tx2"/>
                </a:solidFill>
                <a:latin typeface="Times New Roman" panose="02020603050405020304" pitchFamily="18" charset="0"/>
              </a:rPr>
            </a:br>
            <a:r>
              <a:rPr lang="zh-CN" altLang="zh-CN" sz="2400">
                <a:solidFill>
                  <a:srgbClr val="000099"/>
                </a:solidFill>
                <a:latin typeface="Times New Roman" panose="02020603050405020304" pitchFamily="18" charset="0"/>
              </a:rPr>
              <a:t>	  case 12:</a:t>
            </a:r>
            <a:r>
              <a:rPr lang="en-US" altLang="zh-CN" sz="2400">
                <a:solidFill>
                  <a:srgbClr val="000099"/>
                </a:solidFill>
                <a:latin typeface="Times New Roman" panose="02020603050405020304" pitchFamily="18" charset="0"/>
              </a:rPr>
              <a:t>   </a:t>
            </a:r>
            <a:r>
              <a:rPr lang="zh-CN" altLang="zh-CN" sz="2400">
                <a:solidFill>
                  <a:schemeClr val="tx2"/>
                </a:solidFill>
                <a:latin typeface="Times New Roman" panose="02020603050405020304" pitchFamily="18" charset="0"/>
              </a:rPr>
              <a:t>d=15;break;</a:t>
            </a:r>
            <a:r>
              <a:rPr lang="zh-CN" altLang="zh-CN" sz="2400">
                <a:solidFill>
                  <a:srgbClr val="000099"/>
                </a:solidFill>
                <a:latin typeface="Times New Roman" panose="02020603050405020304" pitchFamily="18" charset="0"/>
              </a:rPr>
              <a:t> </a:t>
            </a:r>
            <a:r>
              <a:rPr lang="en-US" altLang="zh-CN" sz="2400">
                <a:solidFill>
                  <a:srgbClr val="000099"/>
                </a:solidFill>
                <a:latin typeface="Times New Roman" panose="02020603050405020304" pitchFamily="18" charset="0"/>
              </a:rPr>
              <a:t> </a:t>
            </a:r>
            <a:r>
              <a:rPr lang="zh-CN" altLang="zh-CN" sz="2400">
                <a:solidFill>
                  <a:srgbClr val="000099"/>
                </a:solidFill>
                <a:latin typeface="Times New Roman" panose="02020603050405020304" pitchFamily="18" charset="0"/>
              </a:rPr>
              <a:t>}</a:t>
            </a:r>
            <a:br>
              <a:rPr lang="zh-CN" altLang="zh-CN" sz="2400">
                <a:solidFill>
                  <a:srgbClr val="000099"/>
                </a:solidFill>
                <a:latin typeface="Times New Roman" panose="02020603050405020304" pitchFamily="18" charset="0"/>
              </a:rPr>
            </a:br>
            <a:r>
              <a:rPr lang="zh-CN" altLang="zh-CN" sz="2400">
                <a:solidFill>
                  <a:schemeClr val="tx1"/>
                </a:solidFill>
                <a:latin typeface="Times New Roman" panose="02020603050405020304" pitchFamily="18" charset="0"/>
              </a:rPr>
              <a:t>	f=p*w*s*(1-d/100.0);</a:t>
            </a:r>
            <a:br>
              <a:rPr lang="zh-CN" altLang="zh-CN" sz="2400">
                <a:solidFill>
                  <a:schemeClr val="tx1"/>
                </a:solidFill>
                <a:latin typeface="Times New Roman" panose="02020603050405020304" pitchFamily="18" charset="0"/>
              </a:rPr>
            </a:br>
            <a:r>
              <a:rPr lang="zh-CN" altLang="zh-CN" sz="2400">
                <a:solidFill>
                  <a:schemeClr val="tx1"/>
                </a:solidFill>
                <a:latin typeface="Times New Roman" panose="02020603050405020304" pitchFamily="18" charset="0"/>
              </a:rPr>
              <a:t>	printf(“freight=%15.4f\n”,f);</a:t>
            </a:r>
            <a:r>
              <a:rPr lang="en-US" altLang="zh-CN" sz="2400">
                <a:solidFill>
                  <a:schemeClr val="tx1"/>
                </a:solidFill>
                <a:latin typeface="Times New Roman" panose="02020603050405020304" pitchFamily="18" charset="0"/>
              </a:rPr>
              <a:t> </a:t>
            </a:r>
            <a:br>
              <a:rPr lang="en-US" altLang="zh-CN" sz="2400">
                <a:solidFill>
                  <a:schemeClr val="tx1"/>
                </a:solidFill>
                <a:latin typeface="Times New Roman" panose="02020603050405020304" pitchFamily="18" charset="0"/>
              </a:rPr>
            </a:br>
            <a:r>
              <a:rPr lang="en-US" altLang="zh-CN" sz="2400">
                <a:solidFill>
                  <a:schemeClr val="tx1"/>
                </a:solidFill>
                <a:latin typeface="Times New Roman" panose="02020603050405020304" pitchFamily="18" charset="0"/>
              </a:rPr>
              <a:t>   </a:t>
            </a:r>
            <a:r>
              <a:rPr lang="zh-CN" altLang="zh-CN" sz="2400">
                <a:solidFill>
                  <a:srgbClr val="CC0000"/>
                </a:solidFill>
                <a:latin typeface="Times New Roman" panose="02020603050405020304" pitchFamily="18" charset="0"/>
              </a:rPr>
              <a:t>}</a:t>
            </a:r>
            <a:endParaRPr lang="en-US" altLang="zh-CN" sz="2400">
              <a:solidFill>
                <a:srgbClr val="CC0000"/>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a:extLst>
              <a:ext uri="{FF2B5EF4-FFF2-40B4-BE49-F238E27FC236}">
                <a16:creationId xmlns:a16="http://schemas.microsoft.com/office/drawing/2014/main" id="{B79BC3D9-4A64-495C-9B4A-E256E2603A8C}"/>
              </a:ext>
            </a:extLst>
          </p:cNvPr>
          <p:cNvSpPr>
            <a:spLocks noGrp="1" noChangeArrowheads="1"/>
          </p:cNvSpPr>
          <p:nvPr>
            <p:ph type="title"/>
          </p:nvPr>
        </p:nvSpPr>
        <p:spPr>
          <a:xfrm>
            <a:off x="1331913" y="333375"/>
            <a:ext cx="5903912" cy="782638"/>
          </a:xfrm>
          <a:ln/>
        </p:spPr>
        <p:txBody>
          <a:bodyPr/>
          <a:lstStyle/>
          <a:p>
            <a:r>
              <a:rPr lang="en-US" altLang="zh-CN" sz="3600">
                <a:solidFill>
                  <a:srgbClr val="800000"/>
                </a:solidFill>
                <a:latin typeface="Times New Roman" panose="02020603050405020304" pitchFamily="18" charset="0"/>
              </a:rPr>
              <a:t>1.</a:t>
            </a:r>
            <a:r>
              <a:rPr lang="zh-CN" altLang="en-US" sz="3600">
                <a:solidFill>
                  <a:srgbClr val="800000"/>
                </a:solidFill>
                <a:latin typeface="Times New Roman" panose="02020603050405020304" pitchFamily="18" charset="0"/>
              </a:rPr>
              <a:t>逻辑运算符及其优先次序</a:t>
            </a:r>
          </a:p>
        </p:txBody>
      </p:sp>
      <p:sp>
        <p:nvSpPr>
          <p:cNvPr id="784387" name="Rectangle 3">
            <a:extLst>
              <a:ext uri="{FF2B5EF4-FFF2-40B4-BE49-F238E27FC236}">
                <a16:creationId xmlns:a16="http://schemas.microsoft.com/office/drawing/2014/main" id="{93D434F0-B8A6-456D-8DAC-508C64345614}"/>
              </a:ext>
            </a:extLst>
          </p:cNvPr>
          <p:cNvSpPr>
            <a:spLocks noChangeArrowheads="1"/>
          </p:cNvSpPr>
          <p:nvPr/>
        </p:nvSpPr>
        <p:spPr bwMode="auto">
          <a:xfrm>
            <a:off x="1692275" y="1339850"/>
            <a:ext cx="3889375" cy="5329238"/>
          </a:xfrm>
          <a:prstGeom prst="rect">
            <a:avLst/>
          </a:prstGeom>
          <a:solidFill>
            <a:schemeClr val="bg1"/>
          </a:solidFill>
          <a:ln>
            <a:noFill/>
          </a:ln>
          <a:effectLst/>
          <a:extLs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25000"/>
              </a:lnSpc>
            </a:pPr>
            <a:r>
              <a:rPr lang="zh-CN" altLang="en-US">
                <a:solidFill>
                  <a:srgbClr val="CC0000"/>
                </a:solidFill>
              </a:rPr>
              <a:t>优先次序：</a:t>
            </a:r>
          </a:p>
          <a:p>
            <a:pPr>
              <a:lnSpc>
                <a:spcPct val="125000"/>
              </a:lnSpc>
            </a:pPr>
            <a:r>
              <a:rPr lang="zh-CN" altLang="en-US"/>
              <a:t>！</a:t>
            </a:r>
            <a:r>
              <a:rPr lang="en-US" altLang="zh-CN"/>
              <a:t>(</a:t>
            </a:r>
            <a:r>
              <a:rPr lang="zh-CN" altLang="en-US"/>
              <a:t>非</a:t>
            </a:r>
            <a:r>
              <a:rPr lang="en-US" altLang="zh-CN"/>
              <a:t>)</a:t>
            </a:r>
          </a:p>
          <a:p>
            <a:pPr>
              <a:lnSpc>
                <a:spcPct val="125000"/>
              </a:lnSpc>
            </a:pPr>
            <a:r>
              <a:rPr lang="en-US" altLang="zh-CN">
                <a:solidFill>
                  <a:srgbClr val="000099"/>
                </a:solidFill>
              </a:rPr>
              <a:t>*  /  %</a:t>
            </a:r>
          </a:p>
          <a:p>
            <a:pPr>
              <a:lnSpc>
                <a:spcPct val="125000"/>
              </a:lnSpc>
            </a:pPr>
            <a:r>
              <a:rPr lang="en-US" altLang="zh-CN"/>
              <a:t>+  -</a:t>
            </a:r>
          </a:p>
          <a:p>
            <a:pPr>
              <a:lnSpc>
                <a:spcPct val="125000"/>
              </a:lnSpc>
            </a:pPr>
            <a:r>
              <a:rPr lang="en-US" altLang="zh-CN">
                <a:solidFill>
                  <a:srgbClr val="000099"/>
                </a:solidFill>
              </a:rPr>
              <a:t>&gt; &lt;  &gt;=  &lt;=</a:t>
            </a:r>
          </a:p>
          <a:p>
            <a:pPr>
              <a:lnSpc>
                <a:spcPct val="125000"/>
              </a:lnSpc>
            </a:pPr>
            <a:r>
              <a:rPr lang="en-US" altLang="zh-CN"/>
              <a:t>==   !=</a:t>
            </a:r>
          </a:p>
          <a:p>
            <a:pPr>
              <a:lnSpc>
                <a:spcPct val="125000"/>
              </a:lnSpc>
            </a:pPr>
            <a:r>
              <a:rPr lang="en-US" altLang="zh-CN">
                <a:solidFill>
                  <a:srgbClr val="000099"/>
                </a:solidFill>
              </a:rPr>
              <a:t> &amp;&amp; </a:t>
            </a:r>
          </a:p>
          <a:p>
            <a:pPr>
              <a:lnSpc>
                <a:spcPct val="125000"/>
              </a:lnSpc>
            </a:pPr>
            <a:r>
              <a:rPr lang="en-US" altLang="zh-CN"/>
              <a:t> ||</a:t>
            </a:r>
          </a:p>
          <a:p>
            <a:pPr>
              <a:lnSpc>
                <a:spcPct val="125000"/>
              </a:lnSpc>
            </a:pPr>
            <a:r>
              <a:rPr lang="en-US" altLang="zh-CN">
                <a:solidFill>
                  <a:srgbClr val="000099"/>
                </a:solidFill>
              </a:rPr>
              <a:t> =</a:t>
            </a:r>
          </a:p>
        </p:txBody>
      </p:sp>
      <p:sp>
        <p:nvSpPr>
          <p:cNvPr id="784389" name="AutoShape 5">
            <a:extLst>
              <a:ext uri="{FF2B5EF4-FFF2-40B4-BE49-F238E27FC236}">
                <a16:creationId xmlns:a16="http://schemas.microsoft.com/office/drawing/2014/main" id="{96C196B2-11D5-4523-9A89-D5AAA518B05B}"/>
              </a:ext>
            </a:extLst>
          </p:cNvPr>
          <p:cNvSpPr>
            <a:spLocks noChangeArrowheads="1"/>
          </p:cNvSpPr>
          <p:nvPr/>
        </p:nvSpPr>
        <p:spPr bwMode="auto">
          <a:xfrm>
            <a:off x="5219700" y="3213100"/>
            <a:ext cx="3097213" cy="1366838"/>
          </a:xfrm>
          <a:prstGeom prst="wedgeRectCallout">
            <a:avLst>
              <a:gd name="adj1" fmla="val -92134"/>
              <a:gd name="adj2" fmla="val 8537"/>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00000"/>
              </a:lnSpc>
            </a:pPr>
            <a:r>
              <a:rPr lang="zh-CN" altLang="en-US"/>
              <a:t>同级别</a:t>
            </a:r>
            <a:r>
              <a:rPr lang="zh-CN" altLang="en-US">
                <a:solidFill>
                  <a:srgbClr val="000099"/>
                </a:solidFill>
              </a:rPr>
              <a:t>注意运算的结合方向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8438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43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8438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438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8438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438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8438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784389">
                                            <p:bg/>
                                          </p:spTgt>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784389">
                                            <p:txEl>
                                              <p:pRg st="0" end="0"/>
                                            </p:txEl>
                                          </p:spTgt>
                                        </p:tgtEl>
                                        <p:attrNameLst>
                                          <p:attrName>style.visibility</p:attrName>
                                        </p:attrNameLst>
                                      </p:cBhvr>
                                      <p:to>
                                        <p:strVal val="visible"/>
                                      </p:to>
                                    </p:set>
                                  </p:childTnLst>
                                </p:cTn>
                              </p:par>
                              <p:par>
                                <p:cTn id="37" presetID="1" presetClass="exit" presetSubtype="0" fill="hold" grpId="0" nodeType="withEffect">
                                  <p:stCondLst>
                                    <p:cond delay="0"/>
                                  </p:stCondLst>
                                  <p:childTnLst>
                                    <p:set>
                                      <p:cBhvr>
                                        <p:cTn id="38" dur="1" fill="hold">
                                          <p:stCondLst>
                                            <p:cond delay="0"/>
                                          </p:stCondLst>
                                        </p:cTn>
                                        <p:tgtEl>
                                          <p:spTgt spid="784389">
                                            <p:txEl>
                                              <p:pRg st="0" end="0"/>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78438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9" grpId="0" build="allAtOnce" animBg="1"/>
      <p:bldP spid="784389" grpId="1"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a:extLst>
              <a:ext uri="{FF2B5EF4-FFF2-40B4-BE49-F238E27FC236}">
                <a16:creationId xmlns:a16="http://schemas.microsoft.com/office/drawing/2014/main" id="{FA33AADA-8006-4E4F-B23F-E0687D4DBFB9}"/>
              </a:ext>
            </a:extLst>
          </p:cNvPr>
          <p:cNvSpPr>
            <a:spLocks noGrp="1" noChangeArrowheads="1"/>
          </p:cNvSpPr>
          <p:nvPr>
            <p:ph type="title"/>
          </p:nvPr>
        </p:nvSpPr>
        <p:spPr>
          <a:xfrm>
            <a:off x="1114425" y="333375"/>
            <a:ext cx="7058025" cy="784225"/>
          </a:xfrm>
          <a:ln/>
        </p:spPr>
        <p:txBody>
          <a:bodyPr/>
          <a:lstStyle/>
          <a:p>
            <a:r>
              <a:rPr lang="en-US" altLang="zh-CN" sz="3600">
                <a:solidFill>
                  <a:srgbClr val="800000"/>
                </a:solidFill>
                <a:latin typeface="Times New Roman" panose="02020603050405020304" pitchFamily="18" charset="0"/>
              </a:rPr>
              <a:t>  5.2 </a:t>
            </a:r>
            <a:r>
              <a:rPr lang="zh-CN" altLang="en-US" sz="3600">
                <a:solidFill>
                  <a:srgbClr val="800000"/>
                </a:solidFill>
                <a:latin typeface="Times New Roman" panose="02020603050405020304" pitchFamily="18" charset="0"/>
              </a:rPr>
              <a:t>逻辑运算符和逻辑表达式 </a:t>
            </a:r>
          </a:p>
        </p:txBody>
      </p:sp>
      <p:sp>
        <p:nvSpPr>
          <p:cNvPr id="785411" name="Rectangle 3">
            <a:extLst>
              <a:ext uri="{FF2B5EF4-FFF2-40B4-BE49-F238E27FC236}">
                <a16:creationId xmlns:a16="http://schemas.microsoft.com/office/drawing/2014/main" id="{56EC3452-51C8-4F73-86FB-93813C53A86F}"/>
              </a:ext>
            </a:extLst>
          </p:cNvPr>
          <p:cNvSpPr>
            <a:spLocks noChangeArrowheads="1"/>
          </p:cNvSpPr>
          <p:nvPr/>
        </p:nvSpPr>
        <p:spPr bwMode="auto">
          <a:xfrm>
            <a:off x="971550" y="1268413"/>
            <a:ext cx="7921625" cy="20161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nSpc>
                <a:spcPct val="120000"/>
              </a:lnSpc>
            </a:pPr>
            <a:r>
              <a:rPr lang="en-US" altLang="zh-CN" sz="2800">
                <a:solidFill>
                  <a:srgbClr val="CC0000"/>
                </a:solidFill>
              </a:rPr>
              <a:t>2.</a:t>
            </a:r>
            <a:r>
              <a:rPr lang="zh-CN" altLang="en-US" sz="2800">
                <a:solidFill>
                  <a:srgbClr val="CC0000"/>
                </a:solidFill>
              </a:rPr>
              <a:t>逻辑表达式</a:t>
            </a:r>
          </a:p>
          <a:p>
            <a:pPr>
              <a:lnSpc>
                <a:spcPct val="120000"/>
              </a:lnSpc>
              <a:buFontTx/>
              <a:buChar char="•"/>
            </a:pPr>
            <a:r>
              <a:rPr lang="zh-CN" altLang="en-US" sz="2800"/>
              <a:t>用逻辑运算符将关系表达式或逻辑量连接起来的式子就是逻辑表达式。</a:t>
            </a:r>
          </a:p>
          <a:p>
            <a:pPr>
              <a:lnSpc>
                <a:spcPct val="120000"/>
              </a:lnSpc>
              <a:buFontTx/>
              <a:buChar char="•"/>
            </a:pPr>
            <a:r>
              <a:rPr lang="zh-CN" altLang="en-US" sz="2800">
                <a:solidFill>
                  <a:srgbClr val="000099"/>
                </a:solidFill>
              </a:rPr>
              <a:t>逻辑表达式的值应该是一个逻辑量“真”或“假”。</a:t>
            </a:r>
          </a:p>
        </p:txBody>
      </p:sp>
      <p:sp>
        <p:nvSpPr>
          <p:cNvPr id="785412" name="Rectangle 4">
            <a:extLst>
              <a:ext uri="{FF2B5EF4-FFF2-40B4-BE49-F238E27FC236}">
                <a16:creationId xmlns:a16="http://schemas.microsoft.com/office/drawing/2014/main" id="{C3BA83BB-E51B-4AFD-9AE7-4E44119F832A}"/>
              </a:ext>
            </a:extLst>
          </p:cNvPr>
          <p:cNvSpPr>
            <a:spLocks noChangeArrowheads="1"/>
          </p:cNvSpPr>
          <p:nvPr/>
        </p:nvSpPr>
        <p:spPr bwMode="auto">
          <a:xfrm>
            <a:off x="1187450" y="4292600"/>
            <a:ext cx="6192838" cy="2016125"/>
          </a:xfrm>
          <a:prstGeom prst="rect">
            <a:avLst/>
          </a:prstGeom>
          <a:solidFill>
            <a:schemeClr val="bg1"/>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zh-CN" altLang="en-US" sz="2800">
                <a:solidFill>
                  <a:srgbClr val="CC0000"/>
                </a:solidFill>
              </a:rPr>
              <a:t>例：</a:t>
            </a:r>
            <a:r>
              <a:rPr lang="zh-CN" altLang="en-US" sz="2800">
                <a:solidFill>
                  <a:srgbClr val="000099"/>
                </a:solidFill>
              </a:rPr>
              <a:t>设</a:t>
            </a:r>
            <a:r>
              <a:rPr lang="en-US" altLang="zh-CN" sz="2800">
                <a:solidFill>
                  <a:srgbClr val="000099"/>
                </a:solidFill>
              </a:rPr>
              <a:t>a=4</a:t>
            </a:r>
            <a:r>
              <a:rPr lang="zh-CN" altLang="en-US" sz="2800">
                <a:solidFill>
                  <a:srgbClr val="000099"/>
                </a:solidFill>
              </a:rPr>
              <a:t>，</a:t>
            </a:r>
            <a:r>
              <a:rPr lang="en-US" altLang="zh-CN" sz="2800">
                <a:solidFill>
                  <a:srgbClr val="000099"/>
                </a:solidFill>
              </a:rPr>
              <a:t>b=5</a:t>
            </a:r>
            <a:r>
              <a:rPr lang="zh-CN" altLang="en-US" sz="2800">
                <a:solidFill>
                  <a:srgbClr val="000099"/>
                </a:solidFill>
              </a:rPr>
              <a:t>：</a:t>
            </a:r>
          </a:p>
          <a:p>
            <a:pPr lvl="1">
              <a:lnSpc>
                <a:spcPct val="100000"/>
              </a:lnSpc>
            </a:pPr>
            <a:r>
              <a:rPr lang="en-US" altLang="zh-CN" sz="2800"/>
              <a:t>!a</a:t>
            </a:r>
            <a:r>
              <a:rPr lang="zh-CN" altLang="en-US" sz="2800"/>
              <a:t>的值为</a:t>
            </a:r>
            <a:r>
              <a:rPr lang="en-US" altLang="zh-CN" sz="2800"/>
              <a:t>0                 a&amp;&amp;b</a:t>
            </a:r>
            <a:r>
              <a:rPr lang="zh-CN" altLang="en-US" sz="2800"/>
              <a:t>的值为</a:t>
            </a:r>
            <a:r>
              <a:rPr lang="en-US" altLang="zh-CN" sz="2800"/>
              <a:t>1</a:t>
            </a:r>
          </a:p>
          <a:p>
            <a:pPr lvl="1">
              <a:lnSpc>
                <a:spcPct val="100000"/>
              </a:lnSpc>
            </a:pPr>
            <a:r>
              <a:rPr lang="en-US" altLang="zh-CN" sz="2800"/>
              <a:t>a||b</a:t>
            </a:r>
            <a:r>
              <a:rPr lang="zh-CN" altLang="en-US" sz="2800"/>
              <a:t>的值为</a:t>
            </a:r>
            <a:r>
              <a:rPr lang="en-US" altLang="zh-CN" sz="2800"/>
              <a:t>1              !a||b</a:t>
            </a:r>
            <a:r>
              <a:rPr lang="zh-CN" altLang="en-US" sz="2800"/>
              <a:t>的值为</a:t>
            </a:r>
            <a:r>
              <a:rPr lang="en-US" altLang="zh-CN" sz="2800"/>
              <a:t>1</a:t>
            </a:r>
          </a:p>
          <a:p>
            <a:pPr lvl="1">
              <a:lnSpc>
                <a:spcPct val="100000"/>
              </a:lnSpc>
            </a:pPr>
            <a:r>
              <a:rPr lang="en-US" altLang="zh-CN" sz="2800"/>
              <a:t>4&amp;&amp;0||2</a:t>
            </a:r>
            <a:r>
              <a:rPr lang="zh-CN" altLang="en-US" sz="2800"/>
              <a:t>的值为</a:t>
            </a:r>
            <a:r>
              <a:rPr lang="en-US" altLang="zh-CN" sz="2800"/>
              <a:t>1</a:t>
            </a:r>
          </a:p>
        </p:txBody>
      </p:sp>
      <p:sp>
        <p:nvSpPr>
          <p:cNvPr id="785413" name="Rectangle 5">
            <a:extLst>
              <a:ext uri="{FF2B5EF4-FFF2-40B4-BE49-F238E27FC236}">
                <a16:creationId xmlns:a16="http://schemas.microsoft.com/office/drawing/2014/main" id="{51B4EEDA-92D2-483B-8E6E-5A9A87E3752C}"/>
              </a:ext>
            </a:extLst>
          </p:cNvPr>
          <p:cNvSpPr>
            <a:spLocks noChangeArrowheads="1"/>
          </p:cNvSpPr>
          <p:nvPr/>
        </p:nvSpPr>
        <p:spPr bwMode="auto">
          <a:xfrm>
            <a:off x="2051050" y="3429000"/>
            <a:ext cx="4537075" cy="647700"/>
          </a:xfrm>
          <a:prstGeom prst="rect">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lnSpc>
                <a:spcPct val="100000"/>
              </a:lnSpc>
            </a:pPr>
            <a:r>
              <a:rPr lang="zh-CN" altLang="en-US" sz="2800">
                <a:solidFill>
                  <a:srgbClr val="CC0000"/>
                </a:solidFill>
              </a:rPr>
              <a:t>任何非零的数值被认作“真”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54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541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8541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85412">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854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a:extLst>
              <a:ext uri="{FF2B5EF4-FFF2-40B4-BE49-F238E27FC236}">
                <a16:creationId xmlns:a16="http://schemas.microsoft.com/office/drawing/2014/main" id="{EBBC57BD-8F1B-4065-AB64-F56B52300114}"/>
              </a:ext>
            </a:extLst>
          </p:cNvPr>
          <p:cNvSpPr>
            <a:spLocks noGrp="1" noChangeArrowheads="1"/>
          </p:cNvSpPr>
          <p:nvPr>
            <p:ph type="title"/>
          </p:nvPr>
        </p:nvSpPr>
        <p:spPr>
          <a:xfrm>
            <a:off x="1331913" y="404813"/>
            <a:ext cx="6769100" cy="619125"/>
          </a:xfrm>
          <a:ln/>
        </p:spPr>
        <p:txBody>
          <a:bodyPr/>
          <a:lstStyle/>
          <a:p>
            <a:r>
              <a:rPr lang="en-US" altLang="zh-CN" sz="3600">
                <a:solidFill>
                  <a:srgbClr val="800000"/>
                </a:solidFill>
                <a:latin typeface="Times New Roman" panose="02020603050405020304" pitchFamily="18" charset="0"/>
              </a:rPr>
              <a:t>  5.2 </a:t>
            </a:r>
            <a:r>
              <a:rPr lang="zh-CN" altLang="en-US" sz="3600">
                <a:solidFill>
                  <a:srgbClr val="800000"/>
                </a:solidFill>
                <a:latin typeface="Times New Roman" panose="02020603050405020304" pitchFamily="18" charset="0"/>
              </a:rPr>
              <a:t>逻辑运算符和逻辑表达式 </a:t>
            </a:r>
          </a:p>
        </p:txBody>
      </p:sp>
      <p:sp>
        <p:nvSpPr>
          <p:cNvPr id="786435" name="Rectangle 3">
            <a:extLst>
              <a:ext uri="{FF2B5EF4-FFF2-40B4-BE49-F238E27FC236}">
                <a16:creationId xmlns:a16="http://schemas.microsoft.com/office/drawing/2014/main" id="{2055A158-EE96-417E-B890-2569B7F82478}"/>
              </a:ext>
            </a:extLst>
          </p:cNvPr>
          <p:cNvSpPr>
            <a:spLocks noChangeArrowheads="1"/>
          </p:cNvSpPr>
          <p:nvPr/>
        </p:nvSpPr>
        <p:spPr bwMode="auto">
          <a:xfrm>
            <a:off x="1187450" y="1557338"/>
            <a:ext cx="3457575" cy="5794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00000"/>
              </a:lnSpc>
            </a:pPr>
            <a:r>
              <a:rPr kumimoji="0" lang="zh-CN" altLang="en-US" sz="3200">
                <a:solidFill>
                  <a:srgbClr val="CC0000"/>
                </a:solidFill>
                <a:ea typeface="黑体" panose="02010609060101010101" pitchFamily="49" charset="-122"/>
              </a:rPr>
              <a:t>例：</a:t>
            </a:r>
            <a:r>
              <a:rPr kumimoji="0" lang="en-US" altLang="zh-CN" sz="3200">
                <a:solidFill>
                  <a:srgbClr val="000099"/>
                </a:solidFill>
                <a:ea typeface="黑体" panose="02010609060101010101" pitchFamily="49" charset="-122"/>
              </a:rPr>
              <a:t>5&gt;3&amp;&amp;8&lt;4-!0</a:t>
            </a:r>
            <a:endParaRPr kumimoji="0" lang="en-US" altLang="zh-CN" sz="3200">
              <a:ea typeface="黑体" panose="02010609060101010101" pitchFamily="49" charset="-122"/>
            </a:endParaRPr>
          </a:p>
        </p:txBody>
      </p:sp>
      <p:sp>
        <p:nvSpPr>
          <p:cNvPr id="786436" name="AutoShape 4">
            <a:extLst>
              <a:ext uri="{FF2B5EF4-FFF2-40B4-BE49-F238E27FC236}">
                <a16:creationId xmlns:a16="http://schemas.microsoft.com/office/drawing/2014/main" id="{3D5C79A1-AEC2-49C1-8A40-4A5D52C5766E}"/>
              </a:ext>
            </a:extLst>
          </p:cNvPr>
          <p:cNvSpPr>
            <a:spLocks noChangeArrowheads="1"/>
          </p:cNvSpPr>
          <p:nvPr/>
        </p:nvSpPr>
        <p:spPr bwMode="auto">
          <a:xfrm>
            <a:off x="1908175" y="4221163"/>
            <a:ext cx="2879725" cy="719137"/>
          </a:xfrm>
          <a:prstGeom prst="roundRect">
            <a:avLst>
              <a:gd name="adj" fmla="val 16667"/>
            </a:avLst>
          </a:prstGeom>
          <a:solidFill>
            <a:schemeClr val="bg1"/>
          </a:solidFill>
          <a:ln w="38100">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en-US" altLang="zh-CN" sz="2800"/>
              <a:t>1&amp;&amp;0</a:t>
            </a:r>
            <a:r>
              <a:rPr lang="zh-CN" altLang="en-US" sz="2800"/>
              <a:t>逻辑值为</a:t>
            </a:r>
            <a:r>
              <a:rPr lang="en-US" altLang="zh-CN" sz="2800"/>
              <a:t>0</a:t>
            </a:r>
          </a:p>
        </p:txBody>
      </p:sp>
      <p:sp>
        <p:nvSpPr>
          <p:cNvPr id="786437" name="AutoShape 5">
            <a:extLst>
              <a:ext uri="{FF2B5EF4-FFF2-40B4-BE49-F238E27FC236}">
                <a16:creationId xmlns:a16="http://schemas.microsoft.com/office/drawing/2014/main" id="{911493BD-7B11-49FA-8731-EAE7CBB6C827}"/>
              </a:ext>
            </a:extLst>
          </p:cNvPr>
          <p:cNvSpPr>
            <a:spLocks noChangeArrowheads="1"/>
          </p:cNvSpPr>
          <p:nvPr/>
        </p:nvSpPr>
        <p:spPr bwMode="auto">
          <a:xfrm>
            <a:off x="6011863" y="4292600"/>
            <a:ext cx="2663825" cy="720725"/>
          </a:xfrm>
          <a:prstGeom prst="roundRect">
            <a:avLst>
              <a:gd name="adj" fmla="val 16667"/>
            </a:avLst>
          </a:prstGeom>
          <a:solidFill>
            <a:schemeClr val="bg1"/>
          </a:solidFill>
          <a:ln w="38100">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en-US" altLang="zh-CN" sz="2800"/>
              <a:t>8&lt;3</a:t>
            </a:r>
            <a:r>
              <a:rPr lang="zh-CN" altLang="en-US" sz="2800"/>
              <a:t>逻辑值为</a:t>
            </a:r>
            <a:r>
              <a:rPr lang="en-US" altLang="zh-CN" sz="2800"/>
              <a:t>0</a:t>
            </a:r>
          </a:p>
        </p:txBody>
      </p:sp>
      <p:sp>
        <p:nvSpPr>
          <p:cNvPr id="786438" name="AutoShape 6">
            <a:extLst>
              <a:ext uri="{FF2B5EF4-FFF2-40B4-BE49-F238E27FC236}">
                <a16:creationId xmlns:a16="http://schemas.microsoft.com/office/drawing/2014/main" id="{05435776-6404-4DBC-8B88-636A1F0FE137}"/>
              </a:ext>
            </a:extLst>
          </p:cNvPr>
          <p:cNvSpPr>
            <a:spLocks noChangeArrowheads="1"/>
          </p:cNvSpPr>
          <p:nvPr/>
        </p:nvSpPr>
        <p:spPr bwMode="auto">
          <a:xfrm>
            <a:off x="3635375" y="2492375"/>
            <a:ext cx="1943100" cy="914400"/>
          </a:xfrm>
          <a:prstGeom prst="roundRect">
            <a:avLst>
              <a:gd name="adj" fmla="val 16667"/>
            </a:avLst>
          </a:prstGeom>
          <a:solidFill>
            <a:schemeClr val="bg1"/>
          </a:solidFill>
          <a:ln w="38100">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en-US" altLang="zh-CN" sz="2800"/>
              <a:t>4-1</a:t>
            </a:r>
            <a:r>
              <a:rPr lang="zh-CN" altLang="en-US" sz="2800"/>
              <a:t>值为</a:t>
            </a:r>
            <a:r>
              <a:rPr lang="en-US" altLang="zh-CN" sz="2800"/>
              <a:t>3</a:t>
            </a:r>
          </a:p>
        </p:txBody>
      </p:sp>
      <p:sp>
        <p:nvSpPr>
          <p:cNvPr id="786439" name="AutoShape 7">
            <a:extLst>
              <a:ext uri="{FF2B5EF4-FFF2-40B4-BE49-F238E27FC236}">
                <a16:creationId xmlns:a16="http://schemas.microsoft.com/office/drawing/2014/main" id="{6A26472C-1880-4CC8-9CAE-63DCB234C9CD}"/>
              </a:ext>
            </a:extLst>
          </p:cNvPr>
          <p:cNvSpPr>
            <a:spLocks noChangeArrowheads="1"/>
          </p:cNvSpPr>
          <p:nvPr/>
        </p:nvSpPr>
        <p:spPr bwMode="auto">
          <a:xfrm>
            <a:off x="395288" y="2492375"/>
            <a:ext cx="2663825" cy="865188"/>
          </a:xfrm>
          <a:prstGeom prst="roundRect">
            <a:avLst>
              <a:gd name="adj" fmla="val 16667"/>
            </a:avLst>
          </a:prstGeom>
          <a:solidFill>
            <a:schemeClr val="bg1"/>
          </a:solidFill>
          <a:ln w="38100">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en-US" altLang="zh-CN" sz="2800"/>
              <a:t>!0</a:t>
            </a:r>
            <a:r>
              <a:rPr lang="zh-CN" altLang="en-US" sz="2800"/>
              <a:t>逻辑值为</a:t>
            </a:r>
            <a:r>
              <a:rPr lang="en-US" altLang="zh-CN" sz="2800"/>
              <a:t>1</a:t>
            </a:r>
          </a:p>
        </p:txBody>
      </p:sp>
      <p:sp>
        <p:nvSpPr>
          <p:cNvPr id="786440" name="AutoShape 8">
            <a:extLst>
              <a:ext uri="{FF2B5EF4-FFF2-40B4-BE49-F238E27FC236}">
                <a16:creationId xmlns:a16="http://schemas.microsoft.com/office/drawing/2014/main" id="{E65A9043-EF28-4AAB-B3B6-FD76EAB503B2}"/>
              </a:ext>
            </a:extLst>
          </p:cNvPr>
          <p:cNvSpPr>
            <a:spLocks noChangeArrowheads="1"/>
          </p:cNvSpPr>
          <p:nvPr/>
        </p:nvSpPr>
        <p:spPr bwMode="auto">
          <a:xfrm>
            <a:off x="6156325" y="2492375"/>
            <a:ext cx="2519363" cy="792163"/>
          </a:xfrm>
          <a:prstGeom prst="roundRect">
            <a:avLst>
              <a:gd name="adj" fmla="val 16667"/>
            </a:avLst>
          </a:prstGeom>
          <a:solidFill>
            <a:schemeClr val="bg1"/>
          </a:solidFill>
          <a:ln w="38100">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en-US" altLang="zh-CN" sz="2800"/>
              <a:t>5&gt;3</a:t>
            </a:r>
            <a:r>
              <a:rPr lang="zh-CN" altLang="en-US" sz="2800"/>
              <a:t>逻辑值为</a:t>
            </a:r>
            <a:r>
              <a:rPr lang="en-US" altLang="zh-CN" sz="2800"/>
              <a:t>1</a:t>
            </a:r>
          </a:p>
        </p:txBody>
      </p:sp>
      <p:sp>
        <p:nvSpPr>
          <p:cNvPr id="786441" name="AutoShape 9">
            <a:extLst>
              <a:ext uri="{FF2B5EF4-FFF2-40B4-BE49-F238E27FC236}">
                <a16:creationId xmlns:a16="http://schemas.microsoft.com/office/drawing/2014/main" id="{5A673BBE-F5A3-4FA2-937E-B0012034189C}"/>
              </a:ext>
            </a:extLst>
          </p:cNvPr>
          <p:cNvSpPr>
            <a:spLocks noChangeArrowheads="1"/>
          </p:cNvSpPr>
          <p:nvPr/>
        </p:nvSpPr>
        <p:spPr bwMode="auto">
          <a:xfrm>
            <a:off x="3059113" y="2852738"/>
            <a:ext cx="576262" cy="287337"/>
          </a:xfrm>
          <a:prstGeom prst="rightArrow">
            <a:avLst>
              <a:gd name="adj1" fmla="val 50000"/>
              <a:gd name="adj2" fmla="val 50138"/>
            </a:avLst>
          </a:prstGeom>
          <a:solidFill>
            <a:srgbClr val="6600CC"/>
          </a:solidFill>
          <a:ln w="12700">
            <a:solidFill>
              <a:srgbClr val="CC99FF"/>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86442" name="AutoShape 10">
            <a:extLst>
              <a:ext uri="{FF2B5EF4-FFF2-40B4-BE49-F238E27FC236}">
                <a16:creationId xmlns:a16="http://schemas.microsoft.com/office/drawing/2014/main" id="{D192E55E-19D9-4DDB-884B-B0236C22C56C}"/>
              </a:ext>
            </a:extLst>
          </p:cNvPr>
          <p:cNvSpPr>
            <a:spLocks noChangeArrowheads="1"/>
          </p:cNvSpPr>
          <p:nvPr/>
        </p:nvSpPr>
        <p:spPr bwMode="auto">
          <a:xfrm>
            <a:off x="5651500" y="2781300"/>
            <a:ext cx="431800" cy="287338"/>
          </a:xfrm>
          <a:prstGeom prst="rightArrow">
            <a:avLst>
              <a:gd name="adj1" fmla="val 50000"/>
              <a:gd name="adj2" fmla="val 37569"/>
            </a:avLst>
          </a:prstGeom>
          <a:solidFill>
            <a:srgbClr val="6600CC"/>
          </a:solidFill>
          <a:ln w="12700">
            <a:solidFill>
              <a:srgbClr val="CC99FF"/>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86443" name="AutoShape 11">
            <a:extLst>
              <a:ext uri="{FF2B5EF4-FFF2-40B4-BE49-F238E27FC236}">
                <a16:creationId xmlns:a16="http://schemas.microsoft.com/office/drawing/2014/main" id="{20A810C8-BEA1-4073-933B-BFD1A04BF722}"/>
              </a:ext>
            </a:extLst>
          </p:cNvPr>
          <p:cNvSpPr>
            <a:spLocks noChangeArrowheads="1"/>
          </p:cNvSpPr>
          <p:nvPr/>
        </p:nvSpPr>
        <p:spPr bwMode="auto">
          <a:xfrm>
            <a:off x="7235825" y="3500438"/>
            <a:ext cx="287338" cy="576262"/>
          </a:xfrm>
          <a:prstGeom prst="downArrow">
            <a:avLst>
              <a:gd name="adj1" fmla="val 50000"/>
              <a:gd name="adj2" fmla="val 50138"/>
            </a:avLst>
          </a:prstGeom>
          <a:solidFill>
            <a:srgbClr val="6600CC"/>
          </a:solidFill>
          <a:ln w="12700">
            <a:solidFill>
              <a:srgbClr val="CC99FF"/>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86444" name="AutoShape 12">
            <a:extLst>
              <a:ext uri="{FF2B5EF4-FFF2-40B4-BE49-F238E27FC236}">
                <a16:creationId xmlns:a16="http://schemas.microsoft.com/office/drawing/2014/main" id="{1CA9BD77-1B84-45A4-88E8-AE407F35EE4F}"/>
              </a:ext>
            </a:extLst>
          </p:cNvPr>
          <p:cNvSpPr>
            <a:spLocks noChangeArrowheads="1"/>
          </p:cNvSpPr>
          <p:nvPr/>
        </p:nvSpPr>
        <p:spPr bwMode="auto">
          <a:xfrm>
            <a:off x="5076825" y="4508500"/>
            <a:ext cx="574675" cy="288925"/>
          </a:xfrm>
          <a:prstGeom prst="leftArrow">
            <a:avLst>
              <a:gd name="adj1" fmla="val 50000"/>
              <a:gd name="adj2" fmla="val 49725"/>
            </a:avLst>
          </a:prstGeom>
          <a:solidFill>
            <a:srgbClr val="6600CC"/>
          </a:solidFill>
          <a:ln w="12700">
            <a:solidFill>
              <a:srgbClr val="9900FF"/>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86445" name="Rectangle 13">
            <a:extLst>
              <a:ext uri="{FF2B5EF4-FFF2-40B4-BE49-F238E27FC236}">
                <a16:creationId xmlns:a16="http://schemas.microsoft.com/office/drawing/2014/main" id="{CB9C38CE-8E4F-4FCF-B683-914578C2E557}"/>
              </a:ext>
            </a:extLst>
          </p:cNvPr>
          <p:cNvSpPr>
            <a:spLocks noChangeArrowheads="1"/>
          </p:cNvSpPr>
          <p:nvPr/>
        </p:nvSpPr>
        <p:spPr bwMode="auto">
          <a:xfrm>
            <a:off x="2124075" y="5229225"/>
            <a:ext cx="3024188" cy="9144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00000"/>
              </a:lnSpc>
            </a:pPr>
            <a:r>
              <a:rPr lang="zh-CN" altLang="en-US" sz="2800">
                <a:solidFill>
                  <a:srgbClr val="800000"/>
                </a:solidFill>
              </a:rPr>
              <a:t>表达式值为</a:t>
            </a:r>
            <a:r>
              <a:rPr lang="en-US" altLang="zh-CN" sz="2800">
                <a:solidFill>
                  <a:srgbClr val="800000"/>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86439"/>
                                        </p:tgtEl>
                                        <p:attrNameLst>
                                          <p:attrName>style.visibility</p:attrName>
                                        </p:attrNameLst>
                                      </p:cBhvr>
                                      <p:to>
                                        <p:strVal val="visible"/>
                                      </p:to>
                                    </p:set>
                                    <p:anim calcmode="lin" valueType="num">
                                      <p:cBhvr>
                                        <p:cTn id="7" dur="1000" fill="hold"/>
                                        <p:tgtEl>
                                          <p:spTgt spid="786439"/>
                                        </p:tgtEl>
                                        <p:attrNameLst>
                                          <p:attrName>ppt_w</p:attrName>
                                        </p:attrNameLst>
                                      </p:cBhvr>
                                      <p:tavLst>
                                        <p:tav tm="0">
                                          <p:val>
                                            <p:strVal val="#ppt_w*0.70"/>
                                          </p:val>
                                        </p:tav>
                                        <p:tav tm="100000">
                                          <p:val>
                                            <p:strVal val="#ppt_w"/>
                                          </p:val>
                                        </p:tav>
                                      </p:tavLst>
                                    </p:anim>
                                    <p:anim calcmode="lin" valueType="num">
                                      <p:cBhvr>
                                        <p:cTn id="8" dur="1000" fill="hold"/>
                                        <p:tgtEl>
                                          <p:spTgt spid="786439"/>
                                        </p:tgtEl>
                                        <p:attrNameLst>
                                          <p:attrName>ppt_h</p:attrName>
                                        </p:attrNameLst>
                                      </p:cBhvr>
                                      <p:tavLst>
                                        <p:tav tm="0">
                                          <p:val>
                                            <p:strVal val="#ppt_h"/>
                                          </p:val>
                                        </p:tav>
                                        <p:tav tm="100000">
                                          <p:val>
                                            <p:strVal val="#ppt_h"/>
                                          </p:val>
                                        </p:tav>
                                      </p:tavLst>
                                    </p:anim>
                                    <p:animEffect transition="in" filter="fade">
                                      <p:cBhvr>
                                        <p:cTn id="9" dur="1000"/>
                                        <p:tgtEl>
                                          <p:spTgt spid="78643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786441"/>
                                        </p:tgtEl>
                                        <p:attrNameLst>
                                          <p:attrName>style.visibility</p:attrName>
                                        </p:attrNameLst>
                                      </p:cBhvr>
                                      <p:to>
                                        <p:strVal val="visible"/>
                                      </p:to>
                                    </p:set>
                                    <p:anim calcmode="lin" valueType="num">
                                      <p:cBhvr>
                                        <p:cTn id="14" dur="1000" fill="hold"/>
                                        <p:tgtEl>
                                          <p:spTgt spid="786441"/>
                                        </p:tgtEl>
                                        <p:attrNameLst>
                                          <p:attrName>ppt_w</p:attrName>
                                        </p:attrNameLst>
                                      </p:cBhvr>
                                      <p:tavLst>
                                        <p:tav tm="0">
                                          <p:val>
                                            <p:strVal val="#ppt_w*0.70"/>
                                          </p:val>
                                        </p:tav>
                                        <p:tav tm="100000">
                                          <p:val>
                                            <p:strVal val="#ppt_w"/>
                                          </p:val>
                                        </p:tav>
                                      </p:tavLst>
                                    </p:anim>
                                    <p:anim calcmode="lin" valueType="num">
                                      <p:cBhvr>
                                        <p:cTn id="15" dur="1000" fill="hold"/>
                                        <p:tgtEl>
                                          <p:spTgt spid="786441"/>
                                        </p:tgtEl>
                                        <p:attrNameLst>
                                          <p:attrName>ppt_h</p:attrName>
                                        </p:attrNameLst>
                                      </p:cBhvr>
                                      <p:tavLst>
                                        <p:tav tm="0">
                                          <p:val>
                                            <p:strVal val="#ppt_h"/>
                                          </p:val>
                                        </p:tav>
                                        <p:tav tm="100000">
                                          <p:val>
                                            <p:strVal val="#ppt_h"/>
                                          </p:val>
                                        </p:tav>
                                      </p:tavLst>
                                    </p:anim>
                                    <p:animEffect transition="in" filter="fade">
                                      <p:cBhvr>
                                        <p:cTn id="16" dur="1000"/>
                                        <p:tgtEl>
                                          <p:spTgt spid="78644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786438"/>
                                        </p:tgtEl>
                                        <p:attrNameLst>
                                          <p:attrName>style.visibility</p:attrName>
                                        </p:attrNameLst>
                                      </p:cBhvr>
                                      <p:to>
                                        <p:strVal val="visible"/>
                                      </p:to>
                                    </p:set>
                                    <p:anim calcmode="lin" valueType="num">
                                      <p:cBhvr>
                                        <p:cTn id="21" dur="1000" fill="hold"/>
                                        <p:tgtEl>
                                          <p:spTgt spid="786438"/>
                                        </p:tgtEl>
                                        <p:attrNameLst>
                                          <p:attrName>ppt_w</p:attrName>
                                        </p:attrNameLst>
                                      </p:cBhvr>
                                      <p:tavLst>
                                        <p:tav tm="0">
                                          <p:val>
                                            <p:strVal val="#ppt_w*0.70"/>
                                          </p:val>
                                        </p:tav>
                                        <p:tav tm="100000">
                                          <p:val>
                                            <p:strVal val="#ppt_w"/>
                                          </p:val>
                                        </p:tav>
                                      </p:tavLst>
                                    </p:anim>
                                    <p:anim calcmode="lin" valueType="num">
                                      <p:cBhvr>
                                        <p:cTn id="22" dur="1000" fill="hold"/>
                                        <p:tgtEl>
                                          <p:spTgt spid="786438"/>
                                        </p:tgtEl>
                                        <p:attrNameLst>
                                          <p:attrName>ppt_h</p:attrName>
                                        </p:attrNameLst>
                                      </p:cBhvr>
                                      <p:tavLst>
                                        <p:tav tm="0">
                                          <p:val>
                                            <p:strVal val="#ppt_h"/>
                                          </p:val>
                                        </p:tav>
                                        <p:tav tm="100000">
                                          <p:val>
                                            <p:strVal val="#ppt_h"/>
                                          </p:val>
                                        </p:tav>
                                      </p:tavLst>
                                    </p:anim>
                                    <p:animEffect transition="in" filter="fade">
                                      <p:cBhvr>
                                        <p:cTn id="23" dur="1000"/>
                                        <p:tgtEl>
                                          <p:spTgt spid="78643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786442"/>
                                        </p:tgtEl>
                                        <p:attrNameLst>
                                          <p:attrName>style.visibility</p:attrName>
                                        </p:attrNameLst>
                                      </p:cBhvr>
                                      <p:to>
                                        <p:strVal val="visible"/>
                                      </p:to>
                                    </p:set>
                                    <p:anim calcmode="lin" valueType="num">
                                      <p:cBhvr>
                                        <p:cTn id="28" dur="1000" fill="hold"/>
                                        <p:tgtEl>
                                          <p:spTgt spid="786442"/>
                                        </p:tgtEl>
                                        <p:attrNameLst>
                                          <p:attrName>ppt_w</p:attrName>
                                        </p:attrNameLst>
                                      </p:cBhvr>
                                      <p:tavLst>
                                        <p:tav tm="0">
                                          <p:val>
                                            <p:strVal val="#ppt_w*0.70"/>
                                          </p:val>
                                        </p:tav>
                                        <p:tav tm="100000">
                                          <p:val>
                                            <p:strVal val="#ppt_w"/>
                                          </p:val>
                                        </p:tav>
                                      </p:tavLst>
                                    </p:anim>
                                    <p:anim calcmode="lin" valueType="num">
                                      <p:cBhvr>
                                        <p:cTn id="29" dur="1000" fill="hold"/>
                                        <p:tgtEl>
                                          <p:spTgt spid="786442"/>
                                        </p:tgtEl>
                                        <p:attrNameLst>
                                          <p:attrName>ppt_h</p:attrName>
                                        </p:attrNameLst>
                                      </p:cBhvr>
                                      <p:tavLst>
                                        <p:tav tm="0">
                                          <p:val>
                                            <p:strVal val="#ppt_h"/>
                                          </p:val>
                                        </p:tav>
                                        <p:tav tm="100000">
                                          <p:val>
                                            <p:strVal val="#ppt_h"/>
                                          </p:val>
                                        </p:tav>
                                      </p:tavLst>
                                    </p:anim>
                                    <p:animEffect transition="in" filter="fade">
                                      <p:cBhvr>
                                        <p:cTn id="30" dur="1000"/>
                                        <p:tgtEl>
                                          <p:spTgt spid="78644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786440"/>
                                        </p:tgtEl>
                                        <p:attrNameLst>
                                          <p:attrName>style.visibility</p:attrName>
                                        </p:attrNameLst>
                                      </p:cBhvr>
                                      <p:to>
                                        <p:strVal val="visible"/>
                                      </p:to>
                                    </p:set>
                                    <p:anim calcmode="lin" valueType="num">
                                      <p:cBhvr>
                                        <p:cTn id="35" dur="1000" fill="hold"/>
                                        <p:tgtEl>
                                          <p:spTgt spid="786440"/>
                                        </p:tgtEl>
                                        <p:attrNameLst>
                                          <p:attrName>ppt_w</p:attrName>
                                        </p:attrNameLst>
                                      </p:cBhvr>
                                      <p:tavLst>
                                        <p:tav tm="0">
                                          <p:val>
                                            <p:strVal val="#ppt_w*0.70"/>
                                          </p:val>
                                        </p:tav>
                                        <p:tav tm="100000">
                                          <p:val>
                                            <p:strVal val="#ppt_w"/>
                                          </p:val>
                                        </p:tav>
                                      </p:tavLst>
                                    </p:anim>
                                    <p:anim calcmode="lin" valueType="num">
                                      <p:cBhvr>
                                        <p:cTn id="36" dur="1000" fill="hold"/>
                                        <p:tgtEl>
                                          <p:spTgt spid="786440"/>
                                        </p:tgtEl>
                                        <p:attrNameLst>
                                          <p:attrName>ppt_h</p:attrName>
                                        </p:attrNameLst>
                                      </p:cBhvr>
                                      <p:tavLst>
                                        <p:tav tm="0">
                                          <p:val>
                                            <p:strVal val="#ppt_h"/>
                                          </p:val>
                                        </p:tav>
                                        <p:tav tm="100000">
                                          <p:val>
                                            <p:strVal val="#ppt_h"/>
                                          </p:val>
                                        </p:tav>
                                      </p:tavLst>
                                    </p:anim>
                                    <p:animEffect transition="in" filter="fade">
                                      <p:cBhvr>
                                        <p:cTn id="37" dur="1000"/>
                                        <p:tgtEl>
                                          <p:spTgt spid="7864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786443"/>
                                        </p:tgtEl>
                                        <p:attrNameLst>
                                          <p:attrName>style.visibility</p:attrName>
                                        </p:attrNameLst>
                                      </p:cBhvr>
                                      <p:to>
                                        <p:strVal val="visible"/>
                                      </p:to>
                                    </p:set>
                                    <p:anim calcmode="lin" valueType="num">
                                      <p:cBhvr>
                                        <p:cTn id="42" dur="1000" fill="hold"/>
                                        <p:tgtEl>
                                          <p:spTgt spid="786443"/>
                                        </p:tgtEl>
                                        <p:attrNameLst>
                                          <p:attrName>ppt_w</p:attrName>
                                        </p:attrNameLst>
                                      </p:cBhvr>
                                      <p:tavLst>
                                        <p:tav tm="0">
                                          <p:val>
                                            <p:strVal val="#ppt_w*0.70"/>
                                          </p:val>
                                        </p:tav>
                                        <p:tav tm="100000">
                                          <p:val>
                                            <p:strVal val="#ppt_w"/>
                                          </p:val>
                                        </p:tav>
                                      </p:tavLst>
                                    </p:anim>
                                    <p:anim calcmode="lin" valueType="num">
                                      <p:cBhvr>
                                        <p:cTn id="43" dur="1000" fill="hold"/>
                                        <p:tgtEl>
                                          <p:spTgt spid="786443"/>
                                        </p:tgtEl>
                                        <p:attrNameLst>
                                          <p:attrName>ppt_h</p:attrName>
                                        </p:attrNameLst>
                                      </p:cBhvr>
                                      <p:tavLst>
                                        <p:tav tm="0">
                                          <p:val>
                                            <p:strVal val="#ppt_h"/>
                                          </p:val>
                                        </p:tav>
                                        <p:tav tm="100000">
                                          <p:val>
                                            <p:strVal val="#ppt_h"/>
                                          </p:val>
                                        </p:tav>
                                      </p:tavLst>
                                    </p:anim>
                                    <p:animEffect transition="in" filter="fade">
                                      <p:cBhvr>
                                        <p:cTn id="44" dur="1000"/>
                                        <p:tgtEl>
                                          <p:spTgt spid="78644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786437"/>
                                        </p:tgtEl>
                                        <p:attrNameLst>
                                          <p:attrName>style.visibility</p:attrName>
                                        </p:attrNameLst>
                                      </p:cBhvr>
                                      <p:to>
                                        <p:strVal val="visible"/>
                                      </p:to>
                                    </p:set>
                                    <p:anim calcmode="lin" valueType="num">
                                      <p:cBhvr>
                                        <p:cTn id="49" dur="1000" fill="hold"/>
                                        <p:tgtEl>
                                          <p:spTgt spid="786437"/>
                                        </p:tgtEl>
                                        <p:attrNameLst>
                                          <p:attrName>ppt_w</p:attrName>
                                        </p:attrNameLst>
                                      </p:cBhvr>
                                      <p:tavLst>
                                        <p:tav tm="0">
                                          <p:val>
                                            <p:strVal val="#ppt_w*0.70"/>
                                          </p:val>
                                        </p:tav>
                                        <p:tav tm="100000">
                                          <p:val>
                                            <p:strVal val="#ppt_w"/>
                                          </p:val>
                                        </p:tav>
                                      </p:tavLst>
                                    </p:anim>
                                    <p:anim calcmode="lin" valueType="num">
                                      <p:cBhvr>
                                        <p:cTn id="50" dur="1000" fill="hold"/>
                                        <p:tgtEl>
                                          <p:spTgt spid="786437"/>
                                        </p:tgtEl>
                                        <p:attrNameLst>
                                          <p:attrName>ppt_h</p:attrName>
                                        </p:attrNameLst>
                                      </p:cBhvr>
                                      <p:tavLst>
                                        <p:tav tm="0">
                                          <p:val>
                                            <p:strVal val="#ppt_h"/>
                                          </p:val>
                                        </p:tav>
                                        <p:tav tm="100000">
                                          <p:val>
                                            <p:strVal val="#ppt_h"/>
                                          </p:val>
                                        </p:tav>
                                      </p:tavLst>
                                    </p:anim>
                                    <p:animEffect transition="in" filter="fade">
                                      <p:cBhvr>
                                        <p:cTn id="51" dur="1000"/>
                                        <p:tgtEl>
                                          <p:spTgt spid="78643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nodeType="clickEffect">
                                  <p:stCondLst>
                                    <p:cond delay="0"/>
                                  </p:stCondLst>
                                  <p:childTnLst>
                                    <p:set>
                                      <p:cBhvr>
                                        <p:cTn id="55" dur="1" fill="hold">
                                          <p:stCondLst>
                                            <p:cond delay="0"/>
                                          </p:stCondLst>
                                        </p:cTn>
                                        <p:tgtEl>
                                          <p:spTgt spid="786444"/>
                                        </p:tgtEl>
                                        <p:attrNameLst>
                                          <p:attrName>style.visibility</p:attrName>
                                        </p:attrNameLst>
                                      </p:cBhvr>
                                      <p:to>
                                        <p:strVal val="visible"/>
                                      </p:to>
                                    </p:set>
                                    <p:anim calcmode="lin" valueType="num">
                                      <p:cBhvr>
                                        <p:cTn id="56" dur="1000" fill="hold"/>
                                        <p:tgtEl>
                                          <p:spTgt spid="786444"/>
                                        </p:tgtEl>
                                        <p:attrNameLst>
                                          <p:attrName>ppt_w</p:attrName>
                                        </p:attrNameLst>
                                      </p:cBhvr>
                                      <p:tavLst>
                                        <p:tav tm="0">
                                          <p:val>
                                            <p:strVal val="#ppt_w*0.70"/>
                                          </p:val>
                                        </p:tav>
                                        <p:tav tm="100000">
                                          <p:val>
                                            <p:strVal val="#ppt_w"/>
                                          </p:val>
                                        </p:tav>
                                      </p:tavLst>
                                    </p:anim>
                                    <p:anim calcmode="lin" valueType="num">
                                      <p:cBhvr>
                                        <p:cTn id="57" dur="1000" fill="hold"/>
                                        <p:tgtEl>
                                          <p:spTgt spid="786444"/>
                                        </p:tgtEl>
                                        <p:attrNameLst>
                                          <p:attrName>ppt_h</p:attrName>
                                        </p:attrNameLst>
                                      </p:cBhvr>
                                      <p:tavLst>
                                        <p:tav tm="0">
                                          <p:val>
                                            <p:strVal val="#ppt_h"/>
                                          </p:val>
                                        </p:tav>
                                        <p:tav tm="100000">
                                          <p:val>
                                            <p:strVal val="#ppt_h"/>
                                          </p:val>
                                        </p:tav>
                                      </p:tavLst>
                                    </p:anim>
                                    <p:animEffect transition="in" filter="fade">
                                      <p:cBhvr>
                                        <p:cTn id="58" dur="1000"/>
                                        <p:tgtEl>
                                          <p:spTgt spid="78644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786436"/>
                                        </p:tgtEl>
                                        <p:attrNameLst>
                                          <p:attrName>style.visibility</p:attrName>
                                        </p:attrNameLst>
                                      </p:cBhvr>
                                      <p:to>
                                        <p:strVal val="visible"/>
                                      </p:to>
                                    </p:set>
                                    <p:anim calcmode="lin" valueType="num">
                                      <p:cBhvr>
                                        <p:cTn id="63" dur="1000" fill="hold"/>
                                        <p:tgtEl>
                                          <p:spTgt spid="786436"/>
                                        </p:tgtEl>
                                        <p:attrNameLst>
                                          <p:attrName>ppt_w</p:attrName>
                                        </p:attrNameLst>
                                      </p:cBhvr>
                                      <p:tavLst>
                                        <p:tav tm="0">
                                          <p:val>
                                            <p:strVal val="#ppt_w*0.70"/>
                                          </p:val>
                                        </p:tav>
                                        <p:tav tm="100000">
                                          <p:val>
                                            <p:strVal val="#ppt_w"/>
                                          </p:val>
                                        </p:tav>
                                      </p:tavLst>
                                    </p:anim>
                                    <p:anim calcmode="lin" valueType="num">
                                      <p:cBhvr>
                                        <p:cTn id="64" dur="1000" fill="hold"/>
                                        <p:tgtEl>
                                          <p:spTgt spid="786436"/>
                                        </p:tgtEl>
                                        <p:attrNameLst>
                                          <p:attrName>ppt_h</p:attrName>
                                        </p:attrNameLst>
                                      </p:cBhvr>
                                      <p:tavLst>
                                        <p:tav tm="0">
                                          <p:val>
                                            <p:strVal val="#ppt_h"/>
                                          </p:val>
                                        </p:tav>
                                        <p:tav tm="100000">
                                          <p:val>
                                            <p:strVal val="#ppt_h"/>
                                          </p:val>
                                        </p:tav>
                                      </p:tavLst>
                                    </p:anim>
                                    <p:animEffect transition="in" filter="fade">
                                      <p:cBhvr>
                                        <p:cTn id="65" dur="1000"/>
                                        <p:tgtEl>
                                          <p:spTgt spid="78643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786445"/>
                                        </p:tgtEl>
                                        <p:attrNameLst>
                                          <p:attrName>style.visibility</p:attrName>
                                        </p:attrNameLst>
                                      </p:cBhvr>
                                      <p:to>
                                        <p:strVal val="visible"/>
                                      </p:to>
                                    </p:set>
                                    <p:anim calcmode="lin" valueType="num">
                                      <p:cBhvr>
                                        <p:cTn id="70" dur="1000" fill="hold"/>
                                        <p:tgtEl>
                                          <p:spTgt spid="786445"/>
                                        </p:tgtEl>
                                        <p:attrNameLst>
                                          <p:attrName>ppt_w</p:attrName>
                                        </p:attrNameLst>
                                      </p:cBhvr>
                                      <p:tavLst>
                                        <p:tav tm="0">
                                          <p:val>
                                            <p:strVal val="#ppt_w*0.70"/>
                                          </p:val>
                                        </p:tav>
                                        <p:tav tm="100000">
                                          <p:val>
                                            <p:strVal val="#ppt_w"/>
                                          </p:val>
                                        </p:tav>
                                      </p:tavLst>
                                    </p:anim>
                                    <p:anim calcmode="lin" valueType="num">
                                      <p:cBhvr>
                                        <p:cTn id="71" dur="1000" fill="hold"/>
                                        <p:tgtEl>
                                          <p:spTgt spid="786445"/>
                                        </p:tgtEl>
                                        <p:attrNameLst>
                                          <p:attrName>ppt_h</p:attrName>
                                        </p:attrNameLst>
                                      </p:cBhvr>
                                      <p:tavLst>
                                        <p:tav tm="0">
                                          <p:val>
                                            <p:strVal val="#ppt_h"/>
                                          </p:val>
                                        </p:tav>
                                        <p:tav tm="100000">
                                          <p:val>
                                            <p:strVal val="#ppt_h"/>
                                          </p:val>
                                        </p:tav>
                                      </p:tavLst>
                                    </p:anim>
                                    <p:animEffect transition="in" filter="fade">
                                      <p:cBhvr>
                                        <p:cTn id="72" dur="1000"/>
                                        <p:tgtEl>
                                          <p:spTgt spid="786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6" grpId="0" animBg="1"/>
      <p:bldP spid="786437" grpId="0" animBg="1"/>
      <p:bldP spid="786438" grpId="0" animBg="1"/>
      <p:bldP spid="786439" grpId="0" animBg="1"/>
      <p:bldP spid="786440" grpId="0" animBg="1"/>
      <p:bldP spid="7864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a:extLst>
              <a:ext uri="{FF2B5EF4-FFF2-40B4-BE49-F238E27FC236}">
                <a16:creationId xmlns:a16="http://schemas.microsoft.com/office/drawing/2014/main" id="{CE05BAAB-D49A-4B6F-98B4-11C03D44A333}"/>
              </a:ext>
            </a:extLst>
          </p:cNvPr>
          <p:cNvSpPr>
            <a:spLocks noGrp="1" noChangeArrowheads="1"/>
          </p:cNvSpPr>
          <p:nvPr>
            <p:ph type="title"/>
          </p:nvPr>
        </p:nvSpPr>
        <p:spPr>
          <a:xfrm>
            <a:off x="1258888" y="342900"/>
            <a:ext cx="6337300" cy="782638"/>
          </a:xfrm>
          <a:ln/>
        </p:spPr>
        <p:txBody>
          <a:bodyPr/>
          <a:lstStyle/>
          <a:p>
            <a:r>
              <a:rPr lang="en-US" altLang="zh-CN" sz="3600">
                <a:solidFill>
                  <a:srgbClr val="800000"/>
                </a:solidFill>
                <a:latin typeface="Times New Roman" panose="02020603050405020304" pitchFamily="18" charset="0"/>
              </a:rPr>
              <a:t>  5.2 </a:t>
            </a:r>
            <a:r>
              <a:rPr lang="zh-CN" altLang="en-US" sz="3600">
                <a:solidFill>
                  <a:srgbClr val="800000"/>
                </a:solidFill>
                <a:latin typeface="Times New Roman" panose="02020603050405020304" pitchFamily="18" charset="0"/>
              </a:rPr>
              <a:t>逻辑运算符和逻辑表达式</a:t>
            </a:r>
          </a:p>
        </p:txBody>
      </p:sp>
      <p:sp>
        <p:nvSpPr>
          <p:cNvPr id="787459" name="Rectangle 3">
            <a:extLst>
              <a:ext uri="{FF2B5EF4-FFF2-40B4-BE49-F238E27FC236}">
                <a16:creationId xmlns:a16="http://schemas.microsoft.com/office/drawing/2014/main" id="{DF92C07A-C34B-4B88-BD58-CCE30A4FE4CA}"/>
              </a:ext>
            </a:extLst>
          </p:cNvPr>
          <p:cNvSpPr>
            <a:spLocks noChangeArrowheads="1"/>
          </p:cNvSpPr>
          <p:nvPr/>
        </p:nvSpPr>
        <p:spPr bwMode="auto">
          <a:xfrm>
            <a:off x="539750" y="1196975"/>
            <a:ext cx="1152525" cy="719138"/>
          </a:xfrm>
          <a:prstGeom prst="rect">
            <a:avLst/>
          </a:prstGeom>
          <a:solidFill>
            <a:schemeClr val="bg1"/>
          </a:solidFill>
          <a:ln>
            <a:noFill/>
          </a:ln>
          <a:effectLst/>
          <a:extLst>
            <a:ext uri="{91240B29-F687-4F45-9708-019B960494DF}">
              <a14:hiddenLine xmlns:a14="http://schemas.microsoft.com/office/drawing/2010/main" w="38100">
                <a:solidFill>
                  <a:srgbClr val="CC99FF"/>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nSpc>
                <a:spcPct val="125000"/>
              </a:lnSpc>
            </a:pPr>
            <a:r>
              <a:rPr lang="zh-CN" altLang="en-US" sz="2800">
                <a:solidFill>
                  <a:srgbClr val="CC0000"/>
                </a:solidFill>
                <a:latin typeface="黑体" panose="02010609060101010101" pitchFamily="49" charset="-122"/>
              </a:rPr>
              <a:t>注意：</a:t>
            </a:r>
          </a:p>
        </p:txBody>
      </p:sp>
      <p:sp>
        <p:nvSpPr>
          <p:cNvPr id="787460" name="Text Box 4">
            <a:extLst>
              <a:ext uri="{FF2B5EF4-FFF2-40B4-BE49-F238E27FC236}">
                <a16:creationId xmlns:a16="http://schemas.microsoft.com/office/drawing/2014/main" id="{76C0C666-877E-4A11-8C6E-851BDFD02DAF}"/>
              </a:ext>
            </a:extLst>
          </p:cNvPr>
          <p:cNvSpPr txBox="1">
            <a:spLocks noChangeArrowheads="1"/>
          </p:cNvSpPr>
          <p:nvPr/>
        </p:nvSpPr>
        <p:spPr bwMode="auto">
          <a:xfrm>
            <a:off x="4427538" y="2055813"/>
            <a:ext cx="4537075" cy="13731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nSpc>
                <a:spcPct val="100000"/>
              </a:lnSpc>
            </a:pPr>
            <a:r>
              <a:rPr lang="en-US" altLang="zh-CN" sz="2800">
                <a:solidFill>
                  <a:srgbClr val="000099"/>
                </a:solidFill>
              </a:rPr>
              <a:t>3. </a:t>
            </a:r>
            <a:r>
              <a:rPr lang="zh-CN" altLang="en-US" sz="2800">
                <a:solidFill>
                  <a:srgbClr val="000099"/>
                </a:solidFill>
              </a:rPr>
              <a:t>逻辑非　</a:t>
            </a:r>
            <a:r>
              <a:rPr lang="en-US" altLang="zh-CN" sz="2800">
                <a:solidFill>
                  <a:srgbClr val="000099"/>
                </a:solidFill>
              </a:rPr>
              <a:t>!</a:t>
            </a:r>
          </a:p>
          <a:p>
            <a:pPr>
              <a:lnSpc>
                <a:spcPct val="100000"/>
              </a:lnSpc>
            </a:pPr>
            <a:r>
              <a:rPr lang="en-US" altLang="zh-CN" sz="2800"/>
              <a:t>if (!(x= =9))  printf(“a ”);</a:t>
            </a:r>
          </a:p>
          <a:p>
            <a:pPr>
              <a:lnSpc>
                <a:spcPct val="100000"/>
              </a:lnSpc>
            </a:pPr>
            <a:r>
              <a:rPr lang="zh-CN" altLang="en-US" sz="2800">
                <a:solidFill>
                  <a:srgbClr val="800000"/>
                </a:solidFill>
              </a:rPr>
              <a:t>例：</a:t>
            </a:r>
            <a:r>
              <a:rPr lang="en-US" altLang="zh-CN" sz="2800"/>
              <a:t>!cx &gt; ax-6   cx=16, ax=5 </a:t>
            </a:r>
          </a:p>
        </p:txBody>
      </p:sp>
      <p:sp>
        <p:nvSpPr>
          <p:cNvPr id="787461" name="Text Box 5">
            <a:extLst>
              <a:ext uri="{FF2B5EF4-FFF2-40B4-BE49-F238E27FC236}">
                <a16:creationId xmlns:a16="http://schemas.microsoft.com/office/drawing/2014/main" id="{1650287B-8969-4D60-ACBE-7F11EC54AFE7}"/>
              </a:ext>
            </a:extLst>
          </p:cNvPr>
          <p:cNvSpPr txBox="1">
            <a:spLocks noChangeArrowheads="1"/>
          </p:cNvSpPr>
          <p:nvPr/>
        </p:nvSpPr>
        <p:spPr bwMode="auto">
          <a:xfrm>
            <a:off x="684213" y="3789363"/>
            <a:ext cx="3625850" cy="14938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nSpc>
                <a:spcPct val="100000"/>
              </a:lnSpc>
            </a:pPr>
            <a:r>
              <a:rPr lang="en-US" altLang="zh-CN" sz="2800">
                <a:solidFill>
                  <a:srgbClr val="000099"/>
                </a:solidFill>
              </a:rPr>
              <a:t>2. </a:t>
            </a:r>
            <a:r>
              <a:rPr lang="zh-CN" altLang="en-US" sz="2800">
                <a:solidFill>
                  <a:srgbClr val="000099"/>
                </a:solidFill>
              </a:rPr>
              <a:t>不等于运算符　</a:t>
            </a:r>
            <a:r>
              <a:rPr lang="en-US" altLang="zh-CN" sz="2800">
                <a:solidFill>
                  <a:srgbClr val="000099"/>
                </a:solidFill>
              </a:rPr>
              <a:t>!=</a:t>
            </a:r>
          </a:p>
          <a:p>
            <a:pPr>
              <a:lnSpc>
                <a:spcPct val="100000"/>
              </a:lnSpc>
            </a:pPr>
            <a:r>
              <a:rPr lang="en-US" altLang="zh-CN" sz="2800"/>
              <a:t>if (x!=9) </a:t>
            </a:r>
            <a:r>
              <a:rPr lang="en-US" altLang="zh-CN"/>
              <a:t>printf(“a ”);</a:t>
            </a:r>
            <a:endParaRPr lang="en-US" altLang="zh-CN" sz="2800"/>
          </a:p>
          <a:p>
            <a:pPr>
              <a:lnSpc>
                <a:spcPct val="100000"/>
              </a:lnSpc>
            </a:pPr>
            <a:r>
              <a:rPr lang="en-US" altLang="zh-CN" sz="2800"/>
              <a:t>if (x=!9) </a:t>
            </a:r>
            <a:r>
              <a:rPr lang="en-US" altLang="zh-CN"/>
              <a:t>printf(“a ”);</a:t>
            </a:r>
          </a:p>
        </p:txBody>
      </p:sp>
      <p:sp>
        <p:nvSpPr>
          <p:cNvPr id="787462" name="Text Box 6">
            <a:extLst>
              <a:ext uri="{FF2B5EF4-FFF2-40B4-BE49-F238E27FC236}">
                <a16:creationId xmlns:a16="http://schemas.microsoft.com/office/drawing/2014/main" id="{A991D9E2-5EAB-4B8D-AFFE-1F71C59DAD67}"/>
              </a:ext>
            </a:extLst>
          </p:cNvPr>
          <p:cNvSpPr txBox="1">
            <a:spLocks noChangeArrowheads="1"/>
          </p:cNvSpPr>
          <p:nvPr/>
        </p:nvSpPr>
        <p:spPr bwMode="auto">
          <a:xfrm>
            <a:off x="633413" y="2011363"/>
            <a:ext cx="3538537" cy="13731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nSpc>
                <a:spcPct val="100000"/>
              </a:lnSpc>
            </a:pPr>
            <a:r>
              <a:rPr lang="en-US" altLang="zh-CN" sz="2800">
                <a:solidFill>
                  <a:srgbClr val="000099"/>
                </a:solidFill>
              </a:rPr>
              <a:t>1.</a:t>
            </a:r>
            <a:r>
              <a:rPr lang="zh-CN" altLang="en-US" sz="2800">
                <a:solidFill>
                  <a:srgbClr val="000099"/>
                </a:solidFill>
              </a:rPr>
              <a:t>比较与赋值</a:t>
            </a:r>
            <a:r>
              <a:rPr lang="en-US" altLang="zh-CN" sz="2800">
                <a:solidFill>
                  <a:srgbClr val="000099"/>
                </a:solidFill>
              </a:rPr>
              <a:t>:==</a:t>
            </a:r>
            <a:r>
              <a:rPr lang="zh-CN" altLang="en-US" sz="2800">
                <a:solidFill>
                  <a:srgbClr val="000099"/>
                </a:solidFill>
              </a:rPr>
              <a:t>与</a:t>
            </a:r>
            <a:r>
              <a:rPr lang="en-US" altLang="zh-CN" sz="2800">
                <a:solidFill>
                  <a:srgbClr val="000099"/>
                </a:solidFill>
              </a:rPr>
              <a:t>=</a:t>
            </a:r>
          </a:p>
          <a:p>
            <a:pPr>
              <a:lnSpc>
                <a:spcPct val="100000"/>
              </a:lnSpc>
            </a:pPr>
            <a:r>
              <a:rPr lang="en-US" altLang="zh-CN" sz="2800"/>
              <a:t>if (x==9)  printf(“a ”);</a:t>
            </a:r>
          </a:p>
          <a:p>
            <a:pPr>
              <a:lnSpc>
                <a:spcPct val="100000"/>
              </a:lnSpc>
            </a:pPr>
            <a:r>
              <a:rPr lang="en-US" altLang="zh-CN" sz="2800"/>
              <a:t>if (x=9)    printf(“a ”);</a:t>
            </a:r>
          </a:p>
        </p:txBody>
      </p:sp>
      <p:sp>
        <p:nvSpPr>
          <p:cNvPr id="787463" name="Text Box 7">
            <a:extLst>
              <a:ext uri="{FF2B5EF4-FFF2-40B4-BE49-F238E27FC236}">
                <a16:creationId xmlns:a16="http://schemas.microsoft.com/office/drawing/2014/main" id="{058418C1-BB43-4168-966F-80B491156C15}"/>
              </a:ext>
            </a:extLst>
          </p:cNvPr>
          <p:cNvSpPr txBox="1">
            <a:spLocks noChangeArrowheads="1"/>
          </p:cNvSpPr>
          <p:nvPr/>
        </p:nvSpPr>
        <p:spPr bwMode="auto">
          <a:xfrm>
            <a:off x="4500563" y="3856038"/>
            <a:ext cx="3960812" cy="13731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nSpc>
                <a:spcPct val="100000"/>
              </a:lnSpc>
            </a:pPr>
            <a:r>
              <a:rPr lang="en-US" altLang="zh-CN" sz="2800">
                <a:solidFill>
                  <a:srgbClr val="000099"/>
                </a:solidFill>
              </a:rPr>
              <a:t>4</a:t>
            </a:r>
            <a:r>
              <a:rPr lang="zh-CN" altLang="en-US" sz="2800">
                <a:solidFill>
                  <a:srgbClr val="000099"/>
                </a:solidFill>
              </a:rPr>
              <a:t>．</a:t>
            </a:r>
            <a:r>
              <a:rPr lang="en-US" altLang="zh-CN" sz="2800">
                <a:solidFill>
                  <a:srgbClr val="000099"/>
                </a:solidFill>
              </a:rPr>
              <a:t>5&lt;=x&lt;=10</a:t>
            </a:r>
          </a:p>
          <a:p>
            <a:pPr>
              <a:lnSpc>
                <a:spcPct val="100000"/>
              </a:lnSpc>
            </a:pPr>
            <a:r>
              <a:rPr lang="en-US" altLang="zh-CN" sz="2800"/>
              <a:t> </a:t>
            </a:r>
            <a:r>
              <a:rPr lang="zh-CN" altLang="en-US" sz="2800"/>
              <a:t>应该是</a:t>
            </a:r>
            <a:r>
              <a:rPr lang="en-US" altLang="zh-CN" sz="2800"/>
              <a:t>x&gt;=5 &amp;&amp; x&lt;=10 </a:t>
            </a:r>
          </a:p>
          <a:p>
            <a:pPr>
              <a:lnSpc>
                <a:spcPct val="100000"/>
              </a:lnSpc>
            </a:pP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74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746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8746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746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87460">
                                            <p:txEl>
                                              <p:pRg st="0" end="0"/>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787460">
                                            <p:txEl>
                                              <p:pRg st="1" end="1"/>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787460">
                                            <p:txEl>
                                              <p:pRg st="2" end="2"/>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787463">
                                            <p:txEl>
                                              <p:pRg st="0" end="0"/>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7874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1" grpId="0"/>
    </p:bld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1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1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5893</TotalTime>
  <Words>2986</Words>
  <Application>Microsoft Office PowerPoint</Application>
  <PresentationFormat>全屏显示(4:3)</PresentationFormat>
  <Paragraphs>492</Paragraphs>
  <Slides>52</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Times New Roman</vt:lpstr>
      <vt:lpstr>宋体</vt:lpstr>
      <vt:lpstr>Arial</vt:lpstr>
      <vt:lpstr>黑体</vt:lpstr>
      <vt:lpstr>Arial Black</vt:lpstr>
      <vt:lpstr>楷体_GB2312</vt:lpstr>
      <vt:lpstr>Wingdings</vt:lpstr>
      <vt:lpstr>华文细黑</vt:lpstr>
      <vt:lpstr/>
      <vt:lpstr>自定义设计方案</vt:lpstr>
      <vt:lpstr>第五章</vt:lpstr>
      <vt:lpstr> 本章要点</vt:lpstr>
      <vt:lpstr>  5.1 关系运算符和关系表达式</vt:lpstr>
      <vt:lpstr>2. 关系表达式 </vt:lpstr>
      <vt:lpstr>  5.2 逻辑运算符和逻辑表达式</vt:lpstr>
      <vt:lpstr>1.逻辑运算符及其优先次序</vt:lpstr>
      <vt:lpstr>  5.2 逻辑运算符和逻辑表达式 </vt:lpstr>
      <vt:lpstr>  5.2 逻辑运算符和逻辑表达式 </vt:lpstr>
      <vt:lpstr>  5.2 逻辑运算符和逻辑表达式</vt:lpstr>
      <vt:lpstr>  5.2 逻辑运算符和逻辑表达式 </vt:lpstr>
      <vt:lpstr>  5.2 逻辑运算符和逻辑表达式 </vt:lpstr>
      <vt:lpstr>  5.3 if语句</vt:lpstr>
      <vt:lpstr>5.3  if 语句</vt:lpstr>
      <vt:lpstr>PowerPoint 演示文稿</vt:lpstr>
      <vt:lpstr>PowerPoint 演示文稿</vt:lpstr>
      <vt:lpstr>PowerPoint 演示文稿</vt:lpstr>
      <vt:lpstr>5.3  if 语句</vt:lpstr>
      <vt:lpstr>5.3  if 语句</vt:lpstr>
      <vt:lpstr>PowerPoint 演示文稿</vt:lpstr>
      <vt:lpstr>例5.1 输入两个实数，按代数值由小到大的顺序输出这两个数。</vt:lpstr>
      <vt:lpstr>5.3  if 语句</vt:lpstr>
      <vt:lpstr>PowerPoint 演示文稿</vt:lpstr>
      <vt:lpstr>PowerPoint 演示文稿</vt:lpstr>
      <vt:lpstr>5.3 if 语句</vt:lpstr>
      <vt:lpstr>5.3 if 语句</vt:lpstr>
      <vt:lpstr>PowerPoint 演示文稿</vt:lpstr>
      <vt:lpstr>5.3 if 语句</vt:lpstr>
      <vt:lpstr>PowerPoint 演示文稿</vt:lpstr>
      <vt:lpstr>5.3 if 语句</vt:lpstr>
      <vt:lpstr>5.3 if 语句</vt:lpstr>
      <vt:lpstr>PowerPoint 演示文稿</vt:lpstr>
      <vt:lpstr>5.3 if 语句</vt:lpstr>
      <vt:lpstr>  5.4 switch语句—多分支选择结构</vt:lpstr>
      <vt:lpstr>  5.4 switch语句—多分支选择结构</vt:lpstr>
      <vt:lpstr>例:按照考试成绩的等级输出百分制分数段</vt:lpstr>
      <vt:lpstr>PowerPoint 演示文稿</vt:lpstr>
      <vt:lpstr>  5.4 switch语句</vt:lpstr>
      <vt:lpstr>  5.4 switch语句</vt:lpstr>
      <vt:lpstr>main() {  int a=2,b=7,c=5;    switch( a&gt;0) 　   　{ case 1: switch(b&lt;0)                           { case 1:switch(“@”); break;                              case 2: printf(“!”); break;  } 　　      case 0: switch(c= =5)                           { case 0: printf(“*”); break;                              case 1: printf(“#”); break;                              case 2: printf(“$”); break; }              default:  printf(“&amp;”);        }    printf(“\n”);    }</vt:lpstr>
      <vt:lpstr>例:按照考试成绩的等级输出百分制分数段</vt:lpstr>
      <vt:lpstr>PowerPoint 演示文稿</vt:lpstr>
      <vt:lpstr>  5.5 程序举例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 程序举例（续）</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lfx</dc:creator>
  <cp:keywords>计算机文化基础电子教案</cp:keywords>
  <cp:lastModifiedBy>张伯望</cp:lastModifiedBy>
  <cp:revision>649</cp:revision>
  <dcterms:created xsi:type="dcterms:W3CDTF">2005-09-08T00:12:49Z</dcterms:created>
  <dcterms:modified xsi:type="dcterms:W3CDTF">2017-09-07T08:57:59Z</dcterms:modified>
</cp:coreProperties>
</file>