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6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3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3" y="1268413"/>
            <a:ext cx="9251947" cy="2978150"/>
            <a:chOff x="0" y="1268760"/>
            <a:chExt cx="9252478" cy="2978150"/>
          </a:xfrm>
        </p:grpSpPr>
        <p:pic>
          <p:nvPicPr>
            <p:cNvPr id="14" name="图片 19" descr="Untitled-5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1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组合 20"/>
            <p:cNvGrpSpPr>
              <a:grpSpLocks/>
            </p:cNvGrpSpPr>
            <p:nvPr/>
          </p:nvGrpSpPr>
          <p:grpSpPr bwMode="auto">
            <a:xfrm>
              <a:off x="251520" y="1268760"/>
              <a:ext cx="1440161" cy="720080"/>
              <a:chOff x="251520" y="1268760"/>
              <a:chExt cx="1440160" cy="72008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6" name="组合 22"/>
            <p:cNvGrpSpPr>
              <a:grpSpLocks/>
            </p:cNvGrpSpPr>
            <p:nvPr/>
          </p:nvGrpSpPr>
          <p:grpSpPr bwMode="auto">
            <a:xfrm>
              <a:off x="2411760" y="1268760"/>
              <a:ext cx="1440161" cy="720080"/>
              <a:chOff x="251520" y="1268760"/>
              <a:chExt cx="1440160" cy="720080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3"/>
            <p:cNvGrpSpPr>
              <a:grpSpLocks/>
            </p:cNvGrpSpPr>
            <p:nvPr/>
          </p:nvGrpSpPr>
          <p:grpSpPr bwMode="auto">
            <a:xfrm>
              <a:off x="4572000" y="1268760"/>
              <a:ext cx="1440161" cy="720080"/>
              <a:chOff x="251520" y="1268760"/>
              <a:chExt cx="1440160" cy="72008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4"/>
            <p:cNvGrpSpPr>
              <a:grpSpLocks/>
            </p:cNvGrpSpPr>
            <p:nvPr/>
          </p:nvGrpSpPr>
          <p:grpSpPr bwMode="auto">
            <a:xfrm>
              <a:off x="6732240" y="1268760"/>
              <a:ext cx="1440161" cy="720080"/>
              <a:chOff x="251520" y="1268760"/>
              <a:chExt cx="1440160" cy="72008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8892098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0839" y="198948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989485"/>
              <a:ext cx="25083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3" name="组合 28"/>
            <p:cNvGrpSpPr>
              <a:grpSpLocks/>
            </p:cNvGrpSpPr>
            <p:nvPr/>
          </p:nvGrpSpPr>
          <p:grpSpPr bwMode="auto">
            <a:xfrm>
              <a:off x="1691680" y="1988840"/>
              <a:ext cx="1440161" cy="720080"/>
              <a:chOff x="251520" y="1268760"/>
              <a:chExt cx="1440160" cy="720080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972978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52212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0"/>
            <p:cNvGrpSpPr>
              <a:grpSpLocks/>
            </p:cNvGrpSpPr>
            <p:nvPr/>
          </p:nvGrpSpPr>
          <p:grpSpPr bwMode="auto">
            <a:xfrm>
              <a:off x="3923928" y="1988840"/>
              <a:ext cx="1440161" cy="720080"/>
              <a:chOff x="251520" y="1268760"/>
              <a:chExt cx="1440160" cy="72008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972883" y="1269405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5211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5" name="组合 31"/>
            <p:cNvGrpSpPr>
              <a:grpSpLocks/>
            </p:cNvGrpSpPr>
            <p:nvPr/>
          </p:nvGrpSpPr>
          <p:grpSpPr bwMode="auto">
            <a:xfrm>
              <a:off x="6012161" y="1988840"/>
              <a:ext cx="1440161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2333" y="1269405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1567" y="1269405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8892098" y="1989485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8172919" y="198948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708622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9" name="组合 35"/>
            <p:cNvGrpSpPr>
              <a:grpSpLocks/>
            </p:cNvGrpSpPr>
            <p:nvPr/>
          </p:nvGrpSpPr>
          <p:grpSpPr bwMode="auto">
            <a:xfrm>
              <a:off x="971600" y="2708920"/>
              <a:ext cx="1440161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292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526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3131841" y="2708920"/>
              <a:ext cx="1440161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763" y="1268462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99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1" name="组合 37"/>
            <p:cNvGrpSpPr>
              <a:grpSpLocks/>
            </p:cNvGrpSpPr>
            <p:nvPr/>
          </p:nvGrpSpPr>
          <p:grpSpPr bwMode="auto">
            <a:xfrm>
              <a:off x="5292081" y="2708920"/>
              <a:ext cx="1440161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1647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0881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7452321" y="2708920"/>
              <a:ext cx="1440161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118" y="1268462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1352" y="1268462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3" name="组合 39"/>
            <p:cNvGrpSpPr>
              <a:grpSpLocks/>
            </p:cNvGrpSpPr>
            <p:nvPr/>
          </p:nvGrpSpPr>
          <p:grpSpPr bwMode="auto">
            <a:xfrm>
              <a:off x="251520" y="3429000"/>
              <a:ext cx="1440161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1605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0839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4" name="组合 40"/>
            <p:cNvGrpSpPr>
              <a:grpSpLocks/>
            </p:cNvGrpSpPr>
            <p:nvPr/>
          </p:nvGrpSpPr>
          <p:grpSpPr bwMode="auto">
            <a:xfrm>
              <a:off x="2411760" y="3429000"/>
              <a:ext cx="1440161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077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311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5" name="组合 41"/>
            <p:cNvGrpSpPr>
              <a:grpSpLocks/>
            </p:cNvGrpSpPr>
            <p:nvPr/>
          </p:nvGrpSpPr>
          <p:grpSpPr bwMode="auto">
            <a:xfrm>
              <a:off x="4572000" y="3429000"/>
              <a:ext cx="1440161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548" y="1269107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782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6" name="组合 42"/>
            <p:cNvGrpSpPr>
              <a:grpSpLocks/>
            </p:cNvGrpSpPr>
            <p:nvPr/>
          </p:nvGrpSpPr>
          <p:grpSpPr bwMode="auto">
            <a:xfrm>
              <a:off x="6732240" y="3429000"/>
              <a:ext cx="1440161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3020" y="1269107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2254" y="1269107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892098" y="3429347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0839" y="4148485"/>
              <a:ext cx="720766" cy="9048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0" y="4148485"/>
              <a:ext cx="250839" cy="9048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40" name="组合 46"/>
            <p:cNvGrpSpPr>
              <a:grpSpLocks/>
            </p:cNvGrpSpPr>
            <p:nvPr/>
          </p:nvGrpSpPr>
          <p:grpSpPr bwMode="auto">
            <a:xfrm>
              <a:off x="1691680" y="4131088"/>
              <a:ext cx="1440161" cy="9000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2978" y="1268232"/>
                <a:ext cx="719179" cy="723984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2212" y="1268232"/>
                <a:ext cx="720766" cy="723984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1" name="组合 47"/>
            <p:cNvGrpSpPr>
              <a:grpSpLocks/>
            </p:cNvGrpSpPr>
            <p:nvPr/>
          </p:nvGrpSpPr>
          <p:grpSpPr bwMode="auto">
            <a:xfrm>
              <a:off x="3851920" y="4149080"/>
              <a:ext cx="1440161" cy="7200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42" name="组合 48"/>
            <p:cNvGrpSpPr>
              <a:grpSpLocks/>
            </p:cNvGrpSpPr>
            <p:nvPr/>
          </p:nvGrpSpPr>
          <p:grpSpPr bwMode="auto">
            <a:xfrm>
              <a:off x="6012161" y="4149080"/>
              <a:ext cx="1440161" cy="7200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8892095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4" name="矩形 43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11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99DC762A-18AC-4B9C-BED0-07B49B87101C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E6ED0B5D-3C8C-4EAA-9D8E-23BF7717D5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3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/>
          <a:lstStyle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8" y="6408744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99DC762A-18AC-4B9C-BED0-07B49B87101C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3" y="6408744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E6ED0B5D-3C8C-4EAA-9D8E-23BF7717D5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8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9DC762A-18AC-4B9C-BED0-07B49B87101C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E6ED0B5D-3C8C-4EAA-9D8E-23BF7717D5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9DC762A-18AC-4B9C-BED0-07B49B87101C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E6ED0B5D-3C8C-4EAA-9D8E-23BF7717D5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9DC762A-18AC-4B9C-BED0-07B49B87101C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E6ED0B5D-3C8C-4EAA-9D8E-23BF7717D5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3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9DC762A-18AC-4B9C-BED0-07B49B87101C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E6ED0B5D-3C8C-4EAA-9D8E-23BF7717D5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9DC762A-18AC-4B9C-BED0-07B49B87101C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E6ED0B5D-3C8C-4EAA-9D8E-23BF7717D5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C762A-18AC-4B9C-BED0-07B49B87101C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D0B5D-3C8C-4EAA-9D8E-23BF7717D5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5" y="1268419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C762A-18AC-4B9C-BED0-07B49B87101C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D0B5D-3C8C-4EAA-9D8E-23BF7717D5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8" y="6408744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9DC762A-18AC-4B9C-BED0-07B49B87101C}" type="datetimeFigureOut">
              <a:rPr lang="zh-CN" altLang="en-US" smtClean="0"/>
              <a:pPr/>
              <a:t>2016/4/28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4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1" y="6408744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E6ED0B5D-3C8C-4EAA-9D8E-23BF7717D5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6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15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1223" y="252943"/>
                <a:ext cx="8666831" cy="5697397"/>
              </a:xfrm>
            </p:spPr>
            <p:txBody>
              <a:bodyPr/>
              <a:lstStyle/>
              <a:p>
                <a:pPr marL="457200" indent="-457200">
                  <a:spcBef>
                    <a:spcPts val="1200"/>
                  </a:spcBef>
                  <a:spcAft>
                    <a:spcPts val="0"/>
                  </a:spcAft>
                  <a:buSzPct val="100000"/>
                  <a:buFont typeface="+mj-lt"/>
                  <a:buAutoNum type="arabicPeriod"/>
                </a:pPr>
                <a:r>
                  <a:rPr lang="zh-CN" altLang="en-US" sz="2400" dirty="0"/>
                  <a:t>氢原子由基态被激发到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 sz="2400" dirty="0"/>
                  <a:t>的激发态，请问：</a:t>
                </a:r>
                <a:endParaRPr lang="en-US" altLang="zh-CN" sz="2400" dirty="0"/>
              </a:p>
              <a:p>
                <a:pPr marL="457200" lvl="1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）原子吸收的能量？（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）原子回到基态时可能发射的光子的波长，并表明他们所属的谱系（考虑所有中间过程）。</a:t>
                </a:r>
                <a:endParaRPr lang="en-US" altLang="zh-CN" sz="2400" dirty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SzPct val="100000"/>
                  <a:buFont typeface="+mj-lt"/>
                  <a:buAutoNum type="arabicPeriod"/>
                </a:pPr>
                <a:r>
                  <a:rPr lang="zh-CN" altLang="en-US" sz="2400" dirty="0" smtClean="0"/>
                  <a:t>设</a:t>
                </a:r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400" dirty="0"/>
                  <a:t>个能量为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MeV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粒子打在厚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sz="2400" dirty="0"/>
                  <a:t>的金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原子序数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=79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原子量</a:t>
                </a:r>
                <a:r>
                  <a:rPr lang="en-US" altLang="zh-CN" sz="2400" dirty="0"/>
                  <a:t> A=197,</a:t>
                </a:r>
                <a:r>
                  <a:rPr lang="zh-CN" altLang="en-US" sz="2400" dirty="0"/>
                  <a:t>密度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=1.93×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kg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箔上，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入射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粒子与金箔表面成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400" dirty="0"/>
                  <a:t>角。在距离金箔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zh-CN" altLang="en-US" sz="2400" dirty="0"/>
                  <a:t>处，与入射方向成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=20°</m:t>
                    </m:r>
                  </m:oMath>
                </a14:m>
                <a:r>
                  <a:rPr lang="zh-CN" altLang="en-US" sz="2400" dirty="0"/>
                  <a:t>方向有一个面积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的计数器圆形输入孔。求由散射进入计数器的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粒子的数目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SzPct val="100000"/>
                  <a:buFont typeface="+mj-lt"/>
                  <a:buAutoNum type="arabicPeriod"/>
                </a:pPr>
                <a:r>
                  <a:rPr lang="zh-CN" altLang="en-US" sz="2400" dirty="0" smtClean="0"/>
                  <a:t>锂</a:t>
                </a:r>
                <a:r>
                  <a:rPr lang="zh-CN" altLang="en-US" sz="2400" dirty="0"/>
                  <a:t>离子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++</m:t>
                        </m:r>
                      </m:sup>
                    </m:sSup>
                  </m:oMath>
                </a14:m>
                <a:r>
                  <a:rPr lang="zh-CN" altLang="en-US" sz="2400" dirty="0"/>
                  <a:t>从第一激发态向基态跃迁时所辐射的光子，能使处于基态的氦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dirty="0"/>
                  <a:t>电离，从而放出电子，试求该电子的速度。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endParaRPr lang="zh-CN" altLang="en-US" sz="2400" dirty="0"/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223" y="252943"/>
                <a:ext cx="8666831" cy="5697397"/>
              </a:xfrm>
              <a:blipFill rotWithShape="0">
                <a:blip r:embed="rId2"/>
                <a:stretch>
                  <a:fillRect l="-1688" t="-2353" r="-4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76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t="19934" r="15946" b="27736"/>
          <a:stretch/>
        </p:blipFill>
        <p:spPr>
          <a:xfrm>
            <a:off x="172994" y="214185"/>
            <a:ext cx="5041557" cy="2010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1" b="5631"/>
          <a:stretch/>
        </p:blipFill>
        <p:spPr>
          <a:xfrm rot="16200000">
            <a:off x="1318230" y="1078981"/>
            <a:ext cx="4126804" cy="64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6883" y="748146"/>
                <a:ext cx="7603959" cy="5043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2: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60°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𝑛𝑡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func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𝐴𝑢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1.93×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f>
                            <m:fPr>
                              <m:type m:val="li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×1×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×6.022×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𝑚𝑜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197</m:t>
                          </m:r>
                          <m:f>
                            <m:fPr>
                              <m:type m:val="li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60°</m:t>
                              </m:r>
                            </m:e>
                          </m:func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1.44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𝑀𝑒𝑉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×2×79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4×2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𝑀𝑒𝑉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10°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748146"/>
                <a:ext cx="7603959" cy="5043054"/>
              </a:xfrm>
              <a:blipFill rotWithShape="0">
                <a:blip r:embed="rId2"/>
                <a:stretch>
                  <a:fillRect l="-1202" t="-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66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2130" y="1123715"/>
                <a:ext cx="8534775" cy="348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=3;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3,2→1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=−13.6×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=91.8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=2;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=13.6×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=54.4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3,2→1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=37.4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2×37.4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𝑒𝑉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511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𝐾𝑒𝑉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ra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×3×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=3.63×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30" y="1123715"/>
                <a:ext cx="8534775" cy="3480568"/>
              </a:xfrm>
              <a:prstGeom prst="rect">
                <a:avLst/>
              </a:prstGeom>
              <a:blipFill rotWithShape="0"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745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161</TotalTime>
  <Words>59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黑体</vt:lpstr>
      <vt:lpstr>华文细黑</vt:lpstr>
      <vt:lpstr>宋体</vt:lpstr>
      <vt:lpstr>Arial</vt:lpstr>
      <vt:lpstr>Calibri</vt:lpstr>
      <vt:lpstr>Cambria Math</vt:lpstr>
      <vt:lpstr>Impact</vt:lpstr>
      <vt:lpstr>Lucida Sans Unicode</vt:lpstr>
      <vt:lpstr>Verdana</vt:lpstr>
      <vt:lpstr>Wingdings 2</vt:lpstr>
      <vt:lpstr>Wingdings 3</vt:lpstr>
      <vt:lpstr>主题1</vt:lpstr>
      <vt:lpstr>PowerPoint 演示文稿</vt:lpstr>
      <vt:lpstr>PowerPoint 演示文稿</vt:lpstr>
      <vt:lpstr>PowerPoint 演示文稿</vt:lpstr>
      <vt:lpstr>PowerPoint 演示文稿</vt:lpstr>
    </vt:vector>
  </TitlesOfParts>
  <Company>中国石油大学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26</cp:revision>
  <dcterms:created xsi:type="dcterms:W3CDTF">2015-04-28T13:27:12Z</dcterms:created>
  <dcterms:modified xsi:type="dcterms:W3CDTF">2016-04-28T02:23:00Z</dcterms:modified>
</cp:coreProperties>
</file>