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61" r:id="rId4"/>
    <p:sldId id="272" r:id="rId5"/>
    <p:sldId id="266" r:id="rId6"/>
    <p:sldId id="344" r:id="rId7"/>
    <p:sldId id="276" r:id="rId8"/>
    <p:sldId id="303" r:id="rId9"/>
    <p:sldId id="307" r:id="rId10"/>
    <p:sldId id="313" r:id="rId11"/>
    <p:sldId id="284" r:id="rId12"/>
    <p:sldId id="315" r:id="rId13"/>
    <p:sldId id="345" r:id="rId14"/>
    <p:sldId id="325" r:id="rId15"/>
    <p:sldId id="365" r:id="rId16"/>
    <p:sldId id="328" r:id="rId17"/>
    <p:sldId id="332" r:id="rId18"/>
    <p:sldId id="346" r:id="rId19"/>
    <p:sldId id="347" r:id="rId20"/>
    <p:sldId id="350" r:id="rId21"/>
    <p:sldId id="352" r:id="rId22"/>
    <p:sldId id="354" r:id="rId23"/>
    <p:sldId id="360" r:id="rId24"/>
    <p:sldId id="336" r:id="rId25"/>
    <p:sldId id="348" r:id="rId26"/>
    <p:sldId id="349" r:id="rId27"/>
    <p:sldId id="351" r:id="rId28"/>
    <p:sldId id="353" r:id="rId29"/>
    <p:sldId id="356" r:id="rId30"/>
    <p:sldId id="358" r:id="rId31"/>
    <p:sldId id="366" r:id="rId32"/>
    <p:sldId id="367" r:id="rId33"/>
    <p:sldId id="362" r:id="rId34"/>
    <p:sldId id="361" r:id="rId35"/>
    <p:sldId id="359" r:id="rId36"/>
    <p:sldId id="363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4" autoAdjust="0"/>
    <p:restoredTop sz="94699" autoAdjust="0"/>
  </p:normalViewPr>
  <p:slideViewPr>
    <p:cSldViewPr>
      <p:cViewPr varScale="1">
        <p:scale>
          <a:sx n="87" d="100"/>
          <a:sy n="87" d="100"/>
        </p:scale>
        <p:origin x="13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2" y="1268413"/>
            <a:ext cx="9251947" cy="2978150"/>
            <a:chOff x="0" y="1268760"/>
            <a:chExt cx="9252478" cy="2978150"/>
          </a:xfrm>
        </p:grpSpPr>
        <p:pic>
          <p:nvPicPr>
            <p:cNvPr id="14" name="图片 19" descr="Untitled-5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1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组合 20"/>
            <p:cNvGrpSpPr>
              <a:grpSpLocks/>
            </p:cNvGrpSpPr>
            <p:nvPr/>
          </p:nvGrpSpPr>
          <p:grpSpPr bwMode="auto">
            <a:xfrm>
              <a:off x="251520" y="1268760"/>
              <a:ext cx="1440161" cy="720080"/>
              <a:chOff x="251520" y="1268760"/>
              <a:chExt cx="1440160" cy="7200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6" name="组合 22"/>
            <p:cNvGrpSpPr>
              <a:grpSpLocks/>
            </p:cNvGrpSpPr>
            <p:nvPr/>
          </p:nvGrpSpPr>
          <p:grpSpPr bwMode="auto">
            <a:xfrm>
              <a:off x="2411760" y="1268760"/>
              <a:ext cx="1440161" cy="720080"/>
              <a:chOff x="251520" y="1268760"/>
              <a:chExt cx="1440160" cy="72008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3"/>
            <p:cNvGrpSpPr>
              <a:grpSpLocks/>
            </p:cNvGrpSpPr>
            <p:nvPr/>
          </p:nvGrpSpPr>
          <p:grpSpPr bwMode="auto">
            <a:xfrm>
              <a:off x="4572000" y="1268760"/>
              <a:ext cx="1440161" cy="720080"/>
              <a:chOff x="251520" y="1268760"/>
              <a:chExt cx="1440160" cy="72008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4"/>
            <p:cNvGrpSpPr>
              <a:grpSpLocks/>
            </p:cNvGrpSpPr>
            <p:nvPr/>
          </p:nvGrpSpPr>
          <p:grpSpPr bwMode="auto">
            <a:xfrm>
              <a:off x="6732240" y="1268760"/>
              <a:ext cx="1440161" cy="720080"/>
              <a:chOff x="251520" y="1268760"/>
              <a:chExt cx="1440160" cy="72008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8892098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0839" y="198948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989485"/>
              <a:ext cx="250839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3" name="组合 28"/>
            <p:cNvGrpSpPr>
              <a:grpSpLocks/>
            </p:cNvGrpSpPr>
            <p:nvPr/>
          </p:nvGrpSpPr>
          <p:grpSpPr bwMode="auto">
            <a:xfrm>
              <a:off x="1691680" y="1988840"/>
              <a:ext cx="1440161" cy="720080"/>
              <a:chOff x="251520" y="1268760"/>
              <a:chExt cx="1440160" cy="72008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972978" y="1269405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52212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0"/>
            <p:cNvGrpSpPr>
              <a:grpSpLocks/>
            </p:cNvGrpSpPr>
            <p:nvPr/>
          </p:nvGrpSpPr>
          <p:grpSpPr bwMode="auto">
            <a:xfrm>
              <a:off x="3923928" y="1988840"/>
              <a:ext cx="1440161" cy="720080"/>
              <a:chOff x="251520" y="1268760"/>
              <a:chExt cx="1440160" cy="72008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972883" y="1269405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52117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5" name="组合 31"/>
            <p:cNvGrpSpPr>
              <a:grpSpLocks/>
            </p:cNvGrpSpPr>
            <p:nvPr/>
          </p:nvGrpSpPr>
          <p:grpSpPr bwMode="auto">
            <a:xfrm>
              <a:off x="6012161" y="1988840"/>
              <a:ext cx="1440161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2333" y="1269405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1567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8892098" y="1989485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8172919" y="198948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2708622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9" name="组合 35"/>
            <p:cNvGrpSpPr>
              <a:grpSpLocks/>
            </p:cNvGrpSpPr>
            <p:nvPr/>
          </p:nvGrpSpPr>
          <p:grpSpPr bwMode="auto">
            <a:xfrm>
              <a:off x="971600" y="2708920"/>
              <a:ext cx="1440161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292" y="1268462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526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36"/>
            <p:cNvGrpSpPr>
              <a:grpSpLocks/>
            </p:cNvGrpSpPr>
            <p:nvPr/>
          </p:nvGrpSpPr>
          <p:grpSpPr bwMode="auto">
            <a:xfrm>
              <a:off x="3131841" y="2708920"/>
              <a:ext cx="1440161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763" y="1268462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997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1" name="组合 37"/>
            <p:cNvGrpSpPr>
              <a:grpSpLocks/>
            </p:cNvGrpSpPr>
            <p:nvPr/>
          </p:nvGrpSpPr>
          <p:grpSpPr bwMode="auto">
            <a:xfrm>
              <a:off x="5292081" y="2708920"/>
              <a:ext cx="1440161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1647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0881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2" name="组合 38"/>
            <p:cNvGrpSpPr>
              <a:grpSpLocks/>
            </p:cNvGrpSpPr>
            <p:nvPr/>
          </p:nvGrpSpPr>
          <p:grpSpPr bwMode="auto">
            <a:xfrm>
              <a:off x="7452321" y="2708920"/>
              <a:ext cx="1440161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118" y="1268462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1352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3" name="组合 39"/>
            <p:cNvGrpSpPr>
              <a:grpSpLocks/>
            </p:cNvGrpSpPr>
            <p:nvPr/>
          </p:nvGrpSpPr>
          <p:grpSpPr bwMode="auto">
            <a:xfrm>
              <a:off x="251520" y="3429000"/>
              <a:ext cx="1440161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1605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0839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4" name="组合 40"/>
            <p:cNvGrpSpPr>
              <a:grpSpLocks/>
            </p:cNvGrpSpPr>
            <p:nvPr/>
          </p:nvGrpSpPr>
          <p:grpSpPr bwMode="auto">
            <a:xfrm>
              <a:off x="2411760" y="3429000"/>
              <a:ext cx="1440161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077" y="1269107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311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5" name="组合 41"/>
            <p:cNvGrpSpPr>
              <a:grpSpLocks/>
            </p:cNvGrpSpPr>
            <p:nvPr/>
          </p:nvGrpSpPr>
          <p:grpSpPr bwMode="auto">
            <a:xfrm>
              <a:off x="4572000" y="3429000"/>
              <a:ext cx="1440161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548" y="1269107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782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6" name="组合 42"/>
            <p:cNvGrpSpPr>
              <a:grpSpLocks/>
            </p:cNvGrpSpPr>
            <p:nvPr/>
          </p:nvGrpSpPr>
          <p:grpSpPr bwMode="auto">
            <a:xfrm>
              <a:off x="6732240" y="3429000"/>
              <a:ext cx="1440161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3020" y="1269107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2254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892098" y="3429347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50839" y="4148485"/>
              <a:ext cx="720766" cy="9048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0" y="4148485"/>
              <a:ext cx="250839" cy="9048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40" name="组合 46"/>
            <p:cNvGrpSpPr>
              <a:grpSpLocks/>
            </p:cNvGrpSpPr>
            <p:nvPr/>
          </p:nvGrpSpPr>
          <p:grpSpPr bwMode="auto">
            <a:xfrm>
              <a:off x="1691680" y="4131088"/>
              <a:ext cx="1440161" cy="9000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2978" y="1268232"/>
                <a:ext cx="719179" cy="723984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2212" y="1268232"/>
                <a:ext cx="720766" cy="723984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41" name="组合 47"/>
            <p:cNvGrpSpPr>
              <a:grpSpLocks/>
            </p:cNvGrpSpPr>
            <p:nvPr/>
          </p:nvGrpSpPr>
          <p:grpSpPr bwMode="auto">
            <a:xfrm>
              <a:off x="3851920" y="4149080"/>
              <a:ext cx="1440161" cy="7200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42" name="组合 48"/>
            <p:cNvGrpSpPr>
              <a:grpSpLocks/>
            </p:cNvGrpSpPr>
            <p:nvPr/>
          </p:nvGrpSpPr>
          <p:grpSpPr bwMode="auto">
            <a:xfrm>
              <a:off x="6012161" y="4149080"/>
              <a:ext cx="1440161" cy="7200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8892095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4" name="矩形 43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C63FCE49-F138-4DF0-B365-86C2EBEE5F0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53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0448801-103E-489D-AEA5-29E73A593C4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11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6DDC52-43D9-4858-ABE1-8179F23A4F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505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E46B90-217D-4128-BB5B-2144F5243D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44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56B87E-3DC6-4A02-A8DA-EF2609343F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34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/>
          <a:lstStyle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DAC2C48-A6D6-4A42-A0C2-4A4858B679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88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2BDE7443-7E02-45CD-91D1-18AA80CB094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77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07E45A0-1BD5-41E4-A7D5-ABBD2C0B248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8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7403C3A2-1D2D-451C-8CB5-CFAD049C26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24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A2887E6-FDF0-400A-9209-3C2CE54411F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73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BE82A1A-E1C4-434D-94A3-5B0896E4A3D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8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82A1A-E1C4-434D-94A3-5B0896E4A3D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05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82A1A-E1C4-434D-94A3-5B0896E4A3D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4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BE82A1A-E1C4-434D-94A3-5B0896E4A3D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127038" y="6381332"/>
            <a:ext cx="4252876" cy="371857"/>
            <a:chOff x="127037" y="6361715"/>
            <a:chExt cx="4252876" cy="371857"/>
          </a:xfrm>
        </p:grpSpPr>
        <p:pic>
          <p:nvPicPr>
            <p:cNvPr id="11" name="图片 16"/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37" y="6408738"/>
              <a:ext cx="255428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3" r="32369"/>
            <a:stretch/>
          </p:blipFill>
          <p:spPr>
            <a:xfrm>
              <a:off x="2651721" y="6361715"/>
              <a:ext cx="1728192" cy="371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524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png"/><Relationship Id="rId5" Type="http://schemas.openxmlformats.org/officeDocument/2006/relationships/image" Target="../media/image40.emf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9.png"/><Relationship Id="rId4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2.png"/><Relationship Id="rId4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4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75.png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6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3.jpe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4.wmf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第一章　原子的卢瑟福模型</a:t>
            </a:r>
            <a:r>
              <a:rPr lang="zh-CN" altLang="en-US" sz="3200" dirty="0"/>
              <a:t>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683568" y="2276872"/>
            <a:ext cx="619229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chemeClr val="hlink"/>
                </a:solidFill>
                <a:latin typeface="+mn-ea"/>
                <a:ea typeface="+mn-ea"/>
              </a:rPr>
              <a:t> §1.1 电子的发现与荷质比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chemeClr val="hlink"/>
                </a:solidFill>
                <a:latin typeface="+mn-ea"/>
                <a:ea typeface="+mn-ea"/>
              </a:rPr>
              <a:t>§1.2 原子的质量和大小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chemeClr val="hlink"/>
                </a:solidFill>
                <a:latin typeface="+mn-ea"/>
                <a:ea typeface="+mn-ea"/>
              </a:rPr>
              <a:t> §1.3 原子的卢瑟福核式结构模型 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chemeClr val="hlink"/>
                </a:solidFill>
                <a:latin typeface="+mn-ea"/>
                <a:ea typeface="+mn-ea"/>
              </a:rPr>
              <a:t> §1.</a:t>
            </a:r>
            <a:r>
              <a:rPr lang="zh-CN" altLang="en-US" sz="2800" dirty="0" smtClean="0">
                <a:solidFill>
                  <a:schemeClr val="hlink"/>
                </a:solidFill>
                <a:latin typeface="+mn-ea"/>
                <a:ea typeface="+mn-ea"/>
              </a:rPr>
              <a:t>4 卢瑟福</a:t>
            </a:r>
            <a:r>
              <a:rPr lang="zh-CN" altLang="en-US" sz="2800" dirty="0">
                <a:solidFill>
                  <a:schemeClr val="hlink"/>
                </a:solidFill>
                <a:latin typeface="+mn-ea"/>
                <a:ea typeface="+mn-ea"/>
              </a:rPr>
              <a:t>模型的实验验证 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chemeClr val="hlink"/>
                </a:solidFill>
                <a:latin typeface="+mn-ea"/>
                <a:ea typeface="+mn-ea"/>
              </a:rPr>
              <a:t> §1.</a:t>
            </a:r>
            <a:r>
              <a:rPr lang="zh-CN" altLang="en-US" sz="2800" dirty="0" smtClean="0">
                <a:solidFill>
                  <a:schemeClr val="hlink"/>
                </a:solidFill>
                <a:latin typeface="+mn-ea"/>
                <a:ea typeface="+mn-ea"/>
              </a:rPr>
              <a:t>5 卢瑟福</a:t>
            </a:r>
            <a:r>
              <a:rPr lang="zh-CN" altLang="en-US" sz="2800" dirty="0">
                <a:solidFill>
                  <a:schemeClr val="hlink"/>
                </a:solidFill>
                <a:latin typeface="+mn-ea"/>
                <a:ea typeface="+mn-ea"/>
              </a:rPr>
              <a:t>模型的意义和困难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918518" y="1052910"/>
            <a:ext cx="130400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+mn-ea"/>
                <a:ea typeface="+mn-ea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308610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1258888" y="1700213"/>
          <a:ext cx="733901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8" name="公式" r:id="rId3" imgW="3124200" imgH="635000" progId="Equation.3">
                  <p:embed/>
                </p:oleObj>
              </mc:Choice>
              <mc:Fallback>
                <p:oleObj name="公式" r:id="rId3" imgW="3124200" imgH="6350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7339012" cy="128587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1258888" y="3057525"/>
          <a:ext cx="67960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9" name="公式" r:id="rId5" imgW="3314700" imgH="584200" progId="Equation.3">
                  <p:embed/>
                </p:oleObj>
              </mc:Choice>
              <mc:Fallback>
                <p:oleObj name="公式" r:id="rId5" imgW="3314700" imgH="5842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057525"/>
                        <a:ext cx="6796087" cy="10445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6" name="Object 8"/>
          <p:cNvGraphicFramePr>
            <a:graphicFrameLocks noChangeAspect="1"/>
          </p:cNvGraphicFramePr>
          <p:nvPr/>
        </p:nvGraphicFramePr>
        <p:xfrm>
          <a:off x="1258888" y="4208463"/>
          <a:ext cx="39846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0" name="公式" r:id="rId7" imgW="1916868" imgH="634725" progId="Equation.3">
                  <p:embed/>
                </p:oleObj>
              </mc:Choice>
              <mc:Fallback>
                <p:oleObj name="公式" r:id="rId7" imgW="1916868" imgH="634725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08463"/>
                        <a:ext cx="3984625" cy="11398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1258888" y="4005263"/>
            <a:ext cx="2350323" cy="461665"/>
          </a:xfrm>
          <a:noFill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楷体_GB2312" pitchFamily="49" charset="-122"/>
              </a:rPr>
              <a:t>定义微分截面：</a:t>
            </a:r>
            <a:endParaRPr lang="zh-CN" altLang="en-US" sz="2400" dirty="0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278130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1258888" y="4797425"/>
          <a:ext cx="74263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90" name="公式" r:id="rId3" imgW="3797300" imgH="635000" progId="Equation.3">
                  <p:embed/>
                </p:oleObj>
              </mc:Choice>
              <mc:Fallback>
                <p:oleObj name="公式" r:id="rId3" imgW="3797300" imgH="6350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97425"/>
                        <a:ext cx="7426325" cy="1069975"/>
                      </a:xfrm>
                      <a:prstGeom prst="rect">
                        <a:avLst/>
                      </a:prstGeom>
                      <a:solidFill>
                        <a:srgbClr val="33CC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1258888" y="1268413"/>
          <a:ext cx="57943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91" name="公式" r:id="rId5" imgW="2400300" imgH="520700" progId="Equation.3">
                  <p:embed/>
                </p:oleObj>
              </mc:Choice>
              <mc:Fallback>
                <p:oleObj name="公式" r:id="rId5" imgW="2400300" imgH="5207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68413"/>
                        <a:ext cx="5794375" cy="10810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1258888" y="2420938"/>
          <a:ext cx="51244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92" name="公式" r:id="rId7" imgW="2273300" imgH="635000" progId="Equation.3">
                  <p:embed/>
                </p:oleObj>
              </mc:Choice>
              <mc:Fallback>
                <p:oleObj name="公式" r:id="rId7" imgW="2273300" imgH="6350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20938"/>
                        <a:ext cx="5124450" cy="1235075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8352928" cy="114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§1.4卢瑟福模型的实验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验证</a:t>
            </a:r>
            <a:r>
              <a:rPr lang="en-US" altLang="zh-CN" sz="2800" b="0" dirty="0" smtClean="0">
                <a:solidFill>
                  <a:schemeClr val="tx1"/>
                </a:solidFill>
                <a:latin typeface="+mn-ea"/>
                <a:ea typeface="+mn-ea"/>
              </a:rPr>
              <a:t>——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盖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革和马斯顿实验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pitchFamily="34" charset="-122"/>
              </a:rPr>
              <a:t/>
            </a:r>
            <a:b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pitchFamily="34" charset="-122"/>
              </a:rPr>
            </a:br>
            <a:endParaRPr lang="zh-CN" altLang="en-US" sz="2800" b="0" dirty="0">
              <a:solidFill>
                <a:schemeClr val="tx1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196752"/>
                <a:ext cx="8229600" cy="4896544"/>
              </a:xfrm>
            </p:spPr>
            <p:txBody>
              <a:bodyPr/>
              <a:lstStyle/>
              <a:p>
                <a:pPr marL="82153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2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𝑁𝑛𝑡</m:t>
                      </m:r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>
                  <a:solidFill>
                    <a:schemeClr val="folHlink"/>
                  </a:solidFill>
                  <a:latin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dirty="0" smtClean="0">
                    <a:solidFill>
                      <a:schemeClr val="folHlink"/>
                    </a:solidFill>
                    <a:latin typeface="+mn-ea"/>
                  </a:rPr>
                  <a:t>A.</a:t>
                </a:r>
                <a:r>
                  <a:rPr lang="en-US" altLang="zh-CN" sz="2800" dirty="0" smtClean="0">
                    <a:latin typeface="+mn-ea"/>
                  </a:rPr>
                  <a:t> </a:t>
                </a:r>
                <a:r>
                  <a:rPr lang="zh-CN" altLang="en-US" sz="2800" dirty="0" smtClean="0">
                    <a:latin typeface="+mn-ea"/>
                  </a:rPr>
                  <a:t>在同一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粒子源和同一散射体的情况下，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𝑑𝑁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2800" i="1" baseline="30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成反比，即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𝑑𝑁</m:t>
                    </m:r>
                    <m:r>
                      <a:rPr lang="en-US" altLang="zh-CN" sz="28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sz="28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2800" i="1" baseline="30000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8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en-US" altLang="zh-CN" sz="2800" dirty="0" smtClean="0">
                    <a:solidFill>
                      <a:schemeClr val="hlink"/>
                    </a:solidFill>
                    <a:latin typeface="+mn-ea"/>
                  </a:rPr>
                  <a:t>=</a:t>
                </a:r>
                <a:r>
                  <a:rPr lang="zh-CN" altLang="en-US" sz="2800" dirty="0" smtClean="0">
                    <a:solidFill>
                      <a:schemeClr val="hlink"/>
                    </a:solidFill>
                    <a:latin typeface="+mn-ea"/>
                  </a:rPr>
                  <a:t>常数</a:t>
                </a:r>
                <a:r>
                  <a:rPr lang="zh-CN" altLang="en-US" sz="2800" dirty="0" smtClean="0">
                    <a:latin typeface="+mn-ea"/>
                  </a:rPr>
                  <a:t>；</a:t>
                </a:r>
                <a:endParaRPr lang="en-US" altLang="zh-CN" sz="28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dirty="0" smtClean="0">
                    <a:solidFill>
                      <a:schemeClr val="folHlink"/>
                    </a:solidFill>
                    <a:latin typeface="+mn-ea"/>
                  </a:rPr>
                  <a:t>B.</a:t>
                </a:r>
                <a:r>
                  <a:rPr lang="en-US" altLang="zh-CN" sz="2800" dirty="0" smtClean="0">
                    <a:latin typeface="+mn-ea"/>
                  </a:rPr>
                  <a:t> </a:t>
                </a:r>
                <a:r>
                  <a:rPr lang="zh-CN" altLang="en-US" sz="2800" dirty="0" smtClean="0">
                    <a:latin typeface="+mn-ea"/>
                  </a:rPr>
                  <a:t>用同一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粒子源和同一种材料的散射体，在同一散射角，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𝑑𝑁</m:t>
                    </m:r>
                  </m:oMath>
                </a14:m>
                <a:r>
                  <a:rPr lang="zh-CN" altLang="en-US" sz="2800" dirty="0" smtClean="0">
                    <a:solidFill>
                      <a:schemeClr val="hlink"/>
                    </a:solidFill>
                    <a:latin typeface="+mn-ea"/>
                  </a:rPr>
                  <a:t>与散射体的厚度</a:t>
                </a:r>
                <a:r>
                  <a:rPr lang="en-US" altLang="zh-CN" sz="2800" dirty="0" smtClean="0">
                    <a:solidFill>
                      <a:schemeClr val="hlink"/>
                    </a:solidFill>
                    <a:latin typeface="+mn-ea"/>
                  </a:rPr>
                  <a:t>t</a:t>
                </a:r>
                <a:r>
                  <a:rPr lang="zh-CN" altLang="en-US" sz="2800" dirty="0" smtClean="0">
                    <a:solidFill>
                      <a:schemeClr val="hlink"/>
                    </a:solidFill>
                    <a:latin typeface="+mn-ea"/>
                  </a:rPr>
                  <a:t>成正比</a:t>
                </a:r>
                <a:r>
                  <a:rPr lang="zh-CN" altLang="en-US" sz="2800" dirty="0" smtClean="0">
                    <a:latin typeface="+mn-ea"/>
                  </a:rPr>
                  <a:t>；</a:t>
                </a:r>
                <a:endParaRPr lang="en-US" altLang="zh-CN" sz="28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dirty="0" smtClean="0">
                    <a:solidFill>
                      <a:schemeClr val="folHlink"/>
                    </a:solidFill>
                    <a:latin typeface="+mn-ea"/>
                  </a:rPr>
                  <a:t>C.</a:t>
                </a:r>
                <a:r>
                  <a:rPr lang="en-US" altLang="zh-CN" sz="2800" dirty="0" smtClean="0">
                    <a:latin typeface="+mn-ea"/>
                  </a:rPr>
                  <a:t> </a:t>
                </a:r>
                <a:r>
                  <a:rPr lang="zh-CN" altLang="en-US" sz="2800" dirty="0" smtClean="0">
                    <a:latin typeface="+mn-ea"/>
                  </a:rPr>
                  <a:t>用同一散射物，在同一散射角，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𝑑𝑁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成反比，即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𝑑𝑁</m:t>
                    </m:r>
                    <m:r>
                      <a:rPr lang="en-US" altLang="zh-CN" sz="28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28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baseline="30000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 smtClean="0">
                    <a:solidFill>
                      <a:schemeClr val="hlink"/>
                    </a:solidFill>
                    <a:latin typeface="+mn-ea"/>
                  </a:rPr>
                  <a:t>=</a:t>
                </a:r>
                <a:r>
                  <a:rPr lang="zh-CN" altLang="en-US" sz="2800" dirty="0" smtClean="0">
                    <a:solidFill>
                      <a:schemeClr val="hlink"/>
                    </a:solidFill>
                    <a:latin typeface="+mn-ea"/>
                  </a:rPr>
                  <a:t>常数，或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𝑑𝑁</m:t>
                    </m:r>
                    <m:r>
                      <a:rPr lang="en-US" altLang="zh-CN" sz="28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28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 baseline="30000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sz="2800" dirty="0" smtClean="0">
                    <a:solidFill>
                      <a:schemeClr val="hlink"/>
                    </a:solidFill>
                    <a:latin typeface="+mn-ea"/>
                  </a:rPr>
                  <a:t>=</a:t>
                </a:r>
                <a:r>
                  <a:rPr lang="zh-CN" altLang="en-US" sz="2800" dirty="0" smtClean="0">
                    <a:solidFill>
                      <a:schemeClr val="hlink"/>
                    </a:solidFill>
                    <a:latin typeface="+mn-ea"/>
                  </a:rPr>
                  <a:t>常数</a:t>
                </a:r>
                <a:r>
                  <a:rPr lang="zh-CN" altLang="en-US" sz="2800" dirty="0" smtClean="0">
                    <a:latin typeface="+mn-ea"/>
                  </a:rPr>
                  <a:t>；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dirty="0" smtClean="0">
                    <a:solidFill>
                      <a:schemeClr val="folHlink"/>
                    </a:solidFill>
                    <a:latin typeface="+mn-ea"/>
                  </a:rPr>
                  <a:t>D.</a:t>
                </a:r>
                <a:r>
                  <a:rPr lang="en-US" altLang="zh-CN" sz="2800" dirty="0" smtClean="0">
                    <a:latin typeface="+mn-ea"/>
                  </a:rPr>
                  <a:t> </a:t>
                </a:r>
                <a:r>
                  <a:rPr lang="zh-CN" altLang="en-US" sz="2800" dirty="0" smtClean="0">
                    <a:latin typeface="+mn-ea"/>
                  </a:rPr>
                  <a:t>用同一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粒子源，在同一散射角，对同一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𝑛𝑡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值，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𝑑𝑁</m:t>
                    </m:r>
                  </m:oMath>
                </a14:m>
                <a:r>
                  <a:rPr lang="zh-CN" altLang="en-US" sz="2800" dirty="0" smtClean="0">
                    <a:solidFill>
                      <a:schemeClr val="hlink"/>
                    </a:solidFill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800" i="1" baseline="30000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800" dirty="0" smtClean="0">
                    <a:solidFill>
                      <a:schemeClr val="hlink"/>
                    </a:solidFill>
                    <a:latin typeface="+mn-ea"/>
                  </a:rPr>
                  <a:t>成正比</a:t>
                </a:r>
                <a:r>
                  <a:rPr lang="zh-CN" altLang="en-US" sz="2800" dirty="0" smtClean="0">
                    <a:latin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896544"/>
              </a:xfrm>
              <a:blipFill rotWithShape="0">
                <a:blip r:embed="rId2"/>
                <a:stretch>
                  <a:fillRect r="-5852" b="-4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8200"/>
            <a:ext cx="8027987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1" name="Rectangle 5"/>
          <p:cNvSpPr>
            <a:spLocks noGrp="1" noChangeArrowheads="1"/>
          </p:cNvSpPr>
          <p:nvPr>
            <p:ph idx="1"/>
          </p:nvPr>
        </p:nvSpPr>
        <p:spPr>
          <a:xfrm>
            <a:off x="755650" y="1916113"/>
            <a:ext cx="7951788" cy="1552575"/>
          </a:xfrm>
          <a:noFill/>
          <a:ln/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     瞄准距离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的定义是入射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粒子与固定散射体无相互作用情况下的最小直线距离。而两个粒子在有相互作用时能够靠近的最小距离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与瞄准距离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是两个不同的概念。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B、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原子核大小的估计</a:t>
            </a:r>
            <a:r>
              <a:rPr lang="zh-CN" altLang="en-US"/>
              <a:t> </a:t>
            </a:r>
          </a:p>
        </p:txBody>
      </p:sp>
      <p:graphicFrame>
        <p:nvGraphicFramePr>
          <p:cNvPr id="173063" name="Object 7"/>
          <p:cNvGraphicFramePr>
            <a:graphicFrameLocks noChangeAspect="1"/>
          </p:cNvGraphicFramePr>
          <p:nvPr/>
        </p:nvGraphicFramePr>
        <p:xfrm>
          <a:off x="1798638" y="5661025"/>
          <a:ext cx="31686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96" r:id="rId3" imgW="1574800" imgH="520700" progId="">
                  <p:embed/>
                </p:oleObj>
              </mc:Choice>
              <mc:Fallback>
                <p:oleObj r:id="rId3" imgW="1574800" imgH="5207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661025"/>
                        <a:ext cx="3168650" cy="9001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1798638" y="3500438"/>
          <a:ext cx="5256212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97" r:id="rId5" imgW="2438400" imgH="673100" progId="Equation.3">
                  <p:embed/>
                </p:oleObj>
              </mc:Choice>
              <mc:Fallback>
                <p:oleObj r:id="rId5" imgW="2438400" imgH="6731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3500438"/>
                        <a:ext cx="5256212" cy="12493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5" name="Object 9"/>
          <p:cNvGraphicFramePr>
            <a:graphicFrameLocks noChangeAspect="1"/>
          </p:cNvGraphicFramePr>
          <p:nvPr/>
        </p:nvGraphicFramePr>
        <p:xfrm>
          <a:off x="1798638" y="4868863"/>
          <a:ext cx="2663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98" r:id="rId7" imgW="1269449" imgH="330057" progId="Equation.3">
                  <p:embed/>
                </p:oleObj>
              </mc:Choice>
              <mc:Fallback>
                <p:oleObj r:id="rId7" imgW="1269449" imgH="330057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4868863"/>
                        <a:ext cx="2663825" cy="5969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6" name="AutoShape 10"/>
          <p:cNvSpPr>
            <a:spLocks noChangeArrowheads="1"/>
          </p:cNvSpPr>
          <p:nvPr/>
        </p:nvSpPr>
        <p:spPr bwMode="auto">
          <a:xfrm>
            <a:off x="6732588" y="5084763"/>
            <a:ext cx="1584325" cy="792162"/>
          </a:xfrm>
          <a:prstGeom prst="wedgeRoundRectCallout">
            <a:avLst>
              <a:gd name="adj1" fmla="val -157417"/>
              <a:gd name="adj2" fmla="val 754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fm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量级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5536" y="908720"/>
                <a:ext cx="8280920" cy="4816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dirty="0" smtClean="0">
                    <a:latin typeface="+mn-ea"/>
                    <a:ea typeface="+mn-ea"/>
                  </a:rPr>
                  <a:t>实验证明，当</a:t>
                </a:r>
                <a:r>
                  <a:rPr lang="en-US" altLang="zh-CN" dirty="0" smtClean="0">
                    <a:latin typeface="+mn-ea"/>
                    <a:ea typeface="+mn-ea"/>
                  </a:rPr>
                  <a:t>210Po</a:t>
                </a:r>
                <a:r>
                  <a:rPr lang="zh-CN" altLang="en-US" dirty="0" smtClean="0">
                    <a:latin typeface="+mn-ea"/>
                    <a:ea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粒子（</a:t>
                </a:r>
                <a:r>
                  <a:rPr lang="en-US" altLang="zh-CN" dirty="0" smtClean="0">
                    <a:latin typeface="+mn-ea"/>
                    <a:ea typeface="+mn-ea"/>
                  </a:rPr>
                  <a:t>5.3MeV</a:t>
                </a:r>
                <a:r>
                  <a:rPr lang="zh-CN" altLang="en-US" dirty="0" smtClean="0">
                    <a:latin typeface="+mn-ea"/>
                    <a:ea typeface="+mn-ea"/>
                  </a:rPr>
                  <a:t>）对</a:t>
                </a:r>
                <a:r>
                  <a:rPr lang="en-US" altLang="zh-CN" dirty="0" smtClean="0">
                    <a:latin typeface="+mn-ea"/>
                    <a:ea typeface="+mn-ea"/>
                  </a:rPr>
                  <a:t>29Cu</a:t>
                </a:r>
                <a:r>
                  <a:rPr lang="zh-CN" altLang="en-US" dirty="0" smtClean="0">
                    <a:latin typeface="+mn-ea"/>
                    <a:ea typeface="+mn-ea"/>
                  </a:rPr>
                  <a:t>作</a:t>
                </a:r>
                <a:r>
                  <a:rPr lang="en-US" altLang="zh-CN" dirty="0" smtClean="0">
                    <a:latin typeface="+mn-ea"/>
                    <a:ea typeface="+mn-ea"/>
                  </a:rPr>
                  <a:t>θ=180°</a:t>
                </a:r>
                <a:r>
                  <a:rPr lang="zh-CN" altLang="en-US" dirty="0" smtClean="0">
                    <a:latin typeface="+mn-ea"/>
                    <a:ea typeface="+mn-ea"/>
                  </a:rPr>
                  <a:t>散射时，卢瑟福公式仍旧成立。利用上式可以算出，那时的</a:t>
                </a:r>
                <a:endParaRPr lang="en-US" altLang="zh-CN" dirty="0" smtClean="0">
                  <a:latin typeface="+mn-ea"/>
                  <a:ea typeface="+mn-ea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1.44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𝑓𝑚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⋅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𝑀𝑒𝑉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×2×29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5.3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𝑀𝑒𝑉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+mn-ea"/>
                        </a:rPr>
                        <m:t>15.8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+mn-ea"/>
                        </a:rPr>
                        <m:t>𝑓𝑚</m:t>
                      </m:r>
                    </m:oMath>
                  </m:oMathPara>
                </a14:m>
                <a:endParaRPr lang="en-US" altLang="zh-CN" dirty="0" smtClean="0">
                  <a:latin typeface="+mn-ea"/>
                  <a:ea typeface="+mn-ea"/>
                </a:endParaRPr>
              </a:p>
              <a:p>
                <a:pPr algn="l"/>
                <a:r>
                  <a:rPr lang="zh-CN" altLang="en-US" dirty="0" smtClean="0">
                    <a:latin typeface="+mn-ea"/>
                    <a:ea typeface="+mn-ea"/>
                  </a:rPr>
                  <a:t>，因此，铜的原子核半径一定小于</a:t>
                </a:r>
                <a:r>
                  <a:rPr lang="en-US" altLang="zh-CN" dirty="0" smtClean="0">
                    <a:latin typeface="+mn-ea"/>
                    <a:ea typeface="+mn-ea"/>
                  </a:rPr>
                  <a:t>15.8fm</a:t>
                </a:r>
                <a:r>
                  <a:rPr lang="zh-CN" altLang="en-US" dirty="0" smtClean="0">
                    <a:latin typeface="+mn-ea"/>
                    <a:ea typeface="+mn-ea"/>
                  </a:rPr>
                  <a:t>。由于靶核静止这一假设，上面计算用到的能量应该转换为质心系能量，</a:t>
                </a:r>
                <a:endParaRPr lang="en-US" altLang="zh-CN" dirty="0" smtClean="0">
                  <a:latin typeface="+mn-ea"/>
                  <a:ea typeface="+mn-ea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′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latin typeface="+mn-ea"/>
                  <a:ea typeface="+mn-ea"/>
                </a:endParaRPr>
              </a:p>
              <a:p>
                <a:pPr algn="l"/>
                <a:r>
                  <a:rPr lang="zh-CN" altLang="en-US" dirty="0" smtClean="0">
                    <a:latin typeface="+mn-ea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≈4</m:t>
                    </m:r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粒子质量，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≈64</m:t>
                    </m:r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为铜核质量</a:t>
                </a:r>
                <a:endParaRPr lang="en-US" altLang="zh-CN" dirty="0">
                  <a:latin typeface="+mn-ea"/>
                  <a:ea typeface="+mn-ea"/>
                </a:endParaRPr>
              </a:p>
              <a:p>
                <a:pPr algn="l"/>
                <a:r>
                  <a:rPr lang="zh-CN" altLang="en-US" dirty="0" smtClean="0">
                    <a:latin typeface="+mn-ea"/>
                    <a:ea typeface="+mn-ea"/>
                  </a:rPr>
                  <a:t>经过修正后可得</a:t>
                </a:r>
                <a:endParaRPr lang="en-US" altLang="zh-CN" dirty="0">
                  <a:latin typeface="+mn-ea"/>
                  <a:ea typeface="+mn-ea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1.44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𝑓𝑚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⋅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𝑀𝑒𝑉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×2×29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5.3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𝑀𝑒𝑉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64+4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64</m:t>
                              </m:r>
                            </m:den>
                          </m:f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+mn-ea"/>
                        </a:rPr>
                        <m:t>6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+mn-ea"/>
                        </a:rPr>
                        <m:t>.8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+mn-ea"/>
                        </a:rPr>
                        <m:t>𝑓𝑚</m:t>
                      </m:r>
                    </m:oMath>
                  </m:oMathPara>
                </a14:m>
                <a:endParaRPr lang="en-US" altLang="zh-CN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08720"/>
                <a:ext cx="8280920" cy="4816703"/>
              </a:xfrm>
              <a:prstGeom prst="rect">
                <a:avLst/>
              </a:prstGeom>
              <a:blipFill rotWithShape="0">
                <a:blip r:embed="rId2"/>
                <a:stretch>
                  <a:fillRect l="-1178" t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1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2060575"/>
            <a:ext cx="6846888" cy="1333500"/>
          </a:xfrm>
          <a:noFill/>
        </p:spPr>
        <p:txBody>
          <a:bodyPr wrap="none">
            <a:spAutoFit/>
          </a:bodyPr>
          <a:lstStyle/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薄箔中的原子对射来的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粒子前后不互相遮蔽；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通过金属箔的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粒子只经过一次散射；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3.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关于小角处的卢瑟福公式。</a:t>
            </a:r>
            <a:endParaRPr lang="en-US" altLang="zh-CN" sz="24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81075"/>
            <a:ext cx="7793038" cy="982663"/>
          </a:xfrm>
        </p:spPr>
        <p:txBody>
          <a:bodyPr/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C、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粒子散射实验的回顾与一些说明</a:t>
            </a:r>
            <a:r>
              <a:rPr lang="zh-CN" altLang="en-US" sz="4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1142976" y="1214422"/>
            <a:ext cx="6689725" cy="4838700"/>
          </a:xfrm>
          <a:noFill/>
        </p:spPr>
        <p:txBody>
          <a:bodyPr wrap="none">
            <a:spAutoFit/>
          </a:bodyPr>
          <a:lstStyle/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A、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意义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zh-CN" altLang="en-US" sz="2400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最重要的意义是提出了原子的“核式结构”；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      2.</a:t>
            </a:r>
            <a:r>
              <a:rPr lang="zh-CN" altLang="en-US" sz="2400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“卢瑟福影子”；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      3.</a:t>
            </a:r>
            <a:r>
              <a:rPr lang="zh-CN" altLang="en-US" sz="2400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卢瑟福散射为材料分析提供了一种手段。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CC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B、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困难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1.无法解释原子的稳定性。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2.无法解释原子的同一性。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3.无法解释原子的再生性。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93037" cy="782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§1.5卢瑟福模型的意义和困难</a:t>
            </a:r>
            <a:endParaRPr lang="zh-CN" altLang="en-US" sz="280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900113" y="1412875"/>
            <a:ext cx="76327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1-2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）动能为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5.00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MeV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l-GR" altLang="zh-CN" b="1" i="1" dirty="0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粒子被金（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=79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A=196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）核以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90°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散射时，它的瞄准距离（碰撞参数）为多大？</a:t>
            </a: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 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）如果金箔厚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1.0</a:t>
            </a:r>
            <a:r>
              <a:rPr lang="el-GR" altLang="zh-CN" b="1" i="1" dirty="0">
                <a:latin typeface="Times New Roman" panose="02020603050405020304" pitchFamily="18" charset="0"/>
                <a:ea typeface="楷体_GB2312" pitchFamily="49" charset="-122"/>
              </a:rPr>
              <a:t>μ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，则入射</a:t>
            </a:r>
            <a:r>
              <a:rPr lang="el-GR" altLang="zh-CN" b="1" i="1" dirty="0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粒子束以大于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90°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散射（称为背散射）的粒子数是全部入射粒子的百分之机？</a:t>
            </a: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解：（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l-GR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0949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74667358"/>
              </p:ext>
            </p:extLst>
          </p:nvPr>
        </p:nvGraphicFramePr>
        <p:xfrm>
          <a:off x="2123728" y="4149080"/>
          <a:ext cx="537051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5" name="公式" r:id="rId3" imgW="2209800" imgH="863600" progId="Equation.3">
                  <p:embed/>
                </p:oleObj>
              </mc:Choice>
              <mc:Fallback>
                <p:oleObj name="公式" r:id="rId3" imgW="2209800" imgH="8636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149080"/>
                        <a:ext cx="5370513" cy="2098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043608" y="548680"/>
            <a:ext cx="7793037" cy="7080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</a:pPr>
            <a:r>
              <a:rPr kumimoji="0" lang="zh-CN" altLang="en-US" sz="3600" b="1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习题</a:t>
            </a:r>
            <a:endParaRPr kumimoji="0" lang="zh-CN" altLang="en-US" sz="3600" b="1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684833" y="621507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211973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4958020"/>
              </p:ext>
            </p:extLst>
          </p:nvPr>
        </p:nvGraphicFramePr>
        <p:xfrm>
          <a:off x="1043608" y="1124744"/>
          <a:ext cx="41751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3" name="公式" r:id="rId3" imgW="1765300" imgH="482600" progId="Equation.3">
                  <p:embed/>
                </p:oleObj>
              </mc:Choice>
              <mc:Fallback>
                <p:oleObj name="公式" r:id="rId3" imgW="1765300" imgH="482600" progId="Equation.3">
                  <p:embed/>
                  <p:pic>
                    <p:nvPicPr>
                      <p:cNvPr id="0" name="Picture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124744"/>
                        <a:ext cx="4175125" cy="1141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FFFF"/>
              </a:clrFrom>
              <a:clrTo>
                <a:srgbClr val="00FFFF">
                  <a:alpha val="0"/>
                </a:srgbClr>
              </a:clrTo>
            </a:clrChange>
          </a:blip>
          <a:srcRect t="28074"/>
          <a:stretch/>
        </p:blipFill>
        <p:spPr>
          <a:xfrm>
            <a:off x="651782" y="3501157"/>
            <a:ext cx="7794680" cy="2398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69817" y="2493045"/>
                <a:ext cx="2190280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17" y="2493045"/>
                <a:ext cx="2190280" cy="8989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+mn-ea"/>
              </a:rPr>
              <a:t>Ｎ</a:t>
            </a:r>
            <a:r>
              <a:rPr lang="zh-CN" altLang="en-US" sz="2800" baseline="-30000" dirty="0">
                <a:latin typeface="+mn-ea"/>
              </a:rPr>
              <a:t>0</a:t>
            </a: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solidFill>
                  <a:schemeClr val="folHlink"/>
                </a:solidFill>
                <a:latin typeface="+mn-ea"/>
              </a:rPr>
              <a:t>阿伏伽德罗常数</a:t>
            </a:r>
            <a:r>
              <a:rPr lang="zh-CN" altLang="en-US" sz="2800" dirty="0">
                <a:latin typeface="+mn-ea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+mn-ea"/>
              </a:rPr>
              <a:t>  F —</a:t>
            </a:r>
            <a:r>
              <a:rPr lang="zh-CN" altLang="en-US" sz="2800" dirty="0">
                <a:solidFill>
                  <a:schemeClr val="folHlink"/>
                </a:solidFill>
                <a:latin typeface="+mn-ea"/>
              </a:rPr>
              <a:t>法拉第常数</a:t>
            </a:r>
            <a:r>
              <a:rPr lang="en-US" altLang="zh-CN" sz="2800" dirty="0">
                <a:latin typeface="+mn-ea"/>
              </a:rPr>
              <a:t>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chemeClr val="hlink"/>
                </a:solidFill>
                <a:latin typeface="+mn-ea"/>
                <a:ea typeface="+mn-ea"/>
              </a:rPr>
              <a:t>§1.1 电子的发现与荷质</a:t>
            </a:r>
            <a:r>
              <a:rPr lang="zh-CN" altLang="en-US" sz="3200" b="0" dirty="0" smtClean="0">
                <a:solidFill>
                  <a:schemeClr val="hlink"/>
                </a:solidFill>
                <a:latin typeface="+mn-ea"/>
                <a:ea typeface="+mn-ea"/>
              </a:rPr>
              <a:t>比</a:t>
            </a:r>
            <a:endParaRPr lang="zh-CN" altLang="en-US" sz="3200" b="0" dirty="0">
              <a:solidFill>
                <a:schemeClr val="hlink"/>
              </a:solidFill>
              <a:latin typeface="+mn-ea"/>
              <a:ea typeface="+mn-ea"/>
            </a:endParaRPr>
          </a:p>
        </p:txBody>
      </p:sp>
      <p:grpSp>
        <p:nvGrpSpPr>
          <p:cNvPr id="96264" name="Group 8"/>
          <p:cNvGrpSpPr>
            <a:grpSpLocks/>
          </p:cNvGrpSpPr>
          <p:nvPr/>
        </p:nvGrpSpPr>
        <p:grpSpPr bwMode="auto">
          <a:xfrm>
            <a:off x="4716463" y="1341438"/>
            <a:ext cx="3816350" cy="1008062"/>
            <a:chOff x="2653" y="890"/>
            <a:chExt cx="2404" cy="635"/>
          </a:xfrm>
        </p:grpSpPr>
        <p:sp>
          <p:nvSpPr>
            <p:cNvPr id="96262" name="AutoShape 6"/>
            <p:cNvSpPr>
              <a:spLocks noChangeArrowheads="1"/>
            </p:cNvSpPr>
            <p:nvPr/>
          </p:nvSpPr>
          <p:spPr bwMode="auto">
            <a:xfrm>
              <a:off x="4241" y="1026"/>
              <a:ext cx="816" cy="499"/>
            </a:xfrm>
            <a:prstGeom prst="wedgeRoundRectCallout">
              <a:avLst>
                <a:gd name="adj1" fmla="val -200000"/>
                <a:gd name="adj2" fmla="val -6912"/>
                <a:gd name="adj3" fmla="val 16667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zh-CN" altLang="en-US" sz="4000">
                  <a:solidFill>
                    <a:schemeClr val="hlink"/>
                  </a:solidFill>
                  <a:latin typeface="+mn-ea"/>
                  <a:ea typeface="+mn-ea"/>
                </a:rPr>
                <a:t>电子</a:t>
              </a:r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2653" y="890"/>
              <a:ext cx="40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6000" dirty="0">
                  <a:latin typeface="+mn-ea"/>
                  <a:ea typeface="+mn-ea"/>
                </a:rPr>
                <a:t>｝</a:t>
              </a:r>
            </a:p>
          </p:txBody>
        </p:sp>
      </p:grp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4723666" y="2997200"/>
            <a:ext cx="4222631" cy="1348061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e＝1.60217733（49）×10</a:t>
            </a:r>
            <a:r>
              <a:rPr lang="en-US" altLang="zh-CN" sz="2400" baseline="30000" dirty="0">
                <a:latin typeface="+mn-ea"/>
                <a:ea typeface="+mn-ea"/>
              </a:rPr>
              <a:t>-19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endParaRPr lang="zh-CN" altLang="en-US" sz="2400" dirty="0">
              <a:latin typeface="+mn-ea"/>
              <a:ea typeface="+mn-ea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m</a:t>
            </a:r>
            <a:r>
              <a:rPr lang="en-US" altLang="zh-CN" sz="2400" baseline="-30000" dirty="0">
                <a:latin typeface="+mn-ea"/>
                <a:ea typeface="+mn-ea"/>
              </a:rPr>
              <a:t>e</a:t>
            </a:r>
            <a:r>
              <a:rPr lang="en-US" altLang="zh-CN" sz="2400" dirty="0">
                <a:latin typeface="+mn-ea"/>
                <a:ea typeface="+mn-ea"/>
              </a:rPr>
              <a:t>＝9.1093897（54）×10</a:t>
            </a:r>
            <a:r>
              <a:rPr lang="en-US" altLang="zh-CN" sz="2400" baseline="30000" dirty="0">
                <a:latin typeface="+mn-ea"/>
                <a:ea typeface="+mn-ea"/>
              </a:rPr>
              <a:t>-28</a:t>
            </a:r>
            <a:r>
              <a:rPr lang="en-US" altLang="zh-CN" sz="2400" dirty="0">
                <a:latin typeface="+mn-ea"/>
                <a:ea typeface="+mn-ea"/>
              </a:rPr>
              <a:t>g</a:t>
            </a:r>
            <a:endParaRPr lang="zh-CN" altLang="en-US" sz="2400" dirty="0">
              <a:latin typeface="+mn-ea"/>
              <a:ea typeface="+mn-ea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+mn-ea"/>
                <a:ea typeface="+mn-ea"/>
              </a:rPr>
              <a:t>m</a:t>
            </a:r>
            <a:r>
              <a:rPr lang="en-US" altLang="zh-CN" sz="2400" baseline="-30000" dirty="0" err="1">
                <a:latin typeface="+mn-ea"/>
                <a:ea typeface="+mn-ea"/>
              </a:rPr>
              <a:t>p</a:t>
            </a:r>
            <a:r>
              <a:rPr lang="en-US" altLang="zh-CN" sz="2400" dirty="0">
                <a:latin typeface="+mn-ea"/>
                <a:ea typeface="+mn-ea"/>
              </a:rPr>
              <a:t>/m</a:t>
            </a:r>
            <a:r>
              <a:rPr lang="en-US" altLang="zh-CN" sz="2400" baseline="-30000" dirty="0">
                <a:latin typeface="+mn-ea"/>
                <a:ea typeface="+mn-ea"/>
              </a:rPr>
              <a:t>e</a:t>
            </a:r>
            <a:r>
              <a:rPr lang="en-US" altLang="zh-CN" sz="2400" dirty="0">
                <a:latin typeface="+mn-ea"/>
                <a:ea typeface="+mn-ea"/>
              </a:rPr>
              <a:t>=1836.152701（37）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96267" name="AutoShape 11"/>
          <p:cNvSpPr>
            <a:spLocks noChangeArrowheads="1"/>
          </p:cNvSpPr>
          <p:nvPr/>
        </p:nvSpPr>
        <p:spPr bwMode="auto">
          <a:xfrm>
            <a:off x="755650" y="2636838"/>
            <a:ext cx="3887788" cy="1943100"/>
          </a:xfrm>
          <a:prstGeom prst="rightArrow">
            <a:avLst>
              <a:gd name="adj1" fmla="val 50000"/>
              <a:gd name="adj2" fmla="val 5002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>
                <a:solidFill>
                  <a:srgbClr val="CC6600"/>
                </a:solidFill>
                <a:latin typeface="+mn-ea"/>
                <a:ea typeface="+mn-ea"/>
              </a:rPr>
              <a:t>Thomson </a:t>
            </a:r>
            <a:r>
              <a:rPr lang="zh-CN" altLang="en-US">
                <a:solidFill>
                  <a:srgbClr val="CC6600"/>
                </a:solidFill>
                <a:latin typeface="+mn-ea"/>
                <a:ea typeface="+mn-ea"/>
              </a:rPr>
              <a:t>阴极射线管实验</a:t>
            </a:r>
          </a:p>
          <a:p>
            <a:pPr algn="l"/>
            <a:r>
              <a:rPr lang="en-US" altLang="zh-CN">
                <a:solidFill>
                  <a:srgbClr val="CC6600"/>
                </a:solidFill>
                <a:latin typeface="+mn-ea"/>
                <a:ea typeface="+mn-ea"/>
              </a:rPr>
              <a:t>Millikan</a:t>
            </a:r>
            <a:r>
              <a:rPr lang="zh-CN" altLang="en-US">
                <a:solidFill>
                  <a:srgbClr val="CC6600"/>
                </a:solidFill>
                <a:latin typeface="+mn-ea"/>
                <a:ea typeface="+mn-ea"/>
              </a:rPr>
              <a:t>“油滴实验”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900113" y="548680"/>
            <a:ext cx="76327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1-4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）假定金核半径为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7.0fm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，试问：入射质子需要多少能量，才能在对头碰撞时刚好到达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金核（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=79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A=197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）的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表面。</a:t>
            </a: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  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）若金核改为铝核（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=13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A=27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），使质子在对头碰撞时刚好到达铝核的表面，那么，入射质子的能量应为多少？设铝核半径为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4.0fm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解：（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Au+p</a:t>
            </a:r>
            <a:endParaRPr lang="el-GR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5046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962698252"/>
              </p:ext>
            </p:extLst>
          </p:nvPr>
        </p:nvGraphicFramePr>
        <p:xfrm>
          <a:off x="1619250" y="3595688"/>
          <a:ext cx="583247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5" name="Equation" r:id="rId3" imgW="3086100" imgH="914400" progId="Equation.DSMT4">
                  <p:embed/>
                </p:oleObj>
              </mc:Choice>
              <mc:Fallback>
                <p:oleObj name="Equation" r:id="rId3" imgW="3086100" imgH="914400" progId="Equation.DSMT4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95688"/>
                        <a:ext cx="5832475" cy="1728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01753" y="5517232"/>
                <a:ext cx="6829420" cy="72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1+79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×16.25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=16.33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53" y="5517232"/>
                <a:ext cx="6829420" cy="7219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755576" y="692696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Al+p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99592" y="3938251"/>
                <a:ext cx="6829420" cy="72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1+27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×4.68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=4.85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38251"/>
                <a:ext cx="6829420" cy="7219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99592" y="1772816"/>
                <a:ext cx="7940379" cy="187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1×13×1.44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𝑀𝑒𝑉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4.0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𝑓𝑚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=4.68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772816"/>
                <a:ext cx="7940379" cy="187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827584" y="908720"/>
            <a:ext cx="76327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1-6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一束</a:t>
            </a:r>
            <a:r>
              <a:rPr lang="el-GR" altLang="zh-CN" b="1" i="1">
                <a:latin typeface="楷体_GB2312" pitchFamily="49" charset="-122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粒子垂直射至一重金属箔上，试求</a:t>
            </a:r>
            <a:r>
              <a:rPr lang="el-GR" altLang="zh-CN" b="1" i="1">
                <a:latin typeface="楷体_GB2312" pitchFamily="49" charset="-122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粒子被金属箔散射后，散射角大于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60</a:t>
            </a:r>
            <a:r>
              <a:rPr lang="en-US" altLang="zh-CN" b="1"/>
              <a:t>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l-GR" altLang="zh-CN" b="1" i="1">
                <a:latin typeface="楷体_GB2312" pitchFamily="49" charset="-122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粒子数与散射角大于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90</a:t>
            </a:r>
            <a:r>
              <a:rPr lang="en-US" altLang="zh-CN" b="1"/>
              <a:t>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的粒子数之比。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l-GR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CFFFF"/>
              </a:clrFrom>
              <a:clrTo>
                <a:srgbClr val="CCFFFF">
                  <a:alpha val="0"/>
                </a:srgbClr>
              </a:clrTo>
            </a:clrChange>
          </a:blip>
          <a:srcRect l="-1077" t="30713" r="1077"/>
          <a:stretch/>
        </p:blipFill>
        <p:spPr>
          <a:xfrm>
            <a:off x="1115616" y="3068960"/>
            <a:ext cx="6217457" cy="2111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683568" y="620688"/>
            <a:ext cx="76327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1-9 </a:t>
            </a:r>
            <a:r>
              <a:rPr lang="zh-CN" altLang="el-GR" b="1">
                <a:latin typeface="Times New Roman" panose="02020603050405020304" pitchFamily="18" charset="0"/>
                <a:ea typeface="楷体_GB2312" pitchFamily="49" charset="-122"/>
              </a:rPr>
              <a:t>动能为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1.0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MeV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的窄质子束垂直地射到质量厚度为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1.5mg/cm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的金箔上，若金箔中含有百分之三十的银，试求散射角大于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30</a:t>
            </a:r>
            <a:r>
              <a:rPr lang="en-US" altLang="zh-CN" b="1"/>
              <a:t>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的相对质子数为多少？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l-GR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6549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884518035"/>
              </p:ext>
            </p:extLst>
          </p:nvPr>
        </p:nvGraphicFramePr>
        <p:xfrm>
          <a:off x="1402705" y="1916088"/>
          <a:ext cx="67691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4" name="公式" r:id="rId3" imgW="3022600" imgH="1778000" progId="Equation.3">
                  <p:embed/>
                </p:oleObj>
              </mc:Choice>
              <mc:Fallback>
                <p:oleObj name="公式" r:id="rId3" imgW="3022600" imgH="1778000" progId="Equation.3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705" y="1916088"/>
                        <a:ext cx="6769100" cy="3981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477963" y="2997200"/>
          <a:ext cx="6043612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2" name="公式" r:id="rId3" imgW="2679700" imgH="914400" progId="Equation.3">
                  <p:embed/>
                </p:oleObj>
              </mc:Choice>
              <mc:Fallback>
                <p:oleObj name="公式" r:id="rId3" imgW="2679700" imgH="914400" progId="Equation.3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2997200"/>
                        <a:ext cx="6043612" cy="206216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900113" y="1412875"/>
            <a:ext cx="76327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1-1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速度为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v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的非相对论的</a:t>
            </a:r>
            <a:r>
              <a:rPr lang="el-GR" altLang="zh-CN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粒子与一静止的自由电子相碰撞，试证明：</a:t>
            </a:r>
            <a:r>
              <a:rPr lang="el-GR" altLang="zh-CN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粒子的最大偏离角约为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-4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rad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证明：</a:t>
            </a:r>
            <a:endParaRPr lang="zh-CN" altLang="el-GR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900113" y="1412875"/>
            <a:ext cx="76327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1-3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试问：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4.5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MeV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l-GR" altLang="zh-CN" b="1" i="1" dirty="0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粒子与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金核（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=79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A=196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）对心碰撞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时的最小距离是多少？若把金核改为</a:t>
            </a:r>
            <a:r>
              <a:rPr lang="en-US" altLang="zh-CN" b="1" baseline="30000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Li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核，则结果如何？</a:t>
            </a: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解：（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Au+</a:t>
            </a:r>
            <a:r>
              <a:rPr lang="el-GR" altLang="zh-CN" b="1" i="1" dirty="0" smtClean="0">
                <a:latin typeface="楷体_GB2312" pitchFamily="49" charset="-122"/>
                <a:ea typeface="楷体_GB2312" pitchFamily="49" charset="-122"/>
              </a:rPr>
              <a:t>α</a:t>
            </a:r>
            <a:endParaRPr lang="el-GR" altLang="zh-CN" b="1" i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12998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485191517"/>
              </p:ext>
            </p:extLst>
          </p:nvPr>
        </p:nvGraphicFramePr>
        <p:xfrm>
          <a:off x="1187624" y="3789040"/>
          <a:ext cx="626427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6" name="Equation" r:id="rId3" imgW="2577960" imgH="419040" progId="Equation.DSMT4">
                  <p:embed/>
                </p:oleObj>
              </mc:Choice>
              <mc:Fallback>
                <p:oleObj name="Equation" r:id="rId3" imgW="2577960" imgH="419040" progId="Equation.DSMT4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789040"/>
                        <a:ext cx="6264275" cy="10175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267744" y="5450672"/>
                <a:ext cx="4434099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50.56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196+4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196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=51.59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450672"/>
                <a:ext cx="4434099" cy="7861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352398" y="692696"/>
            <a:ext cx="65998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baseline="30000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Li+</a:t>
            </a:r>
            <a:r>
              <a:rPr lang="el-GR" altLang="zh-CN" b="1" i="1" dirty="0" smtClean="0">
                <a:latin typeface="楷体_GB2312" pitchFamily="49" charset="-122"/>
                <a:ea typeface="楷体_GB2312" pitchFamily="49" charset="-122"/>
              </a:rPr>
              <a:t>α</a:t>
            </a:r>
            <a:r>
              <a:rPr lang="en-US" altLang="zh-CN" b="1" i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=3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A=7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el-GR" altLang="zh-CN" b="1" i="1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     二核的质量相差不大，应考虑为折合质量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840911" y="2348880"/>
                <a:ext cx="6067045" cy="1791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2×3×1.44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𝑀𝑒𝑉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𝑀𝑒𝑉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=1.92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𝑓𝑚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2×3×1.44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𝑀𝑒𝑉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𝑀𝑒𝑉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4+7</m:t>
                              </m:r>
                            </m:den>
                          </m:f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=3.02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911" y="2348880"/>
                <a:ext cx="6067045" cy="17919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971600" y="1004132"/>
            <a:ext cx="7632700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1-5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动能为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1.0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MeV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的窄质子束垂直地射在质量厚度为</a:t>
            </a:r>
            <a:r>
              <a:rPr lang="en-US" altLang="zh-CN" b="1" u="sng" dirty="0">
                <a:latin typeface="Times New Roman" panose="02020603050405020304" pitchFamily="18" charset="0"/>
                <a:ea typeface="楷体_GB2312" pitchFamily="49" charset="-122"/>
              </a:rPr>
              <a:t>1.5mg\cm</a:t>
            </a:r>
            <a:r>
              <a:rPr lang="en-US" altLang="zh-CN" b="1" u="sng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的金箔上，记数器记录以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60</a:t>
            </a:r>
            <a:r>
              <a:rPr lang="el-GR" altLang="zh-CN" b="1" dirty="0"/>
              <a:t>°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角散射的质子。计数器圆形输入孔的面积为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1.5cm</a:t>
            </a:r>
            <a:r>
              <a:rPr lang="en-US" altLang="zh-CN" b="1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，离金核散射区的距离为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10cm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，输入孔对着且垂直于射到它上面的质子。试问：散射到计数器输入孔的质子数与入射到金箔的质子数之比为多少？</a:t>
            </a: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l-GR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2213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8132335"/>
              </p:ext>
            </p:extLst>
          </p:nvPr>
        </p:nvGraphicFramePr>
        <p:xfrm>
          <a:off x="2123728" y="3555718"/>
          <a:ext cx="3384376" cy="698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9" name="公式" r:id="rId3" imgW="2032000" imgH="419100" progId="Equation.3">
                  <p:embed/>
                </p:oleObj>
              </mc:Choice>
              <mc:Fallback>
                <p:oleObj name="公式" r:id="rId3" imgW="2032000" imgH="419100" progId="Equation.3">
                  <p:embed/>
                  <p:pic>
                    <p:nvPicPr>
                      <p:cNvPr id="0" name="Picture 3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555718"/>
                        <a:ext cx="3384376" cy="69802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3487388"/>
              </p:ext>
            </p:extLst>
          </p:nvPr>
        </p:nvGraphicFramePr>
        <p:xfrm>
          <a:off x="1979712" y="4725144"/>
          <a:ext cx="37036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10" name="公式" r:id="rId5" imgW="1485900" imgH="419100" progId="Equation.3">
                  <p:embed/>
                </p:oleObj>
              </mc:Choice>
              <mc:Fallback>
                <p:oleObj name="公式" r:id="rId5" imgW="1485900" imgH="419100" progId="Equation.3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725144"/>
                        <a:ext cx="3703637" cy="10445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57228"/>
          <a:stretch/>
        </p:blipFill>
        <p:spPr>
          <a:xfrm>
            <a:off x="509614" y="1471140"/>
            <a:ext cx="8024786" cy="10937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78135" y="2852936"/>
                <a:ext cx="8653843" cy="1387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f>
                            <m:fPr>
                              <m:type m:val="li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×6.022×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𝑚𝑜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197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1.44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𝑓𝑚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𝑀𝑒𝑉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×1×79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4×1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𝑀𝑒𝑉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1.5×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=8.9×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35" y="2852936"/>
                <a:ext cx="8653843" cy="13873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10783" y="396463"/>
            <a:ext cx="76327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1-7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单能的窄</a:t>
            </a:r>
            <a:r>
              <a:rPr lang="el-GR" altLang="zh-CN" b="1" i="1" dirty="0">
                <a:latin typeface="楷体_GB2312" pitchFamily="49" charset="-122"/>
                <a:ea typeface="楷体_GB2312" pitchFamily="49" charset="-122"/>
              </a:rPr>
              <a:t>α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粒子束垂直地射到质量厚度为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2.0mg\cm</a:t>
            </a:r>
            <a:r>
              <a:rPr lang="en-US" altLang="zh-CN" b="1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的钽（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=73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A=181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）箔上，这时以散射角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＞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20</a:t>
            </a:r>
            <a:r>
              <a:rPr lang="en-US" altLang="zh-CN" b="1" dirty="0"/>
              <a:t>°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散射的相对粒子数（散射粒子数与入射数之比）为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4.0×10</a:t>
            </a:r>
            <a:r>
              <a:rPr lang="en-US" altLang="zh-CN" b="1" baseline="30000" dirty="0">
                <a:latin typeface="Times New Roman" panose="02020603050405020304" pitchFamily="18" charset="0"/>
                <a:ea typeface="楷体_GB2312" pitchFamily="49" charset="-122"/>
              </a:rPr>
              <a:t>-3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。试计算：散射角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=60</a:t>
            </a:r>
            <a:r>
              <a:rPr lang="en-US" altLang="zh-CN" b="1" dirty="0"/>
              <a:t>°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相对应的微分散射截面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l-GR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l-GR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l-GR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l-GR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2459" name="Object 11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3798299"/>
              </p:ext>
            </p:extLst>
          </p:nvPr>
        </p:nvGraphicFramePr>
        <p:xfrm>
          <a:off x="454025" y="5494338"/>
          <a:ext cx="6551613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15" name="公式" r:id="rId3" imgW="2667000" imgH="419100" progId="Equation.3">
                  <p:embed/>
                </p:oleObj>
              </mc:Choice>
              <mc:Fallback>
                <p:oleObj name="公式" r:id="rId3" imgW="2667000" imgH="419100" progId="Equation.3">
                  <p:embed/>
                  <p:pic>
                    <p:nvPicPr>
                      <p:cNvPr id="0" name="Picture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5494338"/>
                        <a:ext cx="6551613" cy="10302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331640" y="2493992"/>
                <a:ext cx="6984776" cy="1993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f>
                            <m:fPr>
                              <m:type m:val="li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×6.02×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×3.14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181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93992"/>
                <a:ext cx="6984776" cy="19936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47664" y="4760176"/>
                <a:ext cx="2267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=2552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760176"/>
                <a:ext cx="226722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06031" y="5747225"/>
                <a:ext cx="22222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=25.5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𝑠𝑐𝑟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031" y="5747225"/>
                <a:ext cx="222221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3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1138"/>
                <a:ext cx="5858655" cy="523220"/>
              </a:xfrm>
              <a:noFill/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+mn-ea"/>
                    <a:cs typeface="Times New Roman" panose="02020603050405020304" pitchFamily="18" charset="0"/>
                  </a:rPr>
                  <a:t>“</a:t>
                </a:r>
                <a:r>
                  <a:rPr lang="zh-CN" altLang="en-US" sz="2800" dirty="0">
                    <a:solidFill>
                      <a:schemeClr val="folHlink"/>
                    </a:solidFill>
                    <a:latin typeface="+mn-ea"/>
                    <a:cs typeface="Times New Roman" panose="02020603050405020304" pitchFamily="18" charset="0"/>
                  </a:rPr>
                  <a:t>碳单位</a:t>
                </a:r>
                <a:r>
                  <a:rPr lang="zh-CN" altLang="en-US" sz="2800" dirty="0">
                    <a:latin typeface="+mn-ea"/>
                    <a:cs typeface="Times New Roman" panose="02020603050405020304" pitchFamily="18" charset="0"/>
                  </a:rPr>
                  <a:t>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</m:oMath>
                </a14:m>
                <a:r>
                  <a:rPr lang="en-US" altLang="zh-CN" sz="2800" dirty="0">
                    <a:latin typeface="+mn-ea"/>
                    <a:cs typeface="Times New Roman" panose="02020603050405020304" pitchFamily="18" charset="0"/>
                  </a:rPr>
                  <a:t>”</a:t>
                </a:r>
                <a:r>
                  <a:rPr lang="zh-CN" altLang="en-US" sz="2800" dirty="0">
                    <a:latin typeface="+mn-ea"/>
                    <a:cs typeface="Times New Roman" panose="02020603050405020304" pitchFamily="18" charset="0"/>
                  </a:rPr>
                  <a:t>作为原子质量的标准</a:t>
                </a:r>
              </a:p>
            </p:txBody>
          </p:sp>
        </mc:Choice>
        <mc:Fallback xmlns="">
          <p:sp>
            <p:nvSpPr>
              <p:cNvPr id="100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138"/>
                <a:ext cx="5858655" cy="523220"/>
              </a:xfrm>
              <a:blipFill rotWithShape="0">
                <a:blip r:embed="rId3"/>
                <a:stretch>
                  <a:fillRect l="-728" t="-15116" r="-937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 smtClean="0">
                <a:solidFill>
                  <a:schemeClr val="hlink"/>
                </a:solidFill>
                <a:latin typeface="+mn-ea"/>
                <a:ea typeface="+mn-ea"/>
              </a:rPr>
              <a:t>§1.2 原子</a:t>
            </a:r>
            <a:r>
              <a:rPr lang="zh-CN" altLang="en-US" sz="3200" b="0" dirty="0">
                <a:solidFill>
                  <a:schemeClr val="hlink"/>
                </a:solidFill>
                <a:latin typeface="+mn-ea"/>
                <a:ea typeface="+mn-ea"/>
              </a:rPr>
              <a:t>的质量和大小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56" name="Rectangle 4"/>
              <p:cNvSpPr>
                <a:spLocks noChangeArrowheads="1"/>
              </p:cNvSpPr>
              <p:nvPr/>
            </p:nvSpPr>
            <p:spPr bwMode="auto">
              <a:xfrm>
                <a:off x="1013964" y="1844675"/>
                <a:ext cx="5168210" cy="894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algn="l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𝑀</m:t>
                      </m:r>
                      <m:r>
                        <a:rPr lang="en-US" altLang="zh-CN" sz="2400" i="1" baseline="-3000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＝</m:t>
                      </m:r>
                      <m:r>
                        <a:rPr lang="en-US" altLang="zh-CN" sz="2400" i="1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／</m:t>
                      </m:r>
                      <m:r>
                        <a:rPr lang="zh-CN" altLang="en-US" sz="2400" i="1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Ｎ</m:t>
                      </m:r>
                      <m:r>
                        <a:rPr lang="zh-CN" altLang="en-US" sz="2400" i="1" baseline="-30000">
                          <a:solidFill>
                            <a:schemeClr val="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  <m:r>
                        <a:rPr lang="zh-CN" altLang="en-US" sz="2400" i="1" baseline="-30000"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</m:oMath>
                  </m:oMathPara>
                </a14:m>
                <a:endParaRPr lang="zh-CN" altLang="en-US" sz="2400" baseline="-30000" dirty="0">
                  <a:latin typeface="+mn-ea"/>
                  <a:ea typeface="+mn-ea"/>
                </a:endParaRPr>
              </a:p>
              <a:p>
                <a:pPr algn="just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 i="0" smtClean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u</m:t>
                      </m:r>
                      <m:r>
                        <a:rPr lang="zh-CN" altLang="en-US" sz="2400" i="1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＝（</m:t>
                      </m:r>
                      <m:r>
                        <a:rPr lang="en-US" altLang="zh-CN" sz="2400" i="1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／</m:t>
                      </m:r>
                      <m:r>
                        <a:rPr lang="en-US" altLang="zh-CN" sz="2400" i="1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𝑁</m:t>
                      </m:r>
                      <m:r>
                        <a:rPr lang="zh-CN" altLang="en-US" sz="2400" i="1" baseline="-3000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  <m:r>
                        <a:rPr lang="zh-CN" altLang="en-US" sz="2400" i="1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）</m:t>
                      </m:r>
                      <m:r>
                        <m:rPr>
                          <m:sty m:val="p"/>
                        </m:rPr>
                        <a:rPr lang="en-US" altLang="zh-CN" sz="2400" i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g</m:t>
                      </m:r>
                      <m:r>
                        <a:rPr lang="en-US" altLang="zh-CN" sz="2400" i="1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lang="en-US" altLang="zh-CN" sz="2400" i="1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　</m:t>
                      </m:r>
                      <m:r>
                        <a:rPr lang="zh-CN" altLang="en-US" sz="2400" i="1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或</m:t>
                      </m:r>
                      <m:r>
                        <a:rPr lang="zh-CN" altLang="en-US" sz="2400" i="1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  1</m:t>
                      </m:r>
                      <m:r>
                        <m:rPr>
                          <m:sty m:val="p"/>
                        </m:rPr>
                        <a:rPr lang="en-US" altLang="zh-CN" sz="2400" i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g</m:t>
                      </m:r>
                      <m:r>
                        <a:rPr lang="en-US" altLang="zh-CN" sz="2400" i="1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＝</m:t>
                      </m:r>
                      <m:r>
                        <a:rPr lang="en-US" altLang="zh-CN" sz="2400" i="1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𝑁</m:t>
                      </m:r>
                      <m:r>
                        <a:rPr lang="en-US" altLang="zh-CN" sz="2400" i="1" baseline="-3000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i="0">
                          <a:solidFill>
                            <a:schemeClr val="folHlin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u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035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3964" y="1844675"/>
                <a:ext cx="5168210" cy="8940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1498600" y="3860800"/>
            <a:ext cx="541338" cy="257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+mn-ea"/>
                <a:ea typeface="+mn-ea"/>
              </a:rPr>
              <a:t>⑴</a:t>
            </a:r>
          </a:p>
          <a:p>
            <a:pPr algn="just">
              <a:buFont typeface="Wingdings" panose="05000000000000000000" pitchFamily="2" charset="2"/>
              <a:buNone/>
            </a:pPr>
            <a:endParaRPr lang="zh-CN" altLang="en-US">
              <a:latin typeface="+mn-ea"/>
              <a:ea typeface="+mn-ea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+mn-ea"/>
                <a:ea typeface="+mn-ea"/>
              </a:rPr>
              <a:t>⑵</a:t>
            </a:r>
          </a:p>
          <a:p>
            <a:pPr algn="just">
              <a:buFont typeface="Wingdings" panose="05000000000000000000" pitchFamily="2" charset="2"/>
              <a:buNone/>
            </a:pPr>
            <a:endParaRPr lang="zh-CN" altLang="en-US">
              <a:latin typeface="+mn-ea"/>
              <a:ea typeface="+mn-ea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+mn-ea"/>
                <a:ea typeface="+mn-ea"/>
              </a:rPr>
              <a:t>⑵</a:t>
            </a:r>
          </a:p>
        </p:txBody>
      </p:sp>
      <p:graphicFrame>
        <p:nvGraphicFramePr>
          <p:cNvPr id="100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874381"/>
              </p:ext>
            </p:extLst>
          </p:nvPr>
        </p:nvGraphicFramePr>
        <p:xfrm>
          <a:off x="2578100" y="4508500"/>
          <a:ext cx="20161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3" name="Equation" r:id="rId5" imgW="927100" imgH="419100" progId="Equation.DSMT4">
                  <p:embed/>
                </p:oleObj>
              </mc:Choice>
              <mc:Fallback>
                <p:oleObj name="Equation" r:id="rId5" imgW="927100" imgH="4191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508500"/>
                        <a:ext cx="2016125" cy="911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533369"/>
              </p:ext>
            </p:extLst>
          </p:nvPr>
        </p:nvGraphicFramePr>
        <p:xfrm>
          <a:off x="2555875" y="3500438"/>
          <a:ext cx="22780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4" name="公式" r:id="rId7" imgW="1167893" imgH="622030" progId="Equation.3">
                  <p:embed/>
                </p:oleObj>
              </mc:Choice>
              <mc:Fallback>
                <p:oleObj name="公式" r:id="rId7" imgW="1167893" imgH="62203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00438"/>
                        <a:ext cx="2278063" cy="933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855136" y="2852738"/>
            <a:ext cx="81195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Arial Unicode MS" panose="020B0604020202020204" pitchFamily="34" charset="-122"/>
              </a:rPr>
              <a:t>原子大小的估计：</a:t>
            </a:r>
            <a:r>
              <a:rPr lang="zh-CN" altLang="en-US" sz="2800">
                <a:latin typeface="+mn-ea"/>
                <a:ea typeface="+mn-ea"/>
              </a:rPr>
              <a:t>不同原子的半径几乎都差不多。</a:t>
            </a:r>
          </a:p>
        </p:txBody>
      </p:sp>
      <p:graphicFrame>
        <p:nvGraphicFramePr>
          <p:cNvPr id="1003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81051"/>
              </p:ext>
            </p:extLst>
          </p:nvPr>
        </p:nvGraphicFramePr>
        <p:xfrm>
          <a:off x="2578100" y="5516563"/>
          <a:ext cx="26654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5" name="公式" r:id="rId9" imgW="1384300" imgH="431800" progId="Equation.3">
                  <p:embed/>
                </p:oleObj>
              </mc:Choice>
              <mc:Fallback>
                <p:oleObj name="公式" r:id="rId9" imgW="1384300" imgH="4318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5516563"/>
                        <a:ext cx="2665413" cy="831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755576" y="692696"/>
            <a:ext cx="76327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latin typeface="+mn-ea"/>
                <a:ea typeface="+mn-ea"/>
              </a:rPr>
              <a:t>1-8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  <a:ea typeface="+mn-ea"/>
              </a:rPr>
              <a:t>*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）</a:t>
            </a:r>
            <a:r>
              <a:rPr lang="zh-CN" altLang="el-GR" dirty="0">
                <a:latin typeface="+mn-ea"/>
                <a:ea typeface="+mn-ea"/>
              </a:rPr>
              <a:t>质量为</a:t>
            </a:r>
            <a:r>
              <a:rPr lang="en-US" altLang="zh-CN" dirty="0">
                <a:latin typeface="+mn-ea"/>
                <a:ea typeface="+mn-ea"/>
              </a:rPr>
              <a:t>m</a:t>
            </a:r>
            <a:r>
              <a:rPr lang="en-US" altLang="zh-CN" baseline="-25000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的入射粒子被质量为</a:t>
            </a:r>
            <a:r>
              <a:rPr lang="en-US" altLang="zh-CN" dirty="0">
                <a:latin typeface="+mn-ea"/>
                <a:ea typeface="+mn-ea"/>
              </a:rPr>
              <a:t>m</a:t>
            </a:r>
            <a:r>
              <a:rPr lang="en-US" altLang="zh-CN" baseline="-25000" dirty="0">
                <a:latin typeface="+mn-ea"/>
                <a:ea typeface="+mn-ea"/>
              </a:rPr>
              <a:t>2</a:t>
            </a:r>
            <a:r>
              <a:rPr lang="en-US" altLang="zh-CN" dirty="0">
                <a:latin typeface="+mn-ea"/>
                <a:ea typeface="+mn-ea"/>
              </a:rPr>
              <a:t>(m</a:t>
            </a:r>
            <a:r>
              <a:rPr lang="en-US" altLang="zh-CN" baseline="-25000" dirty="0">
                <a:latin typeface="+mn-ea"/>
                <a:ea typeface="+mn-ea"/>
              </a:rPr>
              <a:t>2</a:t>
            </a:r>
            <a:r>
              <a:rPr lang="en-US" altLang="zh-CN" dirty="0">
                <a:latin typeface="+mn-ea"/>
                <a:ea typeface="+mn-ea"/>
              </a:rPr>
              <a:t>≤m</a:t>
            </a:r>
            <a:r>
              <a:rPr lang="en-US" altLang="zh-CN" baseline="-25000" dirty="0">
                <a:latin typeface="+mn-ea"/>
                <a:ea typeface="+mn-ea"/>
              </a:rPr>
              <a:t>1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的静止靶核弹性散射，试证明：入射粒子在实验室坐标系中的最大可能偏转角</a:t>
            </a:r>
            <a:r>
              <a:rPr lang="en-US" altLang="zh-CN" i="1" dirty="0" err="1">
                <a:latin typeface="+mn-ea"/>
                <a:ea typeface="+mn-ea"/>
              </a:rPr>
              <a:t>θ</a:t>
            </a:r>
            <a:r>
              <a:rPr lang="en-US" altLang="zh-CN" i="1" baseline="-25000" dirty="0" err="1">
                <a:latin typeface="+mn-ea"/>
                <a:ea typeface="+mn-ea"/>
              </a:rPr>
              <a:t>L</a:t>
            </a:r>
            <a:r>
              <a:rPr lang="zh-CN" altLang="en-US" dirty="0">
                <a:latin typeface="+mn-ea"/>
                <a:ea typeface="+mn-ea"/>
              </a:rPr>
              <a:t>由下式决定：</a:t>
            </a:r>
            <a:r>
              <a:rPr lang="en-US" altLang="zh-CN" dirty="0" err="1">
                <a:latin typeface="+mn-ea"/>
                <a:ea typeface="+mn-ea"/>
              </a:rPr>
              <a:t>sin</a:t>
            </a:r>
            <a:r>
              <a:rPr lang="en-US" altLang="zh-CN" i="1" dirty="0" err="1">
                <a:latin typeface="+mn-ea"/>
                <a:ea typeface="+mn-ea"/>
              </a:rPr>
              <a:t>θ</a:t>
            </a:r>
            <a:r>
              <a:rPr lang="en-US" altLang="zh-CN" i="1" baseline="-25000" dirty="0" err="1">
                <a:latin typeface="+mn-ea"/>
                <a:ea typeface="+mn-ea"/>
              </a:rPr>
              <a:t>L</a:t>
            </a:r>
            <a:r>
              <a:rPr lang="en-US" altLang="zh-CN" dirty="0">
                <a:latin typeface="+mn-ea"/>
                <a:ea typeface="+mn-ea"/>
              </a:rPr>
              <a:t>=m</a:t>
            </a:r>
            <a:r>
              <a:rPr lang="en-US" altLang="zh-CN" baseline="-25000" dirty="0">
                <a:latin typeface="+mn-ea"/>
                <a:ea typeface="+mn-ea"/>
              </a:rPr>
              <a:t>2</a:t>
            </a:r>
            <a:r>
              <a:rPr lang="en-US" altLang="zh-CN" dirty="0">
                <a:latin typeface="+mn-ea"/>
                <a:ea typeface="+mn-ea"/>
              </a:rPr>
              <a:t>/m</a:t>
            </a:r>
            <a:r>
              <a:rPr lang="en-US" altLang="zh-CN" baseline="-25000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algn="l"/>
            <a:r>
              <a:rPr lang="zh-CN" altLang="en-US" dirty="0">
                <a:latin typeface="+mn-ea"/>
                <a:ea typeface="+mn-ea"/>
              </a:rPr>
              <a:t>    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）假如</a:t>
            </a:r>
            <a:r>
              <a:rPr lang="el-GR" altLang="zh-CN" i="1" dirty="0">
                <a:latin typeface="+mn-ea"/>
                <a:ea typeface="+mn-ea"/>
              </a:rPr>
              <a:t>α</a:t>
            </a:r>
            <a:r>
              <a:rPr lang="zh-CN" altLang="en-US" dirty="0">
                <a:latin typeface="+mn-ea"/>
                <a:ea typeface="+mn-ea"/>
              </a:rPr>
              <a:t>粒子在原来静止的氦核上散射，试问：它在实验室坐标系中最大的散射角为多大</a:t>
            </a:r>
            <a:r>
              <a:rPr lang="zh-CN" altLang="en-US" dirty="0" smtClean="0">
                <a:latin typeface="+mn-ea"/>
                <a:ea typeface="+mn-ea"/>
              </a:rPr>
              <a:t>？</a:t>
            </a:r>
            <a:endParaRPr lang="en-US" altLang="zh-CN" dirty="0" smtClean="0">
              <a:latin typeface="+mn-ea"/>
              <a:ea typeface="+mn-ea"/>
            </a:endParaRPr>
          </a:p>
          <a:p>
            <a:pPr algn="l"/>
            <a:endParaRPr lang="en-US" altLang="zh-CN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50884" name="Picture 4" descr="散射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7" b="31999"/>
          <a:stretch>
            <a:fillRect/>
          </a:stretch>
        </p:blipFill>
        <p:spPr bwMode="auto">
          <a:xfrm>
            <a:off x="899592" y="2759678"/>
            <a:ext cx="4686300" cy="942975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08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79" y="4343038"/>
            <a:ext cx="2597611" cy="6131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79" y="5076800"/>
            <a:ext cx="2857500" cy="352425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088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634" y="5550717"/>
            <a:ext cx="2476500" cy="352425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971600" y="3789040"/>
            <a:ext cx="46863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+mn-ea"/>
                <a:ea typeface="+mn-ea"/>
              </a:rPr>
              <a:t>要点分析：同第一题结果类似。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+mn-ea"/>
                <a:ea typeface="+mn-ea"/>
              </a:rPr>
              <a:t>证明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2" y="589483"/>
            <a:ext cx="2032090" cy="648072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190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21" y="1436029"/>
            <a:ext cx="1962150" cy="6096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19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4000500" cy="66675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190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44" y="3324486"/>
            <a:ext cx="3067050" cy="6858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21" y="4431657"/>
            <a:ext cx="816055" cy="72084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1905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44" y="5396879"/>
            <a:ext cx="3279371" cy="37718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42587" y="3852311"/>
            <a:ext cx="18261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　　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  　　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若记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8894" y="531083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(7)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2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93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25" y="953451"/>
            <a:ext cx="4743450" cy="619125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29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25" y="2029776"/>
            <a:ext cx="590550" cy="523875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293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5" y="3684865"/>
            <a:ext cx="3619500" cy="3810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29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01" y="4359127"/>
            <a:ext cx="1381125" cy="619125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292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83" y="5564340"/>
            <a:ext cx="2428875" cy="619125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76325" y="370908"/>
            <a:ext cx="59298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视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θ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为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φ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的函数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θ(φ)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，对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(7)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式求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θ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的极值，有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76325" y="1601121"/>
            <a:ext cx="9284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令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971600" y="2082586"/>
                <a:ext cx="6999224" cy="1423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2286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，则</a:t>
                </a: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sin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2(</m:t>
                    </m:r>
                    <m:r>
                      <a:rPr kumimoji="0" lang="en-US" altLang="zh-CN" sz="20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𝜃</m:t>
                    </m:r>
                    <m:r>
                      <a:rPr kumimoji="0" lang="en-US" altLang="zh-CN" sz="20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altLang="zh-CN" sz="20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𝜑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sin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2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𝜑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=0       2</m:t>
                    </m:r>
                    <m:r>
                      <m:rPr>
                        <m:sty m:val="p"/>
                      </m:rP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cos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⁡(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𝜃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+2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𝜑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kumimoji="0" lang="en-US" altLang="zh-CN" sz="20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sin</m:t>
                    </m:r>
                    <m:r>
                      <a:rPr kumimoji="0" lang="en-US" altLang="zh-CN" sz="20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𝜃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marL="0" marR="0" lvl="0" indent="2286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若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sin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𝜃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则 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𝜃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（极小）                 （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8</a:t>
                </a: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）</a:t>
                </a: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marL="0" marR="0" lvl="0" indent="2286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cos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⁡(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𝜃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+2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𝜑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)=0</m:t>
                    </m:r>
                  </m:oMath>
                </a14:m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，则 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𝜃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kumimoji="0" lang="en-US" altLang="zh-CN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−2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         </a:t>
                </a: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（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9</a:t>
                </a: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）</a:t>
                </a: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marL="0" marR="0" lvl="0" indent="2286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将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(9)</a:t>
                </a: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式代入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(7)</a:t>
                </a: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式，有</a:t>
                </a: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2082586"/>
                <a:ext cx="6999224" cy="1423980"/>
              </a:xfrm>
              <a:prstGeom prst="rect">
                <a:avLst/>
              </a:prstGeom>
              <a:blipFill rotWithShape="0">
                <a:blip r:embed="rId7"/>
                <a:stretch>
                  <a:fillRect t="-3004" b="-72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42079" y="4490091"/>
            <a:ext cx="14414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由此可得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55038" y="5071241"/>
            <a:ext cx="23391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若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m2=m1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则有   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854294" y="5983410"/>
            <a:ext cx="16979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此题得证。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37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900113" y="1412875"/>
            <a:ext cx="76327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1-10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由加速器产生的能量为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1.2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MeV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、束流为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5.0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nA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的质子束，垂直地射到厚为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1.5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μm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的金箔上，试求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分钟内被金箔散射到下列角间隔内的质子数：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59</a:t>
            </a:r>
            <a:r>
              <a:rPr lang="en-US" altLang="en-US" b="1"/>
              <a:t>°－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61</a:t>
            </a:r>
            <a:r>
              <a:rPr lang="en-US" altLang="en-US" b="1"/>
              <a:t>°</a:t>
            </a:r>
            <a:r>
              <a:rPr lang="en-US" altLang="zh-CN" b="1"/>
              <a:t>；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＞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=60</a:t>
            </a:r>
            <a:r>
              <a:rPr lang="en-US" altLang="zh-CN" b="1"/>
              <a:t>°</a:t>
            </a:r>
            <a:r>
              <a:rPr lang="zh-CN" altLang="en-US" b="1"/>
              <a:t>；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＜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=10 </a:t>
            </a:r>
            <a:r>
              <a:rPr lang="en-US" altLang="zh-CN" b="1"/>
              <a:t>°</a:t>
            </a:r>
            <a:r>
              <a:rPr lang="zh-CN" altLang="en-US" b="1"/>
              <a:t>。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）</a:t>
            </a:r>
            <a:endParaRPr lang="zh-CN" altLang="el-GR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8600" name="Object 8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260094644"/>
              </p:ext>
            </p:extLst>
          </p:nvPr>
        </p:nvGraphicFramePr>
        <p:xfrm>
          <a:off x="1666875" y="4221163"/>
          <a:ext cx="62420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5" name="Equation" r:id="rId3" imgW="2577960" imgH="444240" progId="Equation.DSMT4">
                  <p:embed/>
                </p:oleObj>
              </mc:Choice>
              <mc:Fallback>
                <p:oleObj name="Equation" r:id="rId3" imgW="2577960" imgH="444240" progId="Equation.DSMT4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4221163"/>
                        <a:ext cx="6242050" cy="10763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608" name="Group 40"/>
          <p:cNvGrpSpPr>
            <a:grpSpLocks noChangeAspect="1"/>
          </p:cNvGrpSpPr>
          <p:nvPr/>
        </p:nvGrpSpPr>
        <p:grpSpPr bwMode="auto">
          <a:xfrm>
            <a:off x="2627313" y="0"/>
            <a:ext cx="3024187" cy="1406525"/>
            <a:chOff x="6477" y="3624"/>
            <a:chExt cx="3150" cy="1464"/>
          </a:xfrm>
        </p:grpSpPr>
        <p:sp>
          <p:nvSpPr>
            <p:cNvPr id="237609" name="Rectangle 41"/>
            <p:cNvSpPr>
              <a:spLocks noChangeAspect="1" noChangeArrowheads="1"/>
            </p:cNvSpPr>
            <p:nvPr/>
          </p:nvSpPr>
          <p:spPr bwMode="auto">
            <a:xfrm>
              <a:off x="7197" y="3624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20º</a:t>
              </a:r>
            </a:p>
          </p:txBody>
        </p:sp>
        <p:sp>
          <p:nvSpPr>
            <p:cNvPr id="237610" name="Rectangle 42"/>
            <p:cNvSpPr>
              <a:spLocks noChangeAspect="1" noChangeArrowheads="1"/>
            </p:cNvSpPr>
            <p:nvPr/>
          </p:nvSpPr>
          <p:spPr bwMode="auto">
            <a:xfrm>
              <a:off x="6507" y="4308"/>
              <a:ext cx="1080" cy="7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60°</a:t>
              </a:r>
            </a:p>
          </p:txBody>
        </p:sp>
        <p:sp>
          <p:nvSpPr>
            <p:cNvPr id="237611" name="Rectangle 43"/>
            <p:cNvSpPr>
              <a:spLocks noChangeAspect="1" noChangeArrowheads="1"/>
            </p:cNvSpPr>
            <p:nvPr/>
          </p:nvSpPr>
          <p:spPr bwMode="auto">
            <a:xfrm rot="660686">
              <a:off x="7002" y="3780"/>
              <a:ext cx="18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2" name="Line 44"/>
            <p:cNvSpPr>
              <a:spLocks noChangeAspect="1" noChangeShapeType="1"/>
            </p:cNvSpPr>
            <p:nvPr/>
          </p:nvSpPr>
          <p:spPr bwMode="auto">
            <a:xfrm flipV="1">
              <a:off x="6477" y="3936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3" name="Line 45"/>
            <p:cNvSpPr>
              <a:spLocks noChangeAspect="1" noChangeShapeType="1"/>
            </p:cNvSpPr>
            <p:nvPr/>
          </p:nvSpPr>
          <p:spPr bwMode="auto">
            <a:xfrm>
              <a:off x="7062" y="4203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4" name="Oval 46"/>
            <p:cNvSpPr>
              <a:spLocks noChangeAspect="1" noChangeArrowheads="1"/>
            </p:cNvSpPr>
            <p:nvPr/>
          </p:nvSpPr>
          <p:spPr bwMode="auto">
            <a:xfrm>
              <a:off x="8637" y="4026"/>
              <a:ext cx="18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5" name="Line 47"/>
            <p:cNvSpPr>
              <a:spLocks noChangeAspect="1" noChangeShapeType="1"/>
            </p:cNvSpPr>
            <p:nvPr/>
          </p:nvSpPr>
          <p:spPr bwMode="auto">
            <a:xfrm>
              <a:off x="8772" y="401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6" name="Line 48"/>
            <p:cNvSpPr>
              <a:spLocks noChangeAspect="1" noChangeShapeType="1"/>
            </p:cNvSpPr>
            <p:nvPr/>
          </p:nvSpPr>
          <p:spPr bwMode="auto">
            <a:xfrm>
              <a:off x="8772" y="433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7" name="Oval 49"/>
            <p:cNvSpPr>
              <a:spLocks noChangeAspect="1" noChangeArrowheads="1"/>
            </p:cNvSpPr>
            <p:nvPr/>
          </p:nvSpPr>
          <p:spPr bwMode="auto">
            <a:xfrm>
              <a:off x="8997" y="4011"/>
              <a:ext cx="18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8" name="Line 50"/>
            <p:cNvSpPr>
              <a:spLocks noChangeAspect="1" noChangeShapeType="1"/>
            </p:cNvSpPr>
            <p:nvPr/>
          </p:nvSpPr>
          <p:spPr bwMode="auto">
            <a:xfrm>
              <a:off x="9087" y="4173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468313" y="1412875"/>
            <a:ext cx="83248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1-11 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3.5 MeV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粒子细束射到质量厚度为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0.001g/cm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的银箔上。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粒子与银箔表面成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60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角。在与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入射线成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20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的方向上，距离银箔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=0.12 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处放一窗口面积为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dS=6.0 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10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-5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m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的计数器。测得散射进此计数器窗口的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粒子是全部入射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粒子的百万分之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29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（银原子量为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107.9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），求银的原子序数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Z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 </a:t>
            </a:r>
          </a:p>
          <a:p>
            <a:pPr algn="l"/>
            <a:endParaRPr lang="zh-CN" altLang="en-US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解：立体角</a:t>
            </a:r>
          </a:p>
          <a:p>
            <a:pPr algn="l"/>
            <a:endParaRPr lang="zh-CN" altLang="en-US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厚度</a:t>
            </a:r>
          </a:p>
          <a:p>
            <a:pPr algn="l"/>
            <a:endParaRPr lang="zh-CN" altLang="en-US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endParaRPr lang="zh-CN" altLang="en-US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几率    </a:t>
            </a:r>
          </a:p>
        </p:txBody>
      </p:sp>
      <p:graphicFrame>
        <p:nvGraphicFramePr>
          <p:cNvPr id="237576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2339975" y="3332163"/>
          <a:ext cx="61198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56" name="公式" r:id="rId3" imgW="2540000" imgH="419100" progId="Equation.3">
                  <p:embed/>
                </p:oleObj>
              </mc:Choice>
              <mc:Fallback>
                <p:oleObj name="公式" r:id="rId3" imgW="2540000" imgH="419100" progId="Equation.3">
                  <p:embed/>
                  <p:pic>
                    <p:nvPicPr>
                      <p:cNvPr id="0" name="Picture 9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332163"/>
                        <a:ext cx="6119813" cy="10096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8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39975" y="4581525"/>
          <a:ext cx="34559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57" name="公式" r:id="rId5" imgW="1409700" imgH="228600" progId="Equation.3">
                  <p:embed/>
                </p:oleObj>
              </mc:Choice>
              <mc:Fallback>
                <p:oleObj name="公式" r:id="rId5" imgW="1409700" imgH="228600" progId="Equation.3">
                  <p:embed/>
                  <p:pic>
                    <p:nvPicPr>
                      <p:cNvPr id="0" name="Picture 9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81525"/>
                        <a:ext cx="3455988" cy="5603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5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39975" y="5516563"/>
          <a:ext cx="22479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58" name="公式" r:id="rId7" imgW="990170" imgH="393529" progId="Equation.3">
                  <p:embed/>
                </p:oleObj>
              </mc:Choice>
              <mc:Fallback>
                <p:oleObj name="公式" r:id="rId7" imgW="990170" imgH="393529" progId="Equation.3">
                  <p:embed/>
                  <p:pic>
                    <p:nvPicPr>
                      <p:cNvPr id="0" name="Picture 9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516563"/>
                        <a:ext cx="2247900" cy="8937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619" name="Group 51"/>
          <p:cNvGrpSpPr>
            <a:grpSpLocks/>
          </p:cNvGrpSpPr>
          <p:nvPr/>
        </p:nvGrpSpPr>
        <p:grpSpPr bwMode="auto">
          <a:xfrm>
            <a:off x="6300788" y="4941888"/>
            <a:ext cx="2016125" cy="1312862"/>
            <a:chOff x="1519" y="1117"/>
            <a:chExt cx="1270" cy="827"/>
          </a:xfrm>
        </p:grpSpPr>
        <p:sp>
          <p:nvSpPr>
            <p:cNvPr id="237620" name="Rectangle 52"/>
            <p:cNvSpPr>
              <a:spLocks noChangeAspect="1" noChangeArrowheads="1"/>
            </p:cNvSpPr>
            <p:nvPr/>
          </p:nvSpPr>
          <p:spPr bwMode="auto">
            <a:xfrm>
              <a:off x="1519" y="1661"/>
              <a:ext cx="436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60º</a:t>
              </a:r>
            </a:p>
          </p:txBody>
        </p:sp>
        <p:sp>
          <p:nvSpPr>
            <p:cNvPr id="237621" name="Rectangle 53"/>
            <p:cNvSpPr>
              <a:spLocks noChangeAspect="1" noChangeArrowheads="1"/>
            </p:cNvSpPr>
            <p:nvPr/>
          </p:nvSpPr>
          <p:spPr bwMode="auto">
            <a:xfrm>
              <a:off x="1973" y="1162"/>
              <a:ext cx="326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37622" name="Rectangle 54"/>
            <p:cNvSpPr>
              <a:spLocks noChangeAspect="1" noChangeArrowheads="1"/>
            </p:cNvSpPr>
            <p:nvPr/>
          </p:nvSpPr>
          <p:spPr bwMode="auto">
            <a:xfrm>
              <a:off x="1982" y="1523"/>
              <a:ext cx="3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t’</a:t>
              </a:r>
              <a:endParaRPr lang="zh-CN" altLang="en-US" b="1" i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623" name="Line 55"/>
            <p:cNvSpPr>
              <a:spLocks noChangeAspect="1" noChangeShapeType="1"/>
            </p:cNvSpPr>
            <p:nvPr/>
          </p:nvSpPr>
          <p:spPr bwMode="auto">
            <a:xfrm>
              <a:off x="1873" y="1117"/>
              <a:ext cx="0" cy="7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24" name="Line 56"/>
            <p:cNvSpPr>
              <a:spLocks noChangeAspect="1" noChangeShapeType="1"/>
            </p:cNvSpPr>
            <p:nvPr/>
          </p:nvSpPr>
          <p:spPr bwMode="auto">
            <a:xfrm>
              <a:off x="2308" y="1117"/>
              <a:ext cx="0" cy="7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25" name="Line 57"/>
            <p:cNvSpPr>
              <a:spLocks noChangeAspect="1" noChangeShapeType="1"/>
            </p:cNvSpPr>
            <p:nvPr/>
          </p:nvSpPr>
          <p:spPr bwMode="auto">
            <a:xfrm flipV="1">
              <a:off x="1546" y="1270"/>
              <a:ext cx="1243" cy="478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26" name="Line 58"/>
            <p:cNvSpPr>
              <a:spLocks noChangeAspect="1" noChangeShapeType="1"/>
            </p:cNvSpPr>
            <p:nvPr/>
          </p:nvSpPr>
          <p:spPr bwMode="auto">
            <a:xfrm>
              <a:off x="1873" y="1460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7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4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617091499"/>
              </p:ext>
            </p:extLst>
          </p:nvPr>
        </p:nvGraphicFramePr>
        <p:xfrm>
          <a:off x="1619672" y="3068960"/>
          <a:ext cx="6048375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1" name="公式" r:id="rId3" imgW="2400300" imgH="889000" progId="Equation.3">
                  <p:embed/>
                </p:oleObj>
              </mc:Choice>
              <mc:Fallback>
                <p:oleObj name="公式" r:id="rId3" imgW="2400300" imgH="889000" progId="Equation.3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068960"/>
                        <a:ext cx="6048375" cy="2239962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395536" y="836712"/>
            <a:ext cx="83248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1-12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能量为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3MeV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的粒子束射向厚度为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1.5m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Pb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箔。试求粒子被散射到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60~90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的几率。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Pb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的密度为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11.35g/cm</a:t>
            </a:r>
            <a:r>
              <a:rPr lang="en-US" altLang="zh-CN" b="1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，原子序数为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82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，原子量为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207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  <a:p>
            <a:pPr algn="l"/>
            <a:endParaRPr lang="zh-CN" altLang="en-US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409575" y="1260624"/>
            <a:ext cx="83248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1-13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若用动能为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1MeV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的质子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射向金箔，问质子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与金箔原子核可能达到的最小距离多大？又问如果用同样能量的氘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核代替质子，其与金箔原子核的最小距离多大？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endParaRPr lang="zh-CN" altLang="en-US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解：</a:t>
            </a: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792162" y="3194485"/>
            <a:ext cx="7559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b="1" i="1" dirty="0" err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与入射粒子的质量无关，所以当用相同能量和相同电量的核代替质子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时，其与靶核作用的最小距离相同。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6" name="Rectangle 6"/>
          <p:cNvSpPr>
            <a:spLocks noGrp="1" noChangeArrowheads="1"/>
          </p:cNvSpPr>
          <p:nvPr>
            <p:ph idx="1"/>
          </p:nvPr>
        </p:nvSpPr>
        <p:spPr>
          <a:xfrm>
            <a:off x="250825" y="4365625"/>
            <a:ext cx="8532813" cy="1614488"/>
          </a:xfrm>
          <a:noFill/>
          <a:ln/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</a:rPr>
              <a:t>         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汤姆孙认为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正电荷均匀分布在整个原子体积内，而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卢瑟福认为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正电荷集中在占原子大小万分之一的小范围内，电子在正电部分的外边。从实验角度看，怎么判断哪个模型是正确的呢？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7793037" cy="750888"/>
          </a:xfrm>
        </p:spPr>
        <p:txBody>
          <a:bodyPr/>
          <a:lstStyle/>
          <a:p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§1.3原子的卢瑟福核式结构模型</a:t>
            </a:r>
            <a:r>
              <a:rPr lang="zh-CN" altLang="en-US"/>
              <a:t> </a:t>
            </a:r>
          </a:p>
        </p:txBody>
      </p:sp>
      <p:grpSp>
        <p:nvGrpSpPr>
          <p:cNvPr id="112647" name="Group 7"/>
          <p:cNvGrpSpPr>
            <a:grpSpLocks noChangeAspect="1"/>
          </p:cNvGrpSpPr>
          <p:nvPr/>
        </p:nvGrpSpPr>
        <p:grpSpPr bwMode="auto">
          <a:xfrm>
            <a:off x="971550" y="2205038"/>
            <a:ext cx="1800225" cy="1800225"/>
            <a:chOff x="800" y="3122"/>
            <a:chExt cx="619" cy="651"/>
          </a:xfrm>
        </p:grpSpPr>
        <p:sp>
          <p:nvSpPr>
            <p:cNvPr id="112648" name="Oval 8"/>
            <p:cNvSpPr>
              <a:spLocks noChangeAspect="1" noChangeArrowheads="1"/>
            </p:cNvSpPr>
            <p:nvPr/>
          </p:nvSpPr>
          <p:spPr bwMode="auto">
            <a:xfrm>
              <a:off x="1063" y="3398"/>
              <a:ext cx="99" cy="99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49" name="Oval 9"/>
            <p:cNvSpPr>
              <a:spLocks noChangeAspect="1" noChangeArrowheads="1"/>
            </p:cNvSpPr>
            <p:nvPr/>
          </p:nvSpPr>
          <p:spPr bwMode="auto">
            <a:xfrm>
              <a:off x="824" y="3160"/>
              <a:ext cx="576" cy="57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0" name="Oval 10"/>
            <p:cNvSpPr>
              <a:spLocks noChangeAspect="1" noChangeArrowheads="1"/>
            </p:cNvSpPr>
            <p:nvPr/>
          </p:nvSpPr>
          <p:spPr bwMode="auto">
            <a:xfrm>
              <a:off x="940" y="3275"/>
              <a:ext cx="345" cy="34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1" name="Oval 11"/>
            <p:cNvSpPr>
              <a:spLocks noChangeAspect="1" noChangeArrowheads="1"/>
            </p:cNvSpPr>
            <p:nvPr/>
          </p:nvSpPr>
          <p:spPr bwMode="auto">
            <a:xfrm flipH="1">
              <a:off x="1083" y="3245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2" name="Oval 12"/>
            <p:cNvSpPr>
              <a:spLocks noChangeAspect="1" noChangeArrowheads="1"/>
            </p:cNvSpPr>
            <p:nvPr/>
          </p:nvSpPr>
          <p:spPr bwMode="auto">
            <a:xfrm flipH="1">
              <a:off x="1083" y="3590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3" name="Oval 13"/>
            <p:cNvSpPr>
              <a:spLocks noChangeAspect="1" noChangeArrowheads="1"/>
            </p:cNvSpPr>
            <p:nvPr/>
          </p:nvSpPr>
          <p:spPr bwMode="auto">
            <a:xfrm flipH="1">
              <a:off x="1083" y="3122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4" name="Oval 14"/>
            <p:cNvSpPr>
              <a:spLocks noChangeAspect="1" noChangeArrowheads="1"/>
            </p:cNvSpPr>
            <p:nvPr/>
          </p:nvSpPr>
          <p:spPr bwMode="auto">
            <a:xfrm flipH="1">
              <a:off x="1082" y="3714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5" name="Oval 15"/>
            <p:cNvSpPr>
              <a:spLocks noChangeAspect="1" noChangeArrowheads="1"/>
            </p:cNvSpPr>
            <p:nvPr/>
          </p:nvSpPr>
          <p:spPr bwMode="auto">
            <a:xfrm flipH="1">
              <a:off x="1360" y="3419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6" name="Oval 16"/>
            <p:cNvSpPr>
              <a:spLocks noChangeAspect="1" noChangeArrowheads="1"/>
            </p:cNvSpPr>
            <p:nvPr/>
          </p:nvSpPr>
          <p:spPr bwMode="auto">
            <a:xfrm flipH="1">
              <a:off x="800" y="3418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7" name="Oval 17"/>
            <p:cNvSpPr>
              <a:spLocks noChangeAspect="1" noChangeArrowheads="1"/>
            </p:cNvSpPr>
            <p:nvPr/>
          </p:nvSpPr>
          <p:spPr bwMode="auto">
            <a:xfrm flipH="1">
              <a:off x="1287" y="3212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8" name="Oval 18"/>
            <p:cNvSpPr>
              <a:spLocks noChangeAspect="1" noChangeArrowheads="1"/>
            </p:cNvSpPr>
            <p:nvPr/>
          </p:nvSpPr>
          <p:spPr bwMode="auto">
            <a:xfrm flipH="1">
              <a:off x="891" y="3625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9" name="Oval 19"/>
            <p:cNvSpPr>
              <a:spLocks noChangeAspect="1" noChangeArrowheads="1"/>
            </p:cNvSpPr>
            <p:nvPr/>
          </p:nvSpPr>
          <p:spPr bwMode="auto">
            <a:xfrm flipH="1">
              <a:off x="899" y="3204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0" name="Oval 20"/>
            <p:cNvSpPr>
              <a:spLocks noChangeAspect="1" noChangeArrowheads="1"/>
            </p:cNvSpPr>
            <p:nvPr/>
          </p:nvSpPr>
          <p:spPr bwMode="auto">
            <a:xfrm flipH="1">
              <a:off x="1286" y="3615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2661" name="Group 21"/>
          <p:cNvGrpSpPr>
            <a:grpSpLocks noChangeAspect="1"/>
          </p:cNvGrpSpPr>
          <p:nvPr/>
        </p:nvGrpSpPr>
        <p:grpSpPr bwMode="auto">
          <a:xfrm>
            <a:off x="6804025" y="2276475"/>
            <a:ext cx="1892300" cy="1797050"/>
            <a:chOff x="740" y="1892"/>
            <a:chExt cx="658" cy="625"/>
          </a:xfrm>
        </p:grpSpPr>
        <p:sp>
          <p:nvSpPr>
            <p:cNvPr id="112662" name="Oval 22"/>
            <p:cNvSpPr>
              <a:spLocks noChangeAspect="1" noChangeArrowheads="1"/>
            </p:cNvSpPr>
            <p:nvPr/>
          </p:nvSpPr>
          <p:spPr bwMode="auto">
            <a:xfrm>
              <a:off x="740" y="1892"/>
              <a:ext cx="658" cy="625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3" name="Oval 23"/>
            <p:cNvSpPr>
              <a:spLocks noChangeAspect="1" noChangeArrowheads="1"/>
            </p:cNvSpPr>
            <p:nvPr/>
          </p:nvSpPr>
          <p:spPr bwMode="auto">
            <a:xfrm flipH="1">
              <a:off x="948" y="2046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4" name="Oval 24"/>
            <p:cNvSpPr>
              <a:spLocks noChangeAspect="1" noChangeArrowheads="1"/>
            </p:cNvSpPr>
            <p:nvPr/>
          </p:nvSpPr>
          <p:spPr bwMode="auto">
            <a:xfrm flipH="1">
              <a:off x="1058" y="2170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5" name="Oval 25"/>
            <p:cNvSpPr>
              <a:spLocks noChangeAspect="1" noChangeArrowheads="1"/>
            </p:cNvSpPr>
            <p:nvPr/>
          </p:nvSpPr>
          <p:spPr bwMode="auto">
            <a:xfrm flipH="1">
              <a:off x="1173" y="2087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6" name="Oval 26"/>
            <p:cNvSpPr>
              <a:spLocks noChangeAspect="1" noChangeArrowheads="1"/>
            </p:cNvSpPr>
            <p:nvPr/>
          </p:nvSpPr>
          <p:spPr bwMode="auto">
            <a:xfrm flipH="1">
              <a:off x="1275" y="2211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7" name="Oval 27"/>
            <p:cNvSpPr>
              <a:spLocks noChangeAspect="1" noChangeArrowheads="1"/>
            </p:cNvSpPr>
            <p:nvPr/>
          </p:nvSpPr>
          <p:spPr bwMode="auto">
            <a:xfrm flipH="1">
              <a:off x="1062" y="2335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8" name="Oval 28"/>
            <p:cNvSpPr>
              <a:spLocks noChangeAspect="1" noChangeArrowheads="1"/>
            </p:cNvSpPr>
            <p:nvPr/>
          </p:nvSpPr>
          <p:spPr bwMode="auto">
            <a:xfrm flipH="1">
              <a:off x="1050" y="1987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9" name="Oval 29"/>
            <p:cNvSpPr>
              <a:spLocks noChangeAspect="1" noChangeArrowheads="1"/>
            </p:cNvSpPr>
            <p:nvPr/>
          </p:nvSpPr>
          <p:spPr bwMode="auto">
            <a:xfrm flipH="1">
              <a:off x="1169" y="2294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70" name="Oval 30"/>
            <p:cNvSpPr>
              <a:spLocks noChangeAspect="1" noChangeArrowheads="1"/>
            </p:cNvSpPr>
            <p:nvPr/>
          </p:nvSpPr>
          <p:spPr bwMode="auto">
            <a:xfrm flipH="1">
              <a:off x="849" y="2170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71" name="Oval 31"/>
            <p:cNvSpPr>
              <a:spLocks noChangeAspect="1" noChangeArrowheads="1"/>
            </p:cNvSpPr>
            <p:nvPr/>
          </p:nvSpPr>
          <p:spPr bwMode="auto">
            <a:xfrm flipH="1">
              <a:off x="936" y="2269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1763713" y="1341438"/>
            <a:ext cx="589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卢瑟福模型于汤姆孙模型的主要区别</a:t>
            </a:r>
          </a:p>
        </p:txBody>
      </p:sp>
      <p:sp>
        <p:nvSpPr>
          <p:cNvPr id="112673" name="AutoShape 33"/>
          <p:cNvSpPr>
            <a:spLocks noChangeArrowheads="1"/>
          </p:cNvSpPr>
          <p:nvPr/>
        </p:nvSpPr>
        <p:spPr bwMode="auto">
          <a:xfrm>
            <a:off x="3924300" y="2276475"/>
            <a:ext cx="2519363" cy="1800225"/>
          </a:xfrm>
          <a:prstGeom prst="wedgeRoundRectCallout">
            <a:avLst>
              <a:gd name="adj1" fmla="val -125741"/>
              <a:gd name="adj2" fmla="val -4583"/>
              <a:gd name="adj3" fmla="val 16667"/>
            </a:avLst>
          </a:prstGeom>
          <a:solidFill>
            <a:srgbClr val="CC99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G-M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实验表明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大于90°偏转几率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的实验值约为八千分之一！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build="p"/>
      <p:bldP spid="1126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3033713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524" name="ShockwaveFlash1" r:id="rId2" imgW="7488360" imgH="5013360"/>
        </mc:Choice>
        <mc:Fallback>
          <p:control name="ShockwaveFlash1" r:id="rId2" imgW="7488360" imgH="5013360">
            <p:pic>
              <p:nvPicPr>
                <p:cNvPr id="2" name="ShockwaveFlash1"/>
                <p:cNvPicPr preferRelativeResize="0">
                  <a:picLocks noGrp="1"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104900" y="1193800"/>
                  <a:ext cx="7480300" cy="5003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8" name="Picture 4" descr="TR模型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3762375"/>
            <a:ext cx="22098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589" name="Picture 5" descr="TR模型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1304925"/>
            <a:ext cx="2212975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612775" y="2278063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T</a:t>
            </a:r>
            <a:r>
              <a:rPr kumimoji="0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模型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612775" y="4365625"/>
            <a:ext cx="105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R</a:t>
            </a: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模型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684213" y="3573463"/>
            <a:ext cx="518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易穿过原子，只能发生小角度散射。</a:t>
            </a:r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684213" y="5229225"/>
            <a:ext cx="544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距核愈近力愈大，可能被大角度散射。</a:t>
            </a:r>
          </a:p>
        </p:txBody>
      </p:sp>
      <p:graphicFrame>
        <p:nvGraphicFramePr>
          <p:cNvPr id="195596" name="Object 1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8851648"/>
              </p:ext>
            </p:extLst>
          </p:nvPr>
        </p:nvGraphicFramePr>
        <p:xfrm>
          <a:off x="1979613" y="4149725"/>
          <a:ext cx="1657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7" name="公式" r:id="rId5" imgW="825500" imgH="457200" progId="Equation.3">
                  <p:embed/>
                </p:oleObj>
              </mc:Choice>
              <mc:Fallback>
                <p:oleObj name="公式" r:id="rId5" imgW="825500" imgH="457200" progId="Equation.3">
                  <p:embed/>
                  <p:pic>
                    <p:nvPicPr>
                      <p:cNvPr id="0" name="Picture 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9725"/>
                        <a:ext cx="1657350" cy="917575"/>
                      </a:xfrm>
                      <a:prstGeom prst="rect">
                        <a:avLst/>
                      </a:prstGeom>
                      <a:solidFill>
                        <a:srgbClr val="33CC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8" name="Object 1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1419630"/>
              </p:ext>
            </p:extLst>
          </p:nvPr>
        </p:nvGraphicFramePr>
        <p:xfrm>
          <a:off x="1979613" y="1557338"/>
          <a:ext cx="2878137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8" name="公式" r:id="rId7" imgW="1409088" imgH="952087" progId="Equation.3">
                  <p:embed/>
                </p:oleObj>
              </mc:Choice>
              <mc:Fallback>
                <p:oleObj name="公式" r:id="rId7" imgW="1409088" imgH="952087" progId="Equation.3">
                  <p:embed/>
                  <p:pic>
                    <p:nvPicPr>
                      <p:cNvPr id="0" name="Picture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557338"/>
                        <a:ext cx="2878137" cy="1944687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2" grpId="0"/>
      <p:bldP spid="195594" grpId="0"/>
      <p:bldP spid="1955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793037" cy="906462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粒子的散射实验</a:t>
            </a:r>
            <a:r>
              <a:rPr lang="zh-CN" altLang="en-US" dirty="0"/>
              <a:t> </a:t>
            </a:r>
          </a:p>
        </p:txBody>
      </p:sp>
      <p:pic>
        <p:nvPicPr>
          <p:cNvPr id="117771" name="Picture 11" descr="R散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38" y="4179739"/>
            <a:ext cx="5943600" cy="22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63" y="1341289"/>
            <a:ext cx="5472113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1027"/>
          <p:cNvSpPr>
            <a:spLocks noGrp="1" noChangeArrowheads="1"/>
          </p:cNvSpPr>
          <p:nvPr>
            <p:ph idx="1"/>
          </p:nvPr>
        </p:nvSpPr>
        <p:spPr>
          <a:xfrm>
            <a:off x="1042988" y="3500438"/>
            <a:ext cx="5540375" cy="2209800"/>
          </a:xfrm>
          <a:noFill/>
        </p:spPr>
        <p:txBody>
          <a:bodyPr wrap="none"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latin typeface="Arial Unicode MS" panose="020B0604020202020204" pitchFamily="34" charset="-122"/>
                <a:ea typeface="楷体_GB2312" pitchFamily="49" charset="-122"/>
              </a:rPr>
              <a:t>推导之前的</a:t>
            </a:r>
            <a:r>
              <a:rPr lang="zh-CN" altLang="en-US" sz="2400" b="1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假定</a:t>
            </a:r>
            <a:r>
              <a:rPr lang="zh-CN" altLang="en-US" sz="2400" b="1">
                <a:latin typeface="Arial Unicode MS" panose="020B0604020202020204" pitchFamily="34" charset="-122"/>
                <a:ea typeface="楷体_GB2312" pitchFamily="49" charset="-122"/>
              </a:rPr>
              <a:t>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    （</a:t>
            </a:r>
            <a:r>
              <a:rPr lang="en-US" altLang="zh-CN" sz="2400" b="1">
                <a:solidFill>
                  <a:schemeClr val="fol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i）</a:t>
            </a:r>
            <a:r>
              <a:rPr lang="zh-CN" altLang="en-US" sz="2400" b="1">
                <a:solidFill>
                  <a:schemeClr val="fol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只发生单次散射；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    （</a:t>
            </a:r>
            <a:r>
              <a:rPr lang="en-US" altLang="zh-CN" sz="2400" b="1">
                <a:solidFill>
                  <a:schemeClr val="fol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ii）</a:t>
            </a:r>
            <a:r>
              <a:rPr lang="zh-CN" altLang="en-US" sz="2400" b="1">
                <a:solidFill>
                  <a:schemeClr val="fol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只有库仑相互作用；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    （</a:t>
            </a:r>
            <a:r>
              <a:rPr lang="en-US" altLang="zh-CN" sz="2400" b="1">
                <a:solidFill>
                  <a:schemeClr val="fol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iii）</a:t>
            </a:r>
            <a:r>
              <a:rPr lang="zh-CN" altLang="en-US" sz="2400" b="1">
                <a:solidFill>
                  <a:schemeClr val="fol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核外电子的作用可以忽略；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    （</a:t>
            </a:r>
            <a:r>
              <a:rPr lang="en-US" altLang="zh-CN" sz="2400" b="1">
                <a:solidFill>
                  <a:schemeClr val="fol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iv）</a:t>
            </a:r>
            <a:r>
              <a:rPr lang="zh-CN" altLang="en-US" sz="2400" b="1">
                <a:solidFill>
                  <a:schemeClr val="fol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靶核静止。</a:t>
            </a:r>
            <a:endParaRPr lang="zh-CN" altLang="en-US" sz="2400" b="1"/>
          </a:p>
        </p:txBody>
      </p:sp>
      <p:sp>
        <p:nvSpPr>
          <p:cNvPr id="145412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itchFamily="49" charset="-122"/>
              </a:rPr>
              <a:t>库仑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散射公式</a:t>
            </a:r>
            <a:r>
              <a:rPr lang="zh-CN" altLang="en-US" dirty="0"/>
              <a:t> </a:t>
            </a:r>
          </a:p>
        </p:txBody>
      </p:sp>
      <p:graphicFrame>
        <p:nvGraphicFramePr>
          <p:cNvPr id="145413" name="Object 1029"/>
          <p:cNvGraphicFramePr>
            <a:graphicFrameLocks noChangeAspect="1"/>
          </p:cNvGraphicFramePr>
          <p:nvPr/>
        </p:nvGraphicFramePr>
        <p:xfrm>
          <a:off x="1346200" y="1989138"/>
          <a:ext cx="23336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1" name="公式" r:id="rId3" imgW="1054100" imgH="584200" progId="Equation.3">
                  <p:embed/>
                </p:oleObj>
              </mc:Choice>
              <mc:Fallback>
                <p:oleObj name="公式" r:id="rId3" imgW="1054100" imgH="584200" progId="Equation.3">
                  <p:embed/>
                  <p:pic>
                    <p:nvPicPr>
                      <p:cNvPr id="0" name="Picture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989138"/>
                        <a:ext cx="2333625" cy="11255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1030"/>
          <p:cNvGraphicFramePr>
            <a:graphicFrameLocks noChangeAspect="1"/>
          </p:cNvGraphicFramePr>
          <p:nvPr/>
        </p:nvGraphicFramePr>
        <p:xfrm>
          <a:off x="3995738" y="1844675"/>
          <a:ext cx="22193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2" r:id="rId5" imgW="1079500" imgH="685800" progId="">
                  <p:embed/>
                </p:oleObj>
              </mc:Choice>
              <mc:Fallback>
                <p:oleObj r:id="rId5" imgW="1079500" imgH="685800" progId="">
                  <p:embed/>
                  <p:pic>
                    <p:nvPicPr>
                      <p:cNvPr id="0" name="Picture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844675"/>
                        <a:ext cx="2219325" cy="1397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1031"/>
          <p:cNvGraphicFramePr>
            <a:graphicFrameLocks noChangeAspect="1"/>
          </p:cNvGraphicFramePr>
          <p:nvPr/>
        </p:nvGraphicFramePr>
        <p:xfrm>
          <a:off x="6516688" y="2133600"/>
          <a:ext cx="18097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3" r:id="rId7" imgW="952087" imgH="393529" progId="">
                  <p:embed/>
                </p:oleObj>
              </mc:Choice>
              <mc:Fallback>
                <p:oleObj r:id="rId7" imgW="952087" imgH="393529" progId="">
                  <p:embed/>
                  <p:pic>
                    <p:nvPicPr>
                      <p:cNvPr id="0" name="Picture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133600"/>
                        <a:ext cx="1809750" cy="7572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9" name="AutoShape 1035"/>
          <p:cNvSpPr>
            <a:spLocks noChangeArrowheads="1"/>
          </p:cNvSpPr>
          <p:nvPr/>
        </p:nvSpPr>
        <p:spPr bwMode="auto">
          <a:xfrm rot="5400000">
            <a:off x="3489325" y="5678371"/>
            <a:ext cx="647700" cy="1081088"/>
          </a:xfrm>
          <a:custGeom>
            <a:avLst/>
            <a:gdLst>
              <a:gd name="G0" fmla="+- 9257 0 0"/>
              <a:gd name="G1" fmla="+- 17205 0 0"/>
              <a:gd name="G2" fmla="+- 3910 0 0"/>
              <a:gd name="G3" fmla="*/ 9257 1 2"/>
              <a:gd name="G4" fmla="+- G3 10800 0"/>
              <a:gd name="G5" fmla="+- 21600 9257 17205"/>
              <a:gd name="G6" fmla="+- 17205 3910 0"/>
              <a:gd name="G7" fmla="*/ G6 1 2"/>
              <a:gd name="G8" fmla="*/ 17205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7205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3910 h 21600"/>
              <a:gd name="T4" fmla="*/ 0 w 21600"/>
              <a:gd name="T5" fmla="*/ 19370 h 21600"/>
              <a:gd name="T6" fmla="*/ 8603 w 21600"/>
              <a:gd name="T7" fmla="*/ 21600 h 21600"/>
              <a:gd name="T8" fmla="*/ 17205 w 21600"/>
              <a:gd name="T9" fmla="*/ 13255 h 21600"/>
              <a:gd name="T10" fmla="*/ 21600 w 21600"/>
              <a:gd name="T11" fmla="*/ 391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3910"/>
                </a:lnTo>
                <a:lnTo>
                  <a:pt x="13652" y="3910"/>
                </a:lnTo>
                <a:lnTo>
                  <a:pt x="13652" y="17139"/>
                </a:lnTo>
                <a:lnTo>
                  <a:pt x="0" y="17139"/>
                </a:lnTo>
                <a:lnTo>
                  <a:pt x="0" y="21600"/>
                </a:lnTo>
                <a:lnTo>
                  <a:pt x="17205" y="21600"/>
                </a:lnTo>
                <a:lnTo>
                  <a:pt x="17205" y="3910"/>
                </a:lnTo>
                <a:lnTo>
                  <a:pt x="21600" y="391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644008" y="5322580"/>
                <a:ext cx="3393172" cy="153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322580"/>
                <a:ext cx="3393172" cy="15354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  <p:bldP spid="145419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714356"/>
            <a:ext cx="7793037" cy="982663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C、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卢瑟福散射公式的推导</a:t>
            </a:r>
            <a:r>
              <a:rPr lang="zh-CN" altLang="en-US" dirty="0"/>
              <a:t> 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3305175" y="265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9512" name="Group 8"/>
          <p:cNvGrpSpPr>
            <a:grpSpLocks/>
          </p:cNvGrpSpPr>
          <p:nvPr/>
        </p:nvGrpSpPr>
        <p:grpSpPr bwMode="auto">
          <a:xfrm>
            <a:off x="3767138" y="3354388"/>
            <a:ext cx="1590675" cy="1993900"/>
            <a:chOff x="2218" y="1206"/>
            <a:chExt cx="1002" cy="1256"/>
          </a:xfrm>
        </p:grpSpPr>
        <p:sp>
          <p:nvSpPr>
            <p:cNvPr id="149513" name="Line 9"/>
            <p:cNvSpPr>
              <a:spLocks noChangeShapeType="1"/>
            </p:cNvSpPr>
            <p:nvPr/>
          </p:nvSpPr>
          <p:spPr bwMode="auto">
            <a:xfrm flipV="1">
              <a:off x="2218" y="1206"/>
              <a:ext cx="1002" cy="125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4" name="Arc 10"/>
            <p:cNvSpPr>
              <a:spLocks noChangeAspect="1"/>
            </p:cNvSpPr>
            <p:nvPr/>
          </p:nvSpPr>
          <p:spPr bwMode="auto">
            <a:xfrm>
              <a:off x="2220" y="1978"/>
              <a:ext cx="613" cy="477"/>
            </a:xfrm>
            <a:custGeom>
              <a:avLst/>
              <a:gdLst>
                <a:gd name="G0" fmla="+- 0 0 0"/>
                <a:gd name="G1" fmla="+- 16800 0 0"/>
                <a:gd name="G2" fmla="+- 21600 0 0"/>
                <a:gd name="T0" fmla="*/ 13576 w 21600"/>
                <a:gd name="T1" fmla="*/ 0 h 16800"/>
                <a:gd name="T2" fmla="*/ 21600 w 21600"/>
                <a:gd name="T3" fmla="*/ 16800 h 16800"/>
                <a:gd name="T4" fmla="*/ 0 w 21600"/>
                <a:gd name="T5" fmla="*/ 16800 h 16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800" fill="none" extrusionOk="0">
                  <a:moveTo>
                    <a:pt x="13576" y="-1"/>
                  </a:moveTo>
                  <a:cubicBezTo>
                    <a:pt x="18650" y="4100"/>
                    <a:pt x="21600" y="10275"/>
                    <a:pt x="21600" y="16800"/>
                  </a:cubicBezTo>
                </a:path>
                <a:path w="21600" h="16800" stroke="0" extrusionOk="0">
                  <a:moveTo>
                    <a:pt x="13576" y="-1"/>
                  </a:moveTo>
                  <a:cubicBezTo>
                    <a:pt x="18650" y="4100"/>
                    <a:pt x="21600" y="10275"/>
                    <a:pt x="21600" y="16800"/>
                  </a:cubicBezTo>
                  <a:lnTo>
                    <a:pt x="0" y="168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9515" name="Object 11"/>
            <p:cNvGraphicFramePr>
              <a:graphicFrameLocks noChangeAspect="1"/>
            </p:cNvGraphicFramePr>
            <p:nvPr/>
          </p:nvGraphicFramePr>
          <p:xfrm>
            <a:off x="2841" y="2075"/>
            <a:ext cx="1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74" name="Equation" r:id="rId3" imgW="177646" imgH="241091" progId="Equation.DSMT4">
                    <p:embed/>
                  </p:oleObj>
                </mc:Choice>
                <mc:Fallback>
                  <p:oleObj name="Equation" r:id="rId3" imgW="177646" imgH="241091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" y="2075"/>
                          <a:ext cx="11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16" name="Freeform 12"/>
          <p:cNvSpPr>
            <a:spLocks/>
          </p:cNvSpPr>
          <p:nvPr/>
        </p:nvSpPr>
        <p:spPr bwMode="auto">
          <a:xfrm>
            <a:off x="1384300" y="3268663"/>
            <a:ext cx="3735388" cy="1841500"/>
          </a:xfrm>
          <a:custGeom>
            <a:avLst/>
            <a:gdLst>
              <a:gd name="T0" fmla="*/ 0 w 2280"/>
              <a:gd name="T1" fmla="*/ 1053 h 1053"/>
              <a:gd name="T2" fmla="*/ 1301 w 2280"/>
              <a:gd name="T3" fmla="*/ 856 h 1053"/>
              <a:gd name="T4" fmla="*/ 2280 w 2280"/>
              <a:gd name="T5" fmla="*/ 0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0" h="1053">
                <a:moveTo>
                  <a:pt x="0" y="1053"/>
                </a:moveTo>
                <a:cubicBezTo>
                  <a:pt x="460" y="1042"/>
                  <a:pt x="921" y="1031"/>
                  <a:pt x="1301" y="856"/>
                </a:cubicBezTo>
                <a:cubicBezTo>
                  <a:pt x="1681" y="681"/>
                  <a:pt x="1980" y="340"/>
                  <a:pt x="2280" y="0"/>
                </a:cubicBezTo>
              </a:path>
            </a:pathLst>
          </a:custGeom>
          <a:noFill/>
          <a:ln w="28575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7" name="Freeform 13"/>
          <p:cNvSpPr>
            <a:spLocks/>
          </p:cNvSpPr>
          <p:nvPr/>
        </p:nvSpPr>
        <p:spPr bwMode="auto">
          <a:xfrm>
            <a:off x="1379538" y="3568700"/>
            <a:ext cx="3867150" cy="1460500"/>
          </a:xfrm>
          <a:custGeom>
            <a:avLst/>
            <a:gdLst>
              <a:gd name="T0" fmla="*/ 0 w 2280"/>
              <a:gd name="T1" fmla="*/ 1053 h 1053"/>
              <a:gd name="T2" fmla="*/ 1301 w 2280"/>
              <a:gd name="T3" fmla="*/ 856 h 1053"/>
              <a:gd name="T4" fmla="*/ 2280 w 2280"/>
              <a:gd name="T5" fmla="*/ 0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0" h="1053">
                <a:moveTo>
                  <a:pt x="0" y="1053"/>
                </a:moveTo>
                <a:cubicBezTo>
                  <a:pt x="460" y="1042"/>
                  <a:pt x="921" y="1031"/>
                  <a:pt x="1301" y="856"/>
                </a:cubicBezTo>
                <a:cubicBezTo>
                  <a:pt x="1681" y="681"/>
                  <a:pt x="1980" y="340"/>
                  <a:pt x="2280" y="0"/>
                </a:cubicBezTo>
              </a:path>
            </a:pathLst>
          </a:custGeom>
          <a:noFill/>
          <a:ln w="28575" cmpd="sng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9518" name="Group 14"/>
          <p:cNvGrpSpPr>
            <a:grpSpLocks/>
          </p:cNvGrpSpPr>
          <p:nvPr/>
        </p:nvGrpSpPr>
        <p:grpSpPr bwMode="auto">
          <a:xfrm>
            <a:off x="3084513" y="4652963"/>
            <a:ext cx="1390650" cy="1390650"/>
            <a:chOff x="1788" y="2024"/>
            <a:chExt cx="876" cy="876"/>
          </a:xfrm>
        </p:grpSpPr>
        <p:sp>
          <p:nvSpPr>
            <p:cNvPr id="149519" name="Oval 15"/>
            <p:cNvSpPr>
              <a:spLocks noChangeAspect="1" noChangeArrowheads="1"/>
            </p:cNvSpPr>
            <p:nvPr/>
          </p:nvSpPr>
          <p:spPr bwMode="auto">
            <a:xfrm>
              <a:off x="1788" y="2024"/>
              <a:ext cx="876" cy="8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0" name="Arc 16"/>
            <p:cNvSpPr>
              <a:spLocks/>
            </p:cNvSpPr>
            <p:nvPr/>
          </p:nvSpPr>
          <p:spPr bwMode="auto">
            <a:xfrm flipH="1">
              <a:off x="2466" y="2182"/>
              <a:ext cx="93" cy="560"/>
            </a:xfrm>
            <a:custGeom>
              <a:avLst/>
              <a:gdLst>
                <a:gd name="G0" fmla="+- 600 0 0"/>
                <a:gd name="G1" fmla="+- 21600 0 0"/>
                <a:gd name="G2" fmla="+- 21600 0 0"/>
                <a:gd name="T0" fmla="*/ 59 w 22200"/>
                <a:gd name="T1" fmla="*/ 7 h 43200"/>
                <a:gd name="T2" fmla="*/ 0 w 22200"/>
                <a:gd name="T3" fmla="*/ 43192 h 43200"/>
                <a:gd name="T4" fmla="*/ 600 w 22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00" h="43200" fill="none" extrusionOk="0">
                  <a:moveTo>
                    <a:pt x="58" y="6"/>
                  </a:moveTo>
                  <a:cubicBezTo>
                    <a:pt x="239" y="2"/>
                    <a:pt x="419" y="-1"/>
                    <a:pt x="600" y="0"/>
                  </a:cubicBezTo>
                  <a:cubicBezTo>
                    <a:pt x="12529" y="0"/>
                    <a:pt x="22200" y="9670"/>
                    <a:pt x="22200" y="21600"/>
                  </a:cubicBezTo>
                  <a:cubicBezTo>
                    <a:pt x="22200" y="33529"/>
                    <a:pt x="12529" y="43200"/>
                    <a:pt x="600" y="43200"/>
                  </a:cubicBezTo>
                  <a:cubicBezTo>
                    <a:pt x="399" y="43200"/>
                    <a:pt x="199" y="43197"/>
                    <a:pt x="0" y="43191"/>
                  </a:cubicBezTo>
                </a:path>
                <a:path w="22200" h="43200" stroke="0" extrusionOk="0">
                  <a:moveTo>
                    <a:pt x="58" y="6"/>
                  </a:moveTo>
                  <a:cubicBezTo>
                    <a:pt x="239" y="2"/>
                    <a:pt x="419" y="-1"/>
                    <a:pt x="600" y="0"/>
                  </a:cubicBezTo>
                  <a:cubicBezTo>
                    <a:pt x="12529" y="0"/>
                    <a:pt x="22200" y="9670"/>
                    <a:pt x="22200" y="21600"/>
                  </a:cubicBezTo>
                  <a:cubicBezTo>
                    <a:pt x="22200" y="33529"/>
                    <a:pt x="12529" y="43200"/>
                    <a:pt x="600" y="43200"/>
                  </a:cubicBezTo>
                  <a:cubicBezTo>
                    <a:pt x="399" y="43200"/>
                    <a:pt x="199" y="43197"/>
                    <a:pt x="0" y="43191"/>
                  </a:cubicBezTo>
                  <a:lnTo>
                    <a:pt x="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1" name="Arc 17"/>
            <p:cNvSpPr>
              <a:spLocks/>
            </p:cNvSpPr>
            <p:nvPr/>
          </p:nvSpPr>
          <p:spPr bwMode="auto">
            <a:xfrm flipH="1">
              <a:off x="2394" y="2129"/>
              <a:ext cx="90" cy="665"/>
            </a:xfrm>
            <a:custGeom>
              <a:avLst/>
              <a:gdLst>
                <a:gd name="G0" fmla="+- 1190 0 0"/>
                <a:gd name="G1" fmla="+- 21600 0 0"/>
                <a:gd name="G2" fmla="+- 21600 0 0"/>
                <a:gd name="T0" fmla="*/ 0 w 22790"/>
                <a:gd name="T1" fmla="*/ 33 h 43200"/>
                <a:gd name="T2" fmla="*/ 73 w 22790"/>
                <a:gd name="T3" fmla="*/ 43171 h 43200"/>
                <a:gd name="T4" fmla="*/ 1190 w 2279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0" h="43200" fill="none" extrusionOk="0">
                  <a:moveTo>
                    <a:pt x="-1" y="32"/>
                  </a:moveTo>
                  <a:cubicBezTo>
                    <a:pt x="396" y="10"/>
                    <a:pt x="793" y="-1"/>
                    <a:pt x="1190" y="0"/>
                  </a:cubicBezTo>
                  <a:cubicBezTo>
                    <a:pt x="13119" y="0"/>
                    <a:pt x="22790" y="9670"/>
                    <a:pt x="22790" y="21600"/>
                  </a:cubicBezTo>
                  <a:cubicBezTo>
                    <a:pt x="22790" y="33529"/>
                    <a:pt x="13119" y="43200"/>
                    <a:pt x="1190" y="43200"/>
                  </a:cubicBezTo>
                  <a:cubicBezTo>
                    <a:pt x="817" y="43200"/>
                    <a:pt x="445" y="43190"/>
                    <a:pt x="72" y="43171"/>
                  </a:cubicBezTo>
                </a:path>
                <a:path w="22790" h="43200" stroke="0" extrusionOk="0">
                  <a:moveTo>
                    <a:pt x="-1" y="32"/>
                  </a:moveTo>
                  <a:cubicBezTo>
                    <a:pt x="396" y="10"/>
                    <a:pt x="793" y="-1"/>
                    <a:pt x="1190" y="0"/>
                  </a:cubicBezTo>
                  <a:cubicBezTo>
                    <a:pt x="13119" y="0"/>
                    <a:pt x="22790" y="9670"/>
                    <a:pt x="22790" y="21600"/>
                  </a:cubicBezTo>
                  <a:cubicBezTo>
                    <a:pt x="22790" y="33529"/>
                    <a:pt x="13119" y="43200"/>
                    <a:pt x="1190" y="43200"/>
                  </a:cubicBezTo>
                  <a:cubicBezTo>
                    <a:pt x="817" y="43200"/>
                    <a:pt x="445" y="43190"/>
                    <a:pt x="72" y="43171"/>
                  </a:cubicBezTo>
                  <a:lnTo>
                    <a:pt x="119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2" name="Arc 18"/>
            <p:cNvSpPr>
              <a:spLocks/>
            </p:cNvSpPr>
            <p:nvPr/>
          </p:nvSpPr>
          <p:spPr bwMode="auto">
            <a:xfrm>
              <a:off x="2537" y="2182"/>
              <a:ext cx="93" cy="560"/>
            </a:xfrm>
            <a:custGeom>
              <a:avLst/>
              <a:gdLst>
                <a:gd name="G0" fmla="+- 600 0 0"/>
                <a:gd name="G1" fmla="+- 21600 0 0"/>
                <a:gd name="G2" fmla="+- 21600 0 0"/>
                <a:gd name="T0" fmla="*/ 59 w 22200"/>
                <a:gd name="T1" fmla="*/ 7 h 43200"/>
                <a:gd name="T2" fmla="*/ 0 w 22200"/>
                <a:gd name="T3" fmla="*/ 43192 h 43200"/>
                <a:gd name="T4" fmla="*/ 600 w 22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00" h="43200" fill="none" extrusionOk="0">
                  <a:moveTo>
                    <a:pt x="58" y="6"/>
                  </a:moveTo>
                  <a:cubicBezTo>
                    <a:pt x="239" y="2"/>
                    <a:pt x="419" y="-1"/>
                    <a:pt x="600" y="0"/>
                  </a:cubicBezTo>
                  <a:cubicBezTo>
                    <a:pt x="12529" y="0"/>
                    <a:pt x="22200" y="9670"/>
                    <a:pt x="22200" y="21600"/>
                  </a:cubicBezTo>
                  <a:cubicBezTo>
                    <a:pt x="22200" y="33529"/>
                    <a:pt x="12529" y="43200"/>
                    <a:pt x="600" y="43200"/>
                  </a:cubicBezTo>
                  <a:cubicBezTo>
                    <a:pt x="399" y="43200"/>
                    <a:pt x="199" y="43197"/>
                    <a:pt x="0" y="43191"/>
                  </a:cubicBezTo>
                </a:path>
                <a:path w="22200" h="43200" stroke="0" extrusionOk="0">
                  <a:moveTo>
                    <a:pt x="58" y="6"/>
                  </a:moveTo>
                  <a:cubicBezTo>
                    <a:pt x="239" y="2"/>
                    <a:pt x="419" y="-1"/>
                    <a:pt x="600" y="0"/>
                  </a:cubicBezTo>
                  <a:cubicBezTo>
                    <a:pt x="12529" y="0"/>
                    <a:pt x="22200" y="9670"/>
                    <a:pt x="22200" y="21600"/>
                  </a:cubicBezTo>
                  <a:cubicBezTo>
                    <a:pt x="22200" y="33529"/>
                    <a:pt x="12529" y="43200"/>
                    <a:pt x="600" y="43200"/>
                  </a:cubicBezTo>
                  <a:cubicBezTo>
                    <a:pt x="399" y="43200"/>
                    <a:pt x="199" y="43197"/>
                    <a:pt x="0" y="43191"/>
                  </a:cubicBezTo>
                  <a:lnTo>
                    <a:pt x="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3" name="Arc 19"/>
            <p:cNvSpPr>
              <a:spLocks/>
            </p:cNvSpPr>
            <p:nvPr/>
          </p:nvSpPr>
          <p:spPr bwMode="auto">
            <a:xfrm>
              <a:off x="2482" y="2129"/>
              <a:ext cx="90" cy="665"/>
            </a:xfrm>
            <a:custGeom>
              <a:avLst/>
              <a:gdLst>
                <a:gd name="G0" fmla="+- 1190 0 0"/>
                <a:gd name="G1" fmla="+- 21600 0 0"/>
                <a:gd name="G2" fmla="+- 21600 0 0"/>
                <a:gd name="T0" fmla="*/ 0 w 22790"/>
                <a:gd name="T1" fmla="*/ 33 h 43200"/>
                <a:gd name="T2" fmla="*/ 73 w 22790"/>
                <a:gd name="T3" fmla="*/ 43171 h 43200"/>
                <a:gd name="T4" fmla="*/ 1190 w 2279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0" h="43200" fill="none" extrusionOk="0">
                  <a:moveTo>
                    <a:pt x="-1" y="32"/>
                  </a:moveTo>
                  <a:cubicBezTo>
                    <a:pt x="396" y="10"/>
                    <a:pt x="793" y="-1"/>
                    <a:pt x="1190" y="0"/>
                  </a:cubicBezTo>
                  <a:cubicBezTo>
                    <a:pt x="13119" y="0"/>
                    <a:pt x="22790" y="9670"/>
                    <a:pt x="22790" y="21600"/>
                  </a:cubicBezTo>
                  <a:cubicBezTo>
                    <a:pt x="22790" y="33529"/>
                    <a:pt x="13119" y="43200"/>
                    <a:pt x="1190" y="43200"/>
                  </a:cubicBezTo>
                  <a:cubicBezTo>
                    <a:pt x="817" y="43200"/>
                    <a:pt x="445" y="43190"/>
                    <a:pt x="72" y="43171"/>
                  </a:cubicBezTo>
                </a:path>
                <a:path w="22790" h="43200" stroke="0" extrusionOk="0">
                  <a:moveTo>
                    <a:pt x="-1" y="32"/>
                  </a:moveTo>
                  <a:cubicBezTo>
                    <a:pt x="396" y="10"/>
                    <a:pt x="793" y="-1"/>
                    <a:pt x="1190" y="0"/>
                  </a:cubicBezTo>
                  <a:cubicBezTo>
                    <a:pt x="13119" y="0"/>
                    <a:pt x="22790" y="9670"/>
                    <a:pt x="22790" y="21600"/>
                  </a:cubicBezTo>
                  <a:cubicBezTo>
                    <a:pt x="22790" y="33529"/>
                    <a:pt x="13119" y="43200"/>
                    <a:pt x="1190" y="43200"/>
                  </a:cubicBezTo>
                  <a:cubicBezTo>
                    <a:pt x="817" y="43200"/>
                    <a:pt x="445" y="43190"/>
                    <a:pt x="72" y="43171"/>
                  </a:cubicBezTo>
                  <a:lnTo>
                    <a:pt x="119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9524" name="Group 20"/>
          <p:cNvGrpSpPr>
            <a:grpSpLocks/>
          </p:cNvGrpSpPr>
          <p:nvPr/>
        </p:nvGrpSpPr>
        <p:grpSpPr bwMode="auto">
          <a:xfrm>
            <a:off x="3765550" y="3605213"/>
            <a:ext cx="1963738" cy="1743075"/>
            <a:chOff x="2217" y="1364"/>
            <a:chExt cx="1237" cy="1098"/>
          </a:xfrm>
        </p:grpSpPr>
        <p:sp>
          <p:nvSpPr>
            <p:cNvPr id="149525" name="Arc 21"/>
            <p:cNvSpPr>
              <a:spLocks noChangeAspect="1"/>
            </p:cNvSpPr>
            <p:nvPr/>
          </p:nvSpPr>
          <p:spPr bwMode="auto">
            <a:xfrm>
              <a:off x="2217" y="1826"/>
              <a:ext cx="606" cy="636"/>
            </a:xfrm>
            <a:custGeom>
              <a:avLst/>
              <a:gdLst>
                <a:gd name="G0" fmla="+- 0 0 0"/>
                <a:gd name="G1" fmla="+- 16941 0 0"/>
                <a:gd name="G2" fmla="+- 21600 0 0"/>
                <a:gd name="T0" fmla="*/ 13400 w 16182"/>
                <a:gd name="T1" fmla="*/ 0 h 16941"/>
                <a:gd name="T2" fmla="*/ 16182 w 16182"/>
                <a:gd name="T3" fmla="*/ 2634 h 16941"/>
                <a:gd name="T4" fmla="*/ 0 w 16182"/>
                <a:gd name="T5" fmla="*/ 16941 h 16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82" h="16941" fill="none" extrusionOk="0">
                  <a:moveTo>
                    <a:pt x="13400" y="-1"/>
                  </a:moveTo>
                  <a:cubicBezTo>
                    <a:pt x="14403" y="793"/>
                    <a:pt x="15334" y="1675"/>
                    <a:pt x="16182" y="2633"/>
                  </a:cubicBezTo>
                </a:path>
                <a:path w="16182" h="16941" stroke="0" extrusionOk="0">
                  <a:moveTo>
                    <a:pt x="13400" y="-1"/>
                  </a:moveTo>
                  <a:cubicBezTo>
                    <a:pt x="14403" y="793"/>
                    <a:pt x="15334" y="1675"/>
                    <a:pt x="16182" y="2633"/>
                  </a:cubicBezTo>
                  <a:lnTo>
                    <a:pt x="0" y="1694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6" name="Line 22"/>
            <p:cNvSpPr>
              <a:spLocks noChangeShapeType="1"/>
            </p:cNvSpPr>
            <p:nvPr/>
          </p:nvSpPr>
          <p:spPr bwMode="auto">
            <a:xfrm flipV="1">
              <a:off x="2218" y="1364"/>
              <a:ext cx="1236" cy="109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9527" name="Object 23"/>
            <p:cNvGraphicFramePr>
              <a:graphicFrameLocks noChangeAspect="1"/>
            </p:cNvGraphicFramePr>
            <p:nvPr/>
          </p:nvGraphicFramePr>
          <p:xfrm>
            <a:off x="2818" y="1638"/>
            <a:ext cx="20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75" name="Equation" r:id="rId5" imgW="330057" imgH="253890" progId="Equation.DSMT4">
                    <p:embed/>
                  </p:oleObj>
                </mc:Choice>
                <mc:Fallback>
                  <p:oleObj name="Equation" r:id="rId5" imgW="330057" imgH="253890" progId="Equation.DSMT4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8" y="1638"/>
                          <a:ext cx="208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28" name="Group 24"/>
          <p:cNvGrpSpPr>
            <a:grpSpLocks/>
          </p:cNvGrpSpPr>
          <p:nvPr/>
        </p:nvGrpSpPr>
        <p:grpSpPr bwMode="auto">
          <a:xfrm>
            <a:off x="882650" y="4502150"/>
            <a:ext cx="517525" cy="820738"/>
            <a:chOff x="401" y="1929"/>
            <a:chExt cx="326" cy="517"/>
          </a:xfrm>
        </p:grpSpPr>
        <p:sp>
          <p:nvSpPr>
            <p:cNvPr id="149529" name="Line 25"/>
            <p:cNvSpPr>
              <a:spLocks noChangeShapeType="1"/>
            </p:cNvSpPr>
            <p:nvPr/>
          </p:nvSpPr>
          <p:spPr bwMode="auto">
            <a:xfrm>
              <a:off x="503" y="2117"/>
              <a:ext cx="0" cy="1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0" name="Line 26"/>
            <p:cNvSpPr>
              <a:spLocks noChangeShapeType="1"/>
            </p:cNvSpPr>
            <p:nvPr/>
          </p:nvSpPr>
          <p:spPr bwMode="auto">
            <a:xfrm flipV="1">
              <a:off x="503" y="2179"/>
              <a:ext cx="0" cy="2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1" name="Line 27"/>
            <p:cNvSpPr>
              <a:spLocks noChangeShapeType="1"/>
            </p:cNvSpPr>
            <p:nvPr/>
          </p:nvSpPr>
          <p:spPr bwMode="auto">
            <a:xfrm>
              <a:off x="401" y="2262"/>
              <a:ext cx="326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9532" name="Object 28"/>
            <p:cNvGraphicFramePr>
              <a:graphicFrameLocks noChangeAspect="1"/>
            </p:cNvGraphicFramePr>
            <p:nvPr/>
          </p:nvGraphicFramePr>
          <p:xfrm>
            <a:off x="426" y="1929"/>
            <a:ext cx="18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76" name="Equation" r:id="rId7" imgW="291973" imgH="253890" progId="Equation.DSMT4">
                    <p:embed/>
                  </p:oleObj>
                </mc:Choice>
                <mc:Fallback>
                  <p:oleObj name="Equation" r:id="rId7" imgW="291973" imgH="253890" progId="Equation.DSMT4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" y="1929"/>
                          <a:ext cx="184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33" name="Group 29"/>
          <p:cNvGrpSpPr>
            <a:grpSpLocks/>
          </p:cNvGrpSpPr>
          <p:nvPr/>
        </p:nvGrpSpPr>
        <p:grpSpPr bwMode="auto">
          <a:xfrm>
            <a:off x="1292225" y="5035550"/>
            <a:ext cx="230188" cy="627063"/>
            <a:chOff x="659" y="2265"/>
            <a:chExt cx="145" cy="395"/>
          </a:xfrm>
        </p:grpSpPr>
        <p:sp>
          <p:nvSpPr>
            <p:cNvPr id="149534" name="AutoShape 30"/>
            <p:cNvSpPr>
              <a:spLocks noChangeArrowheads="1"/>
            </p:cNvSpPr>
            <p:nvPr/>
          </p:nvSpPr>
          <p:spPr bwMode="auto">
            <a:xfrm rot="-5400000">
              <a:off x="531" y="2393"/>
              <a:ext cx="395" cy="140"/>
            </a:xfrm>
            <a:custGeom>
              <a:avLst/>
              <a:gdLst>
                <a:gd name="G0" fmla="+- 8154 0 0"/>
                <a:gd name="G1" fmla="+- 11558711 0 0"/>
                <a:gd name="G2" fmla="+- 0 0 11558711"/>
                <a:gd name="T0" fmla="*/ 0 256 1"/>
                <a:gd name="T1" fmla="*/ 180 256 1"/>
                <a:gd name="G3" fmla="+- 11558711 T0 T1"/>
                <a:gd name="T2" fmla="*/ 0 256 1"/>
                <a:gd name="T3" fmla="*/ 90 256 1"/>
                <a:gd name="G4" fmla="+- 11558711 T2 T3"/>
                <a:gd name="G5" fmla="*/ G4 2 1"/>
                <a:gd name="T4" fmla="*/ 90 256 1"/>
                <a:gd name="T5" fmla="*/ 0 256 1"/>
                <a:gd name="G6" fmla="+- 11558711 T4 T5"/>
                <a:gd name="G7" fmla="*/ G6 2 1"/>
                <a:gd name="G8" fmla="abs 11558711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54"/>
                <a:gd name="G18" fmla="*/ 8154 1 2"/>
                <a:gd name="G19" fmla="+- G18 5400 0"/>
                <a:gd name="G20" fmla="cos G19 11558711"/>
                <a:gd name="G21" fmla="sin G19 11558711"/>
                <a:gd name="G22" fmla="+- G20 10800 0"/>
                <a:gd name="G23" fmla="+- G21 10800 0"/>
                <a:gd name="G24" fmla="+- 10800 0 G20"/>
                <a:gd name="G25" fmla="+- 8154 10800 0"/>
                <a:gd name="G26" fmla="?: G9 G17 G25"/>
                <a:gd name="G27" fmla="?: G9 0 21600"/>
                <a:gd name="G28" fmla="cos 10800 11558711"/>
                <a:gd name="G29" fmla="sin 10800 11558711"/>
                <a:gd name="G30" fmla="sin 8154 11558711"/>
                <a:gd name="G31" fmla="+- G28 10800 0"/>
                <a:gd name="G32" fmla="+- G29 10800 0"/>
                <a:gd name="G33" fmla="+- G30 10800 0"/>
                <a:gd name="G34" fmla="?: G4 0 G31"/>
                <a:gd name="G35" fmla="?: 11558711 G34 0"/>
                <a:gd name="G36" fmla="?: G6 G35 G31"/>
                <a:gd name="G37" fmla="+- 21600 0 G36"/>
                <a:gd name="G38" fmla="?: G4 0 G33"/>
                <a:gd name="G39" fmla="?: 11558711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41 w 21600"/>
                <a:gd name="T15" fmla="*/ 11399 h 21600"/>
                <a:gd name="T16" fmla="*/ 10800 w 21600"/>
                <a:gd name="T17" fmla="*/ 2646 h 21600"/>
                <a:gd name="T18" fmla="*/ 20259 w 21600"/>
                <a:gd name="T19" fmla="*/ 11399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62" y="11315"/>
                  </a:moveTo>
                  <a:cubicBezTo>
                    <a:pt x="2651" y="11144"/>
                    <a:pt x="2646" y="10972"/>
                    <a:pt x="2646" y="10800"/>
                  </a:cubicBezTo>
                  <a:cubicBezTo>
                    <a:pt x="2646" y="6296"/>
                    <a:pt x="6296" y="2646"/>
                    <a:pt x="10800" y="2646"/>
                  </a:cubicBezTo>
                  <a:cubicBezTo>
                    <a:pt x="15303" y="2646"/>
                    <a:pt x="18954" y="6296"/>
                    <a:pt x="18954" y="10800"/>
                  </a:cubicBezTo>
                  <a:cubicBezTo>
                    <a:pt x="18954" y="10972"/>
                    <a:pt x="18948" y="11144"/>
                    <a:pt x="18937" y="11315"/>
                  </a:cubicBezTo>
                  <a:lnTo>
                    <a:pt x="21578" y="11483"/>
                  </a:lnTo>
                  <a:cubicBezTo>
                    <a:pt x="21592" y="11255"/>
                    <a:pt x="21600" y="1102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027"/>
                    <a:pt x="7" y="11255"/>
                    <a:pt x="21" y="11483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35" name="AutoShape 31"/>
            <p:cNvSpPr>
              <a:spLocks noChangeArrowheads="1"/>
            </p:cNvSpPr>
            <p:nvPr/>
          </p:nvSpPr>
          <p:spPr bwMode="auto">
            <a:xfrm rot="5400000" flipH="1">
              <a:off x="536" y="2393"/>
              <a:ext cx="395" cy="140"/>
            </a:xfrm>
            <a:custGeom>
              <a:avLst/>
              <a:gdLst>
                <a:gd name="G0" fmla="+- 8154 0 0"/>
                <a:gd name="G1" fmla="+- 11558711 0 0"/>
                <a:gd name="G2" fmla="+- 0 0 11558711"/>
                <a:gd name="T0" fmla="*/ 0 256 1"/>
                <a:gd name="T1" fmla="*/ 180 256 1"/>
                <a:gd name="G3" fmla="+- 11558711 T0 T1"/>
                <a:gd name="T2" fmla="*/ 0 256 1"/>
                <a:gd name="T3" fmla="*/ 90 256 1"/>
                <a:gd name="G4" fmla="+- 11558711 T2 T3"/>
                <a:gd name="G5" fmla="*/ G4 2 1"/>
                <a:gd name="T4" fmla="*/ 90 256 1"/>
                <a:gd name="T5" fmla="*/ 0 256 1"/>
                <a:gd name="G6" fmla="+- 11558711 T4 T5"/>
                <a:gd name="G7" fmla="*/ G6 2 1"/>
                <a:gd name="G8" fmla="abs 11558711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54"/>
                <a:gd name="G18" fmla="*/ 8154 1 2"/>
                <a:gd name="G19" fmla="+- G18 5400 0"/>
                <a:gd name="G20" fmla="cos G19 11558711"/>
                <a:gd name="G21" fmla="sin G19 11558711"/>
                <a:gd name="G22" fmla="+- G20 10800 0"/>
                <a:gd name="G23" fmla="+- G21 10800 0"/>
                <a:gd name="G24" fmla="+- 10800 0 G20"/>
                <a:gd name="G25" fmla="+- 8154 10800 0"/>
                <a:gd name="G26" fmla="?: G9 G17 G25"/>
                <a:gd name="G27" fmla="?: G9 0 21600"/>
                <a:gd name="G28" fmla="cos 10800 11558711"/>
                <a:gd name="G29" fmla="sin 10800 11558711"/>
                <a:gd name="G30" fmla="sin 8154 11558711"/>
                <a:gd name="G31" fmla="+- G28 10800 0"/>
                <a:gd name="G32" fmla="+- G29 10800 0"/>
                <a:gd name="G33" fmla="+- G30 10800 0"/>
                <a:gd name="G34" fmla="?: G4 0 G31"/>
                <a:gd name="G35" fmla="?: 11558711 G34 0"/>
                <a:gd name="G36" fmla="?: G6 G35 G31"/>
                <a:gd name="G37" fmla="+- 21600 0 G36"/>
                <a:gd name="G38" fmla="?: G4 0 G33"/>
                <a:gd name="G39" fmla="?: 11558711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41 w 21600"/>
                <a:gd name="T15" fmla="*/ 11399 h 21600"/>
                <a:gd name="T16" fmla="*/ 10800 w 21600"/>
                <a:gd name="T17" fmla="*/ 2646 h 21600"/>
                <a:gd name="T18" fmla="*/ 20259 w 21600"/>
                <a:gd name="T19" fmla="*/ 11399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62" y="11315"/>
                  </a:moveTo>
                  <a:cubicBezTo>
                    <a:pt x="2651" y="11144"/>
                    <a:pt x="2646" y="10972"/>
                    <a:pt x="2646" y="10800"/>
                  </a:cubicBezTo>
                  <a:cubicBezTo>
                    <a:pt x="2646" y="6296"/>
                    <a:pt x="6296" y="2646"/>
                    <a:pt x="10800" y="2646"/>
                  </a:cubicBezTo>
                  <a:cubicBezTo>
                    <a:pt x="15303" y="2646"/>
                    <a:pt x="18954" y="6296"/>
                    <a:pt x="18954" y="10800"/>
                  </a:cubicBezTo>
                  <a:cubicBezTo>
                    <a:pt x="18954" y="10972"/>
                    <a:pt x="18948" y="11144"/>
                    <a:pt x="18937" y="11315"/>
                  </a:cubicBezTo>
                  <a:lnTo>
                    <a:pt x="21578" y="11483"/>
                  </a:lnTo>
                  <a:cubicBezTo>
                    <a:pt x="21592" y="11255"/>
                    <a:pt x="21600" y="1102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027"/>
                    <a:pt x="7" y="11255"/>
                    <a:pt x="21" y="11483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9536" name="Group 32"/>
          <p:cNvGrpSpPr>
            <a:grpSpLocks/>
          </p:cNvGrpSpPr>
          <p:nvPr/>
        </p:nvGrpSpPr>
        <p:grpSpPr bwMode="auto">
          <a:xfrm>
            <a:off x="909638" y="5283200"/>
            <a:ext cx="4664075" cy="347663"/>
            <a:chOff x="418" y="2421"/>
            <a:chExt cx="2938" cy="219"/>
          </a:xfrm>
        </p:grpSpPr>
        <p:sp>
          <p:nvSpPr>
            <p:cNvPr id="149537" name="Line 33"/>
            <p:cNvSpPr>
              <a:spLocks noChangeShapeType="1"/>
            </p:cNvSpPr>
            <p:nvPr/>
          </p:nvSpPr>
          <p:spPr bwMode="auto">
            <a:xfrm>
              <a:off x="418" y="2462"/>
              <a:ext cx="2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8" name="Oval 34"/>
            <p:cNvSpPr>
              <a:spLocks noChangeAspect="1" noChangeArrowheads="1"/>
            </p:cNvSpPr>
            <p:nvPr/>
          </p:nvSpPr>
          <p:spPr bwMode="auto">
            <a:xfrm>
              <a:off x="2185" y="2421"/>
              <a:ext cx="82" cy="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9539" name="Object 35"/>
            <p:cNvGraphicFramePr>
              <a:graphicFrameLocks noChangeAspect="1"/>
            </p:cNvGraphicFramePr>
            <p:nvPr/>
          </p:nvGraphicFramePr>
          <p:xfrm>
            <a:off x="2092" y="24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77" name="Equation" r:id="rId9" imgW="228600" imgH="241300" progId="Equation.DSMT4">
                    <p:embed/>
                  </p:oleObj>
                </mc:Choice>
                <mc:Fallback>
                  <p:oleObj name="Equation" r:id="rId9" imgW="228600" imgH="241300" progId="Equation.DSMT4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24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40" name="Group 36"/>
          <p:cNvGrpSpPr>
            <a:grpSpLocks/>
          </p:cNvGrpSpPr>
          <p:nvPr/>
        </p:nvGrpSpPr>
        <p:grpSpPr bwMode="auto">
          <a:xfrm>
            <a:off x="746125" y="4899025"/>
            <a:ext cx="665163" cy="900113"/>
            <a:chOff x="315" y="2179"/>
            <a:chExt cx="419" cy="567"/>
          </a:xfrm>
        </p:grpSpPr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>
              <a:off x="726" y="2179"/>
              <a:ext cx="8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396" y="2307"/>
              <a:ext cx="32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 flipV="1">
              <a:off x="503" y="2312"/>
              <a:ext cx="0" cy="1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9544" name="Object 40"/>
            <p:cNvGraphicFramePr>
              <a:graphicFrameLocks noChangeAspect="1"/>
            </p:cNvGraphicFramePr>
            <p:nvPr/>
          </p:nvGraphicFramePr>
          <p:xfrm>
            <a:off x="315" y="2313"/>
            <a:ext cx="10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78" name="Equation" r:id="rId11" imgW="164957" imgH="253780" progId="Equation.DSMT4">
                    <p:embed/>
                  </p:oleObj>
                </mc:Choice>
                <mc:Fallback>
                  <p:oleObj name="Equation" r:id="rId11" imgW="164957" imgH="253780" progId="Equation.DSMT4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" y="2313"/>
                          <a:ext cx="104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45" name="Group 41"/>
          <p:cNvGrpSpPr>
            <a:grpSpLocks/>
          </p:cNvGrpSpPr>
          <p:nvPr/>
        </p:nvGrpSpPr>
        <p:grpSpPr bwMode="auto">
          <a:xfrm>
            <a:off x="7116763" y="4294188"/>
            <a:ext cx="1635125" cy="1752600"/>
            <a:chOff x="3798" y="153"/>
            <a:chExt cx="1030" cy="1104"/>
          </a:xfrm>
        </p:grpSpPr>
        <p:sp>
          <p:nvSpPr>
            <p:cNvPr id="149546" name="AutoShape 42"/>
            <p:cNvSpPr>
              <a:spLocks noChangeArrowheads="1"/>
            </p:cNvSpPr>
            <p:nvPr/>
          </p:nvSpPr>
          <p:spPr bwMode="auto">
            <a:xfrm>
              <a:off x="4236" y="478"/>
              <a:ext cx="71" cy="204"/>
            </a:xfrm>
            <a:custGeom>
              <a:avLst/>
              <a:gdLst>
                <a:gd name="G0" fmla="+- 2834 0 0"/>
                <a:gd name="G1" fmla="+- 21600 0 2834"/>
                <a:gd name="G2" fmla="+- 21600 0 283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4" y="10800"/>
                  </a:moveTo>
                  <a:cubicBezTo>
                    <a:pt x="2834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4" y="6400"/>
                    <a:pt x="2834" y="10800"/>
                  </a:cubicBez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7" name="AutoShape 43"/>
            <p:cNvSpPr>
              <a:spLocks noChangeArrowheads="1"/>
            </p:cNvSpPr>
            <p:nvPr/>
          </p:nvSpPr>
          <p:spPr bwMode="auto">
            <a:xfrm>
              <a:off x="4332" y="373"/>
              <a:ext cx="71" cy="204"/>
            </a:xfrm>
            <a:custGeom>
              <a:avLst/>
              <a:gdLst>
                <a:gd name="G0" fmla="+- 2834 0 0"/>
                <a:gd name="G1" fmla="+- 21600 0 2834"/>
                <a:gd name="G2" fmla="+- 21600 0 283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4" y="10800"/>
                  </a:moveTo>
                  <a:cubicBezTo>
                    <a:pt x="2834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4" y="6400"/>
                    <a:pt x="2834" y="10800"/>
                  </a:cubicBez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8" name="AutoShape 44"/>
            <p:cNvSpPr>
              <a:spLocks noChangeArrowheads="1"/>
            </p:cNvSpPr>
            <p:nvPr/>
          </p:nvSpPr>
          <p:spPr bwMode="auto">
            <a:xfrm>
              <a:off x="4243" y="745"/>
              <a:ext cx="71" cy="204"/>
            </a:xfrm>
            <a:custGeom>
              <a:avLst/>
              <a:gdLst>
                <a:gd name="G0" fmla="+- 2834 0 0"/>
                <a:gd name="G1" fmla="+- 21600 0 2834"/>
                <a:gd name="G2" fmla="+- 21600 0 283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4" y="10800"/>
                  </a:moveTo>
                  <a:cubicBezTo>
                    <a:pt x="2834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4" y="6400"/>
                    <a:pt x="2834" y="10800"/>
                  </a:cubicBez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9" name="AutoShape 45"/>
            <p:cNvSpPr>
              <a:spLocks noChangeArrowheads="1"/>
            </p:cNvSpPr>
            <p:nvPr/>
          </p:nvSpPr>
          <p:spPr bwMode="auto">
            <a:xfrm>
              <a:off x="4349" y="641"/>
              <a:ext cx="71" cy="204"/>
            </a:xfrm>
            <a:custGeom>
              <a:avLst/>
              <a:gdLst>
                <a:gd name="G0" fmla="+- 2834 0 0"/>
                <a:gd name="G1" fmla="+- 21600 0 2834"/>
                <a:gd name="G2" fmla="+- 21600 0 283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4" y="10800"/>
                  </a:moveTo>
                  <a:cubicBezTo>
                    <a:pt x="2834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4" y="6400"/>
                    <a:pt x="2834" y="10800"/>
                  </a:cubicBez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0" name="AutoShape 46"/>
            <p:cNvSpPr>
              <a:spLocks noChangeArrowheads="1"/>
            </p:cNvSpPr>
            <p:nvPr/>
          </p:nvSpPr>
          <p:spPr bwMode="auto">
            <a:xfrm>
              <a:off x="4446" y="462"/>
              <a:ext cx="71" cy="204"/>
            </a:xfrm>
            <a:custGeom>
              <a:avLst/>
              <a:gdLst>
                <a:gd name="G0" fmla="+- 2834 0 0"/>
                <a:gd name="G1" fmla="+- 21600 0 2834"/>
                <a:gd name="G2" fmla="+- 21600 0 283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4" y="10800"/>
                  </a:moveTo>
                  <a:cubicBezTo>
                    <a:pt x="2834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4" y="6400"/>
                    <a:pt x="2834" y="10800"/>
                  </a:cubicBez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1" name="AutoShape 47"/>
            <p:cNvSpPr>
              <a:spLocks noChangeArrowheads="1"/>
            </p:cNvSpPr>
            <p:nvPr/>
          </p:nvSpPr>
          <p:spPr bwMode="auto">
            <a:xfrm rot="16200000" flipH="1">
              <a:off x="3818" y="530"/>
              <a:ext cx="1104" cy="350"/>
            </a:xfrm>
            <a:prstGeom prst="parallelogram">
              <a:avLst>
                <a:gd name="adj" fmla="val 86086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2" name="AutoShape 48"/>
            <p:cNvSpPr>
              <a:spLocks noChangeArrowheads="1"/>
            </p:cNvSpPr>
            <p:nvPr/>
          </p:nvSpPr>
          <p:spPr bwMode="auto">
            <a:xfrm>
              <a:off x="4445" y="745"/>
              <a:ext cx="71" cy="204"/>
            </a:xfrm>
            <a:custGeom>
              <a:avLst/>
              <a:gdLst>
                <a:gd name="G0" fmla="+- 2834 0 0"/>
                <a:gd name="G1" fmla="+- 21600 0 2834"/>
                <a:gd name="G2" fmla="+- 21600 0 283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4" y="10800"/>
                  </a:moveTo>
                  <a:cubicBezTo>
                    <a:pt x="2834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4" y="6400"/>
                    <a:pt x="2834" y="10800"/>
                  </a:cubicBez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3" name="AutoShape 49"/>
            <p:cNvSpPr>
              <a:spLocks noChangeArrowheads="1"/>
            </p:cNvSpPr>
            <p:nvPr/>
          </p:nvSpPr>
          <p:spPr bwMode="auto">
            <a:xfrm>
              <a:off x="4324" y="884"/>
              <a:ext cx="71" cy="204"/>
            </a:xfrm>
            <a:custGeom>
              <a:avLst/>
              <a:gdLst>
                <a:gd name="G0" fmla="+- 2834 0 0"/>
                <a:gd name="G1" fmla="+- 21600 0 2834"/>
                <a:gd name="G2" fmla="+- 21600 0 283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4" y="10800"/>
                  </a:moveTo>
                  <a:cubicBezTo>
                    <a:pt x="2834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4" y="6400"/>
                    <a:pt x="2834" y="10800"/>
                  </a:cubicBez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4" name="Line 50"/>
            <p:cNvSpPr>
              <a:spLocks noChangeShapeType="1"/>
            </p:cNvSpPr>
            <p:nvPr/>
          </p:nvSpPr>
          <p:spPr bwMode="auto">
            <a:xfrm>
              <a:off x="3798" y="526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5" name="Line 51"/>
            <p:cNvSpPr>
              <a:spLocks noChangeShapeType="1"/>
            </p:cNvSpPr>
            <p:nvPr/>
          </p:nvSpPr>
          <p:spPr bwMode="auto">
            <a:xfrm>
              <a:off x="3798" y="639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6" name="Line 52"/>
            <p:cNvSpPr>
              <a:spLocks noChangeShapeType="1"/>
            </p:cNvSpPr>
            <p:nvPr/>
          </p:nvSpPr>
          <p:spPr bwMode="auto">
            <a:xfrm>
              <a:off x="3798" y="752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7" name="Line 53"/>
            <p:cNvSpPr>
              <a:spLocks noChangeShapeType="1"/>
            </p:cNvSpPr>
            <p:nvPr/>
          </p:nvSpPr>
          <p:spPr bwMode="auto">
            <a:xfrm>
              <a:off x="3798" y="865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8" name="Line 54"/>
            <p:cNvSpPr>
              <a:spLocks noChangeShapeType="1"/>
            </p:cNvSpPr>
            <p:nvPr/>
          </p:nvSpPr>
          <p:spPr bwMode="auto">
            <a:xfrm>
              <a:off x="3798" y="978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9559" name="Group 55"/>
            <p:cNvGrpSpPr>
              <a:grpSpLocks/>
            </p:cNvGrpSpPr>
            <p:nvPr/>
          </p:nvGrpSpPr>
          <p:grpSpPr bwMode="auto">
            <a:xfrm>
              <a:off x="4617" y="217"/>
              <a:ext cx="211" cy="211"/>
              <a:chOff x="1282" y="2823"/>
              <a:chExt cx="211" cy="211"/>
            </a:xfrm>
          </p:grpSpPr>
          <p:sp>
            <p:nvSpPr>
              <p:cNvPr id="149560" name="Line 56"/>
              <p:cNvSpPr>
                <a:spLocks noChangeShapeType="1"/>
              </p:cNvSpPr>
              <p:nvPr/>
            </p:nvSpPr>
            <p:spPr bwMode="auto">
              <a:xfrm flipV="1">
                <a:off x="1282" y="2823"/>
                <a:ext cx="211" cy="187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61" name="Line 57"/>
              <p:cNvSpPr>
                <a:spLocks noChangeShapeType="1"/>
              </p:cNvSpPr>
              <p:nvPr/>
            </p:nvSpPr>
            <p:spPr bwMode="auto">
              <a:xfrm flipV="1">
                <a:off x="1282" y="2896"/>
                <a:ext cx="211" cy="13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9562" name="Group 58"/>
            <p:cNvGrpSpPr>
              <a:grpSpLocks/>
            </p:cNvGrpSpPr>
            <p:nvPr/>
          </p:nvGrpSpPr>
          <p:grpSpPr bwMode="auto">
            <a:xfrm flipV="1">
              <a:off x="4609" y="940"/>
              <a:ext cx="211" cy="211"/>
              <a:chOff x="1282" y="2823"/>
              <a:chExt cx="211" cy="211"/>
            </a:xfrm>
          </p:grpSpPr>
          <p:sp>
            <p:nvSpPr>
              <p:cNvPr id="149563" name="Line 59"/>
              <p:cNvSpPr>
                <a:spLocks noChangeShapeType="1"/>
              </p:cNvSpPr>
              <p:nvPr/>
            </p:nvSpPr>
            <p:spPr bwMode="auto">
              <a:xfrm flipV="1">
                <a:off x="1282" y="2823"/>
                <a:ext cx="211" cy="187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64" name="Line 60"/>
              <p:cNvSpPr>
                <a:spLocks noChangeShapeType="1"/>
              </p:cNvSpPr>
              <p:nvPr/>
            </p:nvSpPr>
            <p:spPr bwMode="auto">
              <a:xfrm flipV="1">
                <a:off x="1282" y="2896"/>
                <a:ext cx="211" cy="13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9565" name="Line 61"/>
            <p:cNvSpPr>
              <a:spLocks noChangeShapeType="1"/>
            </p:cNvSpPr>
            <p:nvPr/>
          </p:nvSpPr>
          <p:spPr bwMode="auto">
            <a:xfrm>
              <a:off x="3862" y="460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66" name="Line 62"/>
            <p:cNvSpPr>
              <a:spLocks noChangeShapeType="1"/>
            </p:cNvSpPr>
            <p:nvPr/>
          </p:nvSpPr>
          <p:spPr bwMode="auto">
            <a:xfrm>
              <a:off x="3862" y="573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67" name="Line 63"/>
            <p:cNvSpPr>
              <a:spLocks noChangeShapeType="1"/>
            </p:cNvSpPr>
            <p:nvPr/>
          </p:nvSpPr>
          <p:spPr bwMode="auto">
            <a:xfrm>
              <a:off x="3862" y="686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68" name="Line 64"/>
            <p:cNvSpPr>
              <a:spLocks noChangeShapeType="1"/>
            </p:cNvSpPr>
            <p:nvPr/>
          </p:nvSpPr>
          <p:spPr bwMode="auto">
            <a:xfrm>
              <a:off x="3862" y="799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69" name="Line 65"/>
            <p:cNvSpPr>
              <a:spLocks noChangeShapeType="1"/>
            </p:cNvSpPr>
            <p:nvPr/>
          </p:nvSpPr>
          <p:spPr bwMode="auto">
            <a:xfrm>
              <a:off x="3862" y="912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49570" name="Object 66"/>
          <p:cNvGraphicFramePr>
            <a:graphicFrameLocks noChangeAspect="1"/>
          </p:cNvGraphicFramePr>
          <p:nvPr/>
        </p:nvGraphicFramePr>
        <p:xfrm>
          <a:off x="6688138" y="5035550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79" name="Equation" r:id="rId13" imgW="291973" imgH="279279" progId="Equation.DSMT4">
                  <p:embed/>
                </p:oleObj>
              </mc:Choice>
              <mc:Fallback>
                <p:oleObj name="Equation" r:id="rId13" imgW="291973" imgH="279279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138" y="5035550"/>
                        <a:ext cx="2921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71" name="Object 67"/>
          <p:cNvGraphicFramePr>
            <a:graphicFrameLocks noChangeAspect="1"/>
          </p:cNvGraphicFramePr>
          <p:nvPr/>
        </p:nvGraphicFramePr>
        <p:xfrm>
          <a:off x="7896225" y="4100513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80" name="Equation" r:id="rId15" imgW="241091" imgH="266469" progId="Equation.DSMT4">
                  <p:embed/>
                </p:oleObj>
              </mc:Choice>
              <mc:Fallback>
                <p:oleObj name="Equation" r:id="rId15" imgW="241091" imgH="266469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4100513"/>
                        <a:ext cx="2413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9572" name="Picture 6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1341438"/>
            <a:ext cx="2459037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6" grpId="0" animBg="1"/>
      <p:bldP spid="1495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1621</TotalTime>
  <Words>1565</Words>
  <Application>Microsoft Office PowerPoint</Application>
  <PresentationFormat>全屏显示(4:3)</PresentationFormat>
  <Paragraphs>157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59" baseType="lpstr">
      <vt:lpstr>Arial Unicode MS</vt:lpstr>
      <vt:lpstr>黑体</vt:lpstr>
      <vt:lpstr>华文细黑</vt:lpstr>
      <vt:lpstr>楷体_GB2312</vt:lpstr>
      <vt:lpstr>隶书</vt:lpstr>
      <vt:lpstr>宋体</vt:lpstr>
      <vt:lpstr>Arial</vt:lpstr>
      <vt:lpstr>Calibri</vt:lpstr>
      <vt:lpstr>Cambria Math</vt:lpstr>
      <vt:lpstr>Impact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主题1</vt:lpstr>
      <vt:lpstr>Equation</vt:lpstr>
      <vt:lpstr>公式</vt:lpstr>
      <vt:lpstr>Microsoft 公式 3.0</vt:lpstr>
      <vt:lpstr>MathType 6.0 Equation</vt:lpstr>
      <vt:lpstr>第一章　原子的卢瑟福模型 </vt:lpstr>
      <vt:lpstr>§1.1 电子的发现与荷质比</vt:lpstr>
      <vt:lpstr>§1.2 原子的质量和大小</vt:lpstr>
      <vt:lpstr>§1.3原子的卢瑟福核式结构模型 </vt:lpstr>
      <vt:lpstr>PowerPoint 演示文稿</vt:lpstr>
      <vt:lpstr>PowerPoint 演示文稿</vt:lpstr>
      <vt:lpstr>α粒子的散射实验 </vt:lpstr>
      <vt:lpstr>库仑散射公式 </vt:lpstr>
      <vt:lpstr>C、卢瑟福散射公式的推导 </vt:lpstr>
      <vt:lpstr>PowerPoint 演示文稿</vt:lpstr>
      <vt:lpstr>PowerPoint 演示文稿</vt:lpstr>
      <vt:lpstr>§1.4卢瑟福模型的实验验证——盖革和马斯顿实验 </vt:lpstr>
      <vt:lpstr>PowerPoint 演示文稿</vt:lpstr>
      <vt:lpstr>B、原子核大小的估计 </vt:lpstr>
      <vt:lpstr>PowerPoint 演示文稿</vt:lpstr>
      <vt:lpstr>C、对α粒子散射实验的回顾与一些说明 </vt:lpstr>
      <vt:lpstr>§1.5卢瑟福模型的意义和困难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wlx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　原子的卢瑟福模型 </dc:title>
  <dc:creator>mouse-wlx</dc:creator>
  <cp:lastModifiedBy>刘昊迪</cp:lastModifiedBy>
  <cp:revision>307</cp:revision>
  <cp:lastPrinted>1601-01-01T00:00:00Z</cp:lastPrinted>
  <dcterms:created xsi:type="dcterms:W3CDTF">2003-02-14T07:15:14Z</dcterms:created>
  <dcterms:modified xsi:type="dcterms:W3CDTF">2016-03-19T08:29:57Z</dcterms:modified>
</cp:coreProperties>
</file>