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78"/>
  </p:notesMasterIdLst>
  <p:sldIdLst>
    <p:sldId id="258" r:id="rId2"/>
    <p:sldId id="260" r:id="rId3"/>
    <p:sldId id="261" r:id="rId4"/>
    <p:sldId id="412" r:id="rId5"/>
    <p:sldId id="265" r:id="rId6"/>
    <p:sldId id="267" r:id="rId7"/>
    <p:sldId id="270" r:id="rId8"/>
    <p:sldId id="273" r:id="rId9"/>
    <p:sldId id="275" r:id="rId10"/>
    <p:sldId id="390" r:id="rId11"/>
    <p:sldId id="279" r:id="rId12"/>
    <p:sldId id="281" r:id="rId13"/>
    <p:sldId id="285" r:id="rId14"/>
    <p:sldId id="286" r:id="rId15"/>
    <p:sldId id="293" r:id="rId16"/>
    <p:sldId id="296" r:id="rId17"/>
    <p:sldId id="300" r:id="rId18"/>
    <p:sldId id="302" r:id="rId19"/>
    <p:sldId id="304" r:id="rId20"/>
    <p:sldId id="360" r:id="rId21"/>
    <p:sldId id="307" r:id="rId22"/>
    <p:sldId id="308" r:id="rId23"/>
    <p:sldId id="346" r:id="rId24"/>
    <p:sldId id="314" r:id="rId25"/>
    <p:sldId id="316" r:id="rId26"/>
    <p:sldId id="354" r:id="rId27"/>
    <p:sldId id="355" r:id="rId28"/>
    <p:sldId id="356" r:id="rId29"/>
    <p:sldId id="357" r:id="rId30"/>
    <p:sldId id="358" r:id="rId31"/>
    <p:sldId id="359" r:id="rId32"/>
    <p:sldId id="319" r:id="rId33"/>
    <p:sldId id="347" r:id="rId34"/>
    <p:sldId id="350" r:id="rId35"/>
    <p:sldId id="416" r:id="rId36"/>
    <p:sldId id="417" r:id="rId37"/>
    <p:sldId id="418" r:id="rId38"/>
    <p:sldId id="419" r:id="rId39"/>
    <p:sldId id="420" r:id="rId40"/>
    <p:sldId id="421" r:id="rId41"/>
    <p:sldId id="423" r:id="rId42"/>
    <p:sldId id="422" r:id="rId43"/>
    <p:sldId id="389" r:id="rId44"/>
    <p:sldId id="334" r:id="rId45"/>
    <p:sldId id="384" r:id="rId46"/>
    <p:sldId id="395" r:id="rId47"/>
    <p:sldId id="413" r:id="rId48"/>
    <p:sldId id="414" r:id="rId49"/>
    <p:sldId id="385" r:id="rId50"/>
    <p:sldId id="415" r:id="rId51"/>
    <p:sldId id="393" r:id="rId52"/>
    <p:sldId id="387" r:id="rId53"/>
    <p:sldId id="398" r:id="rId54"/>
    <p:sldId id="407" r:id="rId55"/>
    <p:sldId id="399" r:id="rId56"/>
    <p:sldId id="361" r:id="rId57"/>
    <p:sldId id="336" r:id="rId58"/>
    <p:sldId id="375" r:id="rId59"/>
    <p:sldId id="362" r:id="rId60"/>
    <p:sldId id="409" r:id="rId61"/>
    <p:sldId id="363" r:id="rId62"/>
    <p:sldId id="376" r:id="rId63"/>
    <p:sldId id="364" r:id="rId64"/>
    <p:sldId id="365" r:id="rId65"/>
    <p:sldId id="366" r:id="rId66"/>
    <p:sldId id="367" r:id="rId67"/>
    <p:sldId id="369" r:id="rId68"/>
    <p:sldId id="370" r:id="rId69"/>
    <p:sldId id="379" r:id="rId70"/>
    <p:sldId id="371" r:id="rId71"/>
    <p:sldId id="380" r:id="rId72"/>
    <p:sldId id="372" r:id="rId73"/>
    <p:sldId id="383" r:id="rId74"/>
    <p:sldId id="410" r:id="rId75"/>
    <p:sldId id="373" r:id="rId76"/>
    <p:sldId id="382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FFCC"/>
    <a:srgbClr val="CCECFF"/>
    <a:srgbClr val="800080"/>
    <a:srgbClr val="990099"/>
    <a:srgbClr val="993366"/>
    <a:srgbClr val="0099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84563" autoAdjust="0"/>
  </p:normalViewPr>
  <p:slideViewPr>
    <p:cSldViewPr>
      <p:cViewPr varScale="1">
        <p:scale>
          <a:sx n="78" d="100"/>
          <a:sy n="78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3" Type="http://schemas.openxmlformats.org/officeDocument/2006/relationships/image" Target="../media/image118.wmf"/><Relationship Id="rId21" Type="http://schemas.openxmlformats.org/officeDocument/2006/relationships/image" Target="../media/image136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24" Type="http://schemas.openxmlformats.org/officeDocument/2006/relationships/image" Target="../media/image139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23" Type="http://schemas.openxmlformats.org/officeDocument/2006/relationships/image" Target="../media/image138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Relationship Id="rId22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emf"/><Relationship Id="rId7" Type="http://schemas.openxmlformats.org/officeDocument/2006/relationships/image" Target="../media/image146.w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wmf"/><Relationship Id="rId5" Type="http://schemas.openxmlformats.org/officeDocument/2006/relationships/image" Target="../media/image144.emf"/><Relationship Id="rId10" Type="http://schemas.openxmlformats.org/officeDocument/2006/relationships/image" Target="../media/image149.wmf"/><Relationship Id="rId4" Type="http://schemas.openxmlformats.org/officeDocument/2006/relationships/image" Target="../media/image143.emf"/><Relationship Id="rId9" Type="http://schemas.openxmlformats.org/officeDocument/2006/relationships/image" Target="../media/image14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0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F0B59F-0BED-454F-9FA9-EA4A67F1B9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6A4DB75-E960-4DC3-ACA4-9DB1C08E804C}" type="slidenum">
              <a:rPr lang="zh-CN" altLang="en-US" sz="1200">
                <a:latin typeface="Arial" panose="020B0604020202020204" pitchFamily="34" charset="0"/>
              </a:rPr>
              <a:pPr algn="r"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770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92C148F-D8A5-42B4-A084-5E7A4F1E05D3}" type="slidenum">
              <a:rPr lang="zh-CN" altLang="en-US" sz="1200">
                <a:latin typeface="Arial" panose="020B0604020202020204" pitchFamily="34" charset="0"/>
              </a:rPr>
              <a:pPr algn="r"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2856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B289B1F-E259-479A-BD5C-DEBF74FA42E0}" type="slidenum">
              <a:rPr lang="zh-CN" altLang="en-US" sz="1200">
                <a:latin typeface="Arial" panose="020B0604020202020204" pitchFamily="34" charset="0"/>
              </a:rPr>
              <a:pPr algn="r"/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34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0B59F-0BED-454F-9FA9-EA4A67F1B9B4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7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" y="1268413"/>
            <a:ext cx="9251947" cy="2978150"/>
            <a:chOff x="0" y="1268760"/>
            <a:chExt cx="9252478" cy="2978150"/>
          </a:xfrm>
        </p:grpSpPr>
        <p:pic>
          <p:nvPicPr>
            <p:cNvPr id="14" name="图片 19" descr="Untitled-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1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251520" y="1268760"/>
              <a:ext cx="1440161" cy="720080"/>
              <a:chOff x="251520" y="1268760"/>
              <a:chExt cx="1440160" cy="7200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2411760" y="1268760"/>
              <a:ext cx="1440161" cy="720080"/>
              <a:chOff x="251520" y="1268760"/>
              <a:chExt cx="1440160" cy="72008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4572000" y="1268760"/>
              <a:ext cx="1440161" cy="720080"/>
              <a:chOff x="251520" y="1268760"/>
              <a:chExt cx="1440160" cy="72008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4"/>
            <p:cNvGrpSpPr>
              <a:grpSpLocks/>
            </p:cNvGrpSpPr>
            <p:nvPr/>
          </p:nvGrpSpPr>
          <p:grpSpPr bwMode="auto">
            <a:xfrm>
              <a:off x="6732240" y="1268760"/>
              <a:ext cx="1440161" cy="720080"/>
              <a:chOff x="251520" y="1268760"/>
              <a:chExt cx="1440160" cy="7200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892098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0839" y="198948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89485"/>
              <a:ext cx="25083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3" name="组合 28"/>
            <p:cNvGrpSpPr>
              <a:grpSpLocks/>
            </p:cNvGrpSpPr>
            <p:nvPr/>
          </p:nvGrpSpPr>
          <p:grpSpPr bwMode="auto">
            <a:xfrm>
              <a:off x="1691680" y="1988840"/>
              <a:ext cx="1440161" cy="720080"/>
              <a:chOff x="251520" y="1268760"/>
              <a:chExt cx="1440160" cy="72008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72978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212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0"/>
            <p:cNvGrpSpPr>
              <a:grpSpLocks/>
            </p:cNvGrpSpPr>
            <p:nvPr/>
          </p:nvGrpSpPr>
          <p:grpSpPr bwMode="auto">
            <a:xfrm>
              <a:off x="3923928" y="1988840"/>
              <a:ext cx="1440161" cy="720080"/>
              <a:chOff x="251520" y="1268760"/>
              <a:chExt cx="1440160" cy="7200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972883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5211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5" name="组合 31"/>
            <p:cNvGrpSpPr>
              <a:grpSpLocks/>
            </p:cNvGrpSpPr>
            <p:nvPr/>
          </p:nvGrpSpPr>
          <p:grpSpPr bwMode="auto">
            <a:xfrm>
              <a:off x="6012161" y="1988840"/>
              <a:ext cx="1440161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2333" y="1269405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156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892098" y="1989485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72919" y="198948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708622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971600" y="2708920"/>
              <a:ext cx="1440161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292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6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3131841" y="2708920"/>
              <a:ext cx="1440161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763" y="1268462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99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1" name="组合 37"/>
            <p:cNvGrpSpPr>
              <a:grpSpLocks/>
            </p:cNvGrpSpPr>
            <p:nvPr/>
          </p:nvGrpSpPr>
          <p:grpSpPr bwMode="auto">
            <a:xfrm>
              <a:off x="5292081" y="2708920"/>
              <a:ext cx="1440161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164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0881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7452321" y="2708920"/>
              <a:ext cx="1440161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118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352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3" name="组合 39"/>
            <p:cNvGrpSpPr>
              <a:grpSpLocks/>
            </p:cNvGrpSpPr>
            <p:nvPr/>
          </p:nvGrpSpPr>
          <p:grpSpPr bwMode="auto">
            <a:xfrm>
              <a:off x="251520" y="3429000"/>
              <a:ext cx="1440161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1605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839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4" name="组合 40"/>
            <p:cNvGrpSpPr>
              <a:grpSpLocks/>
            </p:cNvGrpSpPr>
            <p:nvPr/>
          </p:nvGrpSpPr>
          <p:grpSpPr bwMode="auto">
            <a:xfrm>
              <a:off x="2411760" y="3429000"/>
              <a:ext cx="1440161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077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311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5" name="组合 41"/>
            <p:cNvGrpSpPr>
              <a:grpSpLocks/>
            </p:cNvGrpSpPr>
            <p:nvPr/>
          </p:nvGrpSpPr>
          <p:grpSpPr bwMode="auto">
            <a:xfrm>
              <a:off x="4572000" y="3429000"/>
              <a:ext cx="1440161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548" y="1269107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782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6" name="组合 42"/>
            <p:cNvGrpSpPr>
              <a:grpSpLocks/>
            </p:cNvGrpSpPr>
            <p:nvPr/>
          </p:nvGrpSpPr>
          <p:grpSpPr bwMode="auto">
            <a:xfrm>
              <a:off x="6732240" y="3429000"/>
              <a:ext cx="1440161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020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2254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892098" y="3429347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0839" y="4148485"/>
              <a:ext cx="720766" cy="9048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0" y="4148485"/>
              <a:ext cx="250839" cy="9048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40" name="组合 46"/>
            <p:cNvGrpSpPr>
              <a:grpSpLocks/>
            </p:cNvGrpSpPr>
            <p:nvPr/>
          </p:nvGrpSpPr>
          <p:grpSpPr bwMode="auto">
            <a:xfrm>
              <a:off x="1691680" y="4131088"/>
              <a:ext cx="1440161" cy="9000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2978" y="1268232"/>
                <a:ext cx="719179" cy="723984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2212" y="1268232"/>
                <a:ext cx="720766" cy="723984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1" name="组合 47"/>
            <p:cNvGrpSpPr>
              <a:grpSpLocks/>
            </p:cNvGrpSpPr>
            <p:nvPr/>
          </p:nvGrpSpPr>
          <p:grpSpPr bwMode="auto">
            <a:xfrm>
              <a:off x="3851920" y="4149080"/>
              <a:ext cx="1440161" cy="7200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2" name="组合 48"/>
            <p:cNvGrpSpPr>
              <a:grpSpLocks/>
            </p:cNvGrpSpPr>
            <p:nvPr/>
          </p:nvGrpSpPr>
          <p:grpSpPr bwMode="auto">
            <a:xfrm>
              <a:off x="6012161" y="4149080"/>
              <a:ext cx="1440161" cy="7200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892095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DCFC23-87AF-4F2B-BEFC-A8920AEC762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8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DDB63-3C75-4B69-97E0-D092C56C2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08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21A10-9AC9-43F9-9A31-E40794FB4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5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996EDC0D-3AA6-4215-9384-194924217E3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00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A90DBF-D703-428C-B38B-02DF076949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F78A11-DFBD-45AC-98CE-E60524078EF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E85688-C1E3-47A7-A94F-E2E9C9B4B0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E87DAE-E22D-4D2F-B862-4E6EB8469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2FBFF7-9EED-4A4E-94CE-3489740D99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0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E4BBD7-5FF9-4B69-807B-6ADEF485C4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73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4BBD7-5FF9-4B69-807B-6ADEF485C4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71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4BBD7-5FF9-4B69-807B-6ADEF485C4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9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9FE4BBD7-5FF9-4B69-807B-6ADEF485C40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27038" y="6381332"/>
            <a:ext cx="4252876" cy="371857"/>
            <a:chOff x="127037" y="6361715"/>
            <a:chExt cx="4252876" cy="371857"/>
          </a:xfrm>
        </p:grpSpPr>
        <p:pic>
          <p:nvPicPr>
            <p:cNvPr id="11" name="图片 16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37" y="6408738"/>
              <a:ext cx="2554288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3" r="32369"/>
            <a:stretch/>
          </p:blipFill>
          <p:spPr>
            <a:xfrm>
              <a:off x="2651721" y="6361715"/>
              <a:ext cx="1728192" cy="371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emf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4.png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png"/><Relationship Id="rId4" Type="http://schemas.openxmlformats.org/officeDocument/2006/relationships/image" Target="../media/image5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58.wmf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png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1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52.png"/><Relationship Id="rId4" Type="http://schemas.openxmlformats.org/officeDocument/2006/relationships/image" Target="../media/image6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microsoft.com/office/2007/relationships/hdphoto" Target="../media/hdphoto1.wdp"/><Relationship Id="rId7" Type="http://schemas.openxmlformats.org/officeDocument/2006/relationships/image" Target="../media/image3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88.png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png"/><Relationship Id="rId5" Type="http://schemas.openxmlformats.org/officeDocument/2006/relationships/image" Target="../media/image49.wmf"/><Relationship Id="rId10" Type="http://schemas.openxmlformats.org/officeDocument/2006/relationships/image" Target="../media/image52.wmf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9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94.png"/><Relationship Id="rId4" Type="http://schemas.openxmlformats.org/officeDocument/2006/relationships/image" Target="../media/image9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5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99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0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01.wmf"/><Relationship Id="rId26" Type="http://schemas.openxmlformats.org/officeDocument/2006/relationships/image" Target="../media/image103.wmf"/><Relationship Id="rId3" Type="http://schemas.openxmlformats.org/officeDocument/2006/relationships/image" Target="../media/image95.png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580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6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1.wmf"/><Relationship Id="rId29" Type="http://schemas.openxmlformats.org/officeDocument/2006/relationships/image" Target="../media/image99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590.bin"/><Relationship Id="rId24" Type="http://schemas.openxmlformats.org/officeDocument/2006/relationships/oleObject" Target="../embeddings/oleObject55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600.bin"/><Relationship Id="rId23" Type="http://schemas.openxmlformats.org/officeDocument/2006/relationships/image" Target="../media/image102.wmf"/><Relationship Id="rId28" Type="http://schemas.openxmlformats.org/officeDocument/2006/relationships/image" Target="../media/image98.png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610.bin"/><Relationship Id="rId4" Type="http://schemas.openxmlformats.org/officeDocument/2006/relationships/image" Target="../media/image96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00.wmf"/><Relationship Id="rId22" Type="http://schemas.openxmlformats.org/officeDocument/2006/relationships/oleObject" Target="../embeddings/oleObject620.bin"/><Relationship Id="rId27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4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60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oleObject" Target="../embeddings/oleObject62.bin"/><Relationship Id="rId7" Type="http://schemas.openxmlformats.org/officeDocument/2006/relationships/image" Target="../media/image10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1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1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15.wmf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1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9" Type="http://schemas.openxmlformats.org/officeDocument/2006/relationships/oleObject" Target="../embeddings/oleObject84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131.wmf"/><Relationship Id="rId42" Type="http://schemas.openxmlformats.org/officeDocument/2006/relationships/image" Target="../media/image135.wmf"/><Relationship Id="rId47" Type="http://schemas.openxmlformats.org/officeDocument/2006/relationships/oleObject" Target="../embeddings/oleObject88.bin"/><Relationship Id="rId50" Type="http://schemas.openxmlformats.org/officeDocument/2006/relationships/image" Target="../media/image139.wmf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122.wmf"/><Relationship Id="rId29" Type="http://schemas.openxmlformats.org/officeDocument/2006/relationships/oleObject" Target="../embeddings/oleObject79.bin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134.wmf"/><Relationship Id="rId45" Type="http://schemas.openxmlformats.org/officeDocument/2006/relationships/oleObject" Target="../embeddings/oleObject87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128.wmf"/><Relationship Id="rId36" Type="http://schemas.openxmlformats.org/officeDocument/2006/relationships/image" Target="../media/image132.wmf"/><Relationship Id="rId49" Type="http://schemas.openxmlformats.org/officeDocument/2006/relationships/oleObject" Target="../embeddings/oleObject89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4" Type="http://schemas.openxmlformats.org/officeDocument/2006/relationships/image" Target="../media/image136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129.wmf"/><Relationship Id="rId35" Type="http://schemas.openxmlformats.org/officeDocument/2006/relationships/oleObject" Target="../embeddings/oleObject82.bin"/><Relationship Id="rId43" Type="http://schemas.openxmlformats.org/officeDocument/2006/relationships/oleObject" Target="../embeddings/oleObject86.bin"/><Relationship Id="rId48" Type="http://schemas.openxmlformats.org/officeDocument/2006/relationships/image" Target="../media/image138.wmf"/><Relationship Id="rId8" Type="http://schemas.openxmlformats.org/officeDocument/2006/relationships/image" Target="../media/image118.wmf"/><Relationship Id="rId3" Type="http://schemas.openxmlformats.org/officeDocument/2006/relationships/oleObject" Target="../embeddings/oleObject66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133.wmf"/><Relationship Id="rId46" Type="http://schemas.openxmlformats.org/officeDocument/2006/relationships/image" Target="../media/image137.wmf"/><Relationship Id="rId20" Type="http://schemas.openxmlformats.org/officeDocument/2006/relationships/image" Target="../media/image124.wmf"/><Relationship Id="rId41" Type="http://schemas.openxmlformats.org/officeDocument/2006/relationships/oleObject" Target="../embeddings/oleObject85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7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44.emf"/><Relationship Id="rId18" Type="http://schemas.openxmlformats.org/officeDocument/2006/relationships/oleObject" Target="../embeddings/oleObject97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8.wmf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43.emf"/><Relationship Id="rId5" Type="http://schemas.openxmlformats.org/officeDocument/2006/relationships/image" Target="../media/image140.emf"/><Relationship Id="rId15" Type="http://schemas.openxmlformats.org/officeDocument/2006/relationships/image" Target="../media/image145.wmf"/><Relationship Id="rId23" Type="http://schemas.openxmlformats.org/officeDocument/2006/relationships/image" Target="../media/image149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147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60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62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6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6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6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76.emf"/><Relationship Id="rId26" Type="http://schemas.openxmlformats.org/officeDocument/2006/relationships/image" Target="../media/image180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79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74.emf"/><Relationship Id="rId22" Type="http://schemas.openxmlformats.org/officeDocument/2006/relationships/image" Target="../media/image17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16013" y="260350"/>
            <a:ext cx="741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400">
                <a:solidFill>
                  <a:schemeClr val="fol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第四章　</a:t>
            </a:r>
            <a:r>
              <a:rPr lang="zh-CN" altLang="en-US" sz="4400" b="1">
                <a:solidFill>
                  <a:schemeClr val="folHlink"/>
                </a:solidFill>
                <a:latin typeface="楷体_GB2312" pitchFamily="49" charset="-122"/>
                <a:ea typeface="隶书" panose="02010509060101010101" pitchFamily="49" charset="-122"/>
              </a:rPr>
              <a:t>电子自旋  小结</a:t>
            </a:r>
            <a:endParaRPr lang="zh-CN" altLang="en-US" sz="4400">
              <a:solidFill>
                <a:schemeClr val="folHlink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27584" y="1196752"/>
            <a:ext cx="712787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4.1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原子中电子轨道运动的磁矩 </a:t>
            </a: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4.2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史特恩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盖拉赫实验与原子空</a:t>
            </a:r>
          </a:p>
          <a:p>
            <a:pPr algn="l" eaLnBrk="1" hangingPunct="1"/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间量子化</a:t>
            </a:r>
            <a:endParaRPr lang="zh-CN" altLang="en-US" sz="3200" b="1" dirty="0">
              <a:solidFill>
                <a:schemeClr val="hlink"/>
              </a:solidFill>
              <a:latin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4.3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电子自旋及原子态的符号</a:t>
            </a: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4.4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史特恩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盖拉赫实验与碱金属</a:t>
            </a:r>
          </a:p>
          <a:p>
            <a:pPr algn="l" eaLnBrk="1" hangingPunct="1"/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双线的解释</a:t>
            </a:r>
            <a:endParaRPr lang="zh-CN" altLang="en-US" sz="3200" b="1" dirty="0">
              <a:solidFill>
                <a:schemeClr val="hlink"/>
              </a:solidFill>
              <a:latin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4.5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磁场对原子的作用 </a:t>
            </a: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4.6</a:t>
            </a:r>
            <a:r>
              <a:rPr lang="zh-CN" altLang="en-US" sz="32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塞曼效应</a:t>
            </a:r>
            <a:endParaRPr lang="zh-CN" altLang="en-US" sz="3200" b="1" dirty="0">
              <a:solidFill>
                <a:schemeClr val="hlink"/>
              </a:solidFill>
              <a:latin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4.7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抗磁性、顺磁性和铁磁性 </a:t>
            </a:r>
          </a:p>
          <a:p>
            <a:pPr algn="l" eaLnBrk="1" hangingPunct="1"/>
            <a:r>
              <a:rPr lang="en-US" altLang="zh-CN" sz="32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4.8</a:t>
            </a:r>
            <a:r>
              <a:rPr lang="zh-CN" altLang="en-US" sz="32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氢原子能谱的研究发展过程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005138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" name="Picture 2" descr="D:\Physics\F4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6632"/>
            <a:ext cx="3478213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T7\0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5" y="1477115"/>
            <a:ext cx="4217869" cy="58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T7\0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" y="2303412"/>
            <a:ext cx="5566778" cy="8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T7\03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0" y="3294222"/>
            <a:ext cx="4505518" cy="186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T7\03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" y="5691641"/>
            <a:ext cx="2743093" cy="107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zh-CN" altLang="en-US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331913" y="1484313"/>
            <a:ext cx="3565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400" b="1">
                <a:solidFill>
                  <a:srgbClr val="FF0000"/>
                </a:solidFill>
                <a:latin typeface="Arial Unicode MS" panose="020B0604020202020204" pitchFamily="34" charset="-122"/>
                <a:ea typeface="楷体_GB2312" pitchFamily="49" charset="-122"/>
              </a:rPr>
              <a:t>原子态的符号</a:t>
            </a:r>
          </a:p>
        </p:txBody>
      </p: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611188" y="2565400"/>
            <a:ext cx="8208962" cy="3805238"/>
            <a:chOff x="385" y="1616"/>
            <a:chExt cx="5171" cy="2397"/>
          </a:xfrm>
        </p:grpSpPr>
        <p:sp>
          <p:nvSpPr>
            <p:cNvPr id="14343" name="Rectangle 4"/>
            <p:cNvSpPr>
              <a:spLocks noChangeArrowheads="1"/>
            </p:cNvSpPr>
            <p:nvPr/>
          </p:nvSpPr>
          <p:spPr bwMode="auto">
            <a:xfrm>
              <a:off x="385" y="1616"/>
              <a:ext cx="5171" cy="2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前已经说过，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当电子的  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=0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b="1" u="sng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latin typeface="Times New Roman" panose="02020603050405020304" pitchFamily="18" charset="0"/>
                  <a:ea typeface="楷体_GB2312" pitchFamily="49" charset="-122"/>
                </a:rPr>
                <a:t>3…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时，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zh-CN" altLang="en-US" b="1" u="sng">
                  <a:solidFill>
                    <a:srgbClr val="CC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作电子轨道运动的标记（电子态）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，在这些字母前面再写出主量子数</a:t>
              </a:r>
              <a:r>
                <a:rPr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，就成为电子态的符号。由于原子实的轨道角动量、自旋角动量和总角动量都等于零，而碱金属原子（同样包括氢原子和类氢离子）只有一个（价）电子，因而（价）电子的那些角动量也就等于整个原子的角动量，价电子的诸量子数也就可以用来描述整个原子，随着轨道角动量量子数的不同，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用大写的字母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zh-CN" altLang="en-US" b="1" u="sng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等代表原子态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，并在左上角写一个</a:t>
              </a:r>
              <a:r>
                <a:rPr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字代表双重结构，在右下角标明</a:t>
              </a:r>
              <a:r>
                <a:rPr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J</a:t>
              </a:r>
              <a:r>
                <a:rPr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量子数。</a:t>
              </a:r>
            </a:p>
          </p:txBody>
        </p:sp>
        <p:graphicFrame>
          <p:nvGraphicFramePr>
            <p:cNvPr id="14344" name="Object 5"/>
            <p:cNvGraphicFramePr>
              <a:graphicFrameLocks noChangeAspect="1"/>
            </p:cNvGraphicFramePr>
            <p:nvPr/>
          </p:nvGraphicFramePr>
          <p:xfrm>
            <a:off x="2835" y="1661"/>
            <a:ext cx="1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3" r:id="rId3" imgW="139700" imgH="228600" progId="Equation.3">
                    <p:embed/>
                  </p:oleObj>
                </mc:Choice>
                <mc:Fallback>
                  <p:oleObj r:id="rId3" imgW="1397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661"/>
                          <a:ext cx="1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359" name="Object 7"/>
          <p:cNvGraphicFramePr>
            <a:graphicFrameLocks noChangeAspect="1"/>
          </p:cNvGraphicFramePr>
          <p:nvPr/>
        </p:nvGraphicFramePr>
        <p:xfrm>
          <a:off x="5651500" y="1196975"/>
          <a:ext cx="25908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r:id="rId5" imgW="672808" imgH="368140" progId="Equation.3">
                  <p:embed/>
                </p:oleObj>
              </mc:Choice>
              <mc:Fallback>
                <p:oleObj r:id="rId5" imgW="672808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96975"/>
                        <a:ext cx="2590800" cy="14239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211638" y="404813"/>
            <a:ext cx="2520950" cy="431800"/>
          </a:xfrm>
          <a:prstGeom prst="wedgeRoundRectCallout">
            <a:avLst>
              <a:gd name="adj1" fmla="val 36523"/>
              <a:gd name="adj2" fmla="val 182722"/>
              <a:gd name="adj3" fmla="val 16667"/>
            </a:avLst>
          </a:prstGeom>
          <a:gradFill rotWithShape="1">
            <a:gsLst>
              <a:gs pos="0">
                <a:srgbClr val="5E2F00">
                  <a:alpha val="39998"/>
                </a:srgbClr>
              </a:gs>
              <a:gs pos="100000">
                <a:srgbClr val="CC6600">
                  <a:alpha val="39998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能级结构的层数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971550" y="476250"/>
            <a:ext cx="77057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4.4  S-G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实验与碱金属双线的解释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68583" y="1146128"/>
            <a:ext cx="813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Stern-</a:t>
            </a:r>
            <a:r>
              <a:rPr lang="en-US" altLang="zh-CN" sz="2800" b="1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Gerlach</a:t>
            </a:r>
            <a:r>
              <a:rPr lang="zh-CN" altLang="en-US" sz="28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实验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65318"/>
              </p:ext>
            </p:extLst>
          </p:nvPr>
        </p:nvGraphicFramePr>
        <p:xfrm>
          <a:off x="1565253" y="2609559"/>
          <a:ext cx="5545137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公式" r:id="rId3" imgW="4051300" imgH="1257300" progId="Equation.3">
                  <p:embed/>
                </p:oleObj>
              </mc:Choice>
              <mc:Fallback>
                <p:oleObj name="公式" r:id="rId3" imgW="4051300" imgH="1257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53" y="2609559"/>
                        <a:ext cx="5545137" cy="17208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81040" y="4481221"/>
            <a:ext cx="828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史特恩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盖拉赫实验证明了下列几点：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空间量子化的事实；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2.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电子自旋假设的正确性；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3.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电子自旋磁矩数值的正确性；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4.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轨道角动量量子数取值范围变化的正确性。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53" y="1632627"/>
            <a:ext cx="4705762" cy="921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49676"/>
              </p:ext>
            </p:extLst>
          </p:nvPr>
        </p:nvGraphicFramePr>
        <p:xfrm>
          <a:off x="0" y="1695450"/>
          <a:ext cx="936942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Document" r:id="rId3" imgW="5393245" imgH="2564174" progId="Word.Document.8">
                  <p:embed/>
                </p:oleObj>
              </mc:Choice>
              <mc:Fallback>
                <p:oleObj name="Document" r:id="rId3" imgW="5393245" imgH="25641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95450"/>
                        <a:ext cx="9369425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27088" y="1341438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、碱金属双线的解释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2060575"/>
          <a:ext cx="25923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r:id="rId3" imgW="1308100" imgH="368300" progId="Equation.3">
                  <p:embed/>
                </p:oleObj>
              </mc:Choice>
              <mc:Fallback>
                <p:oleObj r:id="rId3" imgW="13081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60575"/>
                        <a:ext cx="2592387" cy="73025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8263" y="1412875"/>
          <a:ext cx="27368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公式" r:id="rId5" imgW="2235200" imgH="1270000" progId="Equation.3">
                  <p:embed/>
                </p:oleObj>
              </mc:Choice>
              <mc:Fallback>
                <p:oleObj name="公式" r:id="rId5" imgW="2235200" imgH="1270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12875"/>
                        <a:ext cx="2736850" cy="1555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9400" y="3068638"/>
          <a:ext cx="7267575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r:id="rId7" imgW="5181600" imgH="1676400" progId="Equation.3">
                  <p:embed/>
                </p:oleObj>
              </mc:Choice>
              <mc:Fallback>
                <p:oleObj r:id="rId7" imgW="5181600" imgH="167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068638"/>
                        <a:ext cx="7267575" cy="23510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042988" y="332656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对于双能级有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009900" y="19503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37998"/>
              </p:ext>
            </p:extLst>
          </p:nvPr>
        </p:nvGraphicFramePr>
        <p:xfrm>
          <a:off x="1331913" y="519981"/>
          <a:ext cx="6840537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公式" r:id="rId3" imgW="4483100" imgH="3606800" progId="Equation.3">
                  <p:embed/>
                </p:oleObj>
              </mc:Choice>
              <mc:Fallback>
                <p:oleObj name="公式" r:id="rId3" imgW="4483100" imgH="360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9981"/>
                        <a:ext cx="6840537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11"/>
          <p:cNvSpPr>
            <a:spLocks noChangeShapeType="1"/>
          </p:cNvSpPr>
          <p:nvPr/>
        </p:nvSpPr>
        <p:spPr bwMode="auto">
          <a:xfrm>
            <a:off x="684213" y="2752006"/>
            <a:ext cx="78486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12"/>
          <p:cNvSpPr>
            <a:spLocks noChangeShapeType="1"/>
          </p:cNvSpPr>
          <p:nvPr/>
        </p:nvSpPr>
        <p:spPr bwMode="auto">
          <a:xfrm>
            <a:off x="684213" y="2205906"/>
            <a:ext cx="431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701" name="AutoShape 13"/>
          <p:cNvSpPr>
            <a:spLocks noChangeArrowheads="1"/>
          </p:cNvSpPr>
          <p:nvPr/>
        </p:nvSpPr>
        <p:spPr bwMode="auto">
          <a:xfrm>
            <a:off x="755650" y="3213968"/>
            <a:ext cx="288925" cy="2016125"/>
          </a:xfrm>
          <a:prstGeom prst="curvedRightArrow">
            <a:avLst>
              <a:gd name="adj1" fmla="val 97822"/>
              <a:gd name="adj2" fmla="val 279121"/>
              <a:gd name="adj3" fmla="val 3333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95288" y="1052513"/>
            <a:ext cx="8569325" cy="344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D.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单电子辐射跃迁的选择定则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从观察到的碱金属原子的光谱，可以得出这样一个结论，发出辐射或吸收辐射的跃迁只能在下列条件下发生：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                        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主量子数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的改变不受限制，可见产生辐射的跃迁是有选择性的。上述选择定则是经验的总结，在量子力学中有理论的推导。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31913" y="2708275"/>
          <a:ext cx="25923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r:id="rId3" imgW="1803400" imgH="381000" progId="Equation.3">
                  <p:embed/>
                </p:oleObj>
              </mc:Choice>
              <mc:Fallback>
                <p:oleObj r:id="rId3" imgW="18034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2592387" cy="5540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27088" y="994200"/>
            <a:ext cx="673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原子受外磁场作用而旋进所引起的附加能量：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74320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31642"/>
              </p:ext>
            </p:extLst>
          </p:nvPr>
        </p:nvGraphicFramePr>
        <p:xfrm>
          <a:off x="1403350" y="1497438"/>
          <a:ext cx="691356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r:id="rId3" imgW="4533900" imgH="1206500" progId="Equation.3">
                  <p:embed/>
                </p:oleObj>
              </mc:Choice>
              <mc:Fallback>
                <p:oleObj r:id="rId3" imgW="4533900" imgH="1206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97438"/>
                        <a:ext cx="6913563" cy="185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3690938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49865" name="Picture 9" descr="222-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43750"/>
            <a:ext cx="4608513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82737" y="332656"/>
            <a:ext cx="5113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4.5  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磁场对原子的作用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-1331913" y="1341438"/>
          <a:ext cx="11930063" cy="36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文档" r:id="rId3" imgW="5413105" imgH="1637104" progId="Word.Document.8">
                  <p:embed/>
                </p:oleObj>
              </mc:Choice>
              <mc:Fallback>
                <p:oleObj name="文档" r:id="rId3" imgW="5413105" imgH="16371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31913" y="1341438"/>
                        <a:ext cx="11930063" cy="360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58888" y="333375"/>
            <a:ext cx="3508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4.6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zh-CN" altLang="en-US" sz="3600" b="1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塞曼效应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42988" y="1196975"/>
            <a:ext cx="8101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A.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　 塞曼效应的观察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200400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700213"/>
            <a:ext cx="5903912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3" y="3470275"/>
            <a:ext cx="4535086" cy="2028371"/>
          </a:xfrm>
          <a:prstGeom prst="rect">
            <a:avLst/>
          </a:prstGeom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87450" y="260350"/>
            <a:ext cx="6719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4.1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原子中电子轨道运动的磁矩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55650" y="1341438"/>
            <a:ext cx="63373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电子轨道运动的磁矩角动量空间取向量子化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b="1">
                <a:latin typeface="Arial Unicode MS" panose="020B0604020202020204" pitchFamily="34" charset="-122"/>
                <a:ea typeface="楷体_GB2312" pitchFamily="49" charset="-122"/>
              </a:rPr>
              <a:t> 电子的轨道运动相当于一个闭合电路中的电流，按照经典电磁学，必定有一个磁矩</a:t>
            </a:r>
            <a:r>
              <a:rPr lang="en-US" altLang="zh-CN" b="1" i="1">
                <a:latin typeface="Arial Unicode MS" panose="020B0604020202020204" pitchFamily="34" charset="-122"/>
                <a:ea typeface="楷体_GB2312" pitchFamily="49" charset="-122"/>
              </a:rPr>
              <a:t>μ</a:t>
            </a:r>
            <a:r>
              <a:rPr lang="zh-CN" altLang="en-US" b="1">
                <a:latin typeface="Arial Unicode MS" panose="020B0604020202020204" pitchFamily="34" charset="-122"/>
                <a:ea typeface="楷体_GB2312" pitchFamily="49" charset="-122"/>
              </a:rPr>
              <a:t>等于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443288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29050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8905" name="AutoShape 9"/>
          <p:cNvSpPr>
            <a:spLocks noChangeArrowheads="1"/>
          </p:cNvSpPr>
          <p:nvPr/>
        </p:nvSpPr>
        <p:spPr bwMode="auto">
          <a:xfrm>
            <a:off x="3419475" y="5805488"/>
            <a:ext cx="1223963" cy="431800"/>
          </a:xfrm>
          <a:prstGeom prst="wedgeRoundRectCallout">
            <a:avLst>
              <a:gd name="adj1" fmla="val 64917"/>
              <a:gd name="adj2" fmla="val -167278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b="1">
                <a:ea typeface="楷体_GB2312" pitchFamily="49" charset="-122"/>
              </a:rPr>
              <a:t>旋磁比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2924175"/>
            <a:ext cx="2048434" cy="358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222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124496"/>
            <a:ext cx="3348037" cy="24336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5" descr="222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77246"/>
            <a:ext cx="5400675" cy="19129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971550" y="3572421"/>
            <a:ext cx="666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②钠的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5895.93Å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5889.96Å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黄色谱线的塞曼效应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900113" y="692696"/>
            <a:ext cx="522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① 镉的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6438.47Å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红色谱线的塞曼效应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11188" y="908720"/>
            <a:ext cx="8281987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      B.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正常塞曼效应</a:t>
            </a:r>
          </a:p>
          <a:p>
            <a:pPr algn="just" eaLnBrk="1" hangingPunct="1"/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让我们考虑一个原子的两个能级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）之间的光谱跃迁，在无外磁场时，这个跃迁的能量为：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98467"/>
              </p:ext>
            </p:extLst>
          </p:nvPr>
        </p:nvGraphicFramePr>
        <p:xfrm>
          <a:off x="1763713" y="2564483"/>
          <a:ext cx="17287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r:id="rId3" imgW="799753" imgH="215806" progId="Equation.3">
                  <p:embed/>
                </p:oleObj>
              </mc:Choice>
              <mc:Fallback>
                <p:oleObj r:id="rId3" imgW="79975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4483"/>
                        <a:ext cx="1728787" cy="4746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611188" y="3069308"/>
            <a:ext cx="579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在外加磁场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时，两能级的能量分别为：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87191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551301"/>
              </p:ext>
            </p:extLst>
          </p:nvPr>
        </p:nvGraphicFramePr>
        <p:xfrm>
          <a:off x="1828800" y="3501108"/>
          <a:ext cx="27479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name="公式" r:id="rId5" imgW="1333500" imgH="482600" progId="Equation.3">
                  <p:embed/>
                </p:oleObj>
              </mc:Choice>
              <mc:Fallback>
                <p:oleObj name="公式" r:id="rId5" imgW="13335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1108"/>
                        <a:ext cx="2747963" cy="9985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539750" y="4580608"/>
            <a:ext cx="8424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每一能级分裂为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30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个（即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个）能级。但观察到的是其差值，即</a:t>
            </a:r>
          </a:p>
        </p:txBody>
      </p:sp>
      <p:graphicFrame>
        <p:nvGraphicFramePr>
          <p:cNvPr id="2560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66309"/>
              </p:ext>
            </p:extLst>
          </p:nvPr>
        </p:nvGraphicFramePr>
        <p:xfrm>
          <a:off x="1763713" y="5301333"/>
          <a:ext cx="53768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Equation" r:id="rId7" imgW="2882900" imgH="508000" progId="Equation.3">
                  <p:embed/>
                </p:oleObj>
              </mc:Choice>
              <mc:Fallback>
                <p:oleObj name="Equation" r:id="rId7" imgW="28829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01333"/>
                        <a:ext cx="5376862" cy="958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7019925" y="2780383"/>
            <a:ext cx="1368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7019925" y="3645570"/>
            <a:ext cx="1368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7667625" y="2780383"/>
            <a:ext cx="0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8451850" y="2621633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2</a:t>
            </a:r>
            <a:endParaRPr lang="zh-CN" altLang="en-US" sz="2000" b="1" i="1" baseline="-25000">
              <a:latin typeface="Times New Roman" panose="02020603050405020304" pitchFamily="18" charset="0"/>
            </a:endParaRPr>
          </a:p>
        </p:txBody>
      </p:sp>
      <p:sp>
        <p:nvSpPr>
          <p:cNvPr id="25613" name="Rectangle 15"/>
          <p:cNvSpPr>
            <a:spLocks noChangeArrowheads="1"/>
          </p:cNvSpPr>
          <p:nvPr/>
        </p:nvSpPr>
        <p:spPr bwMode="auto">
          <a:xfrm>
            <a:off x="8451850" y="3485233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latin typeface="Times New Roman" panose="02020603050405020304" pitchFamily="18" charset="0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</a:rPr>
              <a:t>1</a:t>
            </a:r>
            <a:endParaRPr lang="zh-CN" altLang="en-US" sz="2000" b="1" i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5614" name="Object 1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7855503"/>
              </p:ext>
            </p:extLst>
          </p:nvPr>
        </p:nvGraphicFramePr>
        <p:xfrm>
          <a:off x="4957763" y="299787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公式" r:id="rId9" imgW="190335" imgH="177646" progId="Equation.3">
                  <p:embed/>
                </p:oleObj>
              </mc:Choice>
              <mc:Fallback>
                <p:oleObj name="公式" r:id="rId9" imgW="190335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2997870"/>
                        <a:ext cx="190500" cy="177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27088" y="980728"/>
            <a:ext cx="8316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当体系的自旋为零（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）时，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 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71951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94579"/>
              </p:ext>
            </p:extLst>
          </p:nvPr>
        </p:nvGraphicFramePr>
        <p:xfrm>
          <a:off x="1116013" y="1556991"/>
          <a:ext cx="3297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r:id="rId3" imgW="1701800" imgH="228600" progId="Equation.3">
                  <p:embed/>
                </p:oleObj>
              </mc:Choice>
              <mc:Fallback>
                <p:oleObj r:id="rId3" imgW="1701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6991"/>
                        <a:ext cx="3297237" cy="441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68313" y="2133253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依照选择规则：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6485"/>
              </p:ext>
            </p:extLst>
          </p:nvPr>
        </p:nvGraphicFramePr>
        <p:xfrm>
          <a:off x="2700338" y="2133253"/>
          <a:ext cx="41767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r:id="rId5" imgW="2133600" imgH="241300" progId="Equation.3">
                  <p:embed/>
                </p:oleObj>
              </mc:Choice>
              <mc:Fallback>
                <p:oleObj r:id="rId5" imgW="2133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253"/>
                        <a:ext cx="4176712" cy="46672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68313" y="2565053"/>
            <a:ext cx="572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hv’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只能有三个数值，即只有三条谱线：</a:t>
            </a:r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335280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284419"/>
              </p:ext>
            </p:extLst>
          </p:nvPr>
        </p:nvGraphicFramePr>
        <p:xfrm>
          <a:off x="949325" y="3068291"/>
          <a:ext cx="465296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公式" r:id="rId7" imgW="2387600" imgH="711200" progId="Equation.3">
                  <p:embed/>
                </p:oleObj>
              </mc:Choice>
              <mc:Fallback>
                <p:oleObj name="公式" r:id="rId7" imgW="2387600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068291"/>
                        <a:ext cx="4652963" cy="13906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395288" y="4581178"/>
            <a:ext cx="8424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这表明，一条谱线（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hv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）在外磁场作用下一分为三，且彼此间间隔相等；这个结果与实际观察到的某些光谱现象完全符合，因此被人们称之为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正常塞曼效应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27681" name="ShockwaveFlash1" r:id="rId2" imgW="1828800" imgH="1828800"/>
        </mc:Choice>
        <mc:Fallback>
          <p:control name="ShockwaveFlash1" r:id="rId2" imgW="1828800" imgH="1828800">
            <p:pic>
              <p:nvPicPr>
                <p:cNvPr id="2765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23850" y="260350"/>
                  <a:ext cx="8351838" cy="61928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>
                      <a:noFil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47813" y="2349500"/>
            <a:ext cx="5329237" cy="1592263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2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圆（</a:t>
            </a:r>
            <a:r>
              <a:rPr lang="el-GR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32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</a:p>
          <a:p>
            <a:pPr algn="just" eaLnBrk="1" hangingPunct="1"/>
            <a:r>
              <a:rPr lang="zh-CN" altLang="en-US" sz="32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圆（</a:t>
            </a:r>
            <a:r>
              <a:rPr lang="el-GR" altLang="zh-CN" sz="32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</a:p>
          <a:p>
            <a:pPr algn="just" eaLnBrk="1" hangingPunct="1"/>
            <a:r>
              <a:rPr lang="zh-CN" altLang="en-US" sz="3200" b="1" i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i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i="1" baseline="-25000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=  0          </a:t>
            </a:r>
            <a:r>
              <a:rPr lang="zh-CN" altLang="en-US" sz="32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线（</a:t>
            </a:r>
            <a:r>
              <a:rPr lang="el-GR" altLang="zh-CN" sz="3200" b="1" i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π</a:t>
            </a:r>
            <a:r>
              <a:rPr lang="zh-CN" altLang="en-US" sz="32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468313" y="1557338"/>
            <a:ext cx="820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     C.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塞曼谱线的偏振特性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9750" y="764704"/>
            <a:ext cx="8208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      D.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反常塞曼效应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850" y="1483841"/>
            <a:ext cx="8497888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著名的黄色双线是</a:t>
            </a:r>
            <a:r>
              <a:rPr lang="en-US" altLang="zh-CN" sz="32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1/2,3/2</a:t>
            </a:r>
            <a:r>
              <a:rPr lang="en-US" altLang="en-US" sz="3200" b="1">
                <a:solidFill>
                  <a:schemeClr val="hlink"/>
                </a:solidFill>
              </a:rPr>
              <a:t>→</a:t>
            </a:r>
            <a:r>
              <a:rPr lang="en-US" altLang="zh-CN" sz="3200" b="1" i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（体系的自旋不为零（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S=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1/2≠0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））之间跃迁的结果，有关的原子态及相应的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因子和数值已在前面算出，分裂谱线相应的能量为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87898"/>
              </p:ext>
            </p:extLst>
          </p:nvPr>
        </p:nvGraphicFramePr>
        <p:xfrm>
          <a:off x="1116013" y="3284066"/>
          <a:ext cx="66262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r:id="rId3" imgW="1993900" imgH="228600" progId="Equation.3">
                  <p:embed/>
                </p:oleObj>
              </mc:Choice>
              <mc:Fallback>
                <p:oleObj r:id="rId3" imgW="1993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066"/>
                        <a:ext cx="6626225" cy="760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75145"/>
              </p:ext>
            </p:extLst>
          </p:nvPr>
        </p:nvGraphicFramePr>
        <p:xfrm>
          <a:off x="1116013" y="3977010"/>
          <a:ext cx="53292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r:id="rId5" imgW="1866090" imgH="393529" progId="Equation.3">
                  <p:embed/>
                </p:oleObj>
              </mc:Choice>
              <mc:Fallback>
                <p:oleObj r:id="rId5" imgW="186609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77010"/>
                        <a:ext cx="5329237" cy="1116012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923928" y="5228530"/>
                <a:ext cx="341497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𝑒𝐵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228530"/>
                <a:ext cx="3414974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62" name="Line 2"/>
          <p:cNvSpPr>
            <a:spLocks noChangeShapeType="1"/>
          </p:cNvSpPr>
          <p:nvPr/>
        </p:nvSpPr>
        <p:spPr bwMode="auto">
          <a:xfrm>
            <a:off x="762000" y="12192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3" name="Line 3"/>
          <p:cNvSpPr>
            <a:spLocks noChangeShapeType="1"/>
          </p:cNvSpPr>
          <p:nvPr/>
        </p:nvSpPr>
        <p:spPr bwMode="auto">
          <a:xfrm>
            <a:off x="762000" y="28956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4" name="Line 4"/>
          <p:cNvSpPr>
            <a:spLocks noChangeShapeType="1"/>
          </p:cNvSpPr>
          <p:nvPr/>
        </p:nvSpPr>
        <p:spPr bwMode="auto">
          <a:xfrm>
            <a:off x="838200" y="44958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0" y="91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2/3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0" y="426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2568" name="Group 8"/>
          <p:cNvGrpSpPr>
            <a:grpSpLocks/>
          </p:cNvGrpSpPr>
          <p:nvPr/>
        </p:nvGrpSpPr>
        <p:grpSpPr bwMode="auto">
          <a:xfrm>
            <a:off x="3124200" y="457200"/>
            <a:ext cx="4572000" cy="1371600"/>
            <a:chOff x="1968" y="288"/>
            <a:chExt cx="2880" cy="864"/>
          </a:xfrm>
        </p:grpSpPr>
        <p:sp>
          <p:nvSpPr>
            <p:cNvPr id="30747" name="Line 9"/>
            <p:cNvSpPr>
              <a:spLocks noChangeShapeType="1"/>
            </p:cNvSpPr>
            <p:nvPr/>
          </p:nvSpPr>
          <p:spPr bwMode="auto">
            <a:xfrm>
              <a:off x="2544" y="28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10"/>
            <p:cNvSpPr>
              <a:spLocks noChangeShapeType="1"/>
            </p:cNvSpPr>
            <p:nvPr/>
          </p:nvSpPr>
          <p:spPr bwMode="auto">
            <a:xfrm>
              <a:off x="2544" y="52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Line 11"/>
            <p:cNvSpPr>
              <a:spLocks noChangeShapeType="1"/>
            </p:cNvSpPr>
            <p:nvPr/>
          </p:nvSpPr>
          <p:spPr bwMode="auto">
            <a:xfrm>
              <a:off x="2544" y="115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12"/>
            <p:cNvSpPr>
              <a:spLocks noChangeShapeType="1"/>
            </p:cNvSpPr>
            <p:nvPr/>
          </p:nvSpPr>
          <p:spPr bwMode="auto">
            <a:xfrm>
              <a:off x="2544" y="960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13"/>
            <p:cNvSpPr>
              <a:spLocks noChangeShapeType="1"/>
            </p:cNvSpPr>
            <p:nvPr/>
          </p:nvSpPr>
          <p:spPr bwMode="auto">
            <a:xfrm>
              <a:off x="2544" y="768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14"/>
            <p:cNvSpPr>
              <a:spLocks noChangeShapeType="1"/>
            </p:cNvSpPr>
            <p:nvPr/>
          </p:nvSpPr>
          <p:spPr bwMode="auto">
            <a:xfrm flipV="1">
              <a:off x="1968" y="288"/>
              <a:ext cx="576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Line 15"/>
            <p:cNvSpPr>
              <a:spLocks noChangeShapeType="1"/>
            </p:cNvSpPr>
            <p:nvPr/>
          </p:nvSpPr>
          <p:spPr bwMode="auto">
            <a:xfrm flipV="1">
              <a:off x="1968" y="528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16"/>
            <p:cNvSpPr>
              <a:spLocks noChangeShapeType="1"/>
            </p:cNvSpPr>
            <p:nvPr/>
          </p:nvSpPr>
          <p:spPr bwMode="auto">
            <a:xfrm>
              <a:off x="1968" y="768"/>
              <a:ext cx="5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17"/>
            <p:cNvSpPr>
              <a:spLocks noChangeShapeType="1"/>
            </p:cNvSpPr>
            <p:nvPr/>
          </p:nvSpPr>
          <p:spPr bwMode="auto">
            <a:xfrm>
              <a:off x="1968" y="768"/>
              <a:ext cx="576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Line 18"/>
            <p:cNvSpPr>
              <a:spLocks noChangeShapeType="1"/>
            </p:cNvSpPr>
            <p:nvPr/>
          </p:nvSpPr>
          <p:spPr bwMode="auto">
            <a:xfrm>
              <a:off x="1968" y="768"/>
              <a:ext cx="576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2579" name="Group 19"/>
          <p:cNvGrpSpPr>
            <a:grpSpLocks/>
          </p:cNvGrpSpPr>
          <p:nvPr/>
        </p:nvGrpSpPr>
        <p:grpSpPr bwMode="auto">
          <a:xfrm>
            <a:off x="3124200" y="2514600"/>
            <a:ext cx="4495800" cy="762000"/>
            <a:chOff x="1968" y="1584"/>
            <a:chExt cx="2832" cy="480"/>
          </a:xfrm>
        </p:grpSpPr>
        <p:sp>
          <p:nvSpPr>
            <p:cNvPr id="30741" name="Line 20"/>
            <p:cNvSpPr>
              <a:spLocks noChangeShapeType="1"/>
            </p:cNvSpPr>
            <p:nvPr/>
          </p:nvSpPr>
          <p:spPr bwMode="auto">
            <a:xfrm>
              <a:off x="2544" y="158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1"/>
            <p:cNvSpPr>
              <a:spLocks noChangeShapeType="1"/>
            </p:cNvSpPr>
            <p:nvPr/>
          </p:nvSpPr>
          <p:spPr bwMode="auto">
            <a:xfrm>
              <a:off x="2544" y="1824"/>
              <a:ext cx="22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22"/>
            <p:cNvSpPr>
              <a:spLocks noChangeShapeType="1"/>
            </p:cNvSpPr>
            <p:nvPr/>
          </p:nvSpPr>
          <p:spPr bwMode="auto">
            <a:xfrm>
              <a:off x="2544" y="206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23"/>
            <p:cNvSpPr>
              <a:spLocks noChangeShapeType="1"/>
            </p:cNvSpPr>
            <p:nvPr/>
          </p:nvSpPr>
          <p:spPr bwMode="auto">
            <a:xfrm flipV="1">
              <a:off x="1968" y="158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Line 24"/>
            <p:cNvSpPr>
              <a:spLocks noChangeShapeType="1"/>
            </p:cNvSpPr>
            <p:nvPr/>
          </p:nvSpPr>
          <p:spPr bwMode="auto">
            <a:xfrm>
              <a:off x="1968" y="1824"/>
              <a:ext cx="5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25"/>
            <p:cNvSpPr>
              <a:spLocks noChangeShapeType="1"/>
            </p:cNvSpPr>
            <p:nvPr/>
          </p:nvSpPr>
          <p:spPr bwMode="auto">
            <a:xfrm>
              <a:off x="1968" y="182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2586" name="Group 26"/>
          <p:cNvGrpSpPr>
            <a:grpSpLocks/>
          </p:cNvGrpSpPr>
          <p:nvPr/>
        </p:nvGrpSpPr>
        <p:grpSpPr bwMode="auto">
          <a:xfrm>
            <a:off x="3124200" y="4114800"/>
            <a:ext cx="4572000" cy="762000"/>
            <a:chOff x="1968" y="2592"/>
            <a:chExt cx="2880" cy="480"/>
          </a:xfrm>
        </p:grpSpPr>
        <p:sp>
          <p:nvSpPr>
            <p:cNvPr id="30735" name="Line 27"/>
            <p:cNvSpPr>
              <a:spLocks noChangeShapeType="1"/>
            </p:cNvSpPr>
            <p:nvPr/>
          </p:nvSpPr>
          <p:spPr bwMode="auto">
            <a:xfrm>
              <a:off x="2544" y="2832"/>
              <a:ext cx="230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28"/>
            <p:cNvSpPr>
              <a:spLocks noChangeShapeType="1"/>
            </p:cNvSpPr>
            <p:nvPr/>
          </p:nvSpPr>
          <p:spPr bwMode="auto">
            <a:xfrm>
              <a:off x="2544" y="307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29"/>
            <p:cNvSpPr>
              <a:spLocks noChangeShapeType="1"/>
            </p:cNvSpPr>
            <p:nvPr/>
          </p:nvSpPr>
          <p:spPr bwMode="auto">
            <a:xfrm>
              <a:off x="2544" y="259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30"/>
            <p:cNvSpPr>
              <a:spLocks noChangeShapeType="1"/>
            </p:cNvSpPr>
            <p:nvPr/>
          </p:nvSpPr>
          <p:spPr bwMode="auto">
            <a:xfrm flipV="1">
              <a:off x="1968" y="259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31"/>
            <p:cNvSpPr>
              <a:spLocks noChangeShapeType="1"/>
            </p:cNvSpPr>
            <p:nvPr/>
          </p:nvSpPr>
          <p:spPr bwMode="auto">
            <a:xfrm>
              <a:off x="1968" y="2832"/>
              <a:ext cx="62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32"/>
            <p:cNvSpPr>
              <a:spLocks noChangeShapeType="1"/>
            </p:cNvSpPr>
            <p:nvPr/>
          </p:nvSpPr>
          <p:spPr bwMode="auto">
            <a:xfrm>
              <a:off x="1968" y="283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593" name="Text Box 33"/>
          <p:cNvSpPr txBox="1">
            <a:spLocks noChangeArrowheads="1"/>
          </p:cNvSpPr>
          <p:nvPr/>
        </p:nvSpPr>
        <p:spPr bwMode="auto">
          <a:xfrm>
            <a:off x="3352800" y="6248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能级分裂</a:t>
            </a:r>
            <a:endParaRPr kumimoji="0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1143000" y="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无磁场</a:t>
            </a:r>
          </a:p>
        </p:txBody>
      </p:sp>
      <p:sp>
        <p:nvSpPr>
          <p:cNvPr id="322595" name="Text Box 35"/>
          <p:cNvSpPr txBox="1">
            <a:spLocks noChangeArrowheads="1"/>
          </p:cNvSpPr>
          <p:nvPr/>
        </p:nvSpPr>
        <p:spPr bwMode="auto">
          <a:xfrm>
            <a:off x="5029200" y="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有磁场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322563" grpId="0" animBg="1"/>
      <p:bldP spid="322564" grpId="0" animBg="1"/>
      <p:bldP spid="322565" grpId="0" autoUpdateAnimBg="0"/>
      <p:bldP spid="322566" grpId="0" autoUpdateAnimBg="0"/>
      <p:bldP spid="322567" grpId="0" autoUpdateAnimBg="0"/>
      <p:bldP spid="322593" grpId="0" autoUpdateAnimBg="0"/>
      <p:bldP spid="322594" grpId="0" autoUpdateAnimBg="0"/>
      <p:bldP spid="32259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762000" y="12192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3"/>
          <p:cNvSpPr>
            <a:spLocks noChangeShapeType="1"/>
          </p:cNvSpPr>
          <p:nvPr/>
        </p:nvSpPr>
        <p:spPr bwMode="auto">
          <a:xfrm>
            <a:off x="762000" y="28956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838200" y="4495800"/>
            <a:ext cx="2362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038600" y="4572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4038600" y="8382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4038600" y="1828800"/>
            <a:ext cx="3657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4038600" y="25146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4038600" y="28956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4038600" y="32766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4038600" y="4495800"/>
            <a:ext cx="3657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4038600" y="4876800"/>
            <a:ext cx="3657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4038600" y="1524000"/>
            <a:ext cx="35814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4038600" y="12192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4038600" y="4114800"/>
            <a:ext cx="36576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0" y="91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2/3</a:t>
            </a:r>
            <a:endParaRPr kumimoji="0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0" y="426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V="1">
            <a:off x="3124200" y="457200"/>
            <a:ext cx="914400" cy="76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20"/>
          <p:cNvSpPr>
            <a:spLocks noChangeShapeType="1"/>
          </p:cNvSpPr>
          <p:nvPr/>
        </p:nvSpPr>
        <p:spPr bwMode="auto">
          <a:xfrm flipV="1">
            <a:off x="3124200" y="8382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>
            <a:off x="3124200" y="12192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>
            <a:off x="3124200" y="1219200"/>
            <a:ext cx="9144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3124200" y="1219200"/>
            <a:ext cx="9144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Line 24"/>
          <p:cNvSpPr>
            <a:spLocks noChangeShapeType="1"/>
          </p:cNvSpPr>
          <p:nvPr/>
        </p:nvSpPr>
        <p:spPr bwMode="auto">
          <a:xfrm flipV="1">
            <a:off x="3124200" y="25146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>
            <a:off x="3124200" y="28956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>
            <a:off x="3124200" y="28956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 flipV="1">
            <a:off x="3124200" y="41148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Line 28"/>
          <p:cNvSpPr>
            <a:spLocks noChangeShapeType="1"/>
          </p:cNvSpPr>
          <p:nvPr/>
        </p:nvSpPr>
        <p:spPr bwMode="auto">
          <a:xfrm>
            <a:off x="3124200" y="44958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Line 29"/>
          <p:cNvSpPr>
            <a:spLocks noChangeShapeType="1"/>
          </p:cNvSpPr>
          <p:nvPr/>
        </p:nvSpPr>
        <p:spPr bwMode="auto">
          <a:xfrm>
            <a:off x="3124200" y="4495800"/>
            <a:ext cx="9144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1143000" y="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无磁场</a:t>
            </a:r>
          </a:p>
        </p:txBody>
      </p:sp>
      <p:sp>
        <p:nvSpPr>
          <p:cNvPr id="32800" name="Text Box 31"/>
          <p:cNvSpPr txBox="1">
            <a:spLocks noChangeArrowheads="1"/>
          </p:cNvSpPr>
          <p:nvPr/>
        </p:nvSpPr>
        <p:spPr bwMode="auto">
          <a:xfrm>
            <a:off x="5029200" y="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有磁场</a:t>
            </a:r>
          </a:p>
        </p:txBody>
      </p:sp>
      <p:pic>
        <p:nvPicPr>
          <p:cNvPr id="32801" name="Picture 32" descr="HARVB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2" name="Picture 33" descr="HARVB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6734" name="Text Box 78"/>
          <p:cNvSpPr txBox="1">
            <a:spLocks noChangeArrowheads="1"/>
          </p:cNvSpPr>
          <p:nvPr/>
        </p:nvSpPr>
        <p:spPr bwMode="auto">
          <a:xfrm>
            <a:off x="4114800" y="48006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                               </a:t>
            </a:r>
          </a:p>
        </p:txBody>
      </p:sp>
      <p:pic>
        <p:nvPicPr>
          <p:cNvPr id="326658" name="Picture 2" descr="HARVB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659" name="Line 3"/>
          <p:cNvSpPr>
            <a:spLocks noChangeShapeType="1"/>
          </p:cNvSpPr>
          <p:nvPr/>
        </p:nvSpPr>
        <p:spPr bwMode="auto">
          <a:xfrm>
            <a:off x="4038600" y="28956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0" name="Line 4"/>
          <p:cNvSpPr>
            <a:spLocks noChangeShapeType="1"/>
          </p:cNvSpPr>
          <p:nvPr/>
        </p:nvSpPr>
        <p:spPr bwMode="auto">
          <a:xfrm>
            <a:off x="4038600" y="4495800"/>
            <a:ext cx="3657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61" name="Group 5"/>
          <p:cNvGrpSpPr>
            <a:grpSpLocks/>
          </p:cNvGrpSpPr>
          <p:nvPr/>
        </p:nvGrpSpPr>
        <p:grpSpPr bwMode="auto">
          <a:xfrm>
            <a:off x="762000" y="1219200"/>
            <a:ext cx="2438400" cy="3276600"/>
            <a:chOff x="480" y="768"/>
            <a:chExt cx="1536" cy="2064"/>
          </a:xfrm>
        </p:grpSpPr>
        <p:sp>
          <p:nvSpPr>
            <p:cNvPr id="34900" name="Line 6"/>
            <p:cNvSpPr>
              <a:spLocks noChangeShapeType="1"/>
            </p:cNvSpPr>
            <p:nvPr/>
          </p:nvSpPr>
          <p:spPr bwMode="auto">
            <a:xfrm>
              <a:off x="480" y="768"/>
              <a:ext cx="148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7"/>
            <p:cNvSpPr>
              <a:spLocks noChangeShapeType="1"/>
            </p:cNvSpPr>
            <p:nvPr/>
          </p:nvSpPr>
          <p:spPr bwMode="auto">
            <a:xfrm>
              <a:off x="480" y="1824"/>
              <a:ext cx="148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8"/>
            <p:cNvSpPr>
              <a:spLocks noChangeShapeType="1"/>
            </p:cNvSpPr>
            <p:nvPr/>
          </p:nvSpPr>
          <p:spPr bwMode="auto">
            <a:xfrm>
              <a:off x="528" y="2832"/>
              <a:ext cx="1488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0" y="91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0" y="2667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0" y="4267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endParaRPr kumimoji="0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>
            <a:off x="3124200" y="12192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69" name="Group 13"/>
          <p:cNvGrpSpPr>
            <a:grpSpLocks/>
          </p:cNvGrpSpPr>
          <p:nvPr/>
        </p:nvGrpSpPr>
        <p:grpSpPr bwMode="auto">
          <a:xfrm>
            <a:off x="3124200" y="457200"/>
            <a:ext cx="4572000" cy="1371600"/>
            <a:chOff x="1968" y="288"/>
            <a:chExt cx="2880" cy="864"/>
          </a:xfrm>
        </p:grpSpPr>
        <p:sp>
          <p:nvSpPr>
            <p:cNvPr id="34892" name="Line 14"/>
            <p:cNvSpPr>
              <a:spLocks noChangeShapeType="1"/>
            </p:cNvSpPr>
            <p:nvPr/>
          </p:nvSpPr>
          <p:spPr bwMode="auto">
            <a:xfrm>
              <a:off x="2544" y="28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Line 15"/>
            <p:cNvSpPr>
              <a:spLocks noChangeShapeType="1"/>
            </p:cNvSpPr>
            <p:nvPr/>
          </p:nvSpPr>
          <p:spPr bwMode="auto">
            <a:xfrm>
              <a:off x="2544" y="528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4" name="Line 16"/>
            <p:cNvSpPr>
              <a:spLocks noChangeShapeType="1"/>
            </p:cNvSpPr>
            <p:nvPr/>
          </p:nvSpPr>
          <p:spPr bwMode="auto">
            <a:xfrm>
              <a:off x="2544" y="1152"/>
              <a:ext cx="230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Line 17"/>
            <p:cNvSpPr>
              <a:spLocks noChangeShapeType="1"/>
            </p:cNvSpPr>
            <p:nvPr/>
          </p:nvSpPr>
          <p:spPr bwMode="auto">
            <a:xfrm>
              <a:off x="2544" y="960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Line 18"/>
            <p:cNvSpPr>
              <a:spLocks noChangeShapeType="1"/>
            </p:cNvSpPr>
            <p:nvPr/>
          </p:nvSpPr>
          <p:spPr bwMode="auto">
            <a:xfrm flipV="1">
              <a:off x="1968" y="288"/>
              <a:ext cx="576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Line 19"/>
            <p:cNvSpPr>
              <a:spLocks noChangeShapeType="1"/>
            </p:cNvSpPr>
            <p:nvPr/>
          </p:nvSpPr>
          <p:spPr bwMode="auto">
            <a:xfrm flipV="1">
              <a:off x="1968" y="528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20"/>
            <p:cNvSpPr>
              <a:spLocks noChangeShapeType="1"/>
            </p:cNvSpPr>
            <p:nvPr/>
          </p:nvSpPr>
          <p:spPr bwMode="auto">
            <a:xfrm>
              <a:off x="1968" y="768"/>
              <a:ext cx="576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21"/>
            <p:cNvSpPr>
              <a:spLocks noChangeShapeType="1"/>
            </p:cNvSpPr>
            <p:nvPr/>
          </p:nvSpPr>
          <p:spPr bwMode="auto">
            <a:xfrm>
              <a:off x="1968" y="768"/>
              <a:ext cx="576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78" name="Line 22"/>
          <p:cNvSpPr>
            <a:spLocks noChangeShapeType="1"/>
          </p:cNvSpPr>
          <p:nvPr/>
        </p:nvSpPr>
        <p:spPr bwMode="auto">
          <a:xfrm>
            <a:off x="3124200" y="28956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79" name="Line 23"/>
          <p:cNvSpPr>
            <a:spLocks noChangeShapeType="1"/>
          </p:cNvSpPr>
          <p:nvPr/>
        </p:nvSpPr>
        <p:spPr bwMode="auto">
          <a:xfrm>
            <a:off x="3124200" y="44958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80" name="Group 24"/>
          <p:cNvGrpSpPr>
            <a:grpSpLocks/>
          </p:cNvGrpSpPr>
          <p:nvPr/>
        </p:nvGrpSpPr>
        <p:grpSpPr bwMode="auto">
          <a:xfrm>
            <a:off x="3124200" y="4114800"/>
            <a:ext cx="4572000" cy="762000"/>
            <a:chOff x="1968" y="2592"/>
            <a:chExt cx="2880" cy="480"/>
          </a:xfrm>
        </p:grpSpPr>
        <p:grpSp>
          <p:nvGrpSpPr>
            <p:cNvPr id="34887" name="Group 25"/>
            <p:cNvGrpSpPr>
              <a:grpSpLocks/>
            </p:cNvGrpSpPr>
            <p:nvPr/>
          </p:nvGrpSpPr>
          <p:grpSpPr bwMode="auto">
            <a:xfrm>
              <a:off x="2544" y="2592"/>
              <a:ext cx="2304" cy="480"/>
              <a:chOff x="2544" y="2592"/>
              <a:chExt cx="2304" cy="480"/>
            </a:xfrm>
          </p:grpSpPr>
          <p:sp>
            <p:nvSpPr>
              <p:cNvPr id="34890" name="Line 26"/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230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91" name="Line 27"/>
              <p:cNvSpPr>
                <a:spLocks noChangeShapeType="1"/>
              </p:cNvSpPr>
              <p:nvPr/>
            </p:nvSpPr>
            <p:spPr bwMode="auto">
              <a:xfrm>
                <a:off x="2544" y="2592"/>
                <a:ext cx="2304" cy="0"/>
              </a:xfrm>
              <a:prstGeom prst="line">
                <a:avLst/>
              </a:prstGeom>
              <a:noFill/>
              <a:ln w="38100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88" name="Line 28"/>
            <p:cNvSpPr>
              <a:spLocks noChangeShapeType="1"/>
            </p:cNvSpPr>
            <p:nvPr/>
          </p:nvSpPr>
          <p:spPr bwMode="auto">
            <a:xfrm flipV="1">
              <a:off x="1968" y="259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Line 29"/>
            <p:cNvSpPr>
              <a:spLocks noChangeShapeType="1"/>
            </p:cNvSpPr>
            <p:nvPr/>
          </p:nvSpPr>
          <p:spPr bwMode="auto">
            <a:xfrm>
              <a:off x="1968" y="2832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86" name="Text Box 30"/>
          <p:cNvSpPr txBox="1">
            <a:spLocks noChangeArrowheads="1"/>
          </p:cNvSpPr>
          <p:nvPr/>
        </p:nvSpPr>
        <p:spPr bwMode="auto">
          <a:xfrm>
            <a:off x="1143000" y="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无磁场</a:t>
            </a:r>
          </a:p>
        </p:txBody>
      </p:sp>
      <p:sp>
        <p:nvSpPr>
          <p:cNvPr id="326687" name="Text Box 31"/>
          <p:cNvSpPr txBox="1">
            <a:spLocks noChangeArrowheads="1"/>
          </p:cNvSpPr>
          <p:nvPr/>
        </p:nvSpPr>
        <p:spPr bwMode="auto">
          <a:xfrm>
            <a:off x="5029200" y="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有磁场</a:t>
            </a:r>
          </a:p>
        </p:txBody>
      </p:sp>
      <p:pic>
        <p:nvPicPr>
          <p:cNvPr id="326688" name="Picture 32" descr="HARVB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6689" name="Group 33"/>
          <p:cNvGrpSpPr>
            <a:grpSpLocks/>
          </p:cNvGrpSpPr>
          <p:nvPr/>
        </p:nvGrpSpPr>
        <p:grpSpPr bwMode="auto">
          <a:xfrm>
            <a:off x="990600" y="1219200"/>
            <a:ext cx="1143000" cy="3276600"/>
            <a:chOff x="624" y="768"/>
            <a:chExt cx="720" cy="2064"/>
          </a:xfrm>
        </p:grpSpPr>
        <p:sp>
          <p:nvSpPr>
            <p:cNvPr id="34885" name="Line 34"/>
            <p:cNvSpPr>
              <a:spLocks noChangeShapeType="1"/>
            </p:cNvSpPr>
            <p:nvPr/>
          </p:nvSpPr>
          <p:spPr bwMode="auto">
            <a:xfrm>
              <a:off x="624" y="1824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Line 35"/>
            <p:cNvSpPr>
              <a:spLocks noChangeShapeType="1"/>
            </p:cNvSpPr>
            <p:nvPr/>
          </p:nvSpPr>
          <p:spPr bwMode="auto">
            <a:xfrm>
              <a:off x="1344" y="768"/>
              <a:ext cx="0" cy="20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692" name="Line 36"/>
          <p:cNvSpPr>
            <a:spLocks noChangeShapeType="1"/>
          </p:cNvSpPr>
          <p:nvPr/>
        </p:nvSpPr>
        <p:spPr bwMode="auto">
          <a:xfrm>
            <a:off x="4038600" y="1219200"/>
            <a:ext cx="3581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6693" name="Group 37"/>
          <p:cNvGrpSpPr>
            <a:grpSpLocks/>
          </p:cNvGrpSpPr>
          <p:nvPr/>
        </p:nvGrpSpPr>
        <p:grpSpPr bwMode="auto">
          <a:xfrm>
            <a:off x="3124200" y="2514600"/>
            <a:ext cx="4495800" cy="762000"/>
            <a:chOff x="1968" y="1584"/>
            <a:chExt cx="2832" cy="480"/>
          </a:xfrm>
        </p:grpSpPr>
        <p:sp>
          <p:nvSpPr>
            <p:cNvPr id="34881" name="Line 38"/>
            <p:cNvSpPr>
              <a:spLocks noChangeShapeType="1"/>
            </p:cNvSpPr>
            <p:nvPr/>
          </p:nvSpPr>
          <p:spPr bwMode="auto">
            <a:xfrm>
              <a:off x="2544" y="158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2" name="Line 39"/>
            <p:cNvSpPr>
              <a:spLocks noChangeShapeType="1"/>
            </p:cNvSpPr>
            <p:nvPr/>
          </p:nvSpPr>
          <p:spPr bwMode="auto">
            <a:xfrm>
              <a:off x="2544" y="2064"/>
              <a:ext cx="2256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Line 40"/>
            <p:cNvSpPr>
              <a:spLocks noChangeShapeType="1"/>
            </p:cNvSpPr>
            <p:nvPr/>
          </p:nvSpPr>
          <p:spPr bwMode="auto">
            <a:xfrm flipV="1">
              <a:off x="1968" y="158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41"/>
            <p:cNvSpPr>
              <a:spLocks noChangeShapeType="1"/>
            </p:cNvSpPr>
            <p:nvPr/>
          </p:nvSpPr>
          <p:spPr bwMode="auto">
            <a:xfrm>
              <a:off x="1968" y="1824"/>
              <a:ext cx="57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6698" name="Group 42"/>
          <p:cNvGrpSpPr>
            <a:grpSpLocks/>
          </p:cNvGrpSpPr>
          <p:nvPr/>
        </p:nvGrpSpPr>
        <p:grpSpPr bwMode="auto">
          <a:xfrm>
            <a:off x="4267200" y="2514600"/>
            <a:ext cx="990600" cy="2362200"/>
            <a:chOff x="2688" y="1584"/>
            <a:chExt cx="624" cy="1488"/>
          </a:xfrm>
        </p:grpSpPr>
        <p:sp>
          <p:nvSpPr>
            <p:cNvPr id="34877" name="Line 43"/>
            <p:cNvSpPr>
              <a:spLocks noChangeShapeType="1"/>
            </p:cNvSpPr>
            <p:nvPr/>
          </p:nvSpPr>
          <p:spPr bwMode="auto">
            <a:xfrm>
              <a:off x="2688" y="206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44"/>
            <p:cNvSpPr>
              <a:spLocks noChangeShapeType="1"/>
            </p:cNvSpPr>
            <p:nvPr/>
          </p:nvSpPr>
          <p:spPr bwMode="auto">
            <a:xfrm>
              <a:off x="2832" y="1584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45"/>
            <p:cNvSpPr>
              <a:spLocks noChangeShapeType="1"/>
            </p:cNvSpPr>
            <p:nvPr/>
          </p:nvSpPr>
          <p:spPr bwMode="auto">
            <a:xfrm>
              <a:off x="3168" y="2064"/>
              <a:ext cx="0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46"/>
            <p:cNvSpPr>
              <a:spLocks noChangeShapeType="1"/>
            </p:cNvSpPr>
            <p:nvPr/>
          </p:nvSpPr>
          <p:spPr bwMode="auto">
            <a:xfrm>
              <a:off x="3312" y="1584"/>
              <a:ext cx="0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6703" name="Group 47"/>
          <p:cNvGrpSpPr>
            <a:grpSpLocks/>
          </p:cNvGrpSpPr>
          <p:nvPr/>
        </p:nvGrpSpPr>
        <p:grpSpPr bwMode="auto">
          <a:xfrm>
            <a:off x="6248400" y="457200"/>
            <a:ext cx="1143000" cy="4419600"/>
            <a:chOff x="3936" y="288"/>
            <a:chExt cx="720" cy="2784"/>
          </a:xfrm>
        </p:grpSpPr>
        <p:sp>
          <p:nvSpPr>
            <p:cNvPr id="34871" name="Line 48"/>
            <p:cNvSpPr>
              <a:spLocks noChangeShapeType="1"/>
            </p:cNvSpPr>
            <p:nvPr/>
          </p:nvSpPr>
          <p:spPr bwMode="auto">
            <a:xfrm>
              <a:off x="4224" y="528"/>
              <a:ext cx="0" cy="20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Line 49"/>
            <p:cNvSpPr>
              <a:spLocks noChangeShapeType="1"/>
            </p:cNvSpPr>
            <p:nvPr/>
          </p:nvSpPr>
          <p:spPr bwMode="auto">
            <a:xfrm>
              <a:off x="3936" y="960"/>
              <a:ext cx="0" cy="16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Line 50"/>
            <p:cNvSpPr>
              <a:spLocks noChangeShapeType="1"/>
            </p:cNvSpPr>
            <p:nvPr/>
          </p:nvSpPr>
          <p:spPr bwMode="auto">
            <a:xfrm>
              <a:off x="4080" y="1152"/>
              <a:ext cx="0" cy="19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Line 51"/>
            <p:cNvSpPr>
              <a:spLocks noChangeShapeType="1"/>
            </p:cNvSpPr>
            <p:nvPr/>
          </p:nvSpPr>
          <p:spPr bwMode="auto">
            <a:xfrm>
              <a:off x="4368" y="960"/>
              <a:ext cx="0" cy="2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Line 52"/>
            <p:cNvSpPr>
              <a:spLocks noChangeShapeType="1"/>
            </p:cNvSpPr>
            <p:nvPr/>
          </p:nvSpPr>
          <p:spPr bwMode="auto">
            <a:xfrm>
              <a:off x="4512" y="288"/>
              <a:ext cx="0" cy="23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Line 53"/>
            <p:cNvSpPr>
              <a:spLocks noChangeShapeType="1"/>
            </p:cNvSpPr>
            <p:nvPr/>
          </p:nvSpPr>
          <p:spPr bwMode="auto">
            <a:xfrm>
              <a:off x="4656" y="528"/>
              <a:ext cx="0" cy="25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710" name="Text Box 54"/>
          <p:cNvSpPr txBox="1">
            <a:spLocks noChangeArrowheads="1"/>
          </p:cNvSpPr>
          <p:nvPr/>
        </p:nvSpPr>
        <p:spPr bwMode="auto">
          <a:xfrm>
            <a:off x="7620000" y="160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>
                <a:latin typeface="Times New Roman" panose="02020603050405020304" pitchFamily="18" charset="0"/>
                <a:ea typeface="楷体_GB2312" pitchFamily="49" charset="-122"/>
              </a:rPr>
              <a:t>-3/2 -6/3</a:t>
            </a:r>
          </a:p>
        </p:txBody>
      </p:sp>
      <p:grpSp>
        <p:nvGrpSpPr>
          <p:cNvPr id="326711" name="Group 55"/>
          <p:cNvGrpSpPr>
            <a:grpSpLocks/>
          </p:cNvGrpSpPr>
          <p:nvPr/>
        </p:nvGrpSpPr>
        <p:grpSpPr bwMode="auto">
          <a:xfrm>
            <a:off x="7620000" y="-76200"/>
            <a:ext cx="1600200" cy="5181600"/>
            <a:chOff x="4800" y="-48"/>
            <a:chExt cx="1008" cy="3264"/>
          </a:xfrm>
        </p:grpSpPr>
        <p:sp>
          <p:nvSpPr>
            <p:cNvPr id="34861" name="Text Box 56"/>
            <p:cNvSpPr txBox="1">
              <a:spLocks noChangeArrowheads="1"/>
            </p:cNvSpPr>
            <p:nvPr/>
          </p:nvSpPr>
          <p:spPr bwMode="auto">
            <a:xfrm>
              <a:off x="5184" y="-4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b="1">
                  <a:latin typeface="Times New Roman" panose="02020603050405020304" pitchFamily="18" charset="0"/>
                  <a:ea typeface="楷体_GB2312" pitchFamily="49" charset="-122"/>
                </a:rPr>
                <a:t>Mg</a:t>
              </a:r>
              <a:endParaRPr kumimoji="0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862" name="Text Box 57"/>
            <p:cNvSpPr txBox="1">
              <a:spLocks noChangeArrowheads="1"/>
            </p:cNvSpPr>
            <p:nvPr/>
          </p:nvSpPr>
          <p:spPr bwMode="auto">
            <a:xfrm>
              <a:off x="4848" y="7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>
                  <a:latin typeface="Times New Roman" panose="02020603050405020304" pitchFamily="18" charset="0"/>
                  <a:ea typeface="楷体_GB2312" pitchFamily="49" charset="-122"/>
                </a:rPr>
                <a:t>-1/2  -2/3</a:t>
              </a:r>
            </a:p>
          </p:txBody>
        </p:sp>
        <p:grpSp>
          <p:nvGrpSpPr>
            <p:cNvPr id="34863" name="Group 58"/>
            <p:cNvGrpSpPr>
              <a:grpSpLocks/>
            </p:cNvGrpSpPr>
            <p:nvPr/>
          </p:nvGrpSpPr>
          <p:grpSpPr bwMode="auto">
            <a:xfrm>
              <a:off x="4800" y="-48"/>
              <a:ext cx="912" cy="3264"/>
              <a:chOff x="4800" y="-48"/>
              <a:chExt cx="912" cy="3264"/>
            </a:xfrm>
          </p:grpSpPr>
          <p:sp>
            <p:nvSpPr>
              <p:cNvPr id="34864" name="Text Box 59"/>
              <p:cNvSpPr txBox="1">
                <a:spLocks noChangeArrowheads="1"/>
              </p:cNvSpPr>
              <p:nvPr/>
            </p:nvSpPr>
            <p:spPr bwMode="auto">
              <a:xfrm>
                <a:off x="4848" y="-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en-US" altLang="zh-CN" b="1">
                    <a:latin typeface="Times New Roman" panose="02020603050405020304" pitchFamily="18" charset="0"/>
                    <a:ea typeface="楷体_GB2312" pitchFamily="49" charset="-122"/>
                  </a:rPr>
                  <a:t>M</a:t>
                </a:r>
              </a:p>
            </p:txBody>
          </p:sp>
          <p:sp>
            <p:nvSpPr>
              <p:cNvPr id="34865" name="Text Box 60"/>
              <p:cNvSpPr txBox="1">
                <a:spLocks noChangeArrowheads="1"/>
              </p:cNvSpPr>
              <p:nvPr/>
            </p:nvSpPr>
            <p:spPr bwMode="auto">
              <a:xfrm>
                <a:off x="4848" y="144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3/2  6/3</a:t>
                </a:r>
              </a:p>
            </p:txBody>
          </p:sp>
          <p:sp>
            <p:nvSpPr>
              <p:cNvPr id="34866" name="Text Box 61"/>
              <p:cNvSpPr txBox="1">
                <a:spLocks noChangeArrowheads="1"/>
              </p:cNvSpPr>
              <p:nvPr/>
            </p:nvSpPr>
            <p:spPr bwMode="auto">
              <a:xfrm>
                <a:off x="4848" y="38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1/2  2/3</a:t>
                </a:r>
              </a:p>
            </p:txBody>
          </p:sp>
          <p:sp>
            <p:nvSpPr>
              <p:cNvPr id="34867" name="Text Box 62"/>
              <p:cNvSpPr txBox="1">
                <a:spLocks noChangeArrowheads="1"/>
              </p:cNvSpPr>
              <p:nvPr/>
            </p:nvSpPr>
            <p:spPr bwMode="auto">
              <a:xfrm>
                <a:off x="4848" y="144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1/2   1/3</a:t>
                </a:r>
              </a:p>
            </p:txBody>
          </p:sp>
          <p:sp>
            <p:nvSpPr>
              <p:cNvPr id="34868" name="Text Box 63"/>
              <p:cNvSpPr txBox="1">
                <a:spLocks noChangeArrowheads="1"/>
              </p:cNvSpPr>
              <p:nvPr/>
            </p:nvSpPr>
            <p:spPr bwMode="auto">
              <a:xfrm>
                <a:off x="4800" y="192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-1/2  -1/3</a:t>
                </a:r>
              </a:p>
            </p:txBody>
          </p:sp>
          <p:sp>
            <p:nvSpPr>
              <p:cNvPr id="34869" name="Text Box 64"/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1/2  1</a:t>
                </a:r>
              </a:p>
            </p:txBody>
          </p:sp>
          <p:sp>
            <p:nvSpPr>
              <p:cNvPr id="34870" name="Text Box 65"/>
              <p:cNvSpPr txBox="1">
                <a:spLocks noChangeArrowheads="1"/>
              </p:cNvSpPr>
              <p:nvPr/>
            </p:nvSpPr>
            <p:spPr bwMode="auto">
              <a:xfrm>
                <a:off x="4800" y="2928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0" lang="zh-CN" altLang="en-US">
                    <a:latin typeface="Times New Roman" panose="02020603050405020304" pitchFamily="18" charset="0"/>
                    <a:ea typeface="楷体_GB2312" pitchFamily="49" charset="-122"/>
                  </a:rPr>
                  <a:t>-1/2  -1</a:t>
                </a:r>
              </a:p>
            </p:txBody>
          </p:sp>
        </p:grpSp>
      </p:grpSp>
      <p:grpSp>
        <p:nvGrpSpPr>
          <p:cNvPr id="326722" name="Group 66"/>
          <p:cNvGrpSpPr>
            <a:grpSpLocks/>
          </p:cNvGrpSpPr>
          <p:nvPr/>
        </p:nvGrpSpPr>
        <p:grpSpPr bwMode="auto">
          <a:xfrm>
            <a:off x="4267200" y="5334000"/>
            <a:ext cx="990600" cy="838200"/>
            <a:chOff x="2688" y="3360"/>
            <a:chExt cx="624" cy="528"/>
          </a:xfrm>
        </p:grpSpPr>
        <p:sp>
          <p:nvSpPr>
            <p:cNvPr id="34857" name="Line 67"/>
            <p:cNvSpPr>
              <a:spLocks noChangeShapeType="1"/>
            </p:cNvSpPr>
            <p:nvPr/>
          </p:nvSpPr>
          <p:spPr bwMode="auto">
            <a:xfrm>
              <a:off x="2688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68"/>
            <p:cNvSpPr>
              <a:spLocks noChangeShapeType="1"/>
            </p:cNvSpPr>
            <p:nvPr/>
          </p:nvSpPr>
          <p:spPr bwMode="auto">
            <a:xfrm>
              <a:off x="2832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69"/>
            <p:cNvSpPr>
              <a:spLocks noChangeShapeType="1"/>
            </p:cNvSpPr>
            <p:nvPr/>
          </p:nvSpPr>
          <p:spPr bwMode="auto">
            <a:xfrm>
              <a:off x="3168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Line 70"/>
            <p:cNvSpPr>
              <a:spLocks noChangeShapeType="1"/>
            </p:cNvSpPr>
            <p:nvPr/>
          </p:nvSpPr>
          <p:spPr bwMode="auto">
            <a:xfrm>
              <a:off x="3312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6727" name="Group 71"/>
          <p:cNvGrpSpPr>
            <a:grpSpLocks/>
          </p:cNvGrpSpPr>
          <p:nvPr/>
        </p:nvGrpSpPr>
        <p:grpSpPr bwMode="auto">
          <a:xfrm>
            <a:off x="6248400" y="5257800"/>
            <a:ext cx="1143000" cy="914400"/>
            <a:chOff x="3936" y="3312"/>
            <a:chExt cx="720" cy="576"/>
          </a:xfrm>
        </p:grpSpPr>
        <p:sp>
          <p:nvSpPr>
            <p:cNvPr id="34851" name="Line 72"/>
            <p:cNvSpPr>
              <a:spLocks noChangeShapeType="1"/>
            </p:cNvSpPr>
            <p:nvPr/>
          </p:nvSpPr>
          <p:spPr bwMode="auto">
            <a:xfrm>
              <a:off x="3936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73"/>
            <p:cNvSpPr>
              <a:spLocks noChangeShapeType="1"/>
            </p:cNvSpPr>
            <p:nvPr/>
          </p:nvSpPr>
          <p:spPr bwMode="auto">
            <a:xfrm>
              <a:off x="4080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74"/>
            <p:cNvSpPr>
              <a:spLocks noChangeShapeType="1"/>
            </p:cNvSpPr>
            <p:nvPr/>
          </p:nvSpPr>
          <p:spPr bwMode="auto">
            <a:xfrm>
              <a:off x="4224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Line 75"/>
            <p:cNvSpPr>
              <a:spLocks noChangeShapeType="1"/>
            </p:cNvSpPr>
            <p:nvPr/>
          </p:nvSpPr>
          <p:spPr bwMode="auto">
            <a:xfrm>
              <a:off x="4368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5" name="Line 76"/>
            <p:cNvSpPr>
              <a:spLocks noChangeShapeType="1"/>
            </p:cNvSpPr>
            <p:nvPr/>
          </p:nvSpPr>
          <p:spPr bwMode="auto">
            <a:xfrm>
              <a:off x="4512" y="3360"/>
              <a:ext cx="0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Line 77"/>
            <p:cNvSpPr>
              <a:spLocks noChangeShapeType="1"/>
            </p:cNvSpPr>
            <p:nvPr/>
          </p:nvSpPr>
          <p:spPr bwMode="auto">
            <a:xfrm>
              <a:off x="4656" y="3312"/>
              <a:ext cx="0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735" name="Text Box 79"/>
          <p:cNvSpPr txBox="1">
            <a:spLocks noChangeArrowheads="1"/>
          </p:cNvSpPr>
          <p:nvPr/>
        </p:nvSpPr>
        <p:spPr bwMode="auto">
          <a:xfrm>
            <a:off x="4267200" y="6400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5896</a:t>
            </a: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6400800" y="6400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5890</a:t>
            </a:r>
          </a:p>
        </p:txBody>
      </p:sp>
      <p:grpSp>
        <p:nvGrpSpPr>
          <p:cNvPr id="326737" name="Group 81"/>
          <p:cNvGrpSpPr>
            <a:grpSpLocks/>
          </p:cNvGrpSpPr>
          <p:nvPr/>
        </p:nvGrpSpPr>
        <p:grpSpPr bwMode="auto">
          <a:xfrm>
            <a:off x="457200" y="5257800"/>
            <a:ext cx="2819400" cy="1604963"/>
            <a:chOff x="288" y="3312"/>
            <a:chExt cx="1776" cy="1011"/>
          </a:xfrm>
        </p:grpSpPr>
        <p:sp>
          <p:nvSpPr>
            <p:cNvPr id="34847" name="Line 82"/>
            <p:cNvSpPr>
              <a:spLocks noChangeShapeType="1"/>
            </p:cNvSpPr>
            <p:nvPr/>
          </p:nvSpPr>
          <p:spPr bwMode="auto">
            <a:xfrm>
              <a:off x="624" y="3312"/>
              <a:ext cx="0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83"/>
            <p:cNvSpPr>
              <a:spLocks noChangeShapeType="1"/>
            </p:cNvSpPr>
            <p:nvPr/>
          </p:nvSpPr>
          <p:spPr bwMode="auto">
            <a:xfrm>
              <a:off x="1392" y="3312"/>
              <a:ext cx="0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Text Box 84"/>
            <p:cNvSpPr txBox="1">
              <a:spLocks noChangeArrowheads="1"/>
            </p:cNvSpPr>
            <p:nvPr/>
          </p:nvSpPr>
          <p:spPr bwMode="auto">
            <a:xfrm>
              <a:off x="288" y="4035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5896</a:t>
              </a:r>
            </a:p>
          </p:txBody>
        </p:sp>
        <p:sp>
          <p:nvSpPr>
            <p:cNvPr id="34850" name="Text Box 85"/>
            <p:cNvSpPr txBox="1">
              <a:spLocks noChangeArrowheads="1"/>
            </p:cNvSpPr>
            <p:nvPr/>
          </p:nvSpPr>
          <p:spPr bwMode="auto">
            <a:xfrm>
              <a:off x="1152" y="4035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5890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3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5" dur="500"/>
                                        <p:tgtEl>
                                          <p:spTgt spid="3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6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6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2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34" grpId="0" autoUpdateAnimBg="0"/>
      <p:bldP spid="326659" grpId="0" animBg="1"/>
      <p:bldP spid="326660" grpId="0" animBg="1"/>
      <p:bldP spid="326665" grpId="0" autoUpdateAnimBg="0"/>
      <p:bldP spid="326666" grpId="0" autoUpdateAnimBg="0"/>
      <p:bldP spid="326667" grpId="0" autoUpdateAnimBg="0"/>
      <p:bldP spid="326668" grpId="0" animBg="1"/>
      <p:bldP spid="326678" grpId="0" animBg="1"/>
      <p:bldP spid="326679" grpId="0" animBg="1"/>
      <p:bldP spid="326686" grpId="0" autoUpdateAnimBg="0"/>
      <p:bldP spid="326687" grpId="0" autoUpdateAnimBg="0"/>
      <p:bldP spid="326692" grpId="0" animBg="1"/>
      <p:bldP spid="326710" grpId="0" autoUpdateAnimBg="0"/>
      <p:bldP spid="326735" grpId="0" autoUpdateAnimBg="0"/>
      <p:bldP spid="3267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28706" name="Group 2"/>
          <p:cNvGrpSpPr>
            <a:grpSpLocks/>
          </p:cNvGrpSpPr>
          <p:nvPr/>
        </p:nvGrpSpPr>
        <p:grpSpPr bwMode="auto">
          <a:xfrm>
            <a:off x="762000" y="5035550"/>
            <a:ext cx="1371600" cy="312738"/>
            <a:chOff x="0" y="3172"/>
            <a:chExt cx="864" cy="197"/>
          </a:xfrm>
        </p:grpSpPr>
        <p:graphicFrame>
          <p:nvGraphicFramePr>
            <p:cNvPr id="36877" name="Object 3"/>
            <p:cNvGraphicFramePr>
              <a:graphicFrameLocks noChangeAspect="1"/>
            </p:cNvGraphicFramePr>
            <p:nvPr/>
          </p:nvGraphicFramePr>
          <p:xfrm>
            <a:off x="96" y="3172"/>
            <a:ext cx="72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9" name="剪辑" r:id="rId3" imgW="4878388" imgH="3495675" progId="MS_ClipArt_Gallery.2">
                    <p:embed/>
                  </p:oleObj>
                </mc:Choice>
                <mc:Fallback>
                  <p:oleObj name="剪辑" r:id="rId3" imgW="4878388" imgH="3495675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72"/>
                          <a:ext cx="72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Rectangle 4"/>
            <p:cNvSpPr>
              <a:spLocks noChangeArrowheads="1"/>
            </p:cNvSpPr>
            <p:nvPr/>
          </p:nvSpPr>
          <p:spPr bwMode="auto">
            <a:xfrm>
              <a:off x="0" y="3264"/>
              <a:ext cx="864" cy="9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1" dir="t"/>
            </a:scene3d>
            <a:sp3d extrusionH="201600" prstMaterial="legacyMetal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AutoShape 5"/>
            <p:cNvSpPr>
              <a:spLocks noChangeArrowheads="1"/>
            </p:cNvSpPr>
            <p:nvPr/>
          </p:nvSpPr>
          <p:spPr bwMode="auto">
            <a:xfrm>
              <a:off x="288" y="3216"/>
              <a:ext cx="336" cy="96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8710" name="Line 6"/>
          <p:cNvSpPr>
            <a:spLocks noChangeShapeType="1"/>
          </p:cNvSpPr>
          <p:nvPr/>
        </p:nvSpPr>
        <p:spPr bwMode="auto">
          <a:xfrm>
            <a:off x="1143000" y="3962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762000" y="37480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712" name="Line 8"/>
          <p:cNvSpPr>
            <a:spLocks noChangeShapeType="1"/>
          </p:cNvSpPr>
          <p:nvPr/>
        </p:nvSpPr>
        <p:spPr bwMode="auto">
          <a:xfrm>
            <a:off x="1143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762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8714" name="Picture 10" descr="HARVBU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914400" y="304800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不考虑自旋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28716" name="Group 12"/>
          <p:cNvGrpSpPr>
            <a:grpSpLocks/>
          </p:cNvGrpSpPr>
          <p:nvPr/>
        </p:nvGrpSpPr>
        <p:grpSpPr bwMode="auto">
          <a:xfrm>
            <a:off x="1524000" y="3962400"/>
            <a:ext cx="304800" cy="1143000"/>
            <a:chOff x="528" y="2400"/>
            <a:chExt cx="152" cy="816"/>
          </a:xfrm>
        </p:grpSpPr>
        <p:sp>
          <p:nvSpPr>
            <p:cNvPr id="36875" name="Freeform 13"/>
            <p:cNvSpPr>
              <a:spLocks/>
            </p:cNvSpPr>
            <p:nvPr/>
          </p:nvSpPr>
          <p:spPr bwMode="auto">
            <a:xfrm>
              <a:off x="528" y="2448"/>
              <a:ext cx="152" cy="768"/>
            </a:xfrm>
            <a:custGeom>
              <a:avLst/>
              <a:gdLst>
                <a:gd name="T0" fmla="*/ 33 w 256"/>
                <a:gd name="T1" fmla="*/ 768 h 864"/>
                <a:gd name="T2" fmla="*/ 5 w 256"/>
                <a:gd name="T3" fmla="*/ 683 h 864"/>
                <a:gd name="T4" fmla="*/ 62 w 256"/>
                <a:gd name="T5" fmla="*/ 640 h 864"/>
                <a:gd name="T6" fmla="*/ 33 w 256"/>
                <a:gd name="T7" fmla="*/ 512 h 864"/>
                <a:gd name="T8" fmla="*/ 90 w 256"/>
                <a:gd name="T9" fmla="*/ 512 h 864"/>
                <a:gd name="T10" fmla="*/ 90 w 256"/>
                <a:gd name="T11" fmla="*/ 469 h 864"/>
                <a:gd name="T12" fmla="*/ 62 w 256"/>
                <a:gd name="T13" fmla="*/ 384 h 864"/>
                <a:gd name="T14" fmla="*/ 119 w 256"/>
                <a:gd name="T15" fmla="*/ 341 h 864"/>
                <a:gd name="T16" fmla="*/ 90 w 256"/>
                <a:gd name="T17" fmla="*/ 256 h 864"/>
                <a:gd name="T18" fmla="*/ 147 w 256"/>
                <a:gd name="T19" fmla="*/ 213 h 864"/>
                <a:gd name="T20" fmla="*/ 119 w 256"/>
                <a:gd name="T21" fmla="*/ 128 h 864"/>
                <a:gd name="T22" fmla="*/ 147 w 256"/>
                <a:gd name="T23" fmla="*/ 85 h 864"/>
                <a:gd name="T24" fmla="*/ 90 w 256"/>
                <a:gd name="T25" fmla="*/ 0 h 8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6" h="864">
                  <a:moveTo>
                    <a:pt x="56" y="864"/>
                  </a:moveTo>
                  <a:cubicBezTo>
                    <a:pt x="28" y="828"/>
                    <a:pt x="0" y="792"/>
                    <a:pt x="8" y="768"/>
                  </a:cubicBezTo>
                  <a:cubicBezTo>
                    <a:pt x="16" y="744"/>
                    <a:pt x="96" y="752"/>
                    <a:pt x="104" y="720"/>
                  </a:cubicBezTo>
                  <a:cubicBezTo>
                    <a:pt x="112" y="688"/>
                    <a:pt x="48" y="600"/>
                    <a:pt x="56" y="576"/>
                  </a:cubicBezTo>
                  <a:cubicBezTo>
                    <a:pt x="64" y="552"/>
                    <a:pt x="136" y="584"/>
                    <a:pt x="152" y="576"/>
                  </a:cubicBezTo>
                  <a:cubicBezTo>
                    <a:pt x="168" y="568"/>
                    <a:pt x="160" y="552"/>
                    <a:pt x="152" y="528"/>
                  </a:cubicBezTo>
                  <a:cubicBezTo>
                    <a:pt x="144" y="504"/>
                    <a:pt x="96" y="456"/>
                    <a:pt x="104" y="432"/>
                  </a:cubicBezTo>
                  <a:cubicBezTo>
                    <a:pt x="112" y="408"/>
                    <a:pt x="192" y="408"/>
                    <a:pt x="200" y="384"/>
                  </a:cubicBezTo>
                  <a:cubicBezTo>
                    <a:pt x="208" y="360"/>
                    <a:pt x="144" y="312"/>
                    <a:pt x="152" y="288"/>
                  </a:cubicBezTo>
                  <a:cubicBezTo>
                    <a:pt x="160" y="264"/>
                    <a:pt x="240" y="264"/>
                    <a:pt x="248" y="240"/>
                  </a:cubicBezTo>
                  <a:cubicBezTo>
                    <a:pt x="256" y="216"/>
                    <a:pt x="200" y="168"/>
                    <a:pt x="200" y="144"/>
                  </a:cubicBezTo>
                  <a:cubicBezTo>
                    <a:pt x="200" y="120"/>
                    <a:pt x="256" y="120"/>
                    <a:pt x="248" y="96"/>
                  </a:cubicBezTo>
                  <a:cubicBezTo>
                    <a:pt x="240" y="72"/>
                    <a:pt x="168" y="16"/>
                    <a:pt x="152" y="0"/>
                  </a:cubicBezTo>
                </a:path>
              </a:pathLst>
            </a:custGeom>
            <a:noFill/>
            <a:ln w="19050" cmpd="sng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4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0" grpId="0" animBg="1"/>
      <p:bldP spid="328711" grpId="0" autoUpdateAnimBg="0"/>
      <p:bldP spid="328712" grpId="0" animBg="1"/>
      <p:bldP spid="328713" grpId="0" autoUpdateAnimBg="0"/>
      <p:bldP spid="3287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928938" y="407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423988" y="2349500"/>
          <a:ext cx="6297612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3" imgW="4559300" imgH="2133600" progId="Equation.3">
                  <p:embed/>
                </p:oleObj>
              </mc:Choice>
              <mc:Fallback>
                <p:oleObj name="公式" r:id="rId3" imgW="4559300" imgH="213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349500"/>
                        <a:ext cx="6297612" cy="29479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755650" y="1341438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核外电子轨道运动产生的磁矩与轨道角动量方向相反，其数值关系为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9926" name="AutoShape 6"/>
          <p:cNvSpPr>
            <a:spLocks noChangeArrowheads="1"/>
          </p:cNvSpPr>
          <p:nvPr/>
        </p:nvSpPr>
        <p:spPr bwMode="auto">
          <a:xfrm>
            <a:off x="2051050" y="5805488"/>
            <a:ext cx="1584325" cy="431800"/>
          </a:xfrm>
          <a:prstGeom prst="wedgeRoundRectCallout">
            <a:avLst>
              <a:gd name="adj1" fmla="val -74750"/>
              <a:gd name="adj2" fmla="val -381250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b="1"/>
              <a:t>玻尔磁子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7891" name="Group 2"/>
          <p:cNvGrpSpPr>
            <a:grpSpLocks/>
          </p:cNvGrpSpPr>
          <p:nvPr/>
        </p:nvGrpSpPr>
        <p:grpSpPr bwMode="auto">
          <a:xfrm>
            <a:off x="762000" y="5035550"/>
            <a:ext cx="1371600" cy="312738"/>
            <a:chOff x="0" y="3172"/>
            <a:chExt cx="864" cy="197"/>
          </a:xfrm>
        </p:grpSpPr>
        <p:graphicFrame>
          <p:nvGraphicFramePr>
            <p:cNvPr id="37901" name="Object 3"/>
            <p:cNvGraphicFramePr>
              <a:graphicFrameLocks noChangeAspect="1"/>
            </p:cNvGraphicFramePr>
            <p:nvPr/>
          </p:nvGraphicFramePr>
          <p:xfrm>
            <a:off x="96" y="3172"/>
            <a:ext cx="72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name="剪辑" r:id="rId3" imgW="4878388" imgH="3495675" progId="MS_ClipArt_Gallery.2">
                    <p:embed/>
                  </p:oleObj>
                </mc:Choice>
                <mc:Fallback>
                  <p:oleObj name="剪辑" r:id="rId3" imgW="4878388" imgH="3495675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172"/>
                          <a:ext cx="72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2" name="Rectangle 4"/>
            <p:cNvSpPr>
              <a:spLocks noChangeArrowheads="1"/>
            </p:cNvSpPr>
            <p:nvPr/>
          </p:nvSpPr>
          <p:spPr bwMode="auto">
            <a:xfrm>
              <a:off x="0" y="3264"/>
              <a:ext cx="864" cy="96"/>
            </a:xfrm>
            <a:prstGeom prst="rect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ffectLst/>
            <a:scene3d>
              <a:camera prst="legacyObliqueTopRight"/>
              <a:lightRig rig="legacyFlat1" dir="t"/>
            </a:scene3d>
            <a:sp3d extrusionH="201600" prstMaterial="legacyMetal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3" name="AutoShape 5"/>
            <p:cNvSpPr>
              <a:spLocks noChangeArrowheads="1"/>
            </p:cNvSpPr>
            <p:nvPr/>
          </p:nvSpPr>
          <p:spPr bwMode="auto">
            <a:xfrm>
              <a:off x="288" y="3216"/>
              <a:ext cx="336" cy="96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892" name="Line 6"/>
          <p:cNvSpPr>
            <a:spLocks noChangeShapeType="1"/>
          </p:cNvSpPr>
          <p:nvPr/>
        </p:nvSpPr>
        <p:spPr bwMode="auto">
          <a:xfrm>
            <a:off x="1143000" y="3962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762000" y="3748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endParaRPr lang="en-US" altLang="zh-CN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1143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762000" y="1752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P</a:t>
            </a:r>
            <a:endParaRPr lang="en-US" altLang="zh-CN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6" name="Freeform 10"/>
          <p:cNvSpPr>
            <a:spLocks/>
          </p:cNvSpPr>
          <p:nvPr/>
        </p:nvSpPr>
        <p:spPr bwMode="auto">
          <a:xfrm>
            <a:off x="1435100" y="4038600"/>
            <a:ext cx="406400" cy="1066800"/>
          </a:xfrm>
          <a:custGeom>
            <a:avLst/>
            <a:gdLst>
              <a:gd name="T0" fmla="*/ 88900 w 256"/>
              <a:gd name="T1" fmla="*/ 1066800 h 864"/>
              <a:gd name="T2" fmla="*/ 12700 w 256"/>
              <a:gd name="T3" fmla="*/ 948267 h 864"/>
              <a:gd name="T4" fmla="*/ 165100 w 256"/>
              <a:gd name="T5" fmla="*/ 889000 h 864"/>
              <a:gd name="T6" fmla="*/ 88900 w 256"/>
              <a:gd name="T7" fmla="*/ 711200 h 864"/>
              <a:gd name="T8" fmla="*/ 241300 w 256"/>
              <a:gd name="T9" fmla="*/ 711200 h 864"/>
              <a:gd name="T10" fmla="*/ 241300 w 256"/>
              <a:gd name="T11" fmla="*/ 651933 h 864"/>
              <a:gd name="T12" fmla="*/ 165100 w 256"/>
              <a:gd name="T13" fmla="*/ 533400 h 864"/>
              <a:gd name="T14" fmla="*/ 317500 w 256"/>
              <a:gd name="T15" fmla="*/ 474133 h 864"/>
              <a:gd name="T16" fmla="*/ 241300 w 256"/>
              <a:gd name="T17" fmla="*/ 355600 h 864"/>
              <a:gd name="T18" fmla="*/ 393700 w 256"/>
              <a:gd name="T19" fmla="*/ 296333 h 864"/>
              <a:gd name="T20" fmla="*/ 317500 w 256"/>
              <a:gd name="T21" fmla="*/ 177800 h 864"/>
              <a:gd name="T22" fmla="*/ 393700 w 256"/>
              <a:gd name="T23" fmla="*/ 118533 h 864"/>
              <a:gd name="T24" fmla="*/ 241300 w 256"/>
              <a:gd name="T25" fmla="*/ 0 h 8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6" h="864">
                <a:moveTo>
                  <a:pt x="56" y="864"/>
                </a:moveTo>
                <a:cubicBezTo>
                  <a:pt x="28" y="828"/>
                  <a:pt x="0" y="792"/>
                  <a:pt x="8" y="768"/>
                </a:cubicBezTo>
                <a:cubicBezTo>
                  <a:pt x="16" y="744"/>
                  <a:pt x="96" y="752"/>
                  <a:pt x="104" y="720"/>
                </a:cubicBezTo>
                <a:cubicBezTo>
                  <a:pt x="112" y="688"/>
                  <a:pt x="48" y="600"/>
                  <a:pt x="56" y="576"/>
                </a:cubicBezTo>
                <a:cubicBezTo>
                  <a:pt x="64" y="552"/>
                  <a:pt x="136" y="584"/>
                  <a:pt x="152" y="576"/>
                </a:cubicBezTo>
                <a:cubicBezTo>
                  <a:pt x="168" y="568"/>
                  <a:pt x="160" y="552"/>
                  <a:pt x="152" y="528"/>
                </a:cubicBezTo>
                <a:cubicBezTo>
                  <a:pt x="144" y="504"/>
                  <a:pt x="96" y="456"/>
                  <a:pt x="104" y="432"/>
                </a:cubicBezTo>
                <a:cubicBezTo>
                  <a:pt x="112" y="408"/>
                  <a:pt x="192" y="408"/>
                  <a:pt x="200" y="384"/>
                </a:cubicBezTo>
                <a:cubicBezTo>
                  <a:pt x="208" y="360"/>
                  <a:pt x="144" y="312"/>
                  <a:pt x="152" y="288"/>
                </a:cubicBezTo>
                <a:cubicBezTo>
                  <a:pt x="160" y="264"/>
                  <a:pt x="240" y="264"/>
                  <a:pt x="248" y="240"/>
                </a:cubicBezTo>
                <a:cubicBezTo>
                  <a:pt x="256" y="216"/>
                  <a:pt x="200" y="168"/>
                  <a:pt x="200" y="144"/>
                </a:cubicBezTo>
                <a:cubicBezTo>
                  <a:pt x="200" y="120"/>
                  <a:pt x="256" y="120"/>
                  <a:pt x="248" y="96"/>
                </a:cubicBezTo>
                <a:cubicBezTo>
                  <a:pt x="240" y="72"/>
                  <a:pt x="168" y="16"/>
                  <a:pt x="152" y="0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914400" y="304800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不考虑自旋</a:t>
            </a:r>
          </a:p>
        </p:txBody>
      </p:sp>
      <p:grpSp>
        <p:nvGrpSpPr>
          <p:cNvPr id="329740" name="Group 12"/>
          <p:cNvGrpSpPr>
            <a:grpSpLocks/>
          </p:cNvGrpSpPr>
          <p:nvPr/>
        </p:nvGrpSpPr>
        <p:grpSpPr bwMode="auto">
          <a:xfrm>
            <a:off x="1676400" y="1828800"/>
            <a:ext cx="228600" cy="2133600"/>
            <a:chOff x="576" y="1152"/>
            <a:chExt cx="96" cy="1200"/>
          </a:xfrm>
        </p:grpSpPr>
        <p:pic>
          <p:nvPicPr>
            <p:cNvPr id="37899" name="Picture 13" descr="HARVBU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15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 flipV="1">
              <a:off x="624" y="1248"/>
              <a:ext cx="0" cy="11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1143000" y="3962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762000" y="37941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143000" y="1981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62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 rot="-6156304">
            <a:off x="825500" y="2514600"/>
            <a:ext cx="330200" cy="1066800"/>
          </a:xfrm>
          <a:custGeom>
            <a:avLst/>
            <a:gdLst>
              <a:gd name="T0" fmla="*/ 72231 w 256"/>
              <a:gd name="T1" fmla="*/ 1066800 h 864"/>
              <a:gd name="T2" fmla="*/ 10319 w 256"/>
              <a:gd name="T3" fmla="*/ 948267 h 864"/>
              <a:gd name="T4" fmla="*/ 134144 w 256"/>
              <a:gd name="T5" fmla="*/ 889000 h 864"/>
              <a:gd name="T6" fmla="*/ 72231 w 256"/>
              <a:gd name="T7" fmla="*/ 711200 h 864"/>
              <a:gd name="T8" fmla="*/ 196056 w 256"/>
              <a:gd name="T9" fmla="*/ 711200 h 864"/>
              <a:gd name="T10" fmla="*/ 196056 w 256"/>
              <a:gd name="T11" fmla="*/ 651933 h 864"/>
              <a:gd name="T12" fmla="*/ 134144 w 256"/>
              <a:gd name="T13" fmla="*/ 533400 h 864"/>
              <a:gd name="T14" fmla="*/ 257969 w 256"/>
              <a:gd name="T15" fmla="*/ 474133 h 864"/>
              <a:gd name="T16" fmla="*/ 196056 w 256"/>
              <a:gd name="T17" fmla="*/ 355600 h 864"/>
              <a:gd name="T18" fmla="*/ 319881 w 256"/>
              <a:gd name="T19" fmla="*/ 296333 h 864"/>
              <a:gd name="T20" fmla="*/ 257969 w 256"/>
              <a:gd name="T21" fmla="*/ 177800 h 864"/>
              <a:gd name="T22" fmla="*/ 319881 w 256"/>
              <a:gd name="T23" fmla="*/ 118533 h 864"/>
              <a:gd name="T24" fmla="*/ 196056 w 256"/>
              <a:gd name="T25" fmla="*/ 0 h 8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6" h="864">
                <a:moveTo>
                  <a:pt x="56" y="864"/>
                </a:moveTo>
                <a:cubicBezTo>
                  <a:pt x="28" y="828"/>
                  <a:pt x="0" y="792"/>
                  <a:pt x="8" y="768"/>
                </a:cubicBezTo>
                <a:cubicBezTo>
                  <a:pt x="16" y="744"/>
                  <a:pt x="96" y="752"/>
                  <a:pt x="104" y="720"/>
                </a:cubicBezTo>
                <a:cubicBezTo>
                  <a:pt x="112" y="688"/>
                  <a:pt x="48" y="600"/>
                  <a:pt x="56" y="576"/>
                </a:cubicBezTo>
                <a:cubicBezTo>
                  <a:pt x="64" y="552"/>
                  <a:pt x="136" y="584"/>
                  <a:pt x="152" y="576"/>
                </a:cubicBezTo>
                <a:cubicBezTo>
                  <a:pt x="168" y="568"/>
                  <a:pt x="160" y="552"/>
                  <a:pt x="152" y="528"/>
                </a:cubicBezTo>
                <a:cubicBezTo>
                  <a:pt x="144" y="504"/>
                  <a:pt x="96" y="456"/>
                  <a:pt x="104" y="432"/>
                </a:cubicBezTo>
                <a:cubicBezTo>
                  <a:pt x="112" y="408"/>
                  <a:pt x="192" y="408"/>
                  <a:pt x="200" y="384"/>
                </a:cubicBezTo>
                <a:cubicBezTo>
                  <a:pt x="208" y="360"/>
                  <a:pt x="144" y="312"/>
                  <a:pt x="152" y="288"/>
                </a:cubicBezTo>
                <a:cubicBezTo>
                  <a:pt x="160" y="264"/>
                  <a:pt x="240" y="264"/>
                  <a:pt x="248" y="240"/>
                </a:cubicBezTo>
                <a:cubicBezTo>
                  <a:pt x="256" y="216"/>
                  <a:pt x="200" y="168"/>
                  <a:pt x="200" y="144"/>
                </a:cubicBezTo>
                <a:cubicBezTo>
                  <a:pt x="200" y="120"/>
                  <a:pt x="256" y="120"/>
                  <a:pt x="248" y="96"/>
                </a:cubicBezTo>
                <a:cubicBezTo>
                  <a:pt x="240" y="72"/>
                  <a:pt x="168" y="16"/>
                  <a:pt x="152" y="0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914400" y="304800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不考虑自旋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0760" name="Group 8"/>
          <p:cNvGrpSpPr>
            <a:grpSpLocks/>
          </p:cNvGrpSpPr>
          <p:nvPr/>
        </p:nvGrpSpPr>
        <p:grpSpPr bwMode="auto">
          <a:xfrm>
            <a:off x="1524000" y="1981200"/>
            <a:ext cx="152400" cy="1981200"/>
            <a:chOff x="480" y="1248"/>
            <a:chExt cx="96" cy="1104"/>
          </a:xfrm>
        </p:grpSpPr>
        <p:pic>
          <p:nvPicPr>
            <p:cNvPr id="39016" name="Picture 9" descr="HARVBU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25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33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17" name="Line 10"/>
            <p:cNvSpPr>
              <a:spLocks noChangeShapeType="1"/>
            </p:cNvSpPr>
            <p:nvPr/>
          </p:nvSpPr>
          <p:spPr bwMode="auto">
            <a:xfrm>
              <a:off x="528" y="1248"/>
              <a:ext cx="0" cy="10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763" name="Line 11"/>
          <p:cNvSpPr>
            <a:spLocks noChangeShapeType="1"/>
          </p:cNvSpPr>
          <p:nvPr/>
        </p:nvSpPr>
        <p:spPr bwMode="auto">
          <a:xfrm>
            <a:off x="1600200" y="5791200"/>
            <a:ext cx="0" cy="5334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514600" y="30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考虑自旋</a:t>
            </a:r>
            <a:endParaRPr lang="zh-CN" altLang="en-US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0765" name="Group 13"/>
          <p:cNvGrpSpPr>
            <a:grpSpLocks/>
          </p:cNvGrpSpPr>
          <p:nvPr/>
        </p:nvGrpSpPr>
        <p:grpSpPr bwMode="auto">
          <a:xfrm>
            <a:off x="2057400" y="3794125"/>
            <a:ext cx="1447800" cy="396875"/>
            <a:chOff x="816" y="2256"/>
            <a:chExt cx="912" cy="250"/>
          </a:xfrm>
        </p:grpSpPr>
        <p:sp>
          <p:nvSpPr>
            <p:cNvPr id="39014" name="Line 14"/>
            <p:cNvSpPr>
              <a:spLocks noChangeShapeType="1"/>
            </p:cNvSpPr>
            <p:nvPr/>
          </p:nvSpPr>
          <p:spPr bwMode="auto">
            <a:xfrm>
              <a:off x="1152" y="235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" name="Text Box 15"/>
            <p:cNvSpPr txBox="1">
              <a:spLocks noChangeArrowheads="1"/>
            </p:cNvSpPr>
            <p:nvPr/>
          </p:nvSpPr>
          <p:spPr bwMode="auto">
            <a:xfrm>
              <a:off x="816" y="225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 b="1" baseline="30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S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/2</a:t>
              </a:r>
              <a:endParaRPr kumimoji="0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0768" name="Group 16"/>
          <p:cNvGrpSpPr>
            <a:grpSpLocks/>
          </p:cNvGrpSpPr>
          <p:nvPr/>
        </p:nvGrpSpPr>
        <p:grpSpPr bwMode="auto">
          <a:xfrm>
            <a:off x="1981200" y="1981200"/>
            <a:ext cx="1447800" cy="473075"/>
            <a:chOff x="768" y="1248"/>
            <a:chExt cx="912" cy="298"/>
          </a:xfrm>
        </p:grpSpPr>
        <p:sp>
          <p:nvSpPr>
            <p:cNvPr id="39011" name="Line 17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2" name="Line 18"/>
            <p:cNvSpPr>
              <a:spLocks noChangeShapeType="1"/>
            </p:cNvSpPr>
            <p:nvPr/>
          </p:nvSpPr>
          <p:spPr bwMode="auto">
            <a:xfrm>
              <a:off x="816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3" name="Text Box 19"/>
            <p:cNvSpPr txBox="1">
              <a:spLocks noChangeArrowheads="1"/>
            </p:cNvSpPr>
            <p:nvPr/>
          </p:nvSpPr>
          <p:spPr bwMode="auto">
            <a:xfrm>
              <a:off x="768" y="129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 b="1" baseline="30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1/2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0772" name="Group 20"/>
          <p:cNvGrpSpPr>
            <a:grpSpLocks/>
          </p:cNvGrpSpPr>
          <p:nvPr/>
        </p:nvGrpSpPr>
        <p:grpSpPr bwMode="auto">
          <a:xfrm>
            <a:off x="1981200" y="1143000"/>
            <a:ext cx="1447800" cy="838200"/>
            <a:chOff x="768" y="720"/>
            <a:chExt cx="912" cy="528"/>
          </a:xfrm>
        </p:grpSpPr>
        <p:sp>
          <p:nvSpPr>
            <p:cNvPr id="39008" name="Line 21"/>
            <p:cNvSpPr>
              <a:spLocks noChangeShapeType="1"/>
            </p:cNvSpPr>
            <p:nvPr/>
          </p:nvSpPr>
          <p:spPr bwMode="auto">
            <a:xfrm>
              <a:off x="1104" y="9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9" name="Line 22"/>
            <p:cNvSpPr>
              <a:spLocks noChangeShapeType="1"/>
            </p:cNvSpPr>
            <p:nvPr/>
          </p:nvSpPr>
          <p:spPr bwMode="auto">
            <a:xfrm flipV="1">
              <a:off x="816" y="9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0" name="Text Box 23"/>
            <p:cNvSpPr txBox="1">
              <a:spLocks noChangeArrowheads="1"/>
            </p:cNvSpPr>
            <p:nvPr/>
          </p:nvSpPr>
          <p:spPr bwMode="auto">
            <a:xfrm>
              <a:off x="768" y="72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 b="1" baseline="30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sz="2000" b="1">
                  <a:latin typeface="Times New Roman" panose="02020603050405020304" pitchFamily="18" charset="0"/>
                </a:rPr>
                <a:t>P</a:t>
              </a:r>
              <a:r>
                <a:rPr kumimoji="0" lang="en-US" altLang="zh-CN" sz="2000" b="1" baseline="-25000">
                  <a:latin typeface="Times New Roman" panose="02020603050405020304" pitchFamily="18" charset="0"/>
                </a:rPr>
                <a:t>3/2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30776" name="Line 24"/>
          <p:cNvSpPr>
            <a:spLocks noChangeShapeType="1"/>
          </p:cNvSpPr>
          <p:nvPr/>
        </p:nvSpPr>
        <p:spPr bwMode="auto">
          <a:xfrm>
            <a:off x="2819400" y="2286000"/>
            <a:ext cx="0" cy="152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>
            <a:off x="2971800" y="1524000"/>
            <a:ext cx="0" cy="2286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2743200" y="5791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>
            <a:off x="2971800" y="5791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0780" name="Picture 28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781" name="Picture 29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0782" name="Group 30"/>
          <p:cNvGrpSpPr>
            <a:grpSpLocks/>
          </p:cNvGrpSpPr>
          <p:nvPr/>
        </p:nvGrpSpPr>
        <p:grpSpPr bwMode="auto">
          <a:xfrm>
            <a:off x="3429000" y="1143000"/>
            <a:ext cx="2971800" cy="685800"/>
            <a:chOff x="1680" y="720"/>
            <a:chExt cx="2064" cy="432"/>
          </a:xfrm>
        </p:grpSpPr>
        <p:sp>
          <p:nvSpPr>
            <p:cNvPr id="39000" name="Line 31"/>
            <p:cNvSpPr>
              <a:spLocks noChangeShapeType="1"/>
            </p:cNvSpPr>
            <p:nvPr/>
          </p:nvSpPr>
          <p:spPr bwMode="auto">
            <a:xfrm>
              <a:off x="1872" y="720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1" name="Line 32"/>
            <p:cNvSpPr>
              <a:spLocks noChangeShapeType="1"/>
            </p:cNvSpPr>
            <p:nvPr/>
          </p:nvSpPr>
          <p:spPr bwMode="auto">
            <a:xfrm>
              <a:off x="1872" y="864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2" name="Line 33"/>
            <p:cNvSpPr>
              <a:spLocks noChangeShapeType="1"/>
            </p:cNvSpPr>
            <p:nvPr/>
          </p:nvSpPr>
          <p:spPr bwMode="auto">
            <a:xfrm>
              <a:off x="1872" y="100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3" name="Line 34"/>
            <p:cNvSpPr>
              <a:spLocks noChangeShapeType="1"/>
            </p:cNvSpPr>
            <p:nvPr/>
          </p:nvSpPr>
          <p:spPr bwMode="auto">
            <a:xfrm>
              <a:off x="1872" y="115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4" name="Line 35"/>
            <p:cNvSpPr>
              <a:spLocks noChangeShapeType="1"/>
            </p:cNvSpPr>
            <p:nvPr/>
          </p:nvSpPr>
          <p:spPr bwMode="auto">
            <a:xfrm flipV="1">
              <a:off x="1680" y="72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5" name="Line 36"/>
            <p:cNvSpPr>
              <a:spLocks noChangeShapeType="1"/>
            </p:cNvSpPr>
            <p:nvPr/>
          </p:nvSpPr>
          <p:spPr bwMode="auto">
            <a:xfrm flipV="1">
              <a:off x="1680" y="864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6" name="Line 37"/>
            <p:cNvSpPr>
              <a:spLocks noChangeShapeType="1"/>
            </p:cNvSpPr>
            <p:nvPr/>
          </p:nvSpPr>
          <p:spPr bwMode="auto">
            <a:xfrm>
              <a:off x="1680" y="960"/>
              <a:ext cx="19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07" name="Line 38"/>
            <p:cNvSpPr>
              <a:spLocks noChangeShapeType="1"/>
            </p:cNvSpPr>
            <p:nvPr/>
          </p:nvSpPr>
          <p:spPr bwMode="auto">
            <a:xfrm>
              <a:off x="1680" y="9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791" name="Group 39"/>
          <p:cNvGrpSpPr>
            <a:grpSpLocks/>
          </p:cNvGrpSpPr>
          <p:nvPr/>
        </p:nvGrpSpPr>
        <p:grpSpPr bwMode="auto">
          <a:xfrm>
            <a:off x="3429000" y="2133600"/>
            <a:ext cx="2971800" cy="228600"/>
            <a:chOff x="1680" y="1344"/>
            <a:chExt cx="2064" cy="144"/>
          </a:xfrm>
        </p:grpSpPr>
        <p:sp>
          <p:nvSpPr>
            <p:cNvPr id="38996" name="Line 40"/>
            <p:cNvSpPr>
              <a:spLocks noChangeShapeType="1"/>
            </p:cNvSpPr>
            <p:nvPr/>
          </p:nvSpPr>
          <p:spPr bwMode="auto">
            <a:xfrm>
              <a:off x="1872" y="1344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7" name="Line 41"/>
            <p:cNvSpPr>
              <a:spLocks noChangeShapeType="1"/>
            </p:cNvSpPr>
            <p:nvPr/>
          </p:nvSpPr>
          <p:spPr bwMode="auto">
            <a:xfrm>
              <a:off x="1872" y="148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8" name="Line 42"/>
            <p:cNvSpPr>
              <a:spLocks noChangeShapeType="1"/>
            </p:cNvSpPr>
            <p:nvPr/>
          </p:nvSpPr>
          <p:spPr bwMode="auto">
            <a:xfrm flipV="1">
              <a:off x="1680" y="134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9" name="Line 43"/>
            <p:cNvSpPr>
              <a:spLocks noChangeShapeType="1"/>
            </p:cNvSpPr>
            <p:nvPr/>
          </p:nvSpPr>
          <p:spPr bwMode="auto">
            <a:xfrm>
              <a:off x="1680" y="1440"/>
              <a:ext cx="19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796" name="Group 44"/>
          <p:cNvGrpSpPr>
            <a:grpSpLocks/>
          </p:cNvGrpSpPr>
          <p:nvPr/>
        </p:nvGrpSpPr>
        <p:grpSpPr bwMode="auto">
          <a:xfrm>
            <a:off x="3429000" y="3733800"/>
            <a:ext cx="2971800" cy="381000"/>
            <a:chOff x="1680" y="2352"/>
            <a:chExt cx="2016" cy="240"/>
          </a:xfrm>
        </p:grpSpPr>
        <p:sp>
          <p:nvSpPr>
            <p:cNvPr id="38992" name="Line 45"/>
            <p:cNvSpPr>
              <a:spLocks noChangeShapeType="1"/>
            </p:cNvSpPr>
            <p:nvPr/>
          </p:nvSpPr>
          <p:spPr bwMode="auto">
            <a:xfrm>
              <a:off x="1920" y="235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3" name="Line 46"/>
            <p:cNvSpPr>
              <a:spLocks noChangeShapeType="1"/>
            </p:cNvSpPr>
            <p:nvPr/>
          </p:nvSpPr>
          <p:spPr bwMode="auto">
            <a:xfrm>
              <a:off x="1920" y="2592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4" name="Line 47"/>
            <p:cNvSpPr>
              <a:spLocks noChangeShapeType="1"/>
            </p:cNvSpPr>
            <p:nvPr/>
          </p:nvSpPr>
          <p:spPr bwMode="auto">
            <a:xfrm flipV="1">
              <a:off x="1680" y="2352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5" name="Line 48"/>
            <p:cNvSpPr>
              <a:spLocks noChangeShapeType="1"/>
            </p:cNvSpPr>
            <p:nvPr/>
          </p:nvSpPr>
          <p:spPr bwMode="auto">
            <a:xfrm>
              <a:off x="1728" y="2496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01" name="Group 49"/>
          <p:cNvGrpSpPr>
            <a:grpSpLocks/>
          </p:cNvGrpSpPr>
          <p:nvPr/>
        </p:nvGrpSpPr>
        <p:grpSpPr bwMode="auto">
          <a:xfrm>
            <a:off x="6400800" y="1905000"/>
            <a:ext cx="1446213" cy="625475"/>
            <a:chOff x="3744" y="1200"/>
            <a:chExt cx="911" cy="394"/>
          </a:xfrm>
        </p:grpSpPr>
        <p:sp>
          <p:nvSpPr>
            <p:cNvPr id="38990" name="Text Box 50"/>
            <p:cNvSpPr txBox="1">
              <a:spLocks noChangeArrowheads="1"/>
            </p:cNvSpPr>
            <p:nvPr/>
          </p:nvSpPr>
          <p:spPr bwMode="auto">
            <a:xfrm>
              <a:off x="3792" y="1200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1/2   1/3</a:t>
              </a:r>
            </a:p>
          </p:txBody>
        </p:sp>
        <p:sp>
          <p:nvSpPr>
            <p:cNvPr id="38991" name="Text Box 51"/>
            <p:cNvSpPr txBox="1">
              <a:spLocks noChangeArrowheads="1"/>
            </p:cNvSpPr>
            <p:nvPr/>
          </p:nvSpPr>
          <p:spPr bwMode="auto">
            <a:xfrm>
              <a:off x="3744" y="1344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-1/2  -1/3</a:t>
              </a:r>
            </a:p>
          </p:txBody>
        </p:sp>
      </p:grpSp>
      <p:grpSp>
        <p:nvGrpSpPr>
          <p:cNvPr id="330804" name="Group 52"/>
          <p:cNvGrpSpPr>
            <a:grpSpLocks/>
          </p:cNvGrpSpPr>
          <p:nvPr/>
        </p:nvGrpSpPr>
        <p:grpSpPr bwMode="auto">
          <a:xfrm>
            <a:off x="6402388" y="3429000"/>
            <a:ext cx="1446212" cy="923925"/>
            <a:chOff x="3744" y="2160"/>
            <a:chExt cx="911" cy="582"/>
          </a:xfrm>
        </p:grpSpPr>
        <p:sp>
          <p:nvSpPr>
            <p:cNvPr id="38988" name="Text Box 53"/>
            <p:cNvSpPr txBox="1">
              <a:spLocks noChangeArrowheads="1"/>
            </p:cNvSpPr>
            <p:nvPr/>
          </p:nvSpPr>
          <p:spPr bwMode="auto">
            <a:xfrm>
              <a:off x="3792" y="2160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1/2  1</a:t>
              </a:r>
            </a:p>
          </p:txBody>
        </p:sp>
        <p:sp>
          <p:nvSpPr>
            <p:cNvPr id="38989" name="Text Box 54"/>
            <p:cNvSpPr txBox="1">
              <a:spLocks noChangeArrowheads="1"/>
            </p:cNvSpPr>
            <p:nvPr/>
          </p:nvSpPr>
          <p:spPr bwMode="auto">
            <a:xfrm>
              <a:off x="3744" y="249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-1/2  -1</a:t>
              </a:r>
            </a:p>
          </p:txBody>
        </p:sp>
      </p:grpSp>
      <p:grpSp>
        <p:nvGrpSpPr>
          <p:cNvPr id="330807" name="Group 55"/>
          <p:cNvGrpSpPr>
            <a:grpSpLocks/>
          </p:cNvGrpSpPr>
          <p:nvPr/>
        </p:nvGrpSpPr>
        <p:grpSpPr bwMode="auto">
          <a:xfrm>
            <a:off x="6324600" y="533400"/>
            <a:ext cx="1524000" cy="1447800"/>
            <a:chOff x="3696" y="336"/>
            <a:chExt cx="960" cy="912"/>
          </a:xfrm>
        </p:grpSpPr>
        <p:sp>
          <p:nvSpPr>
            <p:cNvPr id="38982" name="Text Box 56"/>
            <p:cNvSpPr txBox="1">
              <a:spLocks noChangeArrowheads="1"/>
            </p:cNvSpPr>
            <p:nvPr/>
          </p:nvSpPr>
          <p:spPr bwMode="auto">
            <a:xfrm>
              <a:off x="4080" y="3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Mg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83" name="Text Box 57"/>
            <p:cNvSpPr txBox="1">
              <a:spLocks noChangeArrowheads="1"/>
            </p:cNvSpPr>
            <p:nvPr/>
          </p:nvSpPr>
          <p:spPr bwMode="auto">
            <a:xfrm>
              <a:off x="3696" y="864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-1/2  -2/3</a:t>
              </a:r>
            </a:p>
          </p:txBody>
        </p:sp>
        <p:sp>
          <p:nvSpPr>
            <p:cNvPr id="38984" name="Text Box 58"/>
            <p:cNvSpPr txBox="1">
              <a:spLocks noChangeArrowheads="1"/>
            </p:cNvSpPr>
            <p:nvPr/>
          </p:nvSpPr>
          <p:spPr bwMode="auto">
            <a:xfrm>
              <a:off x="3792" y="336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20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8985" name="Text Box 59"/>
            <p:cNvSpPr txBox="1">
              <a:spLocks noChangeArrowheads="1"/>
            </p:cNvSpPr>
            <p:nvPr/>
          </p:nvSpPr>
          <p:spPr bwMode="auto">
            <a:xfrm>
              <a:off x="3792" y="565"/>
              <a:ext cx="7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3/2  6/3</a:t>
              </a:r>
            </a:p>
          </p:txBody>
        </p:sp>
        <p:sp>
          <p:nvSpPr>
            <p:cNvPr id="38986" name="Text Box 60"/>
            <p:cNvSpPr txBox="1">
              <a:spLocks noChangeArrowheads="1"/>
            </p:cNvSpPr>
            <p:nvPr/>
          </p:nvSpPr>
          <p:spPr bwMode="auto">
            <a:xfrm>
              <a:off x="3792" y="731"/>
              <a:ext cx="8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1/2  2/3</a:t>
              </a:r>
            </a:p>
          </p:txBody>
        </p:sp>
        <p:sp>
          <p:nvSpPr>
            <p:cNvPr id="38987" name="Text Box 61"/>
            <p:cNvSpPr txBox="1">
              <a:spLocks noChangeArrowheads="1"/>
            </p:cNvSpPr>
            <p:nvPr/>
          </p:nvSpPr>
          <p:spPr bwMode="auto">
            <a:xfrm>
              <a:off x="3696" y="998"/>
              <a:ext cx="7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>
                  <a:latin typeface="Times New Roman" panose="02020603050405020304" pitchFamily="18" charset="0"/>
                </a:rPr>
                <a:t>-3/2  -6/3</a:t>
              </a:r>
            </a:p>
          </p:txBody>
        </p:sp>
      </p:grpSp>
      <p:grpSp>
        <p:nvGrpSpPr>
          <p:cNvPr id="330814" name="Group 62"/>
          <p:cNvGrpSpPr>
            <a:grpSpLocks/>
          </p:cNvGrpSpPr>
          <p:nvPr/>
        </p:nvGrpSpPr>
        <p:grpSpPr bwMode="auto">
          <a:xfrm>
            <a:off x="5181600" y="1371600"/>
            <a:ext cx="152400" cy="2590800"/>
            <a:chOff x="2688" y="864"/>
            <a:chExt cx="96" cy="1728"/>
          </a:xfrm>
        </p:grpSpPr>
        <p:sp>
          <p:nvSpPr>
            <p:cNvPr id="38980" name="Line 63"/>
            <p:cNvSpPr>
              <a:spLocks noChangeShapeType="1"/>
            </p:cNvSpPr>
            <p:nvPr/>
          </p:nvSpPr>
          <p:spPr bwMode="auto">
            <a:xfrm>
              <a:off x="2688" y="864"/>
              <a:ext cx="0" cy="14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81" name="Line 64"/>
            <p:cNvSpPr>
              <a:spLocks noChangeShapeType="1"/>
            </p:cNvSpPr>
            <p:nvPr/>
          </p:nvSpPr>
          <p:spPr bwMode="auto">
            <a:xfrm>
              <a:off x="2784" y="1008"/>
              <a:ext cx="0" cy="15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17" name="Group 65"/>
          <p:cNvGrpSpPr>
            <a:grpSpLocks/>
          </p:cNvGrpSpPr>
          <p:nvPr/>
        </p:nvGrpSpPr>
        <p:grpSpPr bwMode="auto">
          <a:xfrm>
            <a:off x="4800600" y="1143000"/>
            <a:ext cx="914400" cy="2819400"/>
            <a:chOff x="2448" y="720"/>
            <a:chExt cx="576" cy="1872"/>
          </a:xfrm>
        </p:grpSpPr>
        <p:sp>
          <p:nvSpPr>
            <p:cNvPr id="38976" name="Line 66"/>
            <p:cNvSpPr>
              <a:spLocks noChangeShapeType="1"/>
            </p:cNvSpPr>
            <p:nvPr/>
          </p:nvSpPr>
          <p:spPr bwMode="auto">
            <a:xfrm>
              <a:off x="2928" y="720"/>
              <a:ext cx="0" cy="16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7" name="Line 67"/>
            <p:cNvSpPr>
              <a:spLocks noChangeShapeType="1"/>
            </p:cNvSpPr>
            <p:nvPr/>
          </p:nvSpPr>
          <p:spPr bwMode="auto">
            <a:xfrm>
              <a:off x="2448" y="1008"/>
              <a:ext cx="0" cy="1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8" name="Line 68"/>
            <p:cNvSpPr>
              <a:spLocks noChangeShapeType="1"/>
            </p:cNvSpPr>
            <p:nvPr/>
          </p:nvSpPr>
          <p:spPr bwMode="auto">
            <a:xfrm>
              <a:off x="2544" y="1152"/>
              <a:ext cx="0" cy="14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9" name="Line 69"/>
            <p:cNvSpPr>
              <a:spLocks noChangeShapeType="1"/>
            </p:cNvSpPr>
            <p:nvPr/>
          </p:nvSpPr>
          <p:spPr bwMode="auto">
            <a:xfrm>
              <a:off x="3024" y="864"/>
              <a:ext cx="0" cy="17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22" name="Group 70"/>
          <p:cNvGrpSpPr>
            <a:grpSpLocks/>
          </p:cNvGrpSpPr>
          <p:nvPr/>
        </p:nvGrpSpPr>
        <p:grpSpPr bwMode="auto">
          <a:xfrm>
            <a:off x="4114800" y="2133600"/>
            <a:ext cx="152400" cy="1905000"/>
            <a:chOff x="2112" y="1344"/>
            <a:chExt cx="96" cy="1248"/>
          </a:xfrm>
        </p:grpSpPr>
        <p:sp>
          <p:nvSpPr>
            <p:cNvPr id="38974" name="Line 71"/>
            <p:cNvSpPr>
              <a:spLocks noChangeShapeType="1"/>
            </p:cNvSpPr>
            <p:nvPr/>
          </p:nvSpPr>
          <p:spPr bwMode="auto">
            <a:xfrm>
              <a:off x="2208" y="1488"/>
              <a:ext cx="0" cy="110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5" name="Line 72"/>
            <p:cNvSpPr>
              <a:spLocks noChangeShapeType="1"/>
            </p:cNvSpPr>
            <p:nvPr/>
          </p:nvSpPr>
          <p:spPr bwMode="auto">
            <a:xfrm>
              <a:off x="2112" y="1344"/>
              <a:ext cx="0" cy="10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25" name="Group 73"/>
          <p:cNvGrpSpPr>
            <a:grpSpLocks/>
          </p:cNvGrpSpPr>
          <p:nvPr/>
        </p:nvGrpSpPr>
        <p:grpSpPr bwMode="auto">
          <a:xfrm>
            <a:off x="3962400" y="2133600"/>
            <a:ext cx="457200" cy="1828800"/>
            <a:chOff x="2016" y="1344"/>
            <a:chExt cx="288" cy="1248"/>
          </a:xfrm>
        </p:grpSpPr>
        <p:sp>
          <p:nvSpPr>
            <p:cNvPr id="38972" name="Line 74"/>
            <p:cNvSpPr>
              <a:spLocks noChangeShapeType="1"/>
            </p:cNvSpPr>
            <p:nvPr/>
          </p:nvSpPr>
          <p:spPr bwMode="auto">
            <a:xfrm>
              <a:off x="2304" y="1344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3" name="Line 75"/>
            <p:cNvSpPr>
              <a:spLocks noChangeShapeType="1"/>
            </p:cNvSpPr>
            <p:nvPr/>
          </p:nvSpPr>
          <p:spPr bwMode="auto">
            <a:xfrm>
              <a:off x="2016" y="1488"/>
              <a:ext cx="0" cy="86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30828" name="Picture 76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29" name="Picture 77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0" name="Picture 78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1" name="Picture 79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2" name="Picture 80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3" name="Picture 81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4" name="Picture 82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5" name="Picture 83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6" name="Picture 84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0837" name="Picture 85" descr="HARVB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624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3886200" y="5791200"/>
            <a:ext cx="457200" cy="533400"/>
            <a:chOff x="1968" y="3648"/>
            <a:chExt cx="288" cy="336"/>
          </a:xfrm>
        </p:grpSpPr>
        <p:sp>
          <p:nvSpPr>
            <p:cNvPr id="38968" name="Line 87"/>
            <p:cNvSpPr>
              <a:spLocks noChangeShapeType="1"/>
            </p:cNvSpPr>
            <p:nvPr/>
          </p:nvSpPr>
          <p:spPr bwMode="auto">
            <a:xfrm>
              <a:off x="2064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9" name="Line 88"/>
            <p:cNvSpPr>
              <a:spLocks noChangeShapeType="1"/>
            </p:cNvSpPr>
            <p:nvPr/>
          </p:nvSpPr>
          <p:spPr bwMode="auto">
            <a:xfrm>
              <a:off x="216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0" name="Line 89"/>
            <p:cNvSpPr>
              <a:spLocks noChangeShapeType="1"/>
            </p:cNvSpPr>
            <p:nvPr/>
          </p:nvSpPr>
          <p:spPr bwMode="auto">
            <a:xfrm>
              <a:off x="1968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71" name="Line 90"/>
            <p:cNvSpPr>
              <a:spLocks noChangeShapeType="1"/>
            </p:cNvSpPr>
            <p:nvPr/>
          </p:nvSpPr>
          <p:spPr bwMode="auto">
            <a:xfrm>
              <a:off x="225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0843" name="Group 91"/>
          <p:cNvGrpSpPr>
            <a:grpSpLocks/>
          </p:cNvGrpSpPr>
          <p:nvPr/>
        </p:nvGrpSpPr>
        <p:grpSpPr bwMode="auto">
          <a:xfrm>
            <a:off x="4800600" y="5791200"/>
            <a:ext cx="914400" cy="533400"/>
            <a:chOff x="2544" y="3648"/>
            <a:chExt cx="576" cy="336"/>
          </a:xfrm>
        </p:grpSpPr>
        <p:sp>
          <p:nvSpPr>
            <p:cNvPr id="38962" name="Line 92"/>
            <p:cNvSpPr>
              <a:spLocks noChangeShapeType="1"/>
            </p:cNvSpPr>
            <p:nvPr/>
          </p:nvSpPr>
          <p:spPr bwMode="auto">
            <a:xfrm>
              <a:off x="2736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3" name="Line 93"/>
            <p:cNvSpPr>
              <a:spLocks noChangeShapeType="1"/>
            </p:cNvSpPr>
            <p:nvPr/>
          </p:nvSpPr>
          <p:spPr bwMode="auto">
            <a:xfrm>
              <a:off x="288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4" name="Line 94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5" name="Line 95"/>
            <p:cNvSpPr>
              <a:spLocks noChangeShapeType="1"/>
            </p:cNvSpPr>
            <p:nvPr/>
          </p:nvSpPr>
          <p:spPr bwMode="auto">
            <a:xfrm>
              <a:off x="312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6" name="Line 96"/>
            <p:cNvSpPr>
              <a:spLocks noChangeShapeType="1"/>
            </p:cNvSpPr>
            <p:nvPr/>
          </p:nvSpPr>
          <p:spPr bwMode="auto">
            <a:xfrm>
              <a:off x="2640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Line 97"/>
            <p:cNvSpPr>
              <a:spLocks noChangeShapeType="1"/>
            </p:cNvSpPr>
            <p:nvPr/>
          </p:nvSpPr>
          <p:spPr bwMode="auto">
            <a:xfrm>
              <a:off x="2544" y="364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850" name="Text Box 98"/>
          <p:cNvSpPr txBox="1">
            <a:spLocks noChangeArrowheads="1"/>
          </p:cNvSpPr>
          <p:nvPr/>
        </p:nvSpPr>
        <p:spPr bwMode="auto">
          <a:xfrm>
            <a:off x="4343400" y="30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在磁场中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0851" name="Text Box 99"/>
          <p:cNvSpPr txBox="1">
            <a:spLocks noChangeArrowheads="1"/>
          </p:cNvSpPr>
          <p:nvPr/>
        </p:nvSpPr>
        <p:spPr bwMode="auto">
          <a:xfrm>
            <a:off x="3352800" y="5181600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  <a:sym typeface="Symbol" panose="05050102010706020507" pitchFamily="18" charset="2"/>
              </a:rPr>
              <a:t>             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</a:p>
        </p:txBody>
      </p:sp>
      <p:sp>
        <p:nvSpPr>
          <p:cNvPr id="330852" name="Text Box 100"/>
          <p:cNvSpPr txBox="1">
            <a:spLocks noChangeArrowheads="1"/>
          </p:cNvSpPr>
          <p:nvPr/>
        </p:nvSpPr>
        <p:spPr bwMode="auto">
          <a:xfrm>
            <a:off x="2209800" y="6248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5896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3" name="Text Box 101"/>
          <p:cNvSpPr txBox="1">
            <a:spLocks noChangeArrowheads="1"/>
          </p:cNvSpPr>
          <p:nvPr/>
        </p:nvSpPr>
        <p:spPr bwMode="auto">
          <a:xfrm>
            <a:off x="28194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5890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4" name="Text Box 102"/>
          <p:cNvSpPr txBox="1">
            <a:spLocks noChangeArrowheads="1"/>
          </p:cNvSpPr>
          <p:nvPr/>
        </p:nvSpPr>
        <p:spPr bwMode="auto">
          <a:xfrm>
            <a:off x="3733800" y="6248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5896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5" name="Text Box 103"/>
          <p:cNvSpPr txBox="1">
            <a:spLocks noChangeArrowheads="1"/>
          </p:cNvSpPr>
          <p:nvPr/>
        </p:nvSpPr>
        <p:spPr bwMode="auto">
          <a:xfrm>
            <a:off x="48768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b="1">
                <a:latin typeface="Times New Roman" panose="02020603050405020304" pitchFamily="18" charset="0"/>
              </a:rPr>
              <a:t>5890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30856" name="Text Box 104"/>
          <p:cNvSpPr txBox="1">
            <a:spLocks noChangeArrowheads="1"/>
          </p:cNvSpPr>
          <p:nvPr/>
        </p:nvSpPr>
        <p:spPr bwMode="auto">
          <a:xfrm>
            <a:off x="1295400" y="62484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5893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0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0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3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3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0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3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33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3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3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33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33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30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3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3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1" dur="500"/>
                                        <p:tgtEl>
                                          <p:spTgt spid="33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3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0" dur="500"/>
                                        <p:tgtEl>
                                          <p:spTgt spid="3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3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3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8" grpId="0" animBg="1"/>
      <p:bldP spid="330763" grpId="0" animBg="1"/>
      <p:bldP spid="330764" grpId="0" autoUpdateAnimBg="0"/>
      <p:bldP spid="330776" grpId="0" animBg="1"/>
      <p:bldP spid="330777" grpId="0" animBg="1"/>
      <p:bldP spid="330778" grpId="0" animBg="1"/>
      <p:bldP spid="330779" grpId="0" animBg="1"/>
      <p:bldP spid="330850" grpId="0" autoUpdateAnimBg="0"/>
      <p:bldP spid="330851" grpId="0" autoUpdateAnimBg="0"/>
      <p:bldP spid="330852" grpId="0" autoUpdateAnimBg="0"/>
      <p:bldP spid="330853" grpId="0" autoUpdateAnimBg="0"/>
      <p:bldP spid="330854" grpId="0" autoUpdateAnimBg="0"/>
      <p:bldP spid="330855" grpId="0" autoUpdateAnimBg="0"/>
      <p:bldP spid="3308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ChangeArrowheads="1"/>
          </p:cNvSpPr>
          <p:nvPr/>
        </p:nvSpPr>
        <p:spPr bwMode="auto">
          <a:xfrm>
            <a:off x="827088" y="129540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E. </a:t>
            </a:r>
            <a:r>
              <a:rPr lang="zh-CN" altLang="en-US" sz="2800" b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格罗春图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300990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940" name="Picture 9" descr="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341438"/>
            <a:ext cx="5903913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827088" y="836712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F. </a:t>
            </a:r>
            <a:r>
              <a:rPr lang="en-US" altLang="zh-CN" sz="2800" b="1" dirty="0" err="1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Paschen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-Back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效应（强磁场）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0964" name="Object 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5949289"/>
              </p:ext>
            </p:extLst>
          </p:nvPr>
        </p:nvGraphicFramePr>
        <p:xfrm>
          <a:off x="3563938" y="1962250"/>
          <a:ext cx="5362575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公式" r:id="rId4" imgW="3238500" imgH="1536700" progId="Equation.3">
                  <p:embed/>
                </p:oleObj>
              </mc:Choice>
              <mc:Fallback>
                <p:oleObj name="公式" r:id="rId4" imgW="3238500" imgH="153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62250"/>
                        <a:ext cx="5362575" cy="25447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644008" y="5301208"/>
                <a:ext cx="315471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=0,±1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301208"/>
                <a:ext cx="3154710" cy="491417"/>
              </a:xfrm>
              <a:prstGeom prst="rect">
                <a:avLst/>
              </a:prstGeom>
              <a:blipFill rotWithShape="0">
                <a:blip r:embed="rId6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ontrols>
      <mc:AlternateContent xmlns:mc="http://schemas.openxmlformats.org/markup-compatibility/2006">
        <mc:Choice xmlns:v="urn:schemas-microsoft-com:vml" Requires="v">
          <p:control spid="41024" name="ShockwaveFlash1" r:id="rId2" imgW="3419640" imgH="4941720"/>
        </mc:Choice>
        <mc:Fallback>
          <p:control name="ShockwaveFlash1" r:id="rId2" imgW="3419640" imgH="4941720">
            <p:pic>
              <p:nvPicPr>
                <p:cNvPr id="4096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0" y="1457425"/>
                  <a:ext cx="3419475" cy="4941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>
                      <a:noFil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2268538" y="2079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强磁场时，</a:t>
            </a:r>
            <a:r>
              <a:rPr kumimoji="0"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Na</a:t>
            </a:r>
            <a:r>
              <a:rPr kumimoji="0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原子能级发生分裂</a:t>
            </a:r>
          </a:p>
        </p:txBody>
      </p:sp>
      <p:pic>
        <p:nvPicPr>
          <p:cNvPr id="41990" name="Picture 6" descr="C:\Users\Liuhd\AppData\Roaming\Tencent\Users\49145178\QQ\WinTemp\RichOle\]W`JPZ4~UR5N~)B2P[UNF]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70572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525962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有些物质放在磁场中磁化后，它的宏观磁矩方向同磁场方向相反，这类物质称为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抗磁性</a:t>
                </a:r>
                <a:r>
                  <a:rPr lang="zh-CN" altLang="en-US" sz="2400" dirty="0" smtClean="0"/>
                  <a:t>的。另有一些物质在磁场中磁化后的宏观磁矩的方向同磁场方向相同，这类物质称为</a:t>
                </a:r>
                <a:r>
                  <a:rPr lang="zh-CN" altLang="en-US" sz="2400" dirty="0" smtClean="0">
                    <a:solidFill>
                      <a:srgbClr val="0070C0"/>
                    </a:solidFill>
                  </a:rPr>
                  <a:t>顺磁性</a:t>
                </a:r>
                <a:r>
                  <a:rPr lang="zh-CN" altLang="en-US" sz="2400" dirty="0" smtClean="0"/>
                  <a:t>的</a:t>
                </a:r>
                <a:r>
                  <a:rPr lang="zh-CN" altLang="en-US" sz="2400" dirty="0" smtClean="0"/>
                  <a:t>。实验</a:t>
                </a:r>
                <a:r>
                  <a:rPr lang="zh-CN" altLang="en-US" sz="2400" dirty="0"/>
                  <a:t>显示对抗磁性物质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M </a:t>
                </a:r>
                <a:r>
                  <a:rPr lang="zh-CN" altLang="en-US" sz="2400" dirty="0"/>
                  <a:t>同磁场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方向相反</a:t>
                </a:r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 smtClean="0"/>
                  <a:t>是</a:t>
                </a:r>
                <a:r>
                  <a:rPr lang="zh-CN" altLang="en-US" sz="2400" dirty="0"/>
                  <a:t>负的；对顺磁性物质，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/>
                  <a:t>是正的。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/>
                  <a:t>是代表物质磁性的一个物理量，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zh-CN" altLang="en-US" sz="2400" dirty="0"/>
                  <a:t>称之为磁化率</a:t>
                </a:r>
                <a:r>
                  <a:rPr lang="zh-CN" altLang="en-US" sz="2400" dirty="0" smtClean="0"/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525962"/>
              </a:xfrm>
              <a:blipFill rotWithShape="0">
                <a:blip r:embed="rId3"/>
                <a:stretch>
                  <a:fillRect t="-1078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11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57294"/>
              </p:ext>
            </p:extLst>
          </p:nvPr>
        </p:nvGraphicFramePr>
        <p:xfrm>
          <a:off x="2843808" y="3861048"/>
          <a:ext cx="21605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r:id="rId4" imgW="787058" imgH="355446" progId="">
                  <p:embed/>
                </p:oleObj>
              </mc:Choice>
              <mc:Fallback>
                <p:oleObj r:id="rId4" imgW="787058" imgH="3554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861048"/>
                        <a:ext cx="2160588" cy="9604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抗磁性</a:t>
            </a:r>
            <a:r>
              <a:rPr lang="zh-CN" altLang="en-US" sz="2800" dirty="0"/>
              <a:t>、顺磁性和铁磁性 </a:t>
            </a:r>
          </a:p>
        </p:txBody>
      </p:sp>
    </p:spTree>
    <p:extLst>
      <p:ext uri="{BB962C8B-B14F-4D97-AF65-F5344CB8AC3E}">
        <p14:creationId xmlns:p14="http://schemas.microsoft.com/office/powerpoint/2010/main" val="13893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ChangeArrowheads="1"/>
          </p:cNvSpPr>
          <p:nvPr/>
        </p:nvSpPr>
        <p:spPr bwMode="auto">
          <a:xfrm>
            <a:off x="395536" y="2852936"/>
            <a:ext cx="828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+mn-ea"/>
                <a:ea typeface="+mn-ea"/>
              </a:rPr>
              <a:t>    由</a:t>
            </a:r>
            <a:r>
              <a:rPr lang="zh-CN" altLang="en-US" dirty="0">
                <a:latin typeface="+mn-ea"/>
                <a:ea typeface="+mn-ea"/>
              </a:rPr>
              <a:t>原子和分子理论可以解释物质的磁性问题。现在知道，凡是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总磁矩等于零</a:t>
            </a:r>
            <a:r>
              <a:rPr lang="zh-CN" altLang="en-US" dirty="0">
                <a:latin typeface="+mn-ea"/>
                <a:ea typeface="+mn-ea"/>
              </a:rPr>
              <a:t>的原子或分子都表现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抗磁性</a:t>
            </a:r>
            <a:r>
              <a:rPr lang="zh-CN" altLang="en-US" dirty="0">
                <a:latin typeface="+mn-ea"/>
                <a:ea typeface="+mn-ea"/>
              </a:rPr>
              <a:t>；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总磁矩不等于零</a:t>
            </a:r>
            <a:r>
              <a:rPr lang="zh-CN" altLang="en-US" dirty="0">
                <a:latin typeface="+mn-ea"/>
                <a:ea typeface="+mn-ea"/>
              </a:rPr>
              <a:t>的原子或分子表现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顺磁性</a:t>
            </a:r>
            <a:r>
              <a:rPr lang="zh-CN" altLang="en-US" dirty="0">
                <a:latin typeface="+mn-ea"/>
                <a:ea typeface="+mn-ea"/>
              </a:rPr>
              <a:t>。单原子的物质决定于原子总磁矩的情况；由分子构成的物质决定于分子总磁矩的情况。现在分别讨论抗磁性和顺磁性。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0000">
            <a:off x="683568" y="188640"/>
            <a:ext cx="8064896" cy="23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4397" y="2960802"/>
            <a:ext cx="4601781" cy="2844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186" name="Rectangle 2"/>
              <p:cNvSpPr>
                <a:spLocks noChangeArrowheads="1"/>
              </p:cNvSpPr>
              <p:nvPr/>
            </p:nvSpPr>
            <p:spPr bwMode="auto">
              <a:xfrm>
                <a:off x="395535" y="620688"/>
                <a:ext cx="2476081" cy="4955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sz="28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dirty="0">
                    <a:solidFill>
                      <a:srgbClr val="00999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A. </a:t>
                </a:r>
                <a:r>
                  <a:rPr lang="zh-CN" altLang="en-US" sz="2800" dirty="0">
                    <a:solidFill>
                      <a:srgbClr val="00999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抗磁性</a:t>
                </a:r>
              </a:p>
              <a:p>
                <a:pPr algn="l"/>
                <a:r>
                  <a:rPr lang="zh-CN" altLang="en-US" sz="2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   </a:t>
                </a:r>
                <a:r>
                  <a:rPr lang="zh-CN" altLang="en-US" sz="2000" dirty="0" smtClean="0">
                    <a:solidFill>
                      <a:srgbClr val="CC66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抗磁性</a:t>
                </a:r>
                <a:r>
                  <a:rPr lang="zh-CN" altLang="en-US" sz="2000" dirty="0">
                    <a:solidFill>
                      <a:srgbClr val="CC66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是由于磁场对电子轨道运动产生作用而引起的</a:t>
                </a:r>
                <a:r>
                  <a:rPr lang="zh-CN" altLang="en-US" sz="2000" dirty="0" smtClean="0">
                    <a:solidFill>
                      <a:srgbClr val="CC66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</a:t>
                </a:r>
                <a:endPara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朗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之万（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P.Langevin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曾指出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抗磁性既是磁场对电子轨道运动的作用的结果，应该发生在任何原子或分子中，因此是普遍存在的。但是对于原子，只有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，因而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的情况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下，抗磁性才显出来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，</a:t>
                </a:r>
                <a:endParaRPr lang="en-US" altLang="zh-CN" sz="2000" dirty="0" smtClean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0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否则会被顺磁性掩盖</a:t>
                </a:r>
                <a:endParaRPr lang="zh-CN" altLang="en-US" sz="2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18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5" y="620688"/>
                <a:ext cx="2476081" cy="4955203"/>
              </a:xfrm>
              <a:prstGeom prst="rect">
                <a:avLst/>
              </a:prstGeom>
              <a:blipFill rotWithShape="0">
                <a:blip r:embed="rId3"/>
                <a:stretch>
                  <a:fillRect l="-2709" t="-1722" r="-2217" b="-13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208840" y="3573016"/>
            <a:ext cx="1245020" cy="461665"/>
            <a:chOff x="5137623" y="4119463"/>
            <a:chExt cx="1245020" cy="461665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5220072" y="4581128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137623" y="4119463"/>
                  <a:ext cx="12450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623" y="4119463"/>
                  <a:ext cx="124502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8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1617" y="332656"/>
            <a:ext cx="5919467" cy="31676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7959" y="3243910"/>
            <a:ext cx="474355" cy="22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顺磁性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原子磁矩在磁场中的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取向量子化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268760"/>
                <a:ext cx="8229600" cy="45259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0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80008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sz="2000" dirty="0" smtClean="0">
                  <a:solidFill>
                    <a:srgbClr val="800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原子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在诸能级的分布符合波耳兹曼分布律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，即各能级的原子数同 </a:t>
                </a:r>
                <a:r>
                  <a:rPr lang="en-US" altLang="zh-CN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:r>
                  <a:rPr lang="en-US" alt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E/</a:t>
                </a:r>
                <a:r>
                  <a:rPr lang="en-US" altLang="zh-CN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kT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成正比。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每一个能级相当于磁矩的一个取向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，各有其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方向的分量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000" i="1" baseline="-8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。在上述分布中，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具有较低能级的原子数比高能级的原子数要多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。而</a:t>
                </a:r>
                <a:r>
                  <a:rPr lang="en-US" altLang="zh-CN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000" i="1" baseline="-8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是正值的能级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000" i="1" baseline="-8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的夹角小于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的情况）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低于</a:t>
                </a:r>
                <a:r>
                  <a:rPr lang="en-US" altLang="zh-CN" sz="20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000" i="1" baseline="-80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是负值的能级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 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大量具有总磁矩的原子的平均磁矩是正的，也就是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平均磁矩是向着磁场</a:t>
                </a:r>
                <a:r>
                  <a:rPr lang="en-US" altLang="zh-CN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方向的。这就显出顺磁性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，且与绝对温度有关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分子构成的物体的磁性决定于分子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。例如氮原子在基态的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3/2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，氧原子在基态的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，这两种原子应该都是顺磁性的；但由实验得知氮气是抗磁性的，氧气是顺磁性的，这是由于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氮分子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aseline="-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的总角动量是零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，而氧分子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000" baseline="-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的总角动量不等于零。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固体的磁性还同固体的结构有关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82153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268760"/>
                <a:ext cx="8229600" cy="4525962"/>
              </a:xfrm>
              <a:blipFill rotWithShape="0">
                <a:blip r:embed="rId2"/>
                <a:stretch>
                  <a:fillRect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5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某些物质</a:t>
            </a:r>
            <a:r>
              <a:rPr lang="zh-CN" altLang="en-US" sz="2000" dirty="0">
                <a:latin typeface="+mn-ea"/>
              </a:rPr>
              <a:t>，如铁、钴、镍和某些稀土元素以及好多种氧化物，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在受外磁场磁化时，显示出比顺磁性强得很多的磁性，而且在去了磁场之后，仍然保留磁性</a:t>
            </a:r>
            <a:r>
              <a:rPr lang="zh-CN" altLang="en-US" sz="2000" dirty="0">
                <a:latin typeface="+mn-ea"/>
              </a:rPr>
              <a:t>。这一现象称为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铁磁性</a:t>
            </a:r>
            <a:r>
              <a:rPr lang="zh-CN" altLang="en-US" sz="2000" dirty="0">
                <a:latin typeface="+mn-ea"/>
              </a:rPr>
              <a:t>。铁磁物质的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原子本身具有磁矩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zh-CN" altLang="en-US" sz="2000" dirty="0">
                <a:latin typeface="+mn-ea"/>
              </a:rPr>
              <a:t>小区域内</a:t>
            </a:r>
            <a:r>
              <a:rPr lang="zh-CN" altLang="en-US" sz="2000" dirty="0" smtClean="0">
                <a:latin typeface="+mn-ea"/>
              </a:rPr>
              <a:t>原子固有磁矩有序排列</a:t>
            </a:r>
            <a:r>
              <a:rPr lang="zh-CN" altLang="en-US" sz="2000" dirty="0">
                <a:latin typeface="+mn-ea"/>
              </a:rPr>
              <a:t>起来</a:t>
            </a:r>
            <a:r>
              <a:rPr lang="zh-CN" altLang="en-US" sz="2000" dirty="0" smtClean="0">
                <a:latin typeface="+mn-ea"/>
              </a:rPr>
              <a:t>，这样</a:t>
            </a:r>
            <a:r>
              <a:rPr lang="zh-CN" altLang="en-US" sz="2000" dirty="0">
                <a:latin typeface="+mn-ea"/>
              </a:rPr>
              <a:t>的小区称为磁畴。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一块磁性材料分成数量很大的这样的磁畴</a:t>
            </a:r>
            <a:r>
              <a:rPr lang="zh-CN" altLang="en-US" sz="2000" dirty="0">
                <a:latin typeface="+mn-ea"/>
              </a:rPr>
              <a:t>。但每个磁畴的磁矩有各自不同取向，彼此间的相对取向是无序的。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在未加外磁场前，对外的效果互相抵消，不显示磁性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 smtClean="0">
                <a:latin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加外磁场后</a:t>
            </a:r>
            <a:r>
              <a:rPr lang="zh-CN" altLang="en-US" sz="2000" dirty="0">
                <a:latin typeface="+mn-ea"/>
              </a:rPr>
              <a:t>，各磁畴的磁矩再向外磁场方向转动，这样才对外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显出较强的宏观磁性</a:t>
            </a:r>
            <a:r>
              <a:rPr lang="zh-CN" altLang="en-US" sz="2000" dirty="0">
                <a:latin typeface="+mn-ea"/>
              </a:rPr>
              <a:t>。所以</a:t>
            </a:r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铁磁性同材料的固体结构有密切关系，已经不是孤立原子的磁性了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>
              <a:spcAft>
                <a:spcPts val="600"/>
              </a:spcAft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铁磁性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磁畴结构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60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184576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/>
                  <a:t>电磁学：磁矩与力矩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err="1" smtClean="0"/>
                  <a:t>Larmor</a:t>
                </a:r>
                <a:r>
                  <a:rPr lang="zh-CN" altLang="en-US" sz="2400" dirty="0" smtClean="0"/>
                  <a:t>进动</a:t>
                </a:r>
                <a:endParaRPr lang="en-US" altLang="zh-CN" sz="2400" dirty="0" smtClean="0"/>
              </a:p>
              <a:p>
                <a:pPr marL="82153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400" b="1" dirty="0" smtClean="0"/>
                  <a:t>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b="1" dirty="0"/>
                  <a:t>Larmor</a:t>
                </a:r>
                <a:r>
                  <a:rPr lang="zh-CN" altLang="en-US" sz="2400" b="1" dirty="0"/>
                  <a:t>频率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𝝎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400" b="1" dirty="0" smtClean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势能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力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/>
                  <a:t>比如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方向受力</a:t>
                </a:r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400" i="1" dirty="0"/>
              </a:p>
              <a:p>
                <a:pPr>
                  <a:spcAft>
                    <a:spcPts val="1200"/>
                  </a:spcAft>
                </a:pPr>
                <a:endParaRPr lang="en-US" altLang="zh-CN" sz="2400" b="1" dirty="0"/>
              </a:p>
              <a:p>
                <a:pPr>
                  <a:spcAft>
                    <a:spcPts val="1200"/>
                  </a:spcAft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184576"/>
              </a:xfrm>
              <a:blipFill rotWithShape="0">
                <a:blip r:embed="rId2"/>
                <a:stretch>
                  <a:fillRect t="-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磁矩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磁场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0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525962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000" dirty="0" smtClean="0"/>
                  <a:t>氢</a:t>
                </a:r>
                <a:r>
                  <a:rPr lang="en-US" altLang="zh-CN" sz="2000" dirty="0" smtClean="0"/>
                  <a:t>:16</a:t>
                </a:r>
                <a:r>
                  <a:rPr lang="zh-CN" altLang="en-US" sz="2000" dirty="0"/>
                  <a:t>世纪初就由冯霍恩海姆（</a:t>
                </a:r>
                <a:r>
                  <a:rPr lang="en-US" altLang="zh-CN" sz="2000" dirty="0"/>
                  <a:t>von. </a:t>
                </a:r>
                <a:r>
                  <a:rPr lang="en-US" altLang="zh-CN" sz="2000" dirty="0" err="1"/>
                  <a:t>Hohenheim</a:t>
                </a:r>
                <a:r>
                  <a:rPr lang="zh-CN" altLang="en-US" sz="2000" dirty="0"/>
                  <a:t>）在</a:t>
                </a:r>
                <a:r>
                  <a:rPr lang="zh-CN" altLang="en-US" sz="2000" dirty="0" smtClean="0"/>
                  <a:t>化学反应</a:t>
                </a:r>
                <a:r>
                  <a:rPr lang="en-US" altLang="zh-CN" sz="2000" dirty="0" smtClean="0"/>
                  <a:t>;</a:t>
                </a:r>
                <a:r>
                  <a:rPr lang="zh-CN" altLang="en-US" sz="2000" dirty="0" smtClean="0"/>
                  <a:t> 卡</a:t>
                </a:r>
                <a:r>
                  <a:rPr lang="zh-CN" altLang="en-US" sz="2000" dirty="0"/>
                  <a:t>文迪许（</a:t>
                </a:r>
                <a:r>
                  <a:rPr lang="en-US" altLang="zh-CN" sz="2000" dirty="0"/>
                  <a:t>Henry. Ca-</a:t>
                </a:r>
                <a:r>
                  <a:rPr lang="en-US" altLang="zh-CN" sz="2000" dirty="0" err="1"/>
                  <a:t>vendish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1776:</a:t>
                </a:r>
                <a:r>
                  <a:rPr lang="zh-CN" altLang="en-US" sz="2000" dirty="0" smtClean="0"/>
                  <a:t>氢</a:t>
                </a:r>
                <a:r>
                  <a:rPr lang="zh-CN" altLang="en-US" sz="2000" dirty="0"/>
                  <a:t>纯化</a:t>
                </a:r>
                <a:r>
                  <a:rPr lang="zh-CN" altLang="en-US" sz="2000" dirty="0" smtClean="0"/>
                  <a:t>，测量了密度。</a:t>
                </a:r>
                <a:endParaRPr lang="en-US" altLang="zh-CN" sz="2000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sz="2000" dirty="0"/>
                  <a:t>夫琅和费（</a:t>
                </a:r>
                <a:r>
                  <a:rPr lang="en-US" altLang="zh-CN" sz="2000" dirty="0"/>
                  <a:t>Joseph. </a:t>
                </a:r>
                <a:r>
                  <a:rPr lang="en-US" altLang="zh-CN" sz="2000" dirty="0" err="1"/>
                  <a:t>Fraunhofer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1817:</a:t>
                </a:r>
                <a:r>
                  <a:rPr lang="zh-CN" altLang="en-US" sz="2000" dirty="0" smtClean="0"/>
                  <a:t>年</a:t>
                </a:r>
                <a:r>
                  <a:rPr lang="zh-CN" altLang="en-US" sz="2000" dirty="0"/>
                  <a:t>用棱镜测量了太阳光谱，最强的有八条线，其中包含氢的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en-US" sz="2000" dirty="0"/>
                  <a:t>。但第一个确定氢光谱、并作出较精确测量的是埃格斯特朗在</a:t>
                </a:r>
                <a:r>
                  <a:rPr lang="en-US" altLang="zh-CN" sz="2000" dirty="0"/>
                  <a:t>1853</a:t>
                </a:r>
                <a:r>
                  <a:rPr lang="zh-CN" altLang="en-US" sz="2000" dirty="0"/>
                  <a:t>年作出的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altLang="zh-CN" sz="2000" dirty="0" smtClean="0"/>
                  <a:t>1885</a:t>
                </a:r>
                <a:r>
                  <a:rPr lang="zh-CN" altLang="en-US" sz="2000" dirty="0"/>
                  <a:t>年，</a:t>
                </a:r>
                <a:r>
                  <a:rPr lang="en-US" altLang="zh-CN" sz="2000" dirty="0" err="1" smtClean="0"/>
                  <a:t>Balmer</a:t>
                </a:r>
                <a:r>
                  <a:rPr lang="zh-CN" altLang="en-US" sz="2000" dirty="0" smtClean="0"/>
                  <a:t>公式，</a:t>
                </a:r>
                <a:r>
                  <a:rPr lang="en-US" altLang="zh-CN" sz="2000" dirty="0"/>
                  <a:t>Niles Bohr</a:t>
                </a:r>
                <a:r>
                  <a:rPr lang="zh-CN" altLang="en-US" sz="2000" dirty="0" smtClean="0"/>
                  <a:t>诞生</a:t>
                </a:r>
                <a:endParaRPr lang="zh-CN" altLang="en-US" sz="200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sz="2000" dirty="0"/>
                  <a:t>  氢原子的结构如何？与光谱有什么关系？在</a:t>
                </a:r>
                <a:r>
                  <a:rPr lang="en-US" altLang="zh-CN" sz="2000" dirty="0"/>
                  <a:t>1904</a:t>
                </a:r>
                <a:r>
                  <a:rPr lang="zh-CN" altLang="en-US" sz="2000" dirty="0"/>
                  <a:t>年以前，金斯（</a:t>
                </a:r>
                <a:r>
                  <a:rPr lang="en-US" altLang="zh-CN" sz="2000" dirty="0" err="1"/>
                  <a:t>J.H.Jeans</a:t>
                </a:r>
                <a:r>
                  <a:rPr lang="zh-CN" altLang="en-US" sz="2000" dirty="0"/>
                  <a:t>）估计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氢原子中有</a:t>
                </a:r>
                <a:r>
                  <a:rPr lang="en-US" altLang="zh-CN" sz="2000" dirty="0"/>
                  <a:t>700</a:t>
                </a:r>
                <a:r>
                  <a:rPr lang="zh-CN" altLang="en-US" sz="2000" dirty="0"/>
                  <a:t>个电子。有人甚至说，“可以有无穷多个电子”。从光谱规律寻找原子结构，被某些人比喻为“凭铃声猜出铃的形状”。</a:t>
                </a:r>
              </a:p>
              <a:p>
                <a:pPr>
                  <a:spcAft>
                    <a:spcPts val="600"/>
                  </a:spcAft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525962"/>
              </a:xfrm>
              <a:blipFill rotWithShape="0">
                <a:blip r:embed="rId2"/>
                <a:stretch>
                  <a:fillRect t="-1482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氢原子</a:t>
            </a:r>
            <a:r>
              <a:rPr lang="zh-CN" altLang="en-US" sz="2800" dirty="0"/>
              <a:t>能谱的研究发展</a:t>
            </a:r>
            <a:r>
              <a:rPr lang="zh-CN" altLang="en-US" sz="2800" dirty="0" smtClean="0"/>
              <a:t>过程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1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顺磁性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 marL="82153" indent="0">
                  <a:buNone/>
                </a:pPr>
                <a:r>
                  <a:rPr lang="zh-CN" altLang="en-US" sz="2400" dirty="0" smtClean="0"/>
                  <a:t>抗磁性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sz="2400" dirty="0" smtClean="0"/>
              </a:p>
              <a:p>
                <a:pPr marL="8215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物质</a:t>
            </a:r>
            <a:r>
              <a:rPr lang="zh-CN" altLang="en-US" sz="3200" dirty="0" smtClean="0"/>
              <a:t>磁性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原子态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1427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2"/>
          </a:xfrm>
        </p:spPr>
        <p:txBody>
          <a:bodyPr/>
          <a:lstStyle/>
          <a:p>
            <a:r>
              <a:rPr lang="en-US" altLang="zh-CN" sz="2000" dirty="0"/>
              <a:t>1906</a:t>
            </a:r>
            <a:r>
              <a:rPr lang="zh-CN" altLang="en-US" sz="2000" dirty="0"/>
              <a:t>年，</a:t>
            </a:r>
            <a:r>
              <a:rPr lang="en-US" altLang="zh-CN" sz="2000" dirty="0">
                <a:solidFill>
                  <a:srgbClr val="C00000"/>
                </a:solidFill>
              </a:rPr>
              <a:t>Thompson</a:t>
            </a:r>
            <a:r>
              <a:rPr lang="zh-CN" altLang="en-US" sz="2000" dirty="0"/>
              <a:t>正确估算出氢原子中只有一个电子。</a:t>
            </a:r>
          </a:p>
          <a:p>
            <a:r>
              <a:rPr lang="en-US" altLang="zh-CN" sz="2000" dirty="0"/>
              <a:t>1911</a:t>
            </a:r>
            <a:r>
              <a:rPr lang="zh-CN" altLang="en-US" sz="2000" dirty="0"/>
              <a:t>年，</a:t>
            </a:r>
            <a:r>
              <a:rPr lang="en-US" altLang="zh-CN" sz="2000" dirty="0">
                <a:solidFill>
                  <a:srgbClr val="C00000"/>
                </a:solidFill>
              </a:rPr>
              <a:t>Rutherford</a:t>
            </a:r>
            <a:r>
              <a:rPr lang="zh-CN" altLang="en-US" sz="2000" dirty="0"/>
              <a:t>建立了正确的原子结构模型。</a:t>
            </a:r>
          </a:p>
          <a:p>
            <a:r>
              <a:rPr lang="en-US" altLang="zh-CN" sz="2000" dirty="0"/>
              <a:t>1913</a:t>
            </a:r>
            <a:r>
              <a:rPr lang="zh-CN" altLang="en-US" sz="2000" dirty="0"/>
              <a:t>年，</a:t>
            </a:r>
            <a:r>
              <a:rPr lang="en-US" altLang="zh-CN" sz="2000" dirty="0">
                <a:solidFill>
                  <a:srgbClr val="C00000"/>
                </a:solidFill>
              </a:rPr>
              <a:t>Bohr</a:t>
            </a:r>
            <a:r>
              <a:rPr lang="zh-CN" altLang="en-US" sz="2000" dirty="0"/>
              <a:t>用圆轨道（一维）的量子化条件，在只考虑电子与核的静电相互作用的情况下，给出了氢原子的能级，解释了氢光谱的巴耳末线系。实验证实了</a:t>
            </a:r>
            <a:r>
              <a:rPr lang="en-US" altLang="zh-CN" sz="2000" dirty="0">
                <a:solidFill>
                  <a:srgbClr val="C00000"/>
                </a:solidFill>
              </a:rPr>
              <a:t>Bohr</a:t>
            </a:r>
            <a:r>
              <a:rPr lang="zh-CN" altLang="en-US" sz="2000" dirty="0"/>
              <a:t>理论给出的能量值，即</a:t>
            </a:r>
          </a:p>
          <a:p>
            <a:endParaRPr lang="zh-CN" altLang="en-US" sz="2000" dirty="0"/>
          </a:p>
          <a:p>
            <a:endParaRPr lang="zh-CN" altLang="en-US" sz="2000" dirty="0"/>
          </a:p>
          <a:p>
            <a:pPr marL="82153" indent="0">
              <a:buNone/>
            </a:pP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  这里</a:t>
            </a:r>
            <a:r>
              <a:rPr lang="en-US" altLang="zh-CN" sz="2000" dirty="0"/>
              <a:t>Z—σ</a:t>
            </a:r>
            <a:r>
              <a:rPr lang="zh-CN" altLang="en-US" sz="2000" dirty="0"/>
              <a:t>就是以前用</a:t>
            </a:r>
            <a:r>
              <a:rPr lang="en-US" altLang="zh-CN" sz="2000" dirty="0"/>
              <a:t>Z*</a:t>
            </a:r>
            <a:r>
              <a:rPr lang="zh-CN" altLang="en-US" sz="2000" dirty="0"/>
              <a:t>表示的有效电荷数．对氢，</a:t>
            </a:r>
            <a:r>
              <a:rPr lang="en-US" altLang="zh-CN" sz="2000" dirty="0"/>
              <a:t>(Z—σ)= Z = 1</a:t>
            </a:r>
            <a:r>
              <a:rPr lang="zh-CN" altLang="en-US" sz="2000" dirty="0"/>
              <a:t>。式中仍保留有效电荷数</a:t>
            </a:r>
            <a:r>
              <a:rPr lang="en-US" altLang="zh-CN" sz="2000" dirty="0"/>
              <a:t>Z—σ</a:t>
            </a:r>
            <a:r>
              <a:rPr lang="zh-CN" altLang="en-US" sz="2000" dirty="0"/>
              <a:t>作为一般的表达式（包含氢原子、类氢离子和碱金属等）。</a:t>
            </a:r>
            <a:r>
              <a:rPr lang="en-US" altLang="zh-CN" sz="2000" dirty="0"/>
              <a:t>Rydberg</a:t>
            </a:r>
            <a:r>
              <a:rPr lang="zh-CN" altLang="en-US" sz="2000" dirty="0"/>
              <a:t>常数的玻尔理论值与实验符合得很好。</a:t>
            </a:r>
          </a:p>
          <a:p>
            <a:endParaRPr lang="zh-CN" altLang="en-US" sz="2000" dirty="0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extLst/>
          </p:nvPr>
        </p:nvGraphicFramePr>
        <p:xfrm>
          <a:off x="1547664" y="3140968"/>
          <a:ext cx="41767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r:id="rId3" imgW="2819400" imgH="660400" progId="">
                  <p:embed/>
                </p:oleObj>
              </mc:Choice>
              <mc:Fallback>
                <p:oleObj r:id="rId3" imgW="2819400" imgH="660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0968"/>
                        <a:ext cx="4176712" cy="979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第一步</a:t>
                </a:r>
                <a:r>
                  <a:rPr lang="en-US" altLang="zh-CN" dirty="0" smtClean="0"/>
                  <a:t>: Bohr,</a:t>
                </a:r>
                <a:r>
                  <a:rPr lang="zh-CN" altLang="en-US" dirty="0" smtClean="0"/>
                  <a:t>主量子数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38250" y="476672"/>
            <a:ext cx="7905750" cy="613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51720" y="912232"/>
                <a:ext cx="1152128" cy="52629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量子数</a:t>
                </a:r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912232"/>
                <a:ext cx="1152128" cy="5262979"/>
              </a:xfrm>
              <a:prstGeom prst="rect">
                <a:avLst/>
              </a:prstGeom>
              <a:blipFill rotWithShape="0">
                <a:blip r:embed="rId4"/>
                <a:stretch>
                  <a:fillRect l="-5155" r="-412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91880" y="944311"/>
                <a:ext cx="1224136" cy="52629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量子数</a:t>
                </a:r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</m:oMath>
                  </m:oMathPara>
                </a14:m>
                <a:endParaRPr lang="en-US" altLang="zh-CN" b="1" i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944311"/>
                <a:ext cx="1224136" cy="5262979"/>
              </a:xfrm>
              <a:prstGeom prst="rect">
                <a:avLst/>
              </a:prstGeom>
              <a:blipFill rotWithShape="0">
                <a:blip r:embed="rId5"/>
                <a:stretch>
                  <a:fillRect l="-1942" r="-97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805059" y="944311"/>
                <a:ext cx="1279110" cy="52629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量子数</a:t>
                </a:r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𝒍</m:t>
                      </m: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59" y="944311"/>
                <a:ext cx="1279110" cy="52629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73212" y="944311"/>
                <a:ext cx="1279110" cy="52629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量子数</a:t>
                </a:r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𝒋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12" y="944311"/>
                <a:ext cx="1279110" cy="52629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658606" y="944311"/>
                <a:ext cx="1279110" cy="52629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量子数</a:t>
                </a:r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𝒋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𝒍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</m:oMath>
                  </m:oMathPara>
                </a14:m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pPr algn="ctr"/>
                <a:endParaRPr lang="zh-CN" altLang="en-US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06" y="944311"/>
                <a:ext cx="1279110" cy="5262979"/>
              </a:xfrm>
              <a:prstGeom prst="rect">
                <a:avLst/>
              </a:prstGeom>
              <a:blipFill rotWithShape="0">
                <a:blip r:embed="rId8"/>
                <a:stretch>
                  <a:fillRect l="-558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0" descr="4Z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47" y="4744318"/>
            <a:ext cx="3995737" cy="153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9" descr="4Z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4897438" cy="451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Rectangle 2"/>
              <p:cNvSpPr>
                <a:spLocks noChangeArrowheads="1"/>
              </p:cNvSpPr>
              <p:nvPr/>
            </p:nvSpPr>
            <p:spPr bwMode="auto">
              <a:xfrm>
                <a:off x="539552" y="2417228"/>
                <a:ext cx="1799704" cy="461665"/>
              </a:xfrm>
              <a:prstGeom prst="rect">
                <a:avLst/>
              </a:prstGeom>
              <a:ln/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楷体_GB2312" pitchFamily="49" charset="-122"/>
                            </a:rPr>
                            <m:t>𝜶</m:t>
                          </m:r>
                        </m:sub>
                      </m:sSub>
                      <m:r>
                        <a:rPr lang="zh-CN" altLang="en-US" b="1" i="1" dirty="0">
                          <a:latin typeface="Cambria Math" panose="02040503050406030204" pitchFamily="18" charset="0"/>
                          <a:ea typeface="楷体_GB2312" pitchFamily="49" charset="-122"/>
                        </a:rPr>
                        <m:t>线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4710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417228"/>
                <a:ext cx="179970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3443288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56792"/>
                <a:ext cx="8064896" cy="4210414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一个假设：电子自旋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三个</a:t>
                </a:r>
                <a:r>
                  <a:rPr lang="zh-CN" altLang="en-US" sz="2400" dirty="0" smtClean="0"/>
                  <a:t>实验：碱金属双线，施特恩</a:t>
                </a:r>
                <a:r>
                  <a:rPr lang="en-US" altLang="zh-CN" sz="2400" dirty="0" smtClean="0"/>
                  <a:t>-</a:t>
                </a:r>
                <a:r>
                  <a:rPr lang="zh-CN" altLang="en-US" sz="2400" dirty="0" smtClean="0"/>
                  <a:t>盖拉赫实验，塞曼效应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四个</a:t>
                </a:r>
                <a:r>
                  <a:rPr lang="zh-CN" altLang="en-US" sz="2400" dirty="0" smtClean="0"/>
                  <a:t>量子数：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/>
                  <a:t>看</a:t>
                </a:r>
                <a:r>
                  <a:rPr lang="zh-CN" altLang="en-US" sz="2400" dirty="0" smtClean="0"/>
                  <a:t>光谱：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b="0" dirty="0" smtClean="0"/>
              </a:p>
              <a:p>
                <a:r>
                  <a:rPr lang="zh-CN" altLang="en-US" sz="2400" dirty="0" smtClean="0"/>
                  <a:t>氢原子光谱的进展：玻尔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，索末菲</a:t>
                </a:r>
                <a:r>
                  <a:rPr lang="en-US" altLang="zh-CN" sz="2400" dirty="0" smtClean="0"/>
                  <a:t>(great loser</a:t>
                </a:r>
                <a:r>
                  <a:rPr lang="en-US" altLang="zh-CN" sz="2400" dirty="0"/>
                  <a:t>)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海森堡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，狄拉克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，兰姆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56792"/>
                <a:ext cx="8064896" cy="4210414"/>
              </a:xfrm>
              <a:blipFill rotWithShape="0">
                <a:blip r:embed="rId2"/>
                <a:stretch>
                  <a:fillRect l="-1058" t="-1592" r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136904" cy="48245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 smtClean="0"/>
              <a:t>乌仑贝克，古兹密特提出自旋的概念</a:t>
            </a:r>
            <a:endParaRPr lang="en-US" altLang="zh-CN" sz="2400" dirty="0" smtClean="0"/>
          </a:p>
          <a:p>
            <a:pPr>
              <a:spcAft>
                <a:spcPts val="1200"/>
              </a:spcAft>
            </a:pPr>
            <a:r>
              <a:rPr lang="zh-CN" altLang="en-US" sz="2400" dirty="0"/>
              <a:t>自旋是原子的一种</a:t>
            </a:r>
            <a:r>
              <a:rPr lang="zh-CN" altLang="en-US" sz="2400" dirty="0" smtClean="0"/>
              <a:t>内禀属性，与角动量的量子化方式一样，但是计算磁矩的时候要乘以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因子）</a:t>
            </a:r>
            <a:endParaRPr lang="en-US" altLang="zh-CN" sz="2400" dirty="0" smtClean="0"/>
          </a:p>
          <a:p>
            <a:pPr>
              <a:spcAft>
                <a:spcPts val="1200"/>
              </a:spcAft>
            </a:pPr>
            <a:r>
              <a:rPr lang="zh-CN" altLang="en-US" sz="2400" dirty="0" smtClean="0"/>
              <a:t>施特恩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盖拉赫实验以及碱金属双线证实了自旋的存在</a:t>
            </a:r>
            <a:endParaRPr lang="en-US" altLang="zh-CN" sz="2400" dirty="0" smtClean="0"/>
          </a:p>
          <a:p>
            <a:pPr>
              <a:spcAft>
                <a:spcPts val="1200"/>
              </a:spcAft>
            </a:pPr>
            <a:r>
              <a:rPr lang="zh-CN" altLang="en-US" sz="2400" dirty="0" smtClean="0"/>
              <a:t>正常塞曼效应观察的是自旋为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的原子光谱；反常塞曼效应观察的是自旋不为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的原子光谱，并且只有弱磁场下才存在自旋和轨道的耦合。强磁场下无法观测反常塞曼效应</a:t>
            </a:r>
            <a:endParaRPr lang="en-US" altLang="zh-CN" sz="2400" dirty="0" smtClean="0"/>
          </a:p>
          <a:p>
            <a:pPr>
              <a:spcAft>
                <a:spcPts val="1200"/>
              </a:spcAft>
            </a:pPr>
            <a:endParaRPr lang="en-US" altLang="zh-CN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zh-CN" altLang="en-US" dirty="0" smtClean="0"/>
              <a:t>自旋</a:t>
            </a:r>
            <a:r>
              <a:rPr lang="zh-CN" altLang="en-US" dirty="0"/>
              <a:t>有关的</a:t>
            </a:r>
          </a:p>
        </p:txBody>
      </p:sp>
    </p:spTree>
    <p:extLst>
      <p:ext uri="{BB962C8B-B14F-4D97-AF65-F5344CB8AC3E}">
        <p14:creationId xmlns:p14="http://schemas.microsoft.com/office/powerpoint/2010/main" val="867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24744"/>
                <a:ext cx="8229600" cy="4525962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主量子数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角动量量子数</a:t>
                </a:r>
                <a:endParaRPr lang="en-US" altLang="zh-CN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轨道角动量量子化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ra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ℏ, 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altLang="zh-CN" sz="2400" i="1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轨道角动量量子数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=0,1,…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zh-CN" altLang="en-US" sz="2400" dirty="0" smtClean="0"/>
                  <a:t> 磁量子数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+1,…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自旋角动量量子化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ℏ,</m:t>
                    </m:r>
                  </m:oMath>
                </a14:m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altLang="zh-CN" sz="2400" b="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自旋</a:t>
                </a:r>
                <a:r>
                  <a:rPr lang="zh-CN" altLang="en-US" sz="2400" dirty="0"/>
                  <a:t>角动量</a:t>
                </a:r>
                <a:r>
                  <a:rPr lang="zh-CN" altLang="en-US" sz="2400" dirty="0" smtClean="0"/>
                  <a:t>量子数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自旋量子数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dirty="0" smtClean="0"/>
              </a:p>
              <a:p>
                <a:pPr marL="273844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400" dirty="0" smtClean="0"/>
                  <a:t>对于单电子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=±1/2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24744"/>
                <a:ext cx="8229600" cy="4525962"/>
              </a:xfrm>
              <a:blipFill rotWithShape="0">
                <a:blip r:embed="rId2"/>
                <a:stretch>
                  <a:fillRect t="-2022" b="-9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3989" y="263131"/>
            <a:ext cx="8229600" cy="9941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量子数</a:t>
            </a:r>
            <a:r>
              <a:rPr lang="en-US" altLang="zh-CN" sz="2800" dirty="0" smtClean="0"/>
              <a:t>	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4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7981"/>
                <a:ext cx="8229600" cy="4525962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总角动量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总角动量量子化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ra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altLang="zh-CN" sz="2400" b="0" dirty="0" smtClean="0"/>
              </a:p>
              <a:p>
                <a:r>
                  <a:rPr lang="zh-CN" altLang="en-US" sz="2400" dirty="0" smtClean="0"/>
                  <a:t>量子数的耦合规则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b="0" dirty="0" smtClean="0"/>
              </a:p>
              <a:p>
                <a:pPr marL="273844" lvl="1" indent="0">
                  <a:buNone/>
                </a:pPr>
                <a:r>
                  <a:rPr lang="zh-CN" altLang="en-US" sz="2400" dirty="0" smtClean="0"/>
                  <a:t>对于单电子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=1/2,</m:t>
                    </m:r>
                  </m:oMath>
                </a14:m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/>
                  <a:t>只能取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两个值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这三</a:t>
                </a:r>
                <a:r>
                  <a:rPr lang="zh-CN" altLang="en-US" sz="2400" dirty="0" smtClean="0"/>
                  <a:t>个角动量量子数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/>
                  <a:t>都是正数，耦合规则告诉我们总角动量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/>
                  <a:t>的可能取值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比如存在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不存在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磁量子数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 smtClean="0"/>
                  <a:t>自旋量子数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这三个量子数只能通过磁场观测到。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7981"/>
                <a:ext cx="8229600" cy="4525962"/>
              </a:xfrm>
              <a:blipFill rotWithShape="0">
                <a:blip r:embed="rId2"/>
                <a:stretch>
                  <a:fillRect t="-2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自旋和轨道</a:t>
            </a:r>
            <a:r>
              <a:rPr lang="en-US" altLang="zh-CN" sz="2800" dirty="0" smtClean="0"/>
              <a:t>	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76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1052736"/>
            <a:ext cx="6589199" cy="860674"/>
          </a:xfrm>
        </p:spPr>
        <p:txBody>
          <a:bodyPr/>
          <a:lstStyle/>
          <a:p>
            <a:r>
              <a:rPr lang="zh-CN" altLang="en-US" sz="3200" dirty="0" smtClean="0"/>
              <a:t>对于单电子，跃迁选择定则</a:t>
            </a:r>
            <a:endParaRPr lang="zh-CN" altLang="en-US" sz="32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006111" y="2954950"/>
            <a:ext cx="6589199" cy="86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kumimoji="0" lang="zh-CN" altLang="en-US" sz="3200" dirty="0"/>
              <a:t>原子符号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80517" y="3815624"/>
                <a:ext cx="1515883" cy="730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Pre>
                            <m:sPrePr>
                              <m:ctrlPr>
                                <a:rPr lang="en-US" altLang="zh-CN" sz="3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zh-CN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r>
                                <a:rPr lang="en-US" altLang="zh-CN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sPre>
                        </m:e>
                        <m:sub>
                          <m:r>
                            <a:rPr lang="en-US" altLang="zh-CN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CN" alt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17" y="3815624"/>
                <a:ext cx="1515883" cy="730969"/>
              </a:xfrm>
              <a:prstGeom prst="rect">
                <a:avLst/>
              </a:prstGeom>
              <a:blipFill rotWithShape="0">
                <a:blip r:embed="rId2"/>
                <a:stretch>
                  <a:fillRect r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318505" y="502266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=0,1,2,…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33871" t="19837" r="22580" b="67411"/>
          <a:stretch/>
        </p:blipFill>
        <p:spPr>
          <a:xfrm>
            <a:off x="3533083" y="4879784"/>
            <a:ext cx="3857652" cy="642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05073" y="2000892"/>
                <a:ext cx="441973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=±1,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=0,±1,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=0,±1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73" y="2000892"/>
                <a:ext cx="4419735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7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16013" y="302667"/>
            <a:ext cx="7059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4.2   S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—</a:t>
            </a:r>
            <a:r>
              <a:rPr lang="en-US" altLang="zh-CN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实验与原子空间量子化</a:t>
            </a:r>
          </a:p>
        </p:txBody>
      </p:sp>
      <p:sp>
        <p:nvSpPr>
          <p:cNvPr id="8196" name="Rectangle 16"/>
          <p:cNvSpPr>
            <a:spLocks noChangeArrowheads="1"/>
          </p:cNvSpPr>
          <p:nvPr/>
        </p:nvSpPr>
        <p:spPr bwMode="auto">
          <a:xfrm>
            <a:off x="539750" y="5342979"/>
            <a:ext cx="8351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 Unicode MS" panose="020B0604020202020204" pitchFamily="34" charset="-122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特恩</a:t>
            </a:r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盖拉赫实验</a:t>
            </a:r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</a:rPr>
              <a:t>直接证明了</a:t>
            </a:r>
            <a:r>
              <a:rPr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空间量子化，第一次量度原子的基态性质，开辟了原子束及分子束实验的新领域。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26" name="ShockwaveFlash1" r:id="rId2" imgW="7804080" imgH="3959280"/>
        </mc:Choice>
        <mc:Fallback>
          <p:control name="ShockwaveFlash1" r:id="rId2" imgW="7804080" imgH="3959280">
            <p:pic>
              <p:nvPicPr>
                <p:cNvPr id="819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55650" y="1239292"/>
                  <a:ext cx="7804150" cy="3959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>
                      <a:noFil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1"/>
                <a:ext cx="8291264" cy="5214193"/>
              </a:xfrm>
            </p:spPr>
            <p:txBody>
              <a:bodyPr/>
              <a:lstStyle/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1" dirty="0" smtClean="0"/>
                  <a:t> </a:t>
                </a:r>
                <a:r>
                  <a:rPr lang="zh-CN" altLang="en-US" sz="2000" dirty="0" smtClean="0"/>
                  <a:t>旋磁比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sz="2000" b="0" dirty="0" smtClean="0"/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/>
                  <a:t>各种角动量量子化，带来磁矩量子化</a:t>
                </a:r>
                <a:endParaRPr lang="en-US" altLang="zh-CN" sz="2000" dirty="0" smtClean="0"/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/>
                  <a:t>如果角动量量子化统一表示为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ra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ℏ,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altLang="zh-CN" sz="2000" dirty="0" smtClean="0"/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/>
                  <a:t>那么磁矩为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Lande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g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因子，引入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是因为本页第一式是轨道角动量满足的，根据实验，</a:t>
                </a:r>
                <a:r>
                  <a:rPr lang="en-US" altLang="zh-CN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Ulenbeck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和</a:t>
                </a:r>
                <a:r>
                  <a:rPr lang="en-US" altLang="zh-CN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Goudsmit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发现自旋角动量必需在右端乘以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，才会符合理论。</a:t>
                </a: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r>
                  <a:rPr lang="zh-CN" alt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 如果磁场不太强，自旋和轨道耦合为总角动量</a:t>
                </a:r>
                <a:endParaRPr lang="en-US" altLang="zh-CN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2153" indent="0"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量子化以后的磁矩</a:t>
                </a: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2153" indent="0"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zh-CN" sz="20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ℏ=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1"/>
                <a:ext cx="8291264" cy="5214193"/>
              </a:xfrm>
              <a:blipFill rotWithShape="0">
                <a:blip r:embed="rId2"/>
                <a:stretch>
                  <a:fillRect t="-234" r="-3750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磁场带来的动力学：磁矩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915816" y="5949280"/>
            <a:ext cx="14401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玻尔磁子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8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187" t="85238"/>
          <a:stretch/>
        </p:blipFill>
        <p:spPr>
          <a:xfrm>
            <a:off x="619762" y="2144000"/>
            <a:ext cx="8282878" cy="814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96300" y="3104912"/>
                <a:ext cx="5164171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0" y="3104912"/>
                <a:ext cx="5164171" cy="491417"/>
              </a:xfrm>
              <a:prstGeom prst="rect">
                <a:avLst/>
              </a:prstGeom>
              <a:blipFill rotWithShape="0">
                <a:blip r:embed="rId3"/>
                <a:stretch>
                  <a:fillRect l="-945" t="-13580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290754" y="3150565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斯特</a:t>
            </a:r>
            <a:r>
              <a:rPr lang="zh-CN" altLang="en-US" sz="2000" dirty="0" smtClean="0">
                <a:solidFill>
                  <a:srgbClr val="FF0000"/>
                </a:solidFill>
              </a:rPr>
              <a:t>恩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盖拉赫实验，塞曼效应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8871" y="3919375"/>
                <a:ext cx="8723769" cy="669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内在磁场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𝑍𝑒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dirty="0" smtClean="0"/>
                  <a:t>有，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𝑍𝑒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碱金属双线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1" y="3919375"/>
                <a:ext cx="8723769" cy="669863"/>
              </a:xfrm>
              <a:prstGeom prst="rect">
                <a:avLst/>
              </a:prstGeom>
              <a:blipFill rotWithShape="0">
                <a:blip r:embed="rId4"/>
                <a:stretch>
                  <a:fillRect r="-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19762" y="1082488"/>
                <a:ext cx="5626540" cy="5847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𝜵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2" y="1082488"/>
                <a:ext cx="562654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6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25259"/>
            <a:ext cx="6589712" cy="716880"/>
          </a:xfrm>
        </p:spPr>
        <p:txBody>
          <a:bodyPr/>
          <a:lstStyle/>
          <a:p>
            <a:r>
              <a:rPr lang="zh-CN" altLang="en-US" dirty="0" smtClean="0"/>
              <a:t>三个实验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51359" y="1059093"/>
            <a:ext cx="2874596" cy="576262"/>
          </a:xfrm>
        </p:spPr>
        <p:txBody>
          <a:bodyPr/>
          <a:lstStyle/>
          <a:p>
            <a:pPr lvl="0"/>
            <a:r>
              <a:rPr lang="zh-CN" altLang="en-US" dirty="0"/>
              <a:t>施特恩</a:t>
            </a:r>
            <a:r>
              <a:rPr lang="en-US" altLang="zh-CN" dirty="0"/>
              <a:t>-</a:t>
            </a:r>
            <a:r>
              <a:rPr lang="zh-CN" altLang="en-US" dirty="0"/>
              <a:t>盖拉赫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>
          <a:xfrm>
            <a:off x="3310263" y="1055865"/>
            <a:ext cx="2873239" cy="576262"/>
          </a:xfrm>
        </p:spPr>
        <p:txBody>
          <a:bodyPr/>
          <a:lstStyle/>
          <a:p>
            <a:pPr lvl="0"/>
            <a:r>
              <a:rPr lang="zh-CN" altLang="en-US" dirty="0"/>
              <a:t>碱金属</a:t>
            </a:r>
            <a:r>
              <a:rPr lang="zh-CN" altLang="en-US" dirty="0" smtClean="0"/>
              <a:t>精细结构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28422" y="1635355"/>
                <a:ext cx="3197532" cy="31057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通过磁场看原子</a:t>
                </a:r>
                <a:r>
                  <a:rPr lang="zh-CN" altLang="en-US" sz="2000" dirty="0" smtClean="0"/>
                  <a:t>偏转</a:t>
                </a:r>
                <a:endParaRPr lang="en-US" altLang="zh-CN" sz="2000" dirty="0" smtClean="0"/>
              </a:p>
              <a:p>
                <a:r>
                  <a:rPr lang="zh-CN" altLang="en-US" sz="2000" dirty="0" smtClean="0"/>
                  <a:t>单个能级看</a:t>
                </a:r>
                <a:r>
                  <a:rPr lang="zh-CN" altLang="en-US" sz="2000" dirty="0" smtClean="0"/>
                  <a:t>分裂（基态）</a:t>
                </a:r>
                <a:endParaRPr lang="zh-CN" altLang="en-US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𝑘𝑇</m:t>
                        </m:r>
                      </m:den>
                    </m:f>
                  </m:oMath>
                </a14:m>
                <a:endParaRPr lang="zh-CN" altLang="en-US" sz="2700" dirty="0"/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28422" y="1635355"/>
                <a:ext cx="3197532" cy="3105703"/>
              </a:xfrm>
              <a:blipFill rotWithShape="0">
                <a:blip r:embed="rId2"/>
                <a:stretch>
                  <a:fillRect t="-1961" r="-3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2987823" y="1632127"/>
                <a:ext cx="3246721" cy="31057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zh-CN" altLang="en-US" sz="2000" dirty="0" smtClean="0"/>
                  <a:t>内在</a:t>
                </a:r>
                <a:r>
                  <a:rPr lang="zh-CN" altLang="en-US" sz="2000" dirty="0"/>
                  <a:t>磁场，原子核产生磁场</a:t>
                </a:r>
                <a:r>
                  <a:rPr lang="zh-CN" altLang="en-US" sz="2000" dirty="0" smtClean="0"/>
                  <a:t>，自旋轨道耦合</a:t>
                </a:r>
                <a:endParaRPr lang="en-US" altLang="zh-CN" sz="2000" dirty="0" smtClean="0"/>
              </a:p>
              <a:p>
                <a:pPr lvl="0"/>
                <a:r>
                  <a:rPr lang="zh-CN" altLang="en-US" sz="2000" dirty="0" smtClean="0"/>
                  <a:t>光谱现象，两能级之间</a:t>
                </a:r>
                <a:endParaRPr lang="en-US" altLang="zh-CN" sz="2000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𝑍𝑒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zh-CN" altLang="en-US" sz="2000" b="1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𝑍𝑒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2987823" y="1632127"/>
                <a:ext cx="3246721" cy="3105703"/>
              </a:xfrm>
              <a:blipFill rotWithShape="0">
                <a:blip r:embed="rId3"/>
                <a:stretch>
                  <a:fillRect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4"/>
          <p:cNvSpPr txBox="1">
            <a:spLocks/>
          </p:cNvSpPr>
          <p:nvPr/>
        </p:nvSpPr>
        <p:spPr bwMode="auto">
          <a:xfrm>
            <a:off x="6479113" y="1049536"/>
            <a:ext cx="287459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400" b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2000" b="1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800" b="1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b="1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/>
              <a:t>塞曼效应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5"/>
              <p:cNvSpPr txBox="1">
                <a:spLocks/>
              </p:cNvSpPr>
              <p:nvPr/>
            </p:nvSpPr>
            <p:spPr bwMode="auto">
              <a:xfrm>
                <a:off x="5976648" y="1625798"/>
                <a:ext cx="3384376" cy="3105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fontAlgn="base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 kern="12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zh-CN" altLang="en-US" sz="2000" dirty="0" smtClean="0"/>
                  <a:t>外在磁场对光谱的影响，</a:t>
                </a:r>
                <a:endParaRPr lang="en-US" altLang="zh-CN" sz="2000" dirty="0" smtClean="0"/>
              </a:p>
              <a:p>
                <a:pPr lvl="0"/>
                <a:r>
                  <a:rPr lang="zh-CN" altLang="en-US" sz="2000" dirty="0" smtClean="0"/>
                  <a:t>不考虑自旋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正常</a:t>
                </a:r>
                <a:r>
                  <a:rPr lang="en-US" altLang="zh-CN" sz="2000" dirty="0" smtClean="0"/>
                  <a:t>)</a:t>
                </a:r>
              </a:p>
              <a:p>
                <a:pPr lvl="0"/>
                <a:r>
                  <a:rPr lang="zh-CN" altLang="en-US" sz="2000" dirty="0" smtClean="0"/>
                  <a:t>弱磁场，考虑</a:t>
                </a:r>
                <a:r>
                  <a:rPr lang="zh-CN" altLang="en-US" sz="2000" dirty="0"/>
                  <a:t>自旋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反常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en-US" altLang="zh-CN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kumimoji="0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0" lang="zh-CN" altLang="en-US" sz="2000" dirty="0"/>
              </a:p>
              <a:p>
                <a:pPr eaLnBrk="1" hangingPunct="1"/>
                <a:endParaRPr kumimoji="0" lang="zh-CN" altLang="en-US" sz="2000" dirty="0"/>
              </a:p>
            </p:txBody>
          </p:sp>
        </mc:Choice>
        <mc:Fallback>
          <p:sp>
            <p:nvSpPr>
              <p:cNvPr id="10" name="内容占位符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6648" y="1625798"/>
                <a:ext cx="3384376" cy="3105703"/>
              </a:xfrm>
              <a:prstGeom prst="rect">
                <a:avLst/>
              </a:prstGeom>
              <a:blipFill rotWithShape="0">
                <a:blip r:embed="rId4"/>
                <a:stretch>
                  <a:fillRect l="-1619" t="-21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571" t="8961" r="20476" b="19221"/>
          <a:stretch/>
        </p:blipFill>
        <p:spPr>
          <a:xfrm>
            <a:off x="298246" y="3521766"/>
            <a:ext cx="2376264" cy="24194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7215" y="4071052"/>
            <a:ext cx="2985579" cy="229013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0459" y="3709996"/>
            <a:ext cx="3103662" cy="26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617712"/>
            <a:ext cx="77057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斯特</a:t>
            </a:r>
            <a:r>
              <a:rPr lang="zh-CN" altLang="en-US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恩</a:t>
            </a:r>
            <a:r>
              <a:rPr lang="en-US" altLang="zh-CN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盖拉赫实验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5576" y="2132856"/>
            <a:ext cx="828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60057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了下列几点：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1.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空间量子化的事实；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2.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电子自旋假设的正确性；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3.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电子自旋磁矩数值的正确性；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chemeClr val="hlink"/>
                </a:solidFill>
                <a:latin typeface="Arial Unicode MS" panose="020B0604020202020204" pitchFamily="34" charset="-122"/>
                <a:ea typeface="楷体_GB2312" pitchFamily="49" charset="-122"/>
              </a:rPr>
              <a:t>4.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轨道角动量量子数取值范围变化的正确性。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1520" y="188640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碱金属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楷体_GB2312" pitchFamily="49" charset="-122"/>
              </a:rPr>
              <a:t>双线的解释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12" name="Object 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6077879"/>
              </p:ext>
            </p:extLst>
          </p:nvPr>
        </p:nvGraphicFramePr>
        <p:xfrm>
          <a:off x="4592638" y="419935"/>
          <a:ext cx="27368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公式" r:id="rId3" imgW="2235200" imgH="1270000" progId="Equation.3">
                  <p:embed/>
                </p:oleObj>
              </mc:Choice>
              <mc:Fallback>
                <p:oleObj name="公式" r:id="rId3" imgW="22352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19935"/>
                        <a:ext cx="2736850" cy="1555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96219"/>
              </p:ext>
            </p:extLst>
          </p:nvPr>
        </p:nvGraphicFramePr>
        <p:xfrm>
          <a:off x="827584" y="2437181"/>
          <a:ext cx="4558417" cy="238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5" imgW="1968480" imgH="1041120" progId="Equation.DSMT4">
                  <p:embed/>
                </p:oleObj>
              </mc:Choice>
              <mc:Fallback>
                <p:oleObj name="Equation" r:id="rId5" imgW="196848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37181"/>
                        <a:ext cx="4558417" cy="2385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9592" y="11967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自旋轨道耦合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5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0" y="1209859"/>
                <a:ext cx="8766653" cy="522322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选择定则</a:t>
                </a:r>
                <a14:m>
                  <m:oMath xmlns:m="http://schemas.openxmlformats.org/officeDocument/2006/math">
                    <m:r>
                      <a:rPr lang="el-GR" altLang="zh-CN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l-GR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=±1, 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l-GR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=0,±1, </m:t>
                    </m:r>
                    <m:sSub>
                      <m:sSubPr>
                        <m:ctrlPr>
                          <a:rPr lang="el-GR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l-G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l-GR" altLang="zh-CN" sz="2400" i="1">
                        <a:latin typeface="Cambria Math" panose="02040503050406030204" pitchFamily="18" charset="0"/>
                      </a:rPr>
                      <m:t>=0,±1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 smtClean="0"/>
                  <a:t>正常塞曼效应自旋为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，谱线一分为三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反常塞曼效应弱磁场，自旋不为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0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强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磁场破坏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自旋轨道耦合，帕邢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—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巴克效应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9859"/>
                <a:ext cx="8766653" cy="5223229"/>
              </a:xfrm>
              <a:blipFill rotWithShape="0">
                <a:blip r:embed="rId3"/>
                <a:stretch>
                  <a:fillRect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79512" y="264226"/>
            <a:ext cx="6589199" cy="8606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塞曼效应</a:t>
            </a:r>
            <a:endParaRPr lang="zh-CN" altLang="en-US" sz="2800" dirty="0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16575"/>
              </p:ext>
            </p:extLst>
          </p:nvPr>
        </p:nvGraphicFramePr>
        <p:xfrm>
          <a:off x="369101" y="2122693"/>
          <a:ext cx="4652963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公式" r:id="rId4" imgW="2387600" imgH="711200" progId="Equation.3">
                  <p:embed/>
                </p:oleObj>
              </mc:Choice>
              <mc:Fallback>
                <p:oleObj name="公式" r:id="rId4" imgW="2387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01" y="2122693"/>
                        <a:ext cx="4652963" cy="13906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8193" y="580563"/>
            <a:ext cx="3075807" cy="2237455"/>
          </a:xfrm>
          <a:prstGeom prst="rect">
            <a:avLst/>
          </a:prstGeom>
        </p:spPr>
      </p:pic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17520"/>
              </p:ext>
            </p:extLst>
          </p:nvPr>
        </p:nvGraphicFramePr>
        <p:xfrm>
          <a:off x="485957" y="4259180"/>
          <a:ext cx="4536107" cy="52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r:id="rId7" imgW="1993900" imgH="228600" progId="Equation.3">
                  <p:embed/>
                </p:oleObj>
              </mc:Choice>
              <mc:Fallback>
                <p:oleObj r:id="rId7" imgW="199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57" y="4259180"/>
                        <a:ext cx="4536107" cy="52055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699239"/>
              </p:ext>
            </p:extLst>
          </p:nvPr>
        </p:nvGraphicFramePr>
        <p:xfrm>
          <a:off x="611560" y="5379773"/>
          <a:ext cx="3648229" cy="76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r:id="rId9" imgW="1866090" imgH="393529" progId="Equation.3">
                  <p:embed/>
                </p:oleObj>
              </mc:Choice>
              <mc:Fallback>
                <p:oleObj r:id="rId9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9773"/>
                        <a:ext cx="3648229" cy="763987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606241" y="2950748"/>
            <a:ext cx="3406379" cy="1015663"/>
          </a:xfrm>
          <a:prstGeom prst="rect">
            <a:avLst/>
          </a:prstGeom>
          <a:noFill/>
          <a:ln w="38100">
            <a:solidFill>
              <a:srgbClr val="99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000" b="1" i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圆（</a:t>
            </a:r>
            <a:r>
              <a:rPr lang="el-GR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2000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</a:p>
          <a:p>
            <a:pPr algn="just" eaLnBrk="1" hangingPunct="1"/>
            <a:r>
              <a:rPr lang="zh-CN" altLang="en-US" sz="20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000" b="1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       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圆（</a:t>
            </a:r>
            <a:r>
              <a:rPr lang="el-GR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σ</a:t>
            </a:r>
            <a:r>
              <a:rPr lang="en-US" altLang="zh-CN" sz="20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</a:p>
          <a:p>
            <a:pPr algn="just" eaLnBrk="1" hangingPunct="1"/>
            <a:r>
              <a:rPr lang="zh-CN" altLang="en-US" sz="2000" b="1" i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000" b="1" i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000" b="1" i="1" baseline="-25000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0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=  0          </a:t>
            </a:r>
            <a:r>
              <a:rPr lang="zh-CN" alt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线（</a:t>
            </a:r>
            <a:r>
              <a:rPr lang="el-GR" altLang="zh-CN" sz="2000" b="1" i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π</a:t>
            </a:r>
            <a:r>
              <a:rPr lang="zh-CN" altLang="en-US" sz="20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）偏振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611560" y="764704"/>
            <a:ext cx="8064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一束电子进入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1.2T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的均匀磁场时，试问电子自旋平行于和反平行于磁场的电子的能量差为多大？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786489"/>
              </p:ext>
            </p:extLst>
          </p:nvPr>
        </p:nvGraphicFramePr>
        <p:xfrm>
          <a:off x="1495797" y="1772766"/>
          <a:ext cx="4192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5" name="公式" r:id="rId3" imgW="1552755" imgH="219175" progId="Equation.3">
                  <p:embed/>
                </p:oleObj>
              </mc:Choice>
              <mc:Fallback>
                <p:oleObj name="公式" r:id="rId3" imgW="1552755" imgH="2191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97" y="1772766"/>
                        <a:ext cx="4192588" cy="5397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2136"/>
              </p:ext>
            </p:extLst>
          </p:nvPr>
        </p:nvGraphicFramePr>
        <p:xfrm>
          <a:off x="1444997" y="2564929"/>
          <a:ext cx="3248025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6" name="公式" r:id="rId5" imgW="1200030" imgH="876314" progId="Equation.3">
                  <p:embed/>
                </p:oleObj>
              </mc:Choice>
              <mc:Fallback>
                <p:oleObj name="公式" r:id="rId5" imgW="1200030" imgH="87631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97" y="2564929"/>
                        <a:ext cx="3248025" cy="2100262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808405"/>
              </p:ext>
            </p:extLst>
          </p:nvPr>
        </p:nvGraphicFramePr>
        <p:xfrm>
          <a:off x="1546597" y="4868391"/>
          <a:ext cx="5916613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7" name="公式" r:id="rId7" imgW="2190726" imgH="476350" progId="Equation.3">
                  <p:embed/>
                </p:oleObj>
              </mc:Choice>
              <mc:Fallback>
                <p:oleObj name="公式" r:id="rId7" imgW="2190726" imgH="4763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597" y="4868391"/>
                        <a:ext cx="5916613" cy="113982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683568" y="908720"/>
            <a:ext cx="79480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4-2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试计算原子处于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状态的磁矩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及投影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的可能值。</a:t>
            </a:r>
          </a:p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解：         </a:t>
            </a:r>
          </a:p>
          <a:p>
            <a:pPr algn="l" eaLnBrk="1" hangingPunct="1"/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b="1" baseline="30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b="1" baseline="-25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3/2  </a:t>
            </a:r>
            <a:r>
              <a:rPr lang="en-US" altLang="en-US" b="1" dirty="0">
                <a:solidFill>
                  <a:schemeClr val="hlink"/>
                </a:solidFill>
              </a:rPr>
              <a:t>→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=2；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s+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62429"/>
              </p:ext>
            </p:extLst>
          </p:nvPr>
        </p:nvGraphicFramePr>
        <p:xfrm>
          <a:off x="1199505" y="2717487"/>
          <a:ext cx="6942138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公式" r:id="rId3" imgW="3162252" imgH="752333" progId="Equation.3">
                  <p:embed/>
                </p:oleObj>
              </mc:Choice>
              <mc:Fallback>
                <p:oleObj name="公式" r:id="rId3" imgW="3162252" imgH="75233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505" y="2717487"/>
                        <a:ext cx="6942138" cy="1770062"/>
                      </a:xfrm>
                      <a:prstGeom prst="rect">
                        <a:avLst/>
                      </a:prstGeom>
                      <a:solidFill>
                        <a:srgbClr val="00FFFF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32253" y="4726656"/>
                <a:ext cx="7049237" cy="118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=−1.55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53" y="4726656"/>
                <a:ext cx="7049237" cy="11835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308" name="Object 4"/>
          <p:cNvGraphicFramePr>
            <a:graphicFrameLocks noGrp="1" noChangeAspect="1"/>
          </p:cNvGraphicFramePr>
          <p:nvPr>
            <p:ph/>
          </p:nvPr>
        </p:nvGraphicFramePr>
        <p:xfrm>
          <a:off x="1403350" y="1635125"/>
          <a:ext cx="6265863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公式" r:id="rId3" imgW="2457570" imgH="1638243" progId="Equation.3">
                  <p:embed/>
                </p:oleObj>
              </mc:Choice>
              <mc:Fallback>
                <p:oleObj name="公式" r:id="rId3" imgW="2457570" imgH="16382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35125"/>
                        <a:ext cx="6265863" cy="41767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611188" y="1196975"/>
            <a:ext cx="828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试证实：原子在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状态的磁矩等于零，并根据原子矢量模型对这一事实作出解释。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  <a:p>
            <a:pPr algn="l" eaLnBrk="1" hangingPunct="1"/>
            <a:r>
              <a:rPr lang="en-US" altLang="zh-CN" b="1">
                <a:solidFill>
                  <a:srgbClr val="1C1C1C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3/2  </a:t>
            </a:r>
            <a:r>
              <a:rPr lang="en-US" altLang="en-US" b="1">
                <a:solidFill>
                  <a:schemeClr val="hlink"/>
                </a:solidFill>
              </a:rPr>
              <a:t>→</a:t>
            </a:r>
            <a:r>
              <a:rPr lang="en-US" altLang="zh-CN" b="1">
                <a:solidFill>
                  <a:schemeClr val="hlink"/>
                </a:solidFill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=4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=3/2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；2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+1=6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=5/2</a:t>
            </a:r>
            <a:endParaRPr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666750" y="3068638"/>
          <a:ext cx="390525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1" name="公式" r:id="rId3" imgW="1733718" imgH="1181086" progId="Equation.3">
                  <p:embed/>
                </p:oleObj>
              </mc:Choice>
              <mc:Fallback>
                <p:oleObj name="公式" r:id="rId3" imgW="1733718" imgH="11810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068638"/>
                        <a:ext cx="3905250" cy="2492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771525" y="5661025"/>
          <a:ext cx="29924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2" name="公式" r:id="rId5" imgW="1181244" imgH="381156" progId="Equation.3">
                  <p:embed/>
                </p:oleObj>
              </mc:Choice>
              <mc:Fallback>
                <p:oleObj name="公式" r:id="rId5" imgW="1181244" imgH="38115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661025"/>
                        <a:ext cx="2992438" cy="8223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997" name="Group 29"/>
          <p:cNvGrpSpPr>
            <a:grpSpLocks/>
          </p:cNvGrpSpPr>
          <p:nvPr/>
        </p:nvGrpSpPr>
        <p:grpSpPr bwMode="auto">
          <a:xfrm>
            <a:off x="5580063" y="2852738"/>
            <a:ext cx="2592387" cy="3313112"/>
            <a:chOff x="3515" y="1797"/>
            <a:chExt cx="1633" cy="2087"/>
          </a:xfrm>
        </p:grpSpPr>
        <p:sp>
          <p:nvSpPr>
            <p:cNvPr id="52230" name="Rectangle 28"/>
            <p:cNvSpPr>
              <a:spLocks noChangeArrowheads="1"/>
            </p:cNvSpPr>
            <p:nvPr/>
          </p:nvSpPr>
          <p:spPr bwMode="auto">
            <a:xfrm>
              <a:off x="3515" y="1797"/>
              <a:ext cx="1633" cy="20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2231" name="Group 8"/>
            <p:cNvGrpSpPr>
              <a:grpSpLocks noChangeAspect="1"/>
            </p:cNvGrpSpPr>
            <p:nvPr/>
          </p:nvGrpSpPr>
          <p:grpSpPr bwMode="auto">
            <a:xfrm>
              <a:off x="3689" y="1888"/>
              <a:ext cx="1271" cy="1813"/>
              <a:chOff x="7267" y="10593"/>
              <a:chExt cx="1971" cy="2815"/>
            </a:xfrm>
          </p:grpSpPr>
          <p:grpSp>
            <p:nvGrpSpPr>
              <p:cNvPr id="52232" name="Group 9"/>
              <p:cNvGrpSpPr>
                <a:grpSpLocks noChangeAspect="1"/>
              </p:cNvGrpSpPr>
              <p:nvPr/>
            </p:nvGrpSpPr>
            <p:grpSpPr bwMode="auto">
              <a:xfrm>
                <a:off x="7508" y="10749"/>
                <a:ext cx="1484" cy="2496"/>
                <a:chOff x="7508" y="10749"/>
                <a:chExt cx="1484" cy="2496"/>
              </a:xfrm>
            </p:grpSpPr>
            <p:sp>
              <p:nvSpPr>
                <p:cNvPr id="52239" name="Line 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8447" y="11214"/>
                  <a:ext cx="0" cy="1077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0" name="Line 1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805" y="12309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7907" y="10749"/>
                  <a:ext cx="845" cy="2489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7524" y="11373"/>
                  <a:ext cx="1468" cy="1504"/>
                </a:xfrm>
                <a:prstGeom prst="line">
                  <a:avLst/>
                </a:prstGeom>
                <a:noFill/>
                <a:ln w="25400">
                  <a:solidFill>
                    <a:srgbClr val="993366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3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7930" y="10749"/>
                  <a:ext cx="517" cy="5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4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8460" y="11305"/>
                  <a:ext cx="510" cy="15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5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7508" y="11373"/>
                  <a:ext cx="317" cy="9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6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7819" y="12309"/>
                  <a:ext cx="901" cy="9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7" name="Line 18"/>
                <p:cNvSpPr>
                  <a:spLocks noChangeAspect="1" noChangeShapeType="1"/>
                </p:cNvSpPr>
                <p:nvPr/>
              </p:nvSpPr>
              <p:spPr bwMode="auto">
                <a:xfrm>
                  <a:off x="8447" y="12309"/>
                  <a:ext cx="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2248" name="Group 19"/>
                <p:cNvGrpSpPr>
                  <a:grpSpLocks noChangeAspect="1"/>
                </p:cNvGrpSpPr>
                <p:nvPr/>
              </p:nvGrpSpPr>
              <p:grpSpPr bwMode="auto">
                <a:xfrm>
                  <a:off x="8315" y="12309"/>
                  <a:ext cx="113" cy="113"/>
                  <a:chOff x="3587" y="12153"/>
                  <a:chExt cx="142" cy="156"/>
                </a:xfrm>
              </p:grpSpPr>
              <p:sp>
                <p:nvSpPr>
                  <p:cNvPr id="52249" name="Line 2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87" y="12153"/>
                    <a:ext cx="0" cy="1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50" name="Line 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87" y="12309"/>
                    <a:ext cx="14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2233" name="Object 22"/>
              <p:cNvGraphicFramePr>
                <a:graphicFrameLocks noChangeAspect="1"/>
              </p:cNvGraphicFramePr>
              <p:nvPr/>
            </p:nvGraphicFramePr>
            <p:xfrm>
              <a:off x="8436" y="10905"/>
              <a:ext cx="241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93" name="公式" r:id="rId7" imgW="139579" imgH="177646" progId="Equation.3">
                      <p:embed/>
                    </p:oleObj>
                  </mc:Choice>
                  <mc:Fallback>
                    <p:oleObj name="公式" r:id="rId7" imgW="139579" imgH="177646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6" y="10905"/>
                            <a:ext cx="241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4" name="Object 23"/>
              <p:cNvGraphicFramePr>
                <a:graphicFrameLocks noChangeAspect="1"/>
              </p:cNvGraphicFramePr>
              <p:nvPr/>
            </p:nvGraphicFramePr>
            <p:xfrm>
              <a:off x="7543" y="12202"/>
              <a:ext cx="28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94" name="公式" r:id="rId9" imgW="152268" imgH="164957" progId="Equation.3">
                      <p:embed/>
                    </p:oleObj>
                  </mc:Choice>
                  <mc:Fallback>
                    <p:oleObj name="公式" r:id="rId9" imgW="152268" imgH="164957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" y="12202"/>
                            <a:ext cx="28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5" name="Object 24"/>
              <p:cNvGraphicFramePr>
                <a:graphicFrameLocks noChangeAspect="1"/>
              </p:cNvGraphicFramePr>
              <p:nvPr/>
            </p:nvGraphicFramePr>
            <p:xfrm>
              <a:off x="7267" y="11060"/>
              <a:ext cx="34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95" name="公式" r:id="rId11" imgW="203112" imgH="228501" progId="Equation.3">
                      <p:embed/>
                    </p:oleObj>
                  </mc:Choice>
                  <mc:Fallback>
                    <p:oleObj name="公式" r:id="rId11" imgW="203112" imgH="228501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7" y="11060"/>
                            <a:ext cx="341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6" name="Object 25"/>
              <p:cNvGraphicFramePr>
                <a:graphicFrameLocks noChangeAspect="1"/>
              </p:cNvGraphicFramePr>
              <p:nvPr/>
            </p:nvGraphicFramePr>
            <p:xfrm>
              <a:off x="7673" y="10593"/>
              <a:ext cx="219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96" name="公式" r:id="rId13" imgW="139579" imgH="164957" progId="Equation.3">
                      <p:embed/>
                    </p:oleObj>
                  </mc:Choice>
                  <mc:Fallback>
                    <p:oleObj name="公式" r:id="rId13" imgW="139579" imgH="164957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73" y="10593"/>
                            <a:ext cx="219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7" name="Object 26"/>
              <p:cNvGraphicFramePr>
                <a:graphicFrameLocks noChangeAspect="1"/>
              </p:cNvGraphicFramePr>
              <p:nvPr/>
            </p:nvGraphicFramePr>
            <p:xfrm>
              <a:off x="8744" y="13063"/>
              <a:ext cx="341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97" name="公式" r:id="rId15" imgW="203024" imgH="215713" progId="Equation.3">
                      <p:embed/>
                    </p:oleObj>
                  </mc:Choice>
                  <mc:Fallback>
                    <p:oleObj name="公式" r:id="rId15" imgW="203024" imgH="215713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44" y="13063"/>
                            <a:ext cx="341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8" name="Object 27"/>
              <p:cNvGraphicFramePr>
                <a:graphicFrameLocks noChangeAspect="1"/>
              </p:cNvGraphicFramePr>
              <p:nvPr/>
            </p:nvGraphicFramePr>
            <p:xfrm>
              <a:off x="8976" y="12650"/>
              <a:ext cx="26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98" name="公式" r:id="rId17" imgW="139579" imgH="177646" progId="Equation.3">
                      <p:embed/>
                    </p:oleObj>
                  </mc:Choice>
                  <mc:Fallback>
                    <p:oleObj name="公式" r:id="rId17" imgW="139579" imgH="177646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76" y="12650"/>
                            <a:ext cx="26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3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200525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007844"/>
              </p:ext>
            </p:extLst>
          </p:nvPr>
        </p:nvGraphicFramePr>
        <p:xfrm>
          <a:off x="1393825" y="836712"/>
          <a:ext cx="212248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公式" r:id="rId3" imgW="1447800" imgH="1244600" progId="Equation.3">
                  <p:embed/>
                </p:oleObj>
              </mc:Choice>
              <mc:Fallback>
                <p:oleObj name="公式" r:id="rId3" imgW="1447800" imgH="1244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836712"/>
                        <a:ext cx="2122488" cy="18335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176713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948113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75403"/>
              </p:ext>
            </p:extLst>
          </p:nvPr>
        </p:nvGraphicFramePr>
        <p:xfrm>
          <a:off x="4427538" y="981174"/>
          <a:ext cx="32004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r:id="rId5" imgW="1854200" imgH="939800" progId="Equation.3">
                  <p:embed/>
                </p:oleObj>
              </mc:Choice>
              <mc:Fallback>
                <p:oleObj r:id="rId5" imgW="18542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981174"/>
                        <a:ext cx="3200400" cy="1612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339090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6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08180"/>
              </p:ext>
            </p:extLst>
          </p:nvPr>
        </p:nvGraphicFramePr>
        <p:xfrm>
          <a:off x="1511300" y="3079849"/>
          <a:ext cx="57229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公式" r:id="rId7" imgW="3378200" imgH="647700" progId="Equation.3">
                  <p:embed/>
                </p:oleObj>
              </mc:Choice>
              <mc:Fallback>
                <p:oleObj name="公式" r:id="rId7" imgW="3378200" imgH="647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079849"/>
                        <a:ext cx="5722938" cy="11033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3190875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6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11979"/>
              </p:ext>
            </p:extLst>
          </p:nvPr>
        </p:nvGraphicFramePr>
        <p:xfrm>
          <a:off x="1252538" y="4591149"/>
          <a:ext cx="65674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公式" r:id="rId9" imgW="4203700" imgH="635000" progId="Equation.3">
                  <p:embed/>
                </p:oleObj>
              </mc:Choice>
              <mc:Fallback>
                <p:oleObj name="公式" r:id="rId9" imgW="4203700" imgH="63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591149"/>
                        <a:ext cx="6567487" cy="996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10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107504" y="1190478"/>
                <a:ext cx="8496750" cy="3370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利用矢量模型对这一事实进行解释：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各类角动量和磁矩的矢量图如上。其中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i="1" dirty="0"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sz="2000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kumimoji="0" lang="en-US" altLang="zh-CN" sz="2000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 ℏ 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0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35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rad>
                      <m:r>
                        <a:rPr kumimoji="0" lang="en-US" altLang="zh-CN" sz="2000" i="1" dirty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ℏ</m:t>
                      </m:r>
                      <m:r>
                        <a:rPr kumimoji="0" lang="en-US" altLang="zh-CN" sz="2000" b="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i="1" dirty="0"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0" lang="en-US" altLang="zh-CN" sz="2000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kumimoji="0" lang="en-US" altLang="zh-CN" sz="2000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r>
                        <a:rPr kumimoji="0" lang="en-US" altLang="zh-CN" sz="2000" i="1" dirty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ℏ</m:t>
                      </m:r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20</m:t>
                          </m:r>
                        </m:e>
                      </m:rad>
                      <m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ℏ</m:t>
                      </m:r>
                    </m:oMath>
                  </m:oMathPara>
                </a14:m>
                <a:endPara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𝐽</m:t>
                    </m:r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2000" i="1" dirty="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0" lang="en-US" altLang="zh-CN" sz="2000" i="1" dirty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kumimoji="0" lang="en-US" altLang="zh-CN" sz="2000" i="1" dirty="0"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rad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ℏ =</m:t>
                    </m:r>
                    <m:rad>
                      <m:radPr>
                        <m:degHide m:val="on"/>
                        <m:ctrlP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altLang="zh-CN" sz="2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zh-CN" sz="2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kumimoji="0" lang="en-US" altLang="zh-CN" sz="2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ℏ</m:t>
                    </m:r>
                  </m:oMath>
                </a14:m>
                <a:r>
                  <a:rPr kumimoji="0" lang="en-US" altLang="zh-CN" sz="20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</m:t>
                      </m:r>
                      <m:r>
                        <a:rPr kumimoji="0" lang="en-US" altLang="zh-CN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= </m:t>
                      </m:r>
                      <m:r>
                        <a:rPr kumimoji="0" lang="en-US" altLang="zh-CN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kumimoji="0" lang="en-US" altLang="zh-CN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𝑆</m:t>
                      </m:r>
                      <m:rad>
                        <m:radPr>
                          <m:degHide m:val="on"/>
                          <m:ctrlPr>
                            <a:rPr kumimoji="0" lang="en-US" altLang="zh-CN" i="1" dirty="0"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</m:t>
                      </m:r>
                      <m:r>
                        <a:rPr kumimoji="0" lang="en-US" altLang="zh-CN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kumimoji="0" lang="en-US" altLang="zh-CN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35</m:t>
                          </m:r>
                        </m:e>
                      </m:rad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</m:t>
                      </m:r>
                      <m:r>
                        <a:rPr kumimoji="0" lang="en-US" altLang="zh-CN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   </m:t>
                      </m:r>
                      <m:r>
                        <a:rPr kumimoji="0" lang="en-US" altLang="zh-CN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= </m:t>
                      </m:r>
                      <m:r>
                        <a:rPr kumimoji="0" lang="en-US" altLang="zh-CN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𝑔</m:t>
                      </m:r>
                      <m:r>
                        <a:rPr kumimoji="0" lang="en-US" altLang="zh-CN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𝑙</m:t>
                      </m:r>
                      <m:rad>
                        <m:radPr>
                          <m:degHide m:val="on"/>
                          <m:ctrlPr>
                            <a:rPr kumimoji="0" lang="en-US" altLang="zh-CN" i="1" dirty="0"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0" lang="en-US" altLang="zh-CN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</m:t>
                      </m:r>
                      <m:r>
                        <a:rPr kumimoji="0" lang="en-US" altLang="zh-CN" b="0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kumimoji="0" lang="en-US" altLang="zh-CN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 </m:t>
                      </m:r>
                    </m:oMath>
                  </m:oMathPara>
                </a14:m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利用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kumimoji="0" lang="en-US" altLang="zh-CN" b="0" i="0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kumimoji="0" lang="en-US" altLang="zh-CN" b="0" i="0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kumimoji="0" lang="en-US" altLang="zh-CN" b="0" i="0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之间三角形关系可求出 </a:t>
                </a:r>
                <a14:m>
                  <m:oMath xmlns:m="http://schemas.openxmlformats.org/officeDocument/2006/math"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 30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,</m:t>
                    </m:r>
                    <m:r>
                      <m:rPr>
                        <m:sty m:val="p"/>
                      </m:rP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cos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=</m:t>
                    </m:r>
                    <m:f>
                      <m:fPr>
                        <m:ctrlP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num>
                      <m:den>
                        <m: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0" lang="en-US" altLang="zh-CN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7</m:t>
                            </m:r>
                          </m:e>
                        </m:rad>
                      </m:den>
                    </m:f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 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90478"/>
                <a:ext cx="8496750" cy="3370218"/>
              </a:xfrm>
              <a:prstGeom prst="rect">
                <a:avLst/>
              </a:prstGeom>
              <a:blipFill rotWithShape="0">
                <a:blip r:embed="rId3"/>
                <a:stretch>
                  <a:fillRect l="-1149" t="-904" b="-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156728" y="4509239"/>
                <a:ext cx="7798417" cy="540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kumimoji="0" lang="zh-CN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由已知的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cos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、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a:rPr kumimoji="0" lang="en-US" altLang="zh-CN" b="0" i="1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、</m:t>
                    </m:r>
                    <m:r>
                      <a:rPr kumimoji="0" lang="zh-CN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</m:t>
                    </m:r>
                    <m:r>
                      <a:rPr kumimoji="0" lang="en-US" altLang="zh-CN" b="0" i="1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𝐿</m:t>
                    </m:r>
                    <m:r>
                      <a:rPr kumimoji="0" lang="en-US" altLang="zh-CN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可求出 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𝜇</m:t>
                    </m:r>
                    <m:r>
                      <a:rPr kumimoji="0" lang="zh-CN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altLang="zh-CN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  <m:sSub>
                      <m:sSubPr>
                        <m:ctrlP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altLang="zh-CN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zh-CN" altLang="en-US" dirty="0">
                    <a:latin typeface="+mn-ea"/>
                    <a:cs typeface="Times New Roman" panose="02020603050405020304" pitchFamily="18" charset="0"/>
                  </a:rPr>
                  <a:t>以及 </a:t>
                </a:r>
                <a:r>
                  <a:rPr kumimoji="0" lang="zh-CN" altLang="en-US" dirty="0">
                    <a:latin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kumimoji="0" lang="zh-CN" altLang="en-US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dirty="0">
                    <a:latin typeface="+mn-ea"/>
                    <a:cs typeface="Times New Roman" panose="02020603050405020304" pitchFamily="18" charset="0"/>
                  </a:rPr>
                  <a:t>= 120</a:t>
                </a:r>
                <a:r>
                  <a:rPr kumimoji="0" lang="en-US" altLang="zh-CN" dirty="0" smtClean="0">
                    <a:latin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</a:t>
                </a:r>
                <a:endParaRPr kumimoji="0"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728" y="4509239"/>
                <a:ext cx="7798417" cy="540148"/>
              </a:xfrm>
              <a:prstGeom prst="rect">
                <a:avLst/>
              </a:prstGeom>
              <a:blipFill rotWithShape="0">
                <a:blip r:embed="rId4"/>
                <a:stretch>
                  <a:fillRect l="-1251" t="-5682" r="-235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824" y="5139365"/>
            <a:ext cx="90141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所以 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−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= 90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。即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矢量 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垂直、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方向的投影为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156176" y="430141"/>
            <a:ext cx="2592387" cy="3313112"/>
            <a:chOff x="6090518" y="49077"/>
            <a:chExt cx="2592387" cy="3313112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6090518" y="49077"/>
              <a:ext cx="2592387" cy="3313112"/>
              <a:chOff x="3519" y="1831"/>
              <a:chExt cx="1633" cy="2087"/>
            </a:xfrm>
          </p:grpSpPr>
          <p:sp>
            <p:nvSpPr>
              <p:cNvPr id="10" name="Rectangle 28"/>
              <p:cNvSpPr>
                <a:spLocks noChangeArrowheads="1"/>
              </p:cNvSpPr>
              <p:nvPr/>
            </p:nvSpPr>
            <p:spPr bwMode="auto">
              <a:xfrm>
                <a:off x="3519" y="1831"/>
                <a:ext cx="1633" cy="20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" name="Group 8"/>
              <p:cNvGrpSpPr>
                <a:grpSpLocks noChangeAspect="1"/>
              </p:cNvGrpSpPr>
              <p:nvPr/>
            </p:nvGrpSpPr>
            <p:grpSpPr bwMode="auto">
              <a:xfrm>
                <a:off x="3689" y="1888"/>
                <a:ext cx="1271" cy="1813"/>
                <a:chOff x="7267" y="10593"/>
                <a:chExt cx="1971" cy="2815"/>
              </a:xfrm>
            </p:grpSpPr>
            <p:grpSp>
              <p:nvGrpSpPr>
                <p:cNvPr id="12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7508" y="10749"/>
                  <a:ext cx="1484" cy="2496"/>
                  <a:chOff x="7508" y="10749"/>
                  <a:chExt cx="1484" cy="2496"/>
                </a:xfrm>
              </p:grpSpPr>
              <p:sp>
                <p:nvSpPr>
                  <p:cNvPr id="19" name="Line 1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8447" y="11214"/>
                    <a:ext cx="0" cy="1077"/>
                  </a:xfrm>
                  <a:prstGeom prst="line">
                    <a:avLst/>
                  </a:pr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7805" y="12309"/>
                    <a:ext cx="62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3366FF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907" y="10749"/>
                    <a:ext cx="845" cy="2489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524" y="11373"/>
                    <a:ext cx="1468" cy="1504"/>
                  </a:xfrm>
                  <a:prstGeom prst="line">
                    <a:avLst/>
                  </a:prstGeom>
                  <a:noFill/>
                  <a:ln w="25400">
                    <a:solidFill>
                      <a:srgbClr val="993366"/>
                    </a:solidFill>
                    <a:round/>
                    <a:headEnd type="triangl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930" y="10749"/>
                    <a:ext cx="517" cy="5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460" y="11305"/>
                    <a:ext cx="510" cy="1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508" y="11373"/>
                    <a:ext cx="317" cy="9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819" y="12309"/>
                    <a:ext cx="901" cy="9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1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8447" y="12309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" name="Group 1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15" y="12309"/>
                    <a:ext cx="113" cy="113"/>
                    <a:chOff x="3587" y="12153"/>
                    <a:chExt cx="142" cy="156"/>
                  </a:xfrm>
                </p:grpSpPr>
                <p:sp>
                  <p:nvSpPr>
                    <p:cNvPr id="29" name="Line 2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587" y="12153"/>
                      <a:ext cx="0" cy="1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587" y="12309"/>
                      <a:ext cx="14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3" name="Object 2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436" y="10905"/>
                    <a:ext cx="241" cy="28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926" name="公式" r:id="rId5" imgW="139579" imgH="177646" progId="Equation.3">
                            <p:embed/>
                          </p:oleObj>
                        </mc:Choice>
                        <mc:Fallback>
                          <p:oleObj name="公式" r:id="rId5" imgW="139579" imgH="177646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436" y="10905"/>
                                  <a:ext cx="241" cy="28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3" name="Object 2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436" y="10905"/>
                    <a:ext cx="241" cy="28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776" name="公式" r:id="rId7" imgW="139579" imgH="177646" progId="Equation.3">
                            <p:embed/>
                          </p:oleObj>
                        </mc:Choice>
                        <mc:Fallback>
                          <p:oleObj name="公式" r:id="rId7" imgW="139579" imgH="177646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436" y="10905"/>
                                  <a:ext cx="241" cy="28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4" name="Object 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543" y="12202"/>
                    <a:ext cx="287" cy="264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927" name="公式" r:id="rId9" imgW="152268" imgH="164957" progId="Equation.3">
                            <p:embed/>
                          </p:oleObj>
                        </mc:Choice>
                        <mc:Fallback>
                          <p:oleObj name="公式" r:id="rId9" imgW="152268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543" y="12202"/>
                                  <a:ext cx="287" cy="2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4" name="Object 2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543" y="12202"/>
                    <a:ext cx="287" cy="264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777" name="公式" r:id="rId11" imgW="152268" imgH="164957" progId="Equation.3">
                            <p:embed/>
                          </p:oleObj>
                        </mc:Choice>
                        <mc:Fallback>
                          <p:oleObj name="公式" r:id="rId11" imgW="152268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543" y="12202"/>
                                  <a:ext cx="287" cy="2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5" name="Object 2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67" y="11060"/>
                    <a:ext cx="341" cy="36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928" name="公式" r:id="rId13" imgW="203112" imgH="228501" progId="Equation.3">
                            <p:embed/>
                          </p:oleObj>
                        </mc:Choice>
                        <mc:Fallback>
                          <p:oleObj name="公式" r:id="rId13" imgW="203112" imgH="228501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267" y="11060"/>
                                  <a:ext cx="341" cy="36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5" name="Object 2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67" y="11060"/>
                    <a:ext cx="341" cy="36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778" name="公式" r:id="rId15" imgW="203112" imgH="228501" progId="Equation.3">
                            <p:embed/>
                          </p:oleObj>
                        </mc:Choice>
                        <mc:Fallback>
                          <p:oleObj name="公式" r:id="rId15" imgW="203112" imgH="228501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267" y="11060"/>
                                  <a:ext cx="341" cy="36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Object 2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673" y="10593"/>
                    <a:ext cx="219" cy="264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929" name="公式" r:id="rId17" imgW="139579" imgH="164957" progId="Equation.3">
                            <p:embed/>
                          </p:oleObj>
                        </mc:Choice>
                        <mc:Fallback>
                          <p:oleObj name="公式" r:id="rId17" imgW="139579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73" y="10593"/>
                                  <a:ext cx="219" cy="2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Object 2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673" y="10593"/>
                    <a:ext cx="219" cy="264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779" name="公式" r:id="rId19" imgW="139579" imgH="164957" progId="Equation.3">
                            <p:embed/>
                          </p:oleObj>
                        </mc:Choice>
                        <mc:Fallback>
                          <p:oleObj name="公式" r:id="rId19" imgW="139579" imgH="16495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73" y="10593"/>
                                  <a:ext cx="219" cy="2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7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744" y="13063"/>
                    <a:ext cx="341" cy="34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930" name="公式" r:id="rId21" imgW="203024" imgH="215713" progId="Equation.3">
                            <p:embed/>
                          </p:oleObj>
                        </mc:Choice>
                        <mc:Fallback>
                          <p:oleObj name="公式" r:id="rId21" imgW="203024" imgH="215713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744" y="13063"/>
                                  <a:ext cx="341" cy="34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7" name="Object 2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744" y="13063"/>
                    <a:ext cx="341" cy="34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780" name="公式" r:id="rId22" imgW="203024" imgH="215713" progId="Equation.3">
                            <p:embed/>
                          </p:oleObj>
                        </mc:Choice>
                        <mc:Fallback>
                          <p:oleObj name="公式" r:id="rId22" imgW="203024" imgH="215713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744" y="13063"/>
                                  <a:ext cx="341" cy="34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8" name="Object 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976" y="12650"/>
                    <a:ext cx="262" cy="28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931" name="公式" r:id="rId24" imgW="139579" imgH="177646" progId="Equation.3">
                            <p:embed/>
                          </p:oleObj>
                        </mc:Choice>
                        <mc:Fallback>
                          <p:oleObj name="公式" r:id="rId24" imgW="139579" imgH="177646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976" y="12650"/>
                                  <a:ext cx="262" cy="28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8" name="Object 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976" y="12650"/>
                    <a:ext cx="262" cy="28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4781" name="公式" r:id="rId25" imgW="139579" imgH="177646" progId="Equation.3">
                            <p:embed/>
                          </p:oleObj>
                        </mc:Choice>
                        <mc:Fallback>
                          <p:oleObj name="公式" r:id="rId25" imgW="139579" imgH="177646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976" y="12650"/>
                                  <a:ext cx="262" cy="28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7233689" y="982787"/>
                  <a:ext cx="4744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689" y="982787"/>
                  <a:ext cx="474489" cy="46166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229768" y="1873400"/>
                  <a:ext cx="4630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768" y="1873400"/>
                  <a:ext cx="463011" cy="46166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6993665" y="1063206"/>
                  <a:ext cx="4760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65" y="1063206"/>
                  <a:ext cx="476092" cy="461665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74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684213" y="1341438"/>
            <a:ext cx="82089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4-4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S-G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实验中，处于基态的窄的银原子束通过极不均匀的横向磁场，并射到屏上，磁极的纵向范围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d=10cm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，磁极中心到屏的距离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D=25cm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。如果银原子的速率为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400m/s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，线束在屏上的分裂间距为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2.0mm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，试问磁场强度的梯度值应为多大？银原子的基态为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，质量为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107.87u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 </a:t>
            </a:r>
          </a:p>
          <a:p>
            <a:pPr algn="l" eaLnBrk="1" hangingPunct="1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1/2  </a:t>
            </a:r>
            <a:r>
              <a:rPr lang="en-US" altLang="en-US" b="1">
                <a:solidFill>
                  <a:schemeClr val="hlink"/>
                </a:solidFill>
              </a:rPr>
              <a:t>→</a:t>
            </a:r>
            <a:r>
              <a:rPr lang="en-US" altLang="zh-CN" b="1">
                <a:solidFill>
                  <a:schemeClr val="hlink"/>
                </a:solidFill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=1/2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+1=2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=1/2</a:t>
            </a:r>
            <a:endParaRPr lang="zh-CN" altLang="en-US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0997" name="Object 5"/>
          <p:cNvGraphicFramePr>
            <a:graphicFrameLocks noGrp="1" noChangeAspect="1"/>
          </p:cNvGraphicFramePr>
          <p:nvPr>
            <p:ph/>
          </p:nvPr>
        </p:nvGraphicFramePr>
        <p:xfrm>
          <a:off x="1187450" y="4227513"/>
          <a:ext cx="720090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公式" r:id="rId3" imgW="3028830" imgH="752333" progId="Equation.3">
                  <p:embed/>
                </p:oleObj>
              </mc:Choice>
              <mc:Fallback>
                <p:oleObj name="公式" r:id="rId3" imgW="3028830" imgH="7523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7513"/>
                        <a:ext cx="7200900" cy="17891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33881"/>
              </p:ext>
            </p:extLst>
          </p:nvPr>
        </p:nvGraphicFramePr>
        <p:xfrm>
          <a:off x="755576" y="764704"/>
          <a:ext cx="3897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5" name="公式" r:id="rId3" imgW="1504830" imgH="419157" progId="Equation.3">
                  <p:embed/>
                </p:oleObj>
              </mc:Choice>
              <mc:Fallback>
                <p:oleObj name="公式" r:id="rId3" imgW="1504830" imgH="4191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764704"/>
                        <a:ext cx="3897313" cy="98425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79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6834"/>
              </p:ext>
            </p:extLst>
          </p:nvPr>
        </p:nvGraphicFramePr>
        <p:xfrm>
          <a:off x="765101" y="3226916"/>
          <a:ext cx="7921625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公式" r:id="rId5" imgW="2733615" imgH="1200278" progId="Equation.3">
                  <p:embed/>
                </p:oleObj>
              </mc:Choice>
              <mc:Fallback>
                <p:oleObj name="公式" r:id="rId5" imgW="2733615" imgH="120027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01" y="3226916"/>
                        <a:ext cx="7921625" cy="26209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7386" name="Group 10"/>
          <p:cNvGrpSpPr>
            <a:grpSpLocks/>
          </p:cNvGrpSpPr>
          <p:nvPr/>
        </p:nvGrpSpPr>
        <p:grpSpPr bwMode="auto">
          <a:xfrm>
            <a:off x="765101" y="2061691"/>
            <a:ext cx="7034213" cy="792163"/>
            <a:chOff x="566" y="1541"/>
            <a:chExt cx="4431" cy="499"/>
          </a:xfrm>
        </p:grpSpPr>
        <p:graphicFrame>
          <p:nvGraphicFramePr>
            <p:cNvPr id="54277" name="Object 4"/>
            <p:cNvGraphicFramePr>
              <a:graphicFrameLocks noChangeAspect="1"/>
            </p:cNvGraphicFramePr>
            <p:nvPr/>
          </p:nvGraphicFramePr>
          <p:xfrm>
            <a:off x="1478" y="1541"/>
            <a:ext cx="235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7" name="公式" r:id="rId7" imgW="1981392" imgH="381156" progId="Equation.3">
                    <p:embed/>
                  </p:oleObj>
                </mc:Choice>
                <mc:Fallback>
                  <p:oleObj name="公式" r:id="rId7" imgW="1981392" imgH="38115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541"/>
                          <a:ext cx="2355" cy="49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7"/>
            <p:cNvGraphicFramePr>
              <a:graphicFrameLocks noChangeAspect="1"/>
            </p:cNvGraphicFramePr>
            <p:nvPr/>
          </p:nvGraphicFramePr>
          <p:xfrm>
            <a:off x="566" y="1541"/>
            <a:ext cx="74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8" name="公式" r:id="rId9" imgW="514518" imgH="381156" progId="Equation.3">
                    <p:embed/>
                  </p:oleObj>
                </mc:Choice>
                <mc:Fallback>
                  <p:oleObj name="公式" r:id="rId9" imgW="514518" imgH="38115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1541"/>
                          <a:ext cx="746" cy="49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8"/>
            <p:cNvGraphicFramePr>
              <a:graphicFrameLocks noChangeAspect="1"/>
            </p:cNvGraphicFramePr>
            <p:nvPr/>
          </p:nvGraphicFramePr>
          <p:xfrm>
            <a:off x="4131" y="1541"/>
            <a:ext cx="86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9" name="公式" r:id="rId11" imgW="743022" imgH="381156" progId="Equation.3">
                    <p:embed/>
                  </p:oleObj>
                </mc:Choice>
                <mc:Fallback>
                  <p:oleObj name="公式" r:id="rId11" imgW="743022" imgH="38115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1541"/>
                          <a:ext cx="866" cy="499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684213" y="1268413"/>
            <a:ext cx="8208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4-5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S-G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实验中，不均匀横向磁场梯度为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5.0T/cm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，磁极的纵向范围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d=10cm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，磁极中心到屏的距离为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D=30cm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，使用的原子束是处于基态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的钒原子，原子的动能为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50meV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。试求屏上线束边缘成分之间的距离。 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       </a:t>
            </a:r>
            <a:r>
              <a:rPr lang="en-US" altLang="zh-CN" b="1" baseline="30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+1=4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</a:p>
        </p:txBody>
      </p:sp>
      <p:graphicFrame>
        <p:nvGraphicFramePr>
          <p:cNvPr id="342021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3289300"/>
          <a:ext cx="525621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公式" r:id="rId3" imgW="3191007" imgH="752333" progId="Equation.3">
                  <p:embed/>
                </p:oleObj>
              </mc:Choice>
              <mc:Fallback>
                <p:oleObj name="公式" r:id="rId3" imgW="3191007" imgH="7523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89300"/>
                        <a:ext cx="5256213" cy="12398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4652963"/>
          <a:ext cx="64087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公式" r:id="rId5" imgW="5105400" imgH="1117600" progId="Equation.3">
                  <p:embed/>
                </p:oleObj>
              </mc:Choice>
              <mc:Fallback>
                <p:oleObj name="公式" r:id="rId5" imgW="5105400" imgH="1117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6408737" cy="1403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051720" y="6309320"/>
                <a:ext cx="27025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6309320"/>
                <a:ext cx="270259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139952" y="5487471"/>
                <a:ext cx="2263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1.0×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487471"/>
                <a:ext cx="226363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684213" y="1144588"/>
            <a:ext cx="8208962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4-6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S-G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实验中，原子态的氢从温度为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400K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的炉中射出，在屏上接受到两条氢束线，间距为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0.60cm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。若把氢原子换成氯原子（基态为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），其中实验条件不变，那么，在屏上可以接受到几条氯束线？其相邻两束的间距为多少？ </a:t>
            </a:r>
          </a:p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:     H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基态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1/2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+1=2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l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-1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  <a:p>
            <a:pPr algn="l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 dirty="0" err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2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1547813" y="3860800"/>
            <a:ext cx="6111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Cl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基态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</a:t>
            </a:r>
            <a:r>
              <a:rPr lang="en-US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=3/2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+1=2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=1/2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algn="l" eaLnBrk="1" hangingPunct="1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=4/3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；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 -2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-2/3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2/3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  <a:p>
            <a:pPr algn="l" eaLnBrk="1" hangingPunct="1"/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△g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="1" i="1" baseline="-250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=4/3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51520" y="5445224"/>
                <a:ext cx="331654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45224"/>
                <a:ext cx="3316549" cy="7945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851920" y="5373216"/>
                <a:ext cx="4984570" cy="1258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𝑗𝐶𝑙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𝑗𝐻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3×2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×0.6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73216"/>
                <a:ext cx="4984570" cy="12584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611188" y="1277938"/>
            <a:ext cx="81375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4-7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试问波数差为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29.6cm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的赖曼系主线双重线，属于何种类氢离子？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赖曼系主线</a:t>
            </a:r>
            <a:r>
              <a:rPr lang="zh-CN" altLang="en-US" b="1">
                <a:ea typeface="楷体_GB2312" pitchFamily="49" charset="-122"/>
              </a:rPr>
              <a:t>双重线  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3/2,1/2 </a:t>
            </a:r>
            <a:r>
              <a:rPr lang="en-US" altLang="zh-CN" b="1"/>
              <a:t>---→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1/2</a:t>
            </a:r>
          </a:p>
          <a:p>
            <a:pPr algn="l" eaLnBrk="1" hangingPunct="1"/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</a:t>
            </a:r>
          </a:p>
          <a:p>
            <a:pPr algn="l" eaLnBrk="1" hangingPunct="1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=2,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=1         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=1,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=0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 eaLnBrk="1" hangingPunct="1"/>
            <a:endParaRPr lang="en-US" altLang="zh-CN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347" name="Object 5"/>
          <p:cNvGraphicFramePr>
            <a:graphicFrameLocks noGrp="1" noChangeAspect="1"/>
          </p:cNvGraphicFramePr>
          <p:nvPr>
            <p:ph/>
          </p:nvPr>
        </p:nvGraphicFramePr>
        <p:xfrm>
          <a:off x="1403350" y="3429000"/>
          <a:ext cx="60467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公式" r:id="rId3" imgW="2387600" imgH="635000" progId="Equation.3">
                  <p:embed/>
                </p:oleObj>
              </mc:Choice>
              <mc:Fallback>
                <p:oleObj name="公式" r:id="rId3" imgW="23876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604678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684213" y="1264077"/>
            <a:ext cx="69685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4-8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试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估计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作用在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氢原子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</a:rPr>
              <a:t>2P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态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电子上的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磁场强度。</a:t>
            </a:r>
          </a:p>
          <a:p>
            <a:pPr algn="l" eaLnBrk="1" hangingPunct="1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dirty="0"/>
          </a:p>
        </p:txBody>
      </p:sp>
      <p:graphicFrame>
        <p:nvGraphicFramePr>
          <p:cNvPr id="58371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2894115"/>
              </p:ext>
            </p:extLst>
          </p:nvPr>
        </p:nvGraphicFramePr>
        <p:xfrm>
          <a:off x="1403648" y="1916832"/>
          <a:ext cx="5723436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公式" r:id="rId3" imgW="3187700" imgH="2286000" progId="Equation.3">
                  <p:embed/>
                </p:oleObj>
              </mc:Choice>
              <mc:Fallback>
                <p:oleObj name="公式" r:id="rId3" imgW="3187700" imgH="228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16832"/>
                        <a:ext cx="5723436" cy="4104456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467544" y="764704"/>
            <a:ext cx="81597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锌原子光谱线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1.00T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的磁场中发生塞曼分裂，试问：从垂直于磁场方向观察，原谱线分裂为几条？相邻两谱线的波数差等于多少？是否属于正常塞曼效应？并请画出相应的能级跃迁图。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47333" name="Group 19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15567916"/>
              </p:ext>
            </p:extLst>
          </p:nvPr>
        </p:nvGraphicFramePr>
        <p:xfrm>
          <a:off x="1283519" y="2458567"/>
          <a:ext cx="3455988" cy="1097202"/>
        </p:xfrm>
        <a:graphic>
          <a:graphicData uri="http://schemas.openxmlformats.org/drawingml/2006/table">
            <a:tbl>
              <a:tblPr/>
              <a:tblGrid>
                <a:gridCol w="484188"/>
                <a:gridCol w="331787"/>
                <a:gridCol w="328613"/>
                <a:gridCol w="325437"/>
                <a:gridCol w="488950"/>
                <a:gridCol w="752475"/>
                <a:gridCol w="744538"/>
              </a:tblGrid>
              <a:tr h="3656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1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1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1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0,±1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0,±2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—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7279" name="Group 143"/>
          <p:cNvGrpSpPr>
            <a:grpSpLocks noChangeAspect="1"/>
          </p:cNvGrpSpPr>
          <p:nvPr/>
        </p:nvGrpSpPr>
        <p:grpSpPr bwMode="auto">
          <a:xfrm>
            <a:off x="634232" y="3682529"/>
            <a:ext cx="4718050" cy="1258888"/>
            <a:chOff x="1958" y="12499"/>
            <a:chExt cx="4869" cy="1302"/>
          </a:xfrm>
        </p:grpSpPr>
        <p:graphicFrame>
          <p:nvGraphicFramePr>
            <p:cNvPr id="60487" name="Object 144"/>
            <p:cNvGraphicFramePr>
              <a:graphicFrameLocks noChangeAspect="1"/>
            </p:cNvGraphicFramePr>
            <p:nvPr/>
          </p:nvGraphicFramePr>
          <p:xfrm>
            <a:off x="2484" y="12499"/>
            <a:ext cx="82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1" name="公式" r:id="rId3" imgW="508000" imgH="228600" progId="Equation.3">
                    <p:embed/>
                  </p:oleObj>
                </mc:Choice>
                <mc:Fallback>
                  <p:oleObj name="公式" r:id="rId3" imgW="508000" imgH="22860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2499"/>
                          <a:ext cx="82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88" name="Object 145"/>
            <p:cNvGraphicFramePr>
              <a:graphicFrameLocks noChangeAspect="1"/>
            </p:cNvGraphicFramePr>
            <p:nvPr/>
          </p:nvGraphicFramePr>
          <p:xfrm>
            <a:off x="2514" y="13047"/>
            <a:ext cx="78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2" name="公式" r:id="rId5" imgW="482391" imgH="228501" progId="Equation.3">
                    <p:embed/>
                  </p:oleObj>
                </mc:Choice>
                <mc:Fallback>
                  <p:oleObj name="公式" r:id="rId5" imgW="482391" imgH="228501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" y="13047"/>
                          <a:ext cx="78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89" name="Object 146"/>
            <p:cNvGraphicFramePr>
              <a:graphicFrameLocks noChangeAspect="1"/>
            </p:cNvGraphicFramePr>
            <p:nvPr/>
          </p:nvGraphicFramePr>
          <p:xfrm>
            <a:off x="4268" y="12621"/>
            <a:ext cx="2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3" name="公式" r:id="rId7" imgW="126780" imgH="164814" progId="Equation.3">
                    <p:embed/>
                  </p:oleObj>
                </mc:Choice>
                <mc:Fallback>
                  <p:oleObj name="公式" r:id="rId7" imgW="126780" imgH="164814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2621"/>
                          <a:ext cx="2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0" name="Object 147"/>
            <p:cNvGraphicFramePr>
              <a:graphicFrameLocks noChangeAspect="1"/>
            </p:cNvGraphicFramePr>
            <p:nvPr/>
          </p:nvGraphicFramePr>
          <p:xfrm>
            <a:off x="5172" y="12605"/>
            <a:ext cx="2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4" name="公式" r:id="rId9" imgW="126725" imgH="177415" progId="Equation.3">
                    <p:embed/>
                  </p:oleObj>
                </mc:Choice>
                <mc:Fallback>
                  <p:oleObj name="公式" r:id="rId9" imgW="126725" imgH="177415" progId="Equation.3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2605"/>
                          <a:ext cx="2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1" name="Object 148"/>
            <p:cNvGraphicFramePr>
              <a:graphicFrameLocks noChangeAspect="1"/>
            </p:cNvGraphicFramePr>
            <p:nvPr/>
          </p:nvGraphicFramePr>
          <p:xfrm>
            <a:off x="5927" y="12621"/>
            <a:ext cx="37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5" name="公式" r:id="rId11" imgW="228501" imgH="165028" progId="Equation.3">
                    <p:embed/>
                  </p:oleObj>
                </mc:Choice>
                <mc:Fallback>
                  <p:oleObj name="公式" r:id="rId11" imgW="228501" imgH="165028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7" y="12621"/>
                          <a:ext cx="37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2" name="Object 149"/>
            <p:cNvGraphicFramePr>
              <a:graphicFrameLocks noChangeAspect="1"/>
            </p:cNvGraphicFramePr>
            <p:nvPr/>
          </p:nvGraphicFramePr>
          <p:xfrm>
            <a:off x="5172" y="13125"/>
            <a:ext cx="2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6" name="公式" r:id="rId13" imgW="126725" imgH="177415" progId="Equation.3">
                    <p:embed/>
                  </p:oleObj>
                </mc:Choice>
                <mc:Fallback>
                  <p:oleObj name="公式" r:id="rId13" imgW="126725" imgH="177415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3125"/>
                          <a:ext cx="2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93" name="Line 150"/>
            <p:cNvSpPr>
              <a:spLocks noChangeAspect="1" noChangeShapeType="1"/>
            </p:cNvSpPr>
            <p:nvPr/>
          </p:nvSpPr>
          <p:spPr bwMode="auto">
            <a:xfrm>
              <a:off x="5264" y="12904"/>
              <a:ext cx="0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4" name="Line 151"/>
            <p:cNvSpPr>
              <a:spLocks noChangeAspect="1" noChangeShapeType="1"/>
            </p:cNvSpPr>
            <p:nvPr/>
          </p:nvSpPr>
          <p:spPr bwMode="auto">
            <a:xfrm>
              <a:off x="4478" y="12813"/>
              <a:ext cx="652" cy="3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5" name="Line 152"/>
            <p:cNvSpPr>
              <a:spLocks noChangeAspect="1" noChangeShapeType="1"/>
            </p:cNvSpPr>
            <p:nvPr/>
          </p:nvSpPr>
          <p:spPr bwMode="auto">
            <a:xfrm flipH="1">
              <a:off x="5381" y="12813"/>
              <a:ext cx="652" cy="3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6" name="Line 153"/>
            <p:cNvSpPr>
              <a:spLocks noChangeAspect="1" noChangeShapeType="1"/>
            </p:cNvSpPr>
            <p:nvPr/>
          </p:nvSpPr>
          <p:spPr bwMode="auto">
            <a:xfrm flipV="1">
              <a:off x="1958" y="13401"/>
              <a:ext cx="48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97" name="Object 154"/>
            <p:cNvGraphicFramePr>
              <a:graphicFrameLocks noChangeAspect="1"/>
            </p:cNvGraphicFramePr>
            <p:nvPr/>
          </p:nvGraphicFramePr>
          <p:xfrm>
            <a:off x="2137" y="13441"/>
            <a:ext cx="145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7" name="公式" r:id="rId15" imgW="1091726" imgH="228501" progId="Equation.3">
                    <p:embed/>
                  </p:oleObj>
                </mc:Choice>
                <mc:Fallback>
                  <p:oleObj name="公式" r:id="rId15" imgW="1091726" imgH="228501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7" y="13441"/>
                          <a:ext cx="145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8" name="Object 155"/>
            <p:cNvGraphicFramePr>
              <a:graphicFrameLocks noChangeAspect="1"/>
            </p:cNvGraphicFramePr>
            <p:nvPr/>
          </p:nvGraphicFramePr>
          <p:xfrm>
            <a:off x="4137" y="13450"/>
            <a:ext cx="35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8" name="公式" r:id="rId17" imgW="203024" imgH="203024" progId="Equation.3">
                    <p:embed/>
                  </p:oleObj>
                </mc:Choice>
                <mc:Fallback>
                  <p:oleObj name="公式" r:id="rId17" imgW="203024" imgH="203024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3450"/>
                          <a:ext cx="35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99" name="Object 156"/>
            <p:cNvGraphicFramePr>
              <a:graphicFrameLocks noChangeAspect="1"/>
            </p:cNvGraphicFramePr>
            <p:nvPr/>
          </p:nvGraphicFramePr>
          <p:xfrm>
            <a:off x="5181" y="13414"/>
            <a:ext cx="2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29" name="公式" r:id="rId19" imgW="152334" imgH="190417" progId="Equation.3">
                    <p:embed/>
                  </p:oleObj>
                </mc:Choice>
                <mc:Fallback>
                  <p:oleObj name="公式" r:id="rId19" imgW="152334" imgH="190417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" y="13414"/>
                          <a:ext cx="24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00" name="Object 157"/>
            <p:cNvGraphicFramePr>
              <a:graphicFrameLocks noChangeAspect="1"/>
            </p:cNvGraphicFramePr>
            <p:nvPr/>
          </p:nvGraphicFramePr>
          <p:xfrm>
            <a:off x="5921" y="13437"/>
            <a:ext cx="90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0" name="公式" r:id="rId21" imgW="558558" imgH="215806" progId="Equation.3">
                    <p:embed/>
                  </p:oleObj>
                </mc:Choice>
                <mc:Fallback>
                  <p:oleObj name="公式" r:id="rId21" imgW="558558" imgH="215806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" y="13437"/>
                          <a:ext cx="90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7294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42759"/>
              </p:ext>
            </p:extLst>
          </p:nvPr>
        </p:nvGraphicFramePr>
        <p:xfrm>
          <a:off x="491357" y="5050954"/>
          <a:ext cx="56165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1" name="公式" r:id="rId23" imgW="3314700" imgH="419100" progId="Equation.3">
                  <p:embed/>
                </p:oleObj>
              </mc:Choice>
              <mc:Fallback>
                <p:oleObj name="公式" r:id="rId23" imgW="3314700" imgH="4191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57" y="5050954"/>
                        <a:ext cx="5616575" cy="711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299" name="Group 163"/>
          <p:cNvGrpSpPr>
            <a:grpSpLocks/>
          </p:cNvGrpSpPr>
          <p:nvPr/>
        </p:nvGrpSpPr>
        <p:grpSpPr bwMode="auto">
          <a:xfrm>
            <a:off x="5674544" y="2314104"/>
            <a:ext cx="2879725" cy="2665413"/>
            <a:chOff x="8064" y="11889"/>
            <a:chExt cx="2543" cy="2479"/>
          </a:xfrm>
        </p:grpSpPr>
        <p:grpSp>
          <p:nvGrpSpPr>
            <p:cNvPr id="60458" name="Group 164"/>
            <p:cNvGrpSpPr>
              <a:grpSpLocks/>
            </p:cNvGrpSpPr>
            <p:nvPr/>
          </p:nvGrpSpPr>
          <p:grpSpPr bwMode="auto">
            <a:xfrm>
              <a:off x="8087" y="12014"/>
              <a:ext cx="1687" cy="2050"/>
              <a:chOff x="7254" y="12014"/>
              <a:chExt cx="2520" cy="2050"/>
            </a:xfrm>
          </p:grpSpPr>
          <p:sp>
            <p:nvSpPr>
              <p:cNvPr id="60474" name="Line 165"/>
              <p:cNvSpPr>
                <a:spLocks noChangeShapeType="1"/>
              </p:cNvSpPr>
              <p:nvPr/>
            </p:nvSpPr>
            <p:spPr bwMode="auto">
              <a:xfrm>
                <a:off x="8154" y="12020"/>
                <a:ext cx="16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5" name="Line 166"/>
              <p:cNvSpPr>
                <a:spLocks noChangeShapeType="1"/>
              </p:cNvSpPr>
              <p:nvPr/>
            </p:nvSpPr>
            <p:spPr bwMode="auto">
              <a:xfrm>
                <a:off x="8154" y="12248"/>
                <a:ext cx="16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6" name="Line 167"/>
              <p:cNvSpPr>
                <a:spLocks noChangeShapeType="1"/>
              </p:cNvSpPr>
              <p:nvPr/>
            </p:nvSpPr>
            <p:spPr bwMode="auto">
              <a:xfrm>
                <a:off x="8154" y="12488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7" name="Line 168"/>
              <p:cNvSpPr>
                <a:spLocks noChangeShapeType="1"/>
              </p:cNvSpPr>
              <p:nvPr/>
            </p:nvSpPr>
            <p:spPr bwMode="auto">
              <a:xfrm>
                <a:off x="8154" y="14048"/>
                <a:ext cx="162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8" name="Line 169"/>
              <p:cNvSpPr>
                <a:spLocks noChangeShapeType="1"/>
              </p:cNvSpPr>
              <p:nvPr/>
            </p:nvSpPr>
            <p:spPr bwMode="auto">
              <a:xfrm>
                <a:off x="7254" y="12248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79" name="Line 170"/>
              <p:cNvSpPr>
                <a:spLocks noChangeShapeType="1"/>
              </p:cNvSpPr>
              <p:nvPr/>
            </p:nvSpPr>
            <p:spPr bwMode="auto">
              <a:xfrm>
                <a:off x="7254" y="14045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0" name="Line 171"/>
              <p:cNvSpPr>
                <a:spLocks noChangeShapeType="1"/>
              </p:cNvSpPr>
              <p:nvPr/>
            </p:nvSpPr>
            <p:spPr bwMode="auto">
              <a:xfrm>
                <a:off x="8449" y="12020"/>
                <a:ext cx="0" cy="2028"/>
              </a:xfrm>
              <a:prstGeom prst="line">
                <a:avLst/>
              </a:prstGeom>
              <a:noFill/>
              <a:ln w="25400">
                <a:solidFill>
                  <a:srgbClr val="9900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1" name="Line 172"/>
              <p:cNvSpPr>
                <a:spLocks noChangeShapeType="1"/>
              </p:cNvSpPr>
              <p:nvPr/>
            </p:nvSpPr>
            <p:spPr bwMode="auto">
              <a:xfrm>
                <a:off x="8952" y="12260"/>
                <a:ext cx="0" cy="1788"/>
              </a:xfrm>
              <a:prstGeom prst="line">
                <a:avLst/>
              </a:prstGeom>
              <a:noFill/>
              <a:ln w="25400">
                <a:solidFill>
                  <a:srgbClr val="9900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2" name="Line 173"/>
              <p:cNvSpPr>
                <a:spLocks noChangeShapeType="1"/>
              </p:cNvSpPr>
              <p:nvPr/>
            </p:nvSpPr>
            <p:spPr bwMode="auto">
              <a:xfrm>
                <a:off x="9466" y="12488"/>
                <a:ext cx="0" cy="1576"/>
              </a:xfrm>
              <a:prstGeom prst="line">
                <a:avLst/>
              </a:prstGeom>
              <a:noFill/>
              <a:ln w="25400">
                <a:solidFill>
                  <a:srgbClr val="9900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3" name="Line 174"/>
              <p:cNvSpPr>
                <a:spLocks noChangeShapeType="1"/>
              </p:cNvSpPr>
              <p:nvPr/>
            </p:nvSpPr>
            <p:spPr bwMode="auto">
              <a:xfrm>
                <a:off x="7974" y="12248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4" name="Line 175"/>
              <p:cNvSpPr>
                <a:spLocks noChangeShapeType="1"/>
              </p:cNvSpPr>
              <p:nvPr/>
            </p:nvSpPr>
            <p:spPr bwMode="auto">
              <a:xfrm flipV="1">
                <a:off x="8000" y="12014"/>
                <a:ext cx="142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5" name="Line 176"/>
              <p:cNvSpPr>
                <a:spLocks noChangeShapeType="1"/>
              </p:cNvSpPr>
              <p:nvPr/>
            </p:nvSpPr>
            <p:spPr bwMode="auto">
              <a:xfrm>
                <a:off x="7974" y="12248"/>
                <a:ext cx="142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6" name="Line 177"/>
              <p:cNvSpPr>
                <a:spLocks noChangeShapeType="1"/>
              </p:cNvSpPr>
              <p:nvPr/>
            </p:nvSpPr>
            <p:spPr bwMode="auto">
              <a:xfrm>
                <a:off x="7948" y="14045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9" name="Text Box 178"/>
            <p:cNvSpPr txBox="1">
              <a:spLocks noChangeArrowheads="1"/>
            </p:cNvSpPr>
            <p:nvPr/>
          </p:nvSpPr>
          <p:spPr bwMode="auto">
            <a:xfrm>
              <a:off x="8064" y="11890"/>
              <a:ext cx="74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baseline="30000">
                  <a:latin typeface="Times New Roman" panose="02020603050405020304" pitchFamily="18" charset="0"/>
                </a:rPr>
                <a:t>3</a:t>
              </a:r>
              <a:r>
                <a:rPr lang="en-US" altLang="zh-CN" sz="2000" b="1">
                  <a:latin typeface="Times New Roman" panose="02020603050405020304" pitchFamily="18" charset="0"/>
                </a:rPr>
                <a:t>S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/>
            </a:p>
          </p:txBody>
        </p:sp>
        <p:sp>
          <p:nvSpPr>
            <p:cNvPr id="60460" name="Text Box 179"/>
            <p:cNvSpPr txBox="1">
              <a:spLocks noChangeArrowheads="1"/>
            </p:cNvSpPr>
            <p:nvPr/>
          </p:nvSpPr>
          <p:spPr bwMode="auto">
            <a:xfrm>
              <a:off x="8087" y="13648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baseline="30000">
                  <a:latin typeface="Times New Roman" panose="02020603050405020304" pitchFamily="18" charset="0"/>
                </a:rPr>
                <a:t>3</a:t>
              </a:r>
              <a:r>
                <a:rPr lang="en-US" altLang="zh-CN" sz="2000" b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0</a:t>
              </a:r>
              <a:endParaRPr lang="en-US" altLang="zh-CN" sz="2000" b="1"/>
            </a:p>
          </p:txBody>
        </p:sp>
        <p:graphicFrame>
          <p:nvGraphicFramePr>
            <p:cNvPr id="60461" name="Object 180"/>
            <p:cNvGraphicFramePr>
              <a:graphicFrameLocks/>
            </p:cNvGraphicFramePr>
            <p:nvPr/>
          </p:nvGraphicFramePr>
          <p:xfrm>
            <a:off x="9812" y="14090"/>
            <a:ext cx="26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2" name="公式" r:id="rId25" imgW="253890" imgH="228501" progId="Equation.3">
                    <p:embed/>
                  </p:oleObj>
                </mc:Choice>
                <mc:Fallback>
                  <p:oleObj name="公式" r:id="rId25" imgW="253890" imgH="228501" progId="Equation.3">
                    <p:embed/>
                    <p:pic>
                      <p:nvPicPr>
                        <p:cNvPr id="0" name="Object 18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2" y="14090"/>
                          <a:ext cx="26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2" name="Object 181"/>
            <p:cNvGraphicFramePr>
              <a:graphicFrameLocks noChangeAspect="1"/>
            </p:cNvGraphicFramePr>
            <p:nvPr/>
          </p:nvGraphicFramePr>
          <p:xfrm>
            <a:off x="9920" y="11890"/>
            <a:ext cx="10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3" name="公式" r:id="rId27" imgW="88707" imgH="164742" progId="Equation.3">
                    <p:embed/>
                  </p:oleObj>
                </mc:Choice>
                <mc:Fallback>
                  <p:oleObj name="公式" r:id="rId27" imgW="88707" imgH="164742" progId="Equation.3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0" y="11890"/>
                          <a:ext cx="10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3" name="Object 182"/>
            <p:cNvGraphicFramePr>
              <a:graphicFrameLocks noChangeAspect="1"/>
            </p:cNvGraphicFramePr>
            <p:nvPr/>
          </p:nvGraphicFramePr>
          <p:xfrm>
            <a:off x="9920" y="12130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4" name="公式" r:id="rId29" imgW="126725" imgH="177415" progId="Equation.3">
                    <p:embed/>
                  </p:oleObj>
                </mc:Choice>
                <mc:Fallback>
                  <p:oleObj name="公式" r:id="rId29" imgW="126725" imgH="177415" progId="Equation.3">
                    <p:embed/>
                    <p:pic>
                      <p:nvPicPr>
                        <p:cNvPr id="0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0" y="12130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4" name="Object 183"/>
            <p:cNvGraphicFramePr>
              <a:graphicFrameLocks noChangeAspect="1"/>
            </p:cNvGraphicFramePr>
            <p:nvPr/>
          </p:nvGraphicFramePr>
          <p:xfrm>
            <a:off x="9804" y="12361"/>
            <a:ext cx="23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5" name="公式" r:id="rId31" imgW="203024" imgH="164957" progId="Equation.3">
                    <p:embed/>
                  </p:oleObj>
                </mc:Choice>
                <mc:Fallback>
                  <p:oleObj name="公式" r:id="rId31" imgW="203024" imgH="164957" progId="Equation.3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4" y="12361"/>
                          <a:ext cx="23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5" name="Object 184"/>
            <p:cNvGraphicFramePr>
              <a:graphicFrameLocks noChangeAspect="1"/>
            </p:cNvGraphicFramePr>
            <p:nvPr/>
          </p:nvGraphicFramePr>
          <p:xfrm>
            <a:off x="9941" y="13933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6" name="公式" r:id="rId33" imgW="126725" imgH="177415" progId="Equation.3">
                    <p:embed/>
                  </p:oleObj>
                </mc:Choice>
                <mc:Fallback>
                  <p:oleObj name="公式" r:id="rId33" imgW="126725" imgH="177415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1" y="13933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6" name="Object 185"/>
            <p:cNvGraphicFramePr>
              <a:graphicFrameLocks noChangeAspect="1"/>
            </p:cNvGraphicFramePr>
            <p:nvPr/>
          </p:nvGraphicFramePr>
          <p:xfrm>
            <a:off x="8743" y="14129"/>
            <a:ext cx="24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7" name="公式" r:id="rId35" imgW="152334" imgH="139639" progId="Equation.3">
                    <p:embed/>
                  </p:oleObj>
                </mc:Choice>
                <mc:Fallback>
                  <p:oleObj name="公式" r:id="rId35" imgW="152334" imgH="139639" progId="Equation.3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3" y="14129"/>
                          <a:ext cx="24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7" name="Object 186"/>
            <p:cNvGraphicFramePr>
              <a:graphicFrameLocks noChangeAspect="1"/>
            </p:cNvGraphicFramePr>
            <p:nvPr/>
          </p:nvGraphicFramePr>
          <p:xfrm>
            <a:off x="9414" y="14129"/>
            <a:ext cx="24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8" name="公式" r:id="rId37" imgW="152334" imgH="139639" progId="Equation.3">
                    <p:embed/>
                  </p:oleObj>
                </mc:Choice>
                <mc:Fallback>
                  <p:oleObj name="公式" r:id="rId37" imgW="152334" imgH="139639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4" y="14129"/>
                          <a:ext cx="24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8" name="Object 187"/>
            <p:cNvGraphicFramePr>
              <a:graphicFrameLocks noChangeAspect="1"/>
            </p:cNvGraphicFramePr>
            <p:nvPr/>
          </p:nvGraphicFramePr>
          <p:xfrm>
            <a:off x="9123" y="14129"/>
            <a:ext cx="22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9" name="公式" r:id="rId39" imgW="139700" imgH="139700" progId="Equation.3">
                    <p:embed/>
                  </p:oleObj>
                </mc:Choice>
                <mc:Fallback>
                  <p:oleObj name="公式" r:id="rId39" imgW="139700" imgH="13970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3" y="14129"/>
                          <a:ext cx="22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69" name="Object 188"/>
            <p:cNvGraphicFramePr>
              <a:graphicFrameLocks/>
            </p:cNvGraphicFramePr>
            <p:nvPr/>
          </p:nvGraphicFramePr>
          <p:xfrm>
            <a:off x="10208" y="14090"/>
            <a:ext cx="39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0" name="公式" r:id="rId41" imgW="406224" imgH="228501" progId="Equation.3">
                    <p:embed/>
                  </p:oleObj>
                </mc:Choice>
                <mc:Fallback>
                  <p:oleObj name="公式" r:id="rId41" imgW="406224" imgH="228501" progId="Equation.3">
                    <p:embed/>
                    <p:pic>
                      <p:nvPicPr>
                        <p:cNvPr id="0" name="Object 1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8" y="14090"/>
                          <a:ext cx="39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0" name="Object 189"/>
            <p:cNvGraphicFramePr>
              <a:graphicFrameLocks noChangeAspect="1"/>
            </p:cNvGraphicFramePr>
            <p:nvPr/>
          </p:nvGraphicFramePr>
          <p:xfrm>
            <a:off x="10318" y="12137"/>
            <a:ext cx="13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1" name="公式" r:id="rId43" imgW="114120" imgH="164880" progId="Equation.3">
                    <p:embed/>
                  </p:oleObj>
                </mc:Choice>
                <mc:Fallback>
                  <p:oleObj name="公式" r:id="rId43" imgW="114120" imgH="16488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8" y="12137"/>
                          <a:ext cx="13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1" name="Object 190"/>
            <p:cNvGraphicFramePr>
              <a:graphicFrameLocks noChangeAspect="1"/>
            </p:cNvGraphicFramePr>
            <p:nvPr/>
          </p:nvGraphicFramePr>
          <p:xfrm>
            <a:off x="10196" y="12348"/>
            <a:ext cx="26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2" name="公式" r:id="rId45" imgW="228501" imgH="165028" progId="Equation.3">
                    <p:embed/>
                  </p:oleObj>
                </mc:Choice>
                <mc:Fallback>
                  <p:oleObj name="公式" r:id="rId45" imgW="228501" imgH="165028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6" y="12348"/>
                          <a:ext cx="26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2" name="Object 191"/>
            <p:cNvGraphicFramePr>
              <a:graphicFrameLocks noChangeAspect="1"/>
            </p:cNvGraphicFramePr>
            <p:nvPr/>
          </p:nvGraphicFramePr>
          <p:xfrm>
            <a:off x="10337" y="13933"/>
            <a:ext cx="15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3" name="公式" r:id="rId47" imgW="126725" imgH="177415" progId="Equation.3">
                    <p:embed/>
                  </p:oleObj>
                </mc:Choice>
                <mc:Fallback>
                  <p:oleObj name="公式" r:id="rId47" imgW="126725" imgH="177415" progId="Equation.3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7" y="13933"/>
                          <a:ext cx="15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73" name="Object 192"/>
            <p:cNvGraphicFramePr>
              <a:graphicFrameLocks noChangeAspect="1"/>
            </p:cNvGraphicFramePr>
            <p:nvPr/>
          </p:nvGraphicFramePr>
          <p:xfrm>
            <a:off x="10290" y="11889"/>
            <a:ext cx="2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4" name="公式" r:id="rId49" imgW="114120" imgH="164880" progId="Equation.3">
                    <p:embed/>
                  </p:oleObj>
                </mc:Choice>
                <mc:Fallback>
                  <p:oleObj name="公式" r:id="rId49" imgW="114120" imgH="16488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0" y="11889"/>
                          <a:ext cx="2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7334" name="Rectangle 198"/>
          <p:cNvSpPr>
            <a:spLocks noChangeArrowheads="1"/>
          </p:cNvSpPr>
          <p:nvPr/>
        </p:nvSpPr>
        <p:spPr bwMode="auto">
          <a:xfrm>
            <a:off x="6307957" y="5216054"/>
            <a:ext cx="2652712" cy="4572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en-US" b="1"/>
              <a:t>≠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b="1"/>
              <a:t>→</a:t>
            </a: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反常塞曼效应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3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684213" y="1341438"/>
            <a:ext cx="82089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试计算在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2.5T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的磁场中，钠原子的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双线所引起的塞曼分裂。</a:t>
            </a:r>
          </a:p>
          <a:p>
            <a:pPr algn="l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3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2467" name="Group 2"/>
          <p:cNvGrpSpPr>
            <a:grpSpLocks/>
          </p:cNvGrpSpPr>
          <p:nvPr/>
        </p:nvGrpSpPr>
        <p:grpSpPr bwMode="auto">
          <a:xfrm>
            <a:off x="0" y="0"/>
            <a:ext cx="5394325" cy="4765675"/>
            <a:chOff x="0" y="0"/>
            <a:chExt cx="3398" cy="3002"/>
          </a:xfrm>
        </p:grpSpPr>
        <p:grpSp>
          <p:nvGrpSpPr>
            <p:cNvPr id="62569" name="Group 3"/>
            <p:cNvGrpSpPr>
              <a:grpSpLocks/>
            </p:cNvGrpSpPr>
            <p:nvPr/>
          </p:nvGrpSpPr>
          <p:grpSpPr bwMode="auto">
            <a:xfrm>
              <a:off x="96" y="45"/>
              <a:ext cx="720" cy="2957"/>
              <a:chOff x="96" y="45"/>
              <a:chExt cx="720" cy="2957"/>
            </a:xfrm>
          </p:grpSpPr>
          <p:sp>
            <p:nvSpPr>
              <p:cNvPr id="62595" name="Rectangle 4"/>
              <p:cNvSpPr>
                <a:spLocks noChangeArrowheads="1"/>
              </p:cNvSpPr>
              <p:nvPr/>
            </p:nvSpPr>
            <p:spPr bwMode="auto">
              <a:xfrm>
                <a:off x="240" y="45"/>
                <a:ext cx="5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4-11</a:t>
                </a:r>
              </a:p>
            </p:txBody>
          </p:sp>
          <p:grpSp>
            <p:nvGrpSpPr>
              <p:cNvPr id="62596" name="Group 5"/>
              <p:cNvGrpSpPr>
                <a:grpSpLocks/>
              </p:cNvGrpSpPr>
              <p:nvPr/>
            </p:nvGrpSpPr>
            <p:grpSpPr bwMode="auto">
              <a:xfrm>
                <a:off x="96" y="1056"/>
                <a:ext cx="720" cy="1946"/>
                <a:chOff x="96" y="1208"/>
                <a:chExt cx="892" cy="2086"/>
              </a:xfrm>
            </p:grpSpPr>
            <p:grpSp>
              <p:nvGrpSpPr>
                <p:cNvPr id="62597" name="Group 6"/>
                <p:cNvGrpSpPr>
                  <a:grpSpLocks/>
                </p:cNvGrpSpPr>
                <p:nvPr/>
              </p:nvGrpSpPr>
              <p:grpSpPr bwMode="auto">
                <a:xfrm>
                  <a:off x="133" y="1208"/>
                  <a:ext cx="817" cy="351"/>
                  <a:chOff x="133" y="1208"/>
                  <a:chExt cx="817" cy="351"/>
                </a:xfrm>
              </p:grpSpPr>
              <p:sp>
                <p:nvSpPr>
                  <p:cNvPr id="6260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67" y="1394"/>
                    <a:ext cx="583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0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" y="1208"/>
                    <a:ext cx="421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3p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598" name="Group 9"/>
                <p:cNvGrpSpPr>
                  <a:grpSpLocks/>
                </p:cNvGrpSpPr>
                <p:nvPr/>
              </p:nvGrpSpPr>
              <p:grpSpPr bwMode="auto">
                <a:xfrm>
                  <a:off x="96" y="2943"/>
                  <a:ext cx="892" cy="351"/>
                  <a:chOff x="96" y="2943"/>
                  <a:chExt cx="892" cy="351"/>
                </a:xfrm>
              </p:grpSpPr>
              <p:sp>
                <p:nvSpPr>
                  <p:cNvPr id="6259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06" y="3129"/>
                    <a:ext cx="582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0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2943"/>
                    <a:ext cx="390" cy="3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3s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2570" name="Group 12"/>
            <p:cNvGrpSpPr>
              <a:grpSpLocks/>
            </p:cNvGrpSpPr>
            <p:nvPr/>
          </p:nvGrpSpPr>
          <p:grpSpPr bwMode="auto">
            <a:xfrm>
              <a:off x="0" y="0"/>
              <a:ext cx="3398" cy="2896"/>
              <a:chOff x="0" y="0"/>
              <a:chExt cx="4150" cy="3105"/>
            </a:xfrm>
          </p:grpSpPr>
          <p:grpSp>
            <p:nvGrpSpPr>
              <p:cNvPr id="62571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2448" cy="3105"/>
                <a:chOff x="0" y="0"/>
                <a:chExt cx="2448" cy="3105"/>
              </a:xfrm>
            </p:grpSpPr>
            <p:sp>
              <p:nvSpPr>
                <p:cNvPr id="625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2448" cy="7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zh-CN" altLang="en-US" sz="2800" b="1">
                      <a:solidFill>
                        <a:srgbClr val="1C1C1C"/>
                      </a:solidFill>
                      <a:latin typeface="Times New Roman" panose="02020603050405020304" pitchFamily="18" charset="0"/>
                    </a:rPr>
                    <a:t>                          </a:t>
                  </a:r>
                </a:p>
                <a:p>
                  <a:pPr algn="l" eaLnBrk="1" hangingPunct="1">
                    <a:lnSpc>
                      <a:spcPct val="180000"/>
                    </a:lnSpc>
                  </a:pPr>
                  <a:r>
                    <a:rPr lang="zh-CN" altLang="en-US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钠黄线</a:t>
                  </a:r>
                  <a:endParaRPr lang="zh-CN" altLang="en-US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57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008" y="432"/>
                  <a:ext cx="817" cy="4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zh-CN" altLang="en-US" sz="2000" b="1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自旋轨道耦合</a:t>
                  </a:r>
                </a:p>
              </p:txBody>
            </p:sp>
            <p:grpSp>
              <p:nvGrpSpPr>
                <p:cNvPr id="62575" name="Group 16"/>
                <p:cNvGrpSpPr>
                  <a:grpSpLocks/>
                </p:cNvGrpSpPr>
                <p:nvPr/>
              </p:nvGrpSpPr>
              <p:grpSpPr bwMode="auto">
                <a:xfrm>
                  <a:off x="220" y="802"/>
                  <a:ext cx="1517" cy="2303"/>
                  <a:chOff x="220" y="864"/>
                  <a:chExt cx="1517" cy="2303"/>
                </a:xfrm>
              </p:grpSpPr>
              <p:grpSp>
                <p:nvGrpSpPr>
                  <p:cNvPr id="62576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220" y="1394"/>
                    <a:ext cx="399" cy="1727"/>
                    <a:chOff x="220" y="1394"/>
                    <a:chExt cx="399" cy="1727"/>
                  </a:xfrm>
                </p:grpSpPr>
                <p:sp>
                  <p:nvSpPr>
                    <p:cNvPr id="6259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31" y="1394"/>
                      <a:ext cx="0" cy="1727"/>
                    </a:xfrm>
                    <a:custGeom>
                      <a:avLst/>
                      <a:gdLst>
                        <a:gd name="T0" fmla="*/ 0 w 1"/>
                        <a:gd name="T1" fmla="*/ 0 h 1637"/>
                        <a:gd name="T2" fmla="*/ 0 w 1"/>
                        <a:gd name="T3" fmla="*/ 1727 h 1637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1" h="1637">
                          <a:moveTo>
                            <a:pt x="0" y="0"/>
                          </a:moveTo>
                          <a:lnTo>
                            <a:pt x="0" y="163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arrow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94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 rot="-5378201">
                      <a:off x="-80" y="2021"/>
                      <a:ext cx="999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589.3</a:t>
                      </a:r>
                      <a:r>
                        <a:rPr lang="en-US" altLang="en-US" sz="2800" b="1">
                          <a:latin typeface="Times New Roman" panose="02020603050405020304" pitchFamily="18" charset="0"/>
                        </a:rPr>
                        <a:t>nm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257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856" y="2832"/>
                    <a:ext cx="673" cy="335"/>
                    <a:chOff x="856" y="2832"/>
                    <a:chExt cx="673" cy="335"/>
                  </a:xfrm>
                </p:grpSpPr>
                <p:graphicFrame>
                  <p:nvGraphicFramePr>
                    <p:cNvPr id="62591" name="Object 2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856" y="2832"/>
                    <a:ext cx="291" cy="33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3028" name="公式" r:id="rId4" imgW="304800" imgH="228771" progId="Equation.3">
                            <p:embed/>
                          </p:oleObj>
                        </mc:Choice>
                        <mc:Fallback>
                          <p:oleObj name="公式" r:id="rId4" imgW="304800" imgH="228771" progId="Equation.3">
                            <p:embed/>
                            <p:pic>
                              <p:nvPicPr>
                                <p:cNvPr id="0" name="Object 2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lum contrast="38000"/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56" y="2832"/>
                                  <a:ext cx="291" cy="33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6259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37" y="3128"/>
                      <a:ext cx="492" cy="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57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720" y="864"/>
                    <a:ext cx="880" cy="991"/>
                    <a:chOff x="720" y="864"/>
                    <a:chExt cx="880" cy="991"/>
                  </a:xfrm>
                </p:grpSpPr>
                <p:graphicFrame>
                  <p:nvGraphicFramePr>
                    <p:cNvPr id="62585" name="Object 2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0" y="864"/>
                    <a:ext cx="325" cy="3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3029" name="公式" r:id="rId6" imgW="342756" imgH="228771" progId="Equation.3">
                            <p:embed/>
                          </p:oleObj>
                        </mc:Choice>
                        <mc:Fallback>
                          <p:oleObj name="公式" r:id="rId6" imgW="342756" imgH="228771" progId="Equation.3">
                            <p:embed/>
                            <p:pic>
                              <p:nvPicPr>
                                <p:cNvPr id="0" name="Object 2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lum contrast="38000"/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20" y="864"/>
                                  <a:ext cx="325" cy="3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2586" name="Object 2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20" y="1525"/>
                    <a:ext cx="325" cy="3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63030" name="公式" r:id="rId8" imgW="342756" imgH="228771" progId="Equation.3">
                            <p:embed/>
                          </p:oleObj>
                        </mc:Choice>
                        <mc:Fallback>
                          <p:oleObj name="公式" r:id="rId8" imgW="342756" imgH="228771" progId="Equation.3">
                            <p:embed/>
                            <p:pic>
                              <p:nvPicPr>
                                <p:cNvPr id="0" name="Object 2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lum contrast="38000"/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20" y="1525"/>
                                  <a:ext cx="325" cy="3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62587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4" y="1622"/>
                      <a:ext cx="491" cy="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88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08" y="1192"/>
                      <a:ext cx="492" cy="0"/>
                    </a:xfrm>
                    <a:prstGeom prst="line">
                      <a:avLst/>
                    </a:prstGeom>
                    <a:noFill/>
                    <a:ln w="412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89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29" y="1200"/>
                      <a:ext cx="175" cy="2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90" name="Line 2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29" y="1387"/>
                      <a:ext cx="179" cy="24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579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338" y="1196"/>
                    <a:ext cx="399" cy="1938"/>
                    <a:chOff x="1338" y="1196"/>
                    <a:chExt cx="399" cy="1938"/>
                  </a:xfrm>
                </p:grpSpPr>
                <p:sp>
                  <p:nvSpPr>
                    <p:cNvPr id="62583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 rot="-5378201">
                      <a:off x="1038" y="2118"/>
                      <a:ext cx="999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589.0</a:t>
                      </a:r>
                      <a:r>
                        <a:rPr lang="en-US" altLang="en-US" sz="2800" b="1">
                          <a:latin typeface="Times New Roman" panose="02020603050405020304" pitchFamily="18" charset="0"/>
                        </a:rPr>
                        <a:t>nm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584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415" y="1196"/>
                      <a:ext cx="1" cy="1938"/>
                    </a:xfrm>
                    <a:custGeom>
                      <a:avLst/>
                      <a:gdLst>
                        <a:gd name="T0" fmla="*/ 0 w 1"/>
                        <a:gd name="T1" fmla="*/ 0 h 1637"/>
                        <a:gd name="T2" fmla="*/ 0 w 1"/>
                        <a:gd name="T3" fmla="*/ 1938 h 1637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1" h="1637">
                          <a:moveTo>
                            <a:pt x="0" y="0"/>
                          </a:moveTo>
                          <a:lnTo>
                            <a:pt x="0" y="163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arrow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580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875" y="1629"/>
                    <a:ext cx="399" cy="1492"/>
                    <a:chOff x="875" y="1629"/>
                    <a:chExt cx="399" cy="1492"/>
                  </a:xfrm>
                </p:grpSpPr>
                <p:sp>
                  <p:nvSpPr>
                    <p:cNvPr id="62581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 rot="-5378201">
                      <a:off x="575" y="2080"/>
                      <a:ext cx="999" cy="3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eaLnBrk="1" hangingPunct="1"/>
                      <a:r>
                        <a:rPr lang="en-US" altLang="zh-CN" sz="2800" b="1">
                          <a:latin typeface="Times New Roman" panose="02020603050405020304" pitchFamily="18" charset="0"/>
                        </a:rPr>
                        <a:t>589.6</a:t>
                      </a:r>
                      <a:r>
                        <a:rPr lang="en-US" altLang="en-US" sz="2800" b="1">
                          <a:latin typeface="Times New Roman" panose="02020603050405020304" pitchFamily="18" charset="0"/>
                        </a:rPr>
                        <a:t>nm</a:t>
                      </a:r>
                      <a:endParaRPr lang="en-US" altLang="zh-CN" sz="28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582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202" y="1629"/>
                      <a:ext cx="0" cy="1492"/>
                    </a:xfrm>
                    <a:custGeom>
                      <a:avLst/>
                      <a:gdLst>
                        <a:gd name="T0" fmla="*/ 0 w 1"/>
                        <a:gd name="T1" fmla="*/ 0 h 1637"/>
                        <a:gd name="T2" fmla="*/ 0 w 1"/>
                        <a:gd name="T3" fmla="*/ 1492 h 1637"/>
                        <a:gd name="T4" fmla="*/ 0 60000 65536"/>
                        <a:gd name="T5" fmla="*/ 0 60000 6553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0" t="0" r="r" b="b"/>
                      <a:pathLst>
                        <a:path w="1" h="1637">
                          <a:moveTo>
                            <a:pt x="0" y="0"/>
                          </a:moveTo>
                          <a:lnTo>
                            <a:pt x="0" y="1637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FF"/>
                      </a:solidFill>
                      <a:round/>
                      <a:headEnd/>
                      <a:tailEnd type="arrow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62572" name="Text Box 36"/>
              <p:cNvSpPr txBox="1">
                <a:spLocks noChangeArrowheads="1"/>
              </p:cNvSpPr>
              <p:nvPr/>
            </p:nvSpPr>
            <p:spPr bwMode="auto">
              <a:xfrm>
                <a:off x="2410" y="523"/>
                <a:ext cx="1740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sz="2000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加弱磁场 </a:t>
                </a: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B=2.5T   </a:t>
                </a:r>
              </a:p>
            </p:txBody>
          </p:sp>
        </p:grpSp>
      </p:grpSp>
      <p:grpSp>
        <p:nvGrpSpPr>
          <p:cNvPr id="360485" name="Group 37"/>
          <p:cNvGrpSpPr>
            <a:grpSpLocks/>
          </p:cNvGrpSpPr>
          <p:nvPr/>
        </p:nvGrpSpPr>
        <p:grpSpPr bwMode="auto">
          <a:xfrm>
            <a:off x="2139950" y="2206625"/>
            <a:ext cx="4100513" cy="188913"/>
            <a:chOff x="1605" y="1552"/>
            <a:chExt cx="1831" cy="123"/>
          </a:xfrm>
        </p:grpSpPr>
        <p:sp>
          <p:nvSpPr>
            <p:cNvPr id="62565" name="Line 38"/>
            <p:cNvSpPr>
              <a:spLocks noChangeShapeType="1"/>
            </p:cNvSpPr>
            <p:nvPr/>
          </p:nvSpPr>
          <p:spPr bwMode="auto">
            <a:xfrm>
              <a:off x="2008" y="1575"/>
              <a:ext cx="142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6" name="Line 39"/>
            <p:cNvSpPr>
              <a:spLocks noChangeShapeType="1"/>
            </p:cNvSpPr>
            <p:nvPr/>
          </p:nvSpPr>
          <p:spPr bwMode="auto">
            <a:xfrm>
              <a:off x="1982" y="1675"/>
              <a:ext cx="142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7" name="Line 40"/>
            <p:cNvSpPr>
              <a:spLocks noChangeShapeType="1"/>
            </p:cNvSpPr>
            <p:nvPr/>
          </p:nvSpPr>
          <p:spPr bwMode="auto">
            <a:xfrm flipV="1">
              <a:off x="1626" y="1552"/>
              <a:ext cx="39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8" name="Line 41"/>
            <p:cNvSpPr>
              <a:spLocks noChangeShapeType="1"/>
            </p:cNvSpPr>
            <p:nvPr/>
          </p:nvSpPr>
          <p:spPr bwMode="auto">
            <a:xfrm>
              <a:off x="1605" y="1625"/>
              <a:ext cx="39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490" name="Group 42"/>
          <p:cNvGrpSpPr>
            <a:grpSpLocks/>
          </p:cNvGrpSpPr>
          <p:nvPr/>
        </p:nvGrpSpPr>
        <p:grpSpPr bwMode="auto">
          <a:xfrm>
            <a:off x="1905000" y="4300538"/>
            <a:ext cx="4419600" cy="500062"/>
            <a:chOff x="1471" y="2967"/>
            <a:chExt cx="2513" cy="338"/>
          </a:xfrm>
        </p:grpSpPr>
        <p:sp>
          <p:nvSpPr>
            <p:cNvPr id="62561" name="Line 43"/>
            <p:cNvSpPr>
              <a:spLocks noChangeShapeType="1"/>
            </p:cNvSpPr>
            <p:nvPr/>
          </p:nvSpPr>
          <p:spPr bwMode="auto">
            <a:xfrm>
              <a:off x="2076" y="2967"/>
              <a:ext cx="190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2" name="Line 44"/>
            <p:cNvSpPr>
              <a:spLocks noChangeShapeType="1"/>
            </p:cNvSpPr>
            <p:nvPr/>
          </p:nvSpPr>
          <p:spPr bwMode="auto">
            <a:xfrm flipV="1">
              <a:off x="1471" y="2967"/>
              <a:ext cx="55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3" name="Line 45"/>
            <p:cNvSpPr>
              <a:spLocks noChangeShapeType="1"/>
            </p:cNvSpPr>
            <p:nvPr/>
          </p:nvSpPr>
          <p:spPr bwMode="auto">
            <a:xfrm>
              <a:off x="1490" y="3129"/>
              <a:ext cx="54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4" name="Line 46"/>
            <p:cNvSpPr>
              <a:spLocks noChangeShapeType="1"/>
            </p:cNvSpPr>
            <p:nvPr/>
          </p:nvSpPr>
          <p:spPr bwMode="auto">
            <a:xfrm>
              <a:off x="2058" y="3305"/>
              <a:ext cx="1907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495" name="Group 47"/>
          <p:cNvGrpSpPr>
            <a:grpSpLocks/>
          </p:cNvGrpSpPr>
          <p:nvPr/>
        </p:nvGrpSpPr>
        <p:grpSpPr bwMode="auto">
          <a:xfrm>
            <a:off x="2019300" y="1247775"/>
            <a:ext cx="4260850" cy="841375"/>
            <a:chOff x="1536" y="843"/>
            <a:chExt cx="2423" cy="568"/>
          </a:xfrm>
        </p:grpSpPr>
        <p:grpSp>
          <p:nvGrpSpPr>
            <p:cNvPr id="62551" name="Group 48"/>
            <p:cNvGrpSpPr>
              <a:grpSpLocks/>
            </p:cNvGrpSpPr>
            <p:nvPr/>
          </p:nvGrpSpPr>
          <p:grpSpPr bwMode="auto">
            <a:xfrm>
              <a:off x="1536" y="843"/>
              <a:ext cx="528" cy="549"/>
              <a:chOff x="1536" y="856"/>
              <a:chExt cx="1015" cy="619"/>
            </a:xfrm>
          </p:grpSpPr>
          <p:sp>
            <p:nvSpPr>
              <p:cNvPr id="62557" name="Line 49"/>
              <p:cNvSpPr>
                <a:spLocks noChangeShapeType="1"/>
              </p:cNvSpPr>
              <p:nvPr/>
            </p:nvSpPr>
            <p:spPr bwMode="auto">
              <a:xfrm flipH="1">
                <a:off x="1536" y="856"/>
                <a:ext cx="1015" cy="3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8" name="Line 50"/>
              <p:cNvSpPr>
                <a:spLocks noChangeShapeType="1"/>
              </p:cNvSpPr>
              <p:nvPr/>
            </p:nvSpPr>
            <p:spPr bwMode="auto">
              <a:xfrm>
                <a:off x="1621" y="1178"/>
                <a:ext cx="930" cy="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9" name="Line 51"/>
              <p:cNvSpPr>
                <a:spLocks noChangeShapeType="1"/>
              </p:cNvSpPr>
              <p:nvPr/>
            </p:nvSpPr>
            <p:spPr bwMode="auto">
              <a:xfrm flipV="1">
                <a:off x="1589" y="1079"/>
                <a:ext cx="930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60" name="Line 52"/>
              <p:cNvSpPr>
                <a:spLocks noChangeShapeType="1"/>
              </p:cNvSpPr>
              <p:nvPr/>
            </p:nvSpPr>
            <p:spPr bwMode="auto">
              <a:xfrm>
                <a:off x="1610" y="1184"/>
                <a:ext cx="930" cy="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52" name="Group 53"/>
            <p:cNvGrpSpPr>
              <a:grpSpLocks/>
            </p:cNvGrpSpPr>
            <p:nvPr/>
          </p:nvGrpSpPr>
          <p:grpSpPr bwMode="auto">
            <a:xfrm>
              <a:off x="2064" y="850"/>
              <a:ext cx="1895" cy="561"/>
              <a:chOff x="3245" y="844"/>
              <a:chExt cx="880" cy="576"/>
            </a:xfrm>
          </p:grpSpPr>
          <p:sp>
            <p:nvSpPr>
              <p:cNvPr id="62553" name="Line 54"/>
              <p:cNvSpPr>
                <a:spLocks noChangeShapeType="1"/>
              </p:cNvSpPr>
              <p:nvPr/>
            </p:nvSpPr>
            <p:spPr bwMode="auto">
              <a:xfrm>
                <a:off x="3245" y="844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4" name="Line 55"/>
              <p:cNvSpPr>
                <a:spLocks noChangeShapeType="1"/>
              </p:cNvSpPr>
              <p:nvPr/>
            </p:nvSpPr>
            <p:spPr bwMode="auto">
              <a:xfrm>
                <a:off x="3245" y="1036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5" name="Line 56"/>
              <p:cNvSpPr>
                <a:spLocks noChangeShapeType="1"/>
              </p:cNvSpPr>
              <p:nvPr/>
            </p:nvSpPr>
            <p:spPr bwMode="auto">
              <a:xfrm>
                <a:off x="3245" y="1228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6" name="Line 57"/>
              <p:cNvSpPr>
                <a:spLocks noChangeShapeType="1"/>
              </p:cNvSpPr>
              <p:nvPr/>
            </p:nvSpPr>
            <p:spPr bwMode="auto">
              <a:xfrm>
                <a:off x="3245" y="1420"/>
                <a:ext cx="880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0506" name="Group 58"/>
          <p:cNvGrpSpPr>
            <a:grpSpLocks/>
          </p:cNvGrpSpPr>
          <p:nvPr/>
        </p:nvGrpSpPr>
        <p:grpSpPr bwMode="auto">
          <a:xfrm>
            <a:off x="3352800" y="2252663"/>
            <a:ext cx="749300" cy="2536825"/>
            <a:chOff x="2112" y="1419"/>
            <a:chExt cx="472" cy="1598"/>
          </a:xfrm>
        </p:grpSpPr>
        <p:grpSp>
          <p:nvGrpSpPr>
            <p:cNvPr id="62545" name="Group 59"/>
            <p:cNvGrpSpPr>
              <a:grpSpLocks/>
            </p:cNvGrpSpPr>
            <p:nvPr/>
          </p:nvGrpSpPr>
          <p:grpSpPr bwMode="auto">
            <a:xfrm>
              <a:off x="2112" y="1494"/>
              <a:ext cx="384" cy="1510"/>
              <a:chOff x="2112" y="1494"/>
              <a:chExt cx="384" cy="1510"/>
            </a:xfrm>
          </p:grpSpPr>
          <p:sp>
            <p:nvSpPr>
              <p:cNvPr id="62549" name="Line 60"/>
              <p:cNvSpPr>
                <a:spLocks noChangeShapeType="1"/>
              </p:cNvSpPr>
              <p:nvPr/>
            </p:nvSpPr>
            <p:spPr bwMode="auto">
              <a:xfrm>
                <a:off x="2112" y="1507"/>
                <a:ext cx="0" cy="1203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50" name="Line 61"/>
              <p:cNvSpPr>
                <a:spLocks noChangeShapeType="1"/>
              </p:cNvSpPr>
              <p:nvPr/>
            </p:nvSpPr>
            <p:spPr bwMode="auto">
              <a:xfrm>
                <a:off x="2496" y="1494"/>
                <a:ext cx="0" cy="15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546" name="Group 62"/>
            <p:cNvGrpSpPr>
              <a:grpSpLocks/>
            </p:cNvGrpSpPr>
            <p:nvPr/>
          </p:nvGrpSpPr>
          <p:grpSpPr bwMode="auto">
            <a:xfrm>
              <a:off x="2208" y="1419"/>
              <a:ext cx="376" cy="1598"/>
              <a:chOff x="2208" y="1419"/>
              <a:chExt cx="376" cy="1598"/>
            </a:xfrm>
          </p:grpSpPr>
          <p:sp>
            <p:nvSpPr>
              <p:cNvPr id="62547" name="Line 63"/>
              <p:cNvSpPr>
                <a:spLocks noChangeShapeType="1"/>
              </p:cNvSpPr>
              <p:nvPr/>
            </p:nvSpPr>
            <p:spPr bwMode="auto">
              <a:xfrm>
                <a:off x="2584" y="1428"/>
                <a:ext cx="0" cy="1589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48" name="Line 64"/>
              <p:cNvSpPr>
                <a:spLocks noChangeShapeType="1"/>
              </p:cNvSpPr>
              <p:nvPr/>
            </p:nvSpPr>
            <p:spPr bwMode="auto">
              <a:xfrm>
                <a:off x="2208" y="1419"/>
                <a:ext cx="0" cy="1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0513" name="Group 65"/>
          <p:cNvGrpSpPr>
            <a:grpSpLocks/>
          </p:cNvGrpSpPr>
          <p:nvPr/>
        </p:nvGrpSpPr>
        <p:grpSpPr bwMode="auto">
          <a:xfrm>
            <a:off x="4919663" y="1258888"/>
            <a:ext cx="898525" cy="3568700"/>
            <a:chOff x="3185" y="912"/>
            <a:chExt cx="511" cy="2411"/>
          </a:xfrm>
        </p:grpSpPr>
        <p:sp>
          <p:nvSpPr>
            <p:cNvPr id="62539" name="Line 66"/>
            <p:cNvSpPr>
              <a:spLocks noChangeShapeType="1"/>
            </p:cNvSpPr>
            <p:nvPr/>
          </p:nvSpPr>
          <p:spPr bwMode="auto">
            <a:xfrm>
              <a:off x="3185" y="1495"/>
              <a:ext cx="0" cy="182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0" name="Line 67"/>
            <p:cNvSpPr>
              <a:spLocks noChangeShapeType="1"/>
            </p:cNvSpPr>
            <p:nvPr/>
          </p:nvSpPr>
          <p:spPr bwMode="auto">
            <a:xfrm>
              <a:off x="3284" y="1281"/>
              <a:ext cx="0" cy="204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1" name="Line 68"/>
            <p:cNvSpPr>
              <a:spLocks noChangeShapeType="1"/>
            </p:cNvSpPr>
            <p:nvPr/>
          </p:nvSpPr>
          <p:spPr bwMode="auto">
            <a:xfrm>
              <a:off x="3408" y="1296"/>
              <a:ext cx="0" cy="168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2" name="Line 69"/>
            <p:cNvSpPr>
              <a:spLocks noChangeShapeType="1"/>
            </p:cNvSpPr>
            <p:nvPr/>
          </p:nvSpPr>
          <p:spPr bwMode="auto">
            <a:xfrm>
              <a:off x="3496" y="1094"/>
              <a:ext cx="0" cy="221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3" name="Line 70"/>
            <p:cNvSpPr>
              <a:spLocks noChangeShapeType="1"/>
            </p:cNvSpPr>
            <p:nvPr/>
          </p:nvSpPr>
          <p:spPr bwMode="auto">
            <a:xfrm>
              <a:off x="3574" y="1110"/>
              <a:ext cx="0" cy="18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4" name="Line 71"/>
            <p:cNvSpPr>
              <a:spLocks noChangeShapeType="1"/>
            </p:cNvSpPr>
            <p:nvPr/>
          </p:nvSpPr>
          <p:spPr bwMode="auto">
            <a:xfrm>
              <a:off x="3696" y="912"/>
              <a:ext cx="0" cy="201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0532" name="Group 84"/>
          <p:cNvGrpSpPr>
            <a:grpSpLocks/>
          </p:cNvGrpSpPr>
          <p:nvPr/>
        </p:nvGrpSpPr>
        <p:grpSpPr bwMode="auto">
          <a:xfrm>
            <a:off x="7239000" y="762000"/>
            <a:ext cx="585788" cy="3868738"/>
            <a:chOff x="3744" y="501"/>
            <a:chExt cx="369" cy="2534"/>
          </a:xfrm>
        </p:grpSpPr>
        <p:graphicFrame>
          <p:nvGraphicFramePr>
            <p:cNvPr id="62524" name="Object 85"/>
            <p:cNvGraphicFramePr>
              <a:graphicFrameLocks noChangeAspect="1"/>
            </p:cNvGraphicFramePr>
            <p:nvPr/>
          </p:nvGraphicFramePr>
          <p:xfrm>
            <a:off x="3868" y="501"/>
            <a:ext cx="15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1" name="Equation" r:id="rId10" imgW="133422" imgH="152386" progId="Equation.3">
                    <p:embed/>
                  </p:oleObj>
                </mc:Choice>
                <mc:Fallback>
                  <p:oleObj name="Equation" r:id="rId10" imgW="133422" imgH="152386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501"/>
                          <a:ext cx="15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25" name="Text Box 86"/>
            <p:cNvSpPr txBox="1">
              <a:spLocks noChangeArrowheads="1"/>
            </p:cNvSpPr>
            <p:nvPr/>
          </p:nvSpPr>
          <p:spPr bwMode="auto">
            <a:xfrm>
              <a:off x="3888" y="2496"/>
              <a:ext cx="212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 i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  <a:p>
              <a:pPr algn="l" eaLnBrk="1" hangingPunct="1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26" name="Text Box 87"/>
            <p:cNvSpPr txBox="1">
              <a:spLocks noChangeArrowheads="1"/>
            </p:cNvSpPr>
            <p:nvPr/>
          </p:nvSpPr>
          <p:spPr bwMode="auto">
            <a:xfrm>
              <a:off x="3752" y="924"/>
              <a:ext cx="36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4/3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27" name="Text Box 88"/>
            <p:cNvSpPr txBox="1">
              <a:spLocks noChangeArrowheads="1"/>
            </p:cNvSpPr>
            <p:nvPr/>
          </p:nvSpPr>
          <p:spPr bwMode="auto">
            <a:xfrm>
              <a:off x="3744" y="1440"/>
              <a:ext cx="36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0542" name="Group 94"/>
          <p:cNvGrpSpPr>
            <a:grpSpLocks/>
          </p:cNvGrpSpPr>
          <p:nvPr/>
        </p:nvGrpSpPr>
        <p:grpSpPr bwMode="auto">
          <a:xfrm>
            <a:off x="6197600" y="673100"/>
            <a:ext cx="889000" cy="4203700"/>
            <a:chOff x="3036" y="432"/>
            <a:chExt cx="560" cy="2744"/>
          </a:xfrm>
        </p:grpSpPr>
        <p:sp>
          <p:nvSpPr>
            <p:cNvPr id="62508" name="Text Box 95"/>
            <p:cNvSpPr txBox="1">
              <a:spLocks noChangeArrowheads="1"/>
            </p:cNvSpPr>
            <p:nvPr/>
          </p:nvSpPr>
          <p:spPr bwMode="auto">
            <a:xfrm>
              <a:off x="3057" y="1005"/>
              <a:ext cx="3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9" name="Text Box 96"/>
            <p:cNvSpPr txBox="1">
              <a:spLocks noChangeArrowheads="1"/>
            </p:cNvSpPr>
            <p:nvPr/>
          </p:nvSpPr>
          <p:spPr bwMode="auto">
            <a:xfrm>
              <a:off x="3125" y="825"/>
              <a:ext cx="30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0" name="Text Box 97"/>
            <p:cNvSpPr txBox="1">
              <a:spLocks noChangeArrowheads="1"/>
            </p:cNvSpPr>
            <p:nvPr/>
          </p:nvSpPr>
          <p:spPr bwMode="auto">
            <a:xfrm>
              <a:off x="3068" y="1171"/>
              <a:ext cx="3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1" name="Text Box 98"/>
            <p:cNvSpPr txBox="1">
              <a:spLocks noChangeArrowheads="1"/>
            </p:cNvSpPr>
            <p:nvPr/>
          </p:nvSpPr>
          <p:spPr bwMode="auto">
            <a:xfrm>
              <a:off x="3136" y="643"/>
              <a:ext cx="3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2" name="Text Box 99"/>
            <p:cNvSpPr txBox="1">
              <a:spLocks noChangeArrowheads="1"/>
            </p:cNvSpPr>
            <p:nvPr/>
          </p:nvSpPr>
          <p:spPr bwMode="auto">
            <a:xfrm>
              <a:off x="3036" y="1496"/>
              <a:ext cx="3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3" name="Text Box 100"/>
            <p:cNvSpPr txBox="1">
              <a:spLocks noChangeArrowheads="1"/>
            </p:cNvSpPr>
            <p:nvPr/>
          </p:nvSpPr>
          <p:spPr bwMode="auto">
            <a:xfrm>
              <a:off x="3120" y="1363"/>
              <a:ext cx="30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4" name="Text Box 101"/>
            <p:cNvSpPr txBox="1">
              <a:spLocks noChangeArrowheads="1"/>
            </p:cNvSpPr>
            <p:nvPr/>
          </p:nvSpPr>
          <p:spPr bwMode="auto">
            <a:xfrm>
              <a:off x="3120" y="2937"/>
              <a:ext cx="372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5" name="Text Box 102"/>
            <p:cNvSpPr txBox="1">
              <a:spLocks noChangeArrowheads="1"/>
            </p:cNvSpPr>
            <p:nvPr/>
          </p:nvSpPr>
          <p:spPr bwMode="auto">
            <a:xfrm>
              <a:off x="3168" y="2636"/>
              <a:ext cx="30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6" name="Text Box 103"/>
            <p:cNvSpPr txBox="1">
              <a:spLocks noChangeArrowheads="1"/>
            </p:cNvSpPr>
            <p:nvPr/>
          </p:nvSpPr>
          <p:spPr bwMode="auto">
            <a:xfrm>
              <a:off x="3168" y="432"/>
              <a:ext cx="30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en-US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17" name="AutoShape 104"/>
            <p:cNvSpPr>
              <a:spLocks/>
            </p:cNvSpPr>
            <p:nvPr/>
          </p:nvSpPr>
          <p:spPr bwMode="auto">
            <a:xfrm>
              <a:off x="3552" y="2717"/>
              <a:ext cx="44" cy="361"/>
            </a:xfrm>
            <a:prstGeom prst="rightBracket">
              <a:avLst>
                <a:gd name="adj" fmla="val 51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8" name="AutoShape 105"/>
            <p:cNvSpPr>
              <a:spLocks/>
            </p:cNvSpPr>
            <p:nvPr/>
          </p:nvSpPr>
          <p:spPr bwMode="auto">
            <a:xfrm>
              <a:off x="3507" y="767"/>
              <a:ext cx="44" cy="541"/>
            </a:xfrm>
            <a:prstGeom prst="rightBracket">
              <a:avLst>
                <a:gd name="adj" fmla="val 76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519" name="AutoShape 106"/>
            <p:cNvSpPr>
              <a:spLocks/>
            </p:cNvSpPr>
            <p:nvPr/>
          </p:nvSpPr>
          <p:spPr bwMode="auto">
            <a:xfrm>
              <a:off x="3504" y="1476"/>
              <a:ext cx="44" cy="180"/>
            </a:xfrm>
            <a:prstGeom prst="rightBracket">
              <a:avLst>
                <a:gd name="adj" fmla="val 255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60555" name="Object 107"/>
          <p:cNvGraphicFramePr>
            <a:graphicFrameLocks noChangeAspect="1"/>
          </p:cNvGraphicFramePr>
          <p:nvPr/>
        </p:nvGraphicFramePr>
        <p:xfrm>
          <a:off x="2438400" y="0"/>
          <a:ext cx="2971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2" name="Equation" r:id="rId12" imgW="1885926" imgH="419157" progId="Equation.3">
                  <p:embed/>
                </p:oleObj>
              </mc:Choice>
              <mc:Fallback>
                <p:oleObj name="Equation" r:id="rId12" imgW="1885926" imgH="419157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0"/>
                        <a:ext cx="2971800" cy="695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983477" y="692696"/>
            <a:ext cx="889007" cy="4206893"/>
            <a:chOff x="11109085" y="1084588"/>
            <a:chExt cx="889007" cy="4206893"/>
          </a:xfrm>
        </p:grpSpPr>
        <p:sp>
          <p:nvSpPr>
            <p:cNvPr id="141" name="Text Box 95"/>
            <p:cNvSpPr txBox="1">
              <a:spLocks noChangeArrowheads="1"/>
            </p:cNvSpPr>
            <p:nvPr/>
          </p:nvSpPr>
          <p:spPr bwMode="auto">
            <a:xfrm>
              <a:off x="11142423" y="1962401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-2/3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" name="Text Box 96"/>
            <p:cNvSpPr txBox="1">
              <a:spLocks noChangeArrowheads="1"/>
            </p:cNvSpPr>
            <p:nvPr/>
          </p:nvSpPr>
          <p:spPr bwMode="auto">
            <a:xfrm>
              <a:off x="11250374" y="1686649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2/3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97"/>
            <p:cNvSpPr txBox="1">
              <a:spLocks noChangeArrowheads="1"/>
            </p:cNvSpPr>
            <p:nvPr/>
          </p:nvSpPr>
          <p:spPr bwMode="auto">
            <a:xfrm>
              <a:off x="11159885" y="2216707"/>
              <a:ext cx="5565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-6/3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98"/>
            <p:cNvSpPr txBox="1">
              <a:spLocks noChangeArrowheads="1"/>
            </p:cNvSpPr>
            <p:nvPr/>
          </p:nvSpPr>
          <p:spPr bwMode="auto">
            <a:xfrm>
              <a:off x="11267836" y="1407832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6/3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5" name="Text Box 99"/>
            <p:cNvSpPr txBox="1">
              <a:spLocks noChangeArrowheads="1"/>
            </p:cNvSpPr>
            <p:nvPr/>
          </p:nvSpPr>
          <p:spPr bwMode="auto">
            <a:xfrm>
              <a:off x="11109085" y="2714594"/>
              <a:ext cx="5950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1/3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" name="Text Box 100"/>
            <p:cNvSpPr txBox="1">
              <a:spLocks noChangeArrowheads="1"/>
            </p:cNvSpPr>
            <p:nvPr/>
          </p:nvSpPr>
          <p:spPr bwMode="auto">
            <a:xfrm>
              <a:off x="11242436" y="2510843"/>
              <a:ext cx="4796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1/3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7" name="Text Box 101"/>
            <p:cNvSpPr txBox="1">
              <a:spLocks noChangeArrowheads="1"/>
            </p:cNvSpPr>
            <p:nvPr/>
          </p:nvSpPr>
          <p:spPr bwMode="auto">
            <a:xfrm>
              <a:off x="11242436" y="4922149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" name="Text Box 102"/>
            <p:cNvSpPr txBox="1">
              <a:spLocks noChangeArrowheads="1"/>
            </p:cNvSpPr>
            <p:nvPr/>
          </p:nvSpPr>
          <p:spPr bwMode="auto">
            <a:xfrm>
              <a:off x="11318637" y="4461029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" name="Text Box 103"/>
            <p:cNvSpPr txBox="1">
              <a:spLocks noChangeArrowheads="1"/>
            </p:cNvSpPr>
            <p:nvPr/>
          </p:nvSpPr>
          <p:spPr bwMode="auto">
            <a:xfrm>
              <a:off x="11318637" y="1084588"/>
              <a:ext cx="6126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en-US" sz="2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en-US" sz="20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en-US" sz="2000" b="1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" name="AutoShape 104"/>
            <p:cNvSpPr>
              <a:spLocks/>
            </p:cNvSpPr>
            <p:nvPr/>
          </p:nvSpPr>
          <p:spPr bwMode="auto">
            <a:xfrm>
              <a:off x="11928241" y="4585118"/>
              <a:ext cx="69851" cy="553038"/>
            </a:xfrm>
            <a:prstGeom prst="rightBracket">
              <a:avLst>
                <a:gd name="adj" fmla="val 51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1" name="AutoShape 105"/>
            <p:cNvSpPr>
              <a:spLocks/>
            </p:cNvSpPr>
            <p:nvPr/>
          </p:nvSpPr>
          <p:spPr bwMode="auto">
            <a:xfrm>
              <a:off x="11856803" y="1597795"/>
              <a:ext cx="69851" cy="828791"/>
            </a:xfrm>
            <a:prstGeom prst="rightBracket">
              <a:avLst>
                <a:gd name="adj" fmla="val 76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2" name="AutoShape 106"/>
            <p:cNvSpPr>
              <a:spLocks/>
            </p:cNvSpPr>
            <p:nvPr/>
          </p:nvSpPr>
          <p:spPr bwMode="auto">
            <a:xfrm>
              <a:off x="11852041" y="2683955"/>
              <a:ext cx="69851" cy="275753"/>
            </a:xfrm>
            <a:prstGeom prst="rightBracket">
              <a:avLst>
                <a:gd name="adj" fmla="val 255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" name="Rectangle 37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24488"/>
              </p:ext>
            </p:extLst>
          </p:nvPr>
        </p:nvGraphicFramePr>
        <p:xfrm>
          <a:off x="546349" y="4881966"/>
          <a:ext cx="1709855" cy="461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3" name="公式" r:id="rId14" imgW="926698" imgH="253890" progId="Equation.3">
                  <p:embed/>
                </p:oleObj>
              </mc:Choice>
              <mc:Fallback>
                <p:oleObj name="公式" r:id="rId14" imgW="926698" imgH="253890" progId="Equation.3">
                  <p:embed/>
                  <p:pic>
                    <p:nvPicPr>
                      <p:cNvPr id="0" name="Object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49" y="4881966"/>
                        <a:ext cx="1709855" cy="461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05922"/>
              </p:ext>
            </p:extLst>
          </p:nvPr>
        </p:nvGraphicFramePr>
        <p:xfrm>
          <a:off x="2801485" y="4867196"/>
          <a:ext cx="3518212" cy="60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4" name="公式" r:id="rId16" imgW="2324100" imgH="393700" progId="Equation.3">
                  <p:embed/>
                </p:oleObj>
              </mc:Choice>
              <mc:Fallback>
                <p:oleObj name="公式" r:id="rId16" imgW="2324100" imgH="393700" progId="Equation.3">
                  <p:embed/>
                  <p:pic>
                    <p:nvPicPr>
                      <p:cNvPr id="0" name="Object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485" y="4867196"/>
                        <a:ext cx="3518212" cy="600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7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80827"/>
              </p:ext>
            </p:extLst>
          </p:nvPr>
        </p:nvGraphicFramePr>
        <p:xfrm>
          <a:off x="570179" y="5494592"/>
          <a:ext cx="1501617" cy="41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5" name="公式" r:id="rId18" imgW="914003" imgH="253890" progId="Equation.3">
                  <p:embed/>
                </p:oleObj>
              </mc:Choice>
              <mc:Fallback>
                <p:oleObj name="公式" r:id="rId18" imgW="914003" imgH="253890" progId="Equation.3">
                  <p:embed/>
                  <p:pic>
                    <p:nvPicPr>
                      <p:cNvPr id="0" name="Object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79" y="5494592"/>
                        <a:ext cx="1501617" cy="411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8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991354"/>
              </p:ext>
            </p:extLst>
          </p:nvPr>
        </p:nvGraphicFramePr>
        <p:xfrm>
          <a:off x="2844876" y="5409412"/>
          <a:ext cx="2849464" cy="63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6" name="公式" r:id="rId20" imgW="1778000" imgH="393700" progId="Equation.3">
                  <p:embed/>
                </p:oleObj>
              </mc:Choice>
              <mc:Fallback>
                <p:oleObj name="公式" r:id="rId20" imgW="1778000" imgH="393700" progId="Equation.3">
                  <p:embed/>
                  <p:pic>
                    <p:nvPicPr>
                      <p:cNvPr id="0" name="Object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76" y="5409412"/>
                        <a:ext cx="2849464" cy="637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83"/>
          <p:cNvSpPr>
            <a:spLocks noChangeArrowheads="1"/>
          </p:cNvSpPr>
          <p:nvPr/>
        </p:nvSpPr>
        <p:spPr bwMode="auto">
          <a:xfrm>
            <a:off x="5679841" y="6183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95262"/>
              </p:ext>
            </p:extLst>
          </p:nvPr>
        </p:nvGraphicFramePr>
        <p:xfrm>
          <a:off x="898679" y="6010200"/>
          <a:ext cx="4792421" cy="70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7" name="公式" r:id="rId22" imgW="2957816" imgH="431613" progId="Equation.3">
                  <p:embed/>
                </p:oleObj>
              </mc:Choice>
              <mc:Fallback>
                <p:oleObj name="公式" r:id="rId22" imgW="2957816" imgH="431613" progId="Equation.3">
                  <p:embed/>
                  <p:pic>
                    <p:nvPicPr>
                      <p:cNvPr id="0" name="Object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679" y="6010200"/>
                        <a:ext cx="4792421" cy="705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331913" y="333375"/>
            <a:ext cx="4716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§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4.3  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电子自旋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8313" y="1268413"/>
            <a:ext cx="8351837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latin typeface="Arial Unicode MS" panose="020B0604020202020204" pitchFamily="34" charset="-122"/>
                <a:ea typeface="楷体_GB2312" pitchFamily="49" charset="-122"/>
              </a:rPr>
              <a:t>   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为了说明碱金属原子能级的双层结构以及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S—G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实验的定性解释，乌仑贝克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(G.Uhlenbeck 1900~1974)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和古兹米特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(S.A.Goudsmit 1902~1978)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1925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年根据一系列实验事实提出了大胆假设：电子不是点电荷，它除了轨道运动外，还具有某种方式的自旋运动，其固有的自旋角动量 （是电子的属性之一）等于：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82905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841840"/>
            <a:ext cx="5976664" cy="2714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467544" y="1124744"/>
            <a:ext cx="81375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4-12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钾原子的价电子从第一激发态向基态跃迁时，产生两条精细结构谱线，其波长分别为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766.4nm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769.9nm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，现将该原子置于磁场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中（设为弱磁场），使与此两精细结构有关的能级进一步分裂。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）试计算分裂大小，并绘出分裂后的能级图。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）如欲使分裂后的最高与最低能级间的差距</a:t>
            </a:r>
            <a:r>
              <a:rPr lang="en-US" altLang="en-US" sz="2400" b="1" i="1" dirty="0"/>
              <a:t>△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于原能极差</a:t>
            </a:r>
            <a:r>
              <a:rPr lang="en-US" altLang="en-US" sz="2400" b="1" i="1" dirty="0"/>
              <a:t>△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1.5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倍，所加磁场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应为多大？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61474" name="Group 2"/>
          <p:cNvGrpSpPr>
            <a:grpSpLocks/>
          </p:cNvGrpSpPr>
          <p:nvPr/>
        </p:nvGrpSpPr>
        <p:grpSpPr bwMode="auto">
          <a:xfrm>
            <a:off x="6858000" y="887413"/>
            <a:ext cx="585788" cy="3989387"/>
            <a:chOff x="3744" y="501"/>
            <a:chExt cx="369" cy="2513"/>
          </a:xfrm>
        </p:grpSpPr>
        <p:graphicFrame>
          <p:nvGraphicFramePr>
            <p:cNvPr id="64608" name="Object 3"/>
            <p:cNvGraphicFramePr>
              <a:graphicFrameLocks noChangeAspect="1"/>
            </p:cNvGraphicFramePr>
            <p:nvPr/>
          </p:nvGraphicFramePr>
          <p:xfrm>
            <a:off x="3868" y="501"/>
            <a:ext cx="15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2" name="Equation" r:id="rId3" imgW="133422" imgH="152386" progId="Equation.3">
                    <p:embed/>
                  </p:oleObj>
                </mc:Choice>
                <mc:Fallback>
                  <p:oleObj name="Equation" r:id="rId3" imgW="133422" imgH="15238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501"/>
                          <a:ext cx="15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09" name="Text Box 4"/>
            <p:cNvSpPr txBox="1">
              <a:spLocks noChangeArrowheads="1"/>
            </p:cNvSpPr>
            <p:nvPr/>
          </p:nvSpPr>
          <p:spPr bwMode="auto">
            <a:xfrm>
              <a:off x="3888" y="2496"/>
              <a:ext cx="2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 i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  <a:p>
              <a:pPr algn="l" eaLnBrk="1" hangingPunct="1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610" name="Text Box 5"/>
            <p:cNvSpPr txBox="1">
              <a:spLocks noChangeArrowheads="1"/>
            </p:cNvSpPr>
            <p:nvPr/>
          </p:nvSpPr>
          <p:spPr bwMode="auto">
            <a:xfrm>
              <a:off x="3752" y="924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4/3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611" name="Text Box 6"/>
            <p:cNvSpPr txBox="1">
              <a:spLocks noChangeArrowheads="1"/>
            </p:cNvSpPr>
            <p:nvPr/>
          </p:nvSpPr>
          <p:spPr bwMode="auto">
            <a:xfrm>
              <a:off x="3744" y="1440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3333FF"/>
                  </a:solidFill>
                  <a:latin typeface="Times New Roman" panose="02020603050405020304" pitchFamily="18" charset="0"/>
                </a:rPr>
                <a:t>2/3</a:t>
              </a:r>
              <a:endParaRPr lang="en-US" altLang="zh-CN" b="1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1479" name="Group 7"/>
          <p:cNvGrpSpPr>
            <a:grpSpLocks/>
          </p:cNvGrpSpPr>
          <p:nvPr/>
        </p:nvGrpSpPr>
        <p:grpSpPr bwMode="auto">
          <a:xfrm>
            <a:off x="7848600" y="762000"/>
            <a:ext cx="990600" cy="4038600"/>
            <a:chOff x="4944" y="363"/>
            <a:chExt cx="606" cy="2766"/>
          </a:xfrm>
        </p:grpSpPr>
        <p:sp>
          <p:nvSpPr>
            <p:cNvPr id="64604" name="Text Box 8"/>
            <p:cNvSpPr txBox="1">
              <a:spLocks noChangeArrowheads="1"/>
            </p:cNvSpPr>
            <p:nvPr/>
          </p:nvSpPr>
          <p:spPr bwMode="auto">
            <a:xfrm>
              <a:off x="5036" y="363"/>
              <a:ext cx="352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en-US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endPara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605" name="Object 9"/>
            <p:cNvGraphicFramePr>
              <a:graphicFrameLocks noChangeAspect="1"/>
            </p:cNvGraphicFramePr>
            <p:nvPr/>
          </p:nvGraphicFramePr>
          <p:xfrm>
            <a:off x="4944" y="912"/>
            <a:ext cx="59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3" name="公式" r:id="rId5" imgW="533304" imgH="209578" progId="Equation.3">
                    <p:embed/>
                  </p:oleObj>
                </mc:Choice>
                <mc:Fallback>
                  <p:oleObj name="公式" r:id="rId5" imgW="533304" imgH="20957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12"/>
                          <a:ext cx="59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6" name="Object 10"/>
            <p:cNvGraphicFramePr>
              <a:graphicFrameLocks noChangeAspect="1"/>
            </p:cNvGraphicFramePr>
            <p:nvPr/>
          </p:nvGraphicFramePr>
          <p:xfrm>
            <a:off x="4970" y="1501"/>
            <a:ext cx="5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4" name="公式" r:id="rId7" imgW="533304" imgH="209578" progId="Equation.3">
                    <p:embed/>
                  </p:oleObj>
                </mc:Choice>
                <mc:Fallback>
                  <p:oleObj name="公式" r:id="rId7" imgW="533304" imgH="20957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1501"/>
                          <a:ext cx="5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07" name="Object 11"/>
            <p:cNvGraphicFramePr>
              <a:graphicFrameLocks noChangeAspect="1"/>
            </p:cNvGraphicFramePr>
            <p:nvPr/>
          </p:nvGraphicFramePr>
          <p:xfrm>
            <a:off x="5022" y="2834"/>
            <a:ext cx="5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5" name="公式" r:id="rId9" imgW="381096" imgH="209578" progId="Equation.3">
                    <p:embed/>
                  </p:oleObj>
                </mc:Choice>
                <mc:Fallback>
                  <p:oleObj name="公式" r:id="rId9" imgW="381096" imgH="20957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834"/>
                          <a:ext cx="5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1484" name="Group 12"/>
          <p:cNvGrpSpPr>
            <a:grpSpLocks/>
          </p:cNvGrpSpPr>
          <p:nvPr/>
        </p:nvGrpSpPr>
        <p:grpSpPr bwMode="auto">
          <a:xfrm>
            <a:off x="5734050" y="762000"/>
            <a:ext cx="889000" cy="4343400"/>
            <a:chOff x="3036" y="432"/>
            <a:chExt cx="560" cy="2736"/>
          </a:xfrm>
        </p:grpSpPr>
        <p:sp>
          <p:nvSpPr>
            <p:cNvPr id="64592" name="Text Box 13"/>
            <p:cNvSpPr txBox="1">
              <a:spLocks noChangeArrowheads="1"/>
            </p:cNvSpPr>
            <p:nvPr/>
          </p:nvSpPr>
          <p:spPr bwMode="auto">
            <a:xfrm>
              <a:off x="3057" y="1005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3" name="Text Box 14"/>
            <p:cNvSpPr txBox="1">
              <a:spLocks noChangeArrowheads="1"/>
            </p:cNvSpPr>
            <p:nvPr/>
          </p:nvSpPr>
          <p:spPr bwMode="auto">
            <a:xfrm>
              <a:off x="3125" y="825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4" name="Text Box 15"/>
            <p:cNvSpPr txBox="1">
              <a:spLocks noChangeArrowheads="1"/>
            </p:cNvSpPr>
            <p:nvPr/>
          </p:nvSpPr>
          <p:spPr bwMode="auto">
            <a:xfrm>
              <a:off x="3068" y="1171"/>
              <a:ext cx="3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5" name="Text Box 16"/>
            <p:cNvSpPr txBox="1">
              <a:spLocks noChangeArrowheads="1"/>
            </p:cNvSpPr>
            <p:nvPr/>
          </p:nvSpPr>
          <p:spPr bwMode="auto">
            <a:xfrm>
              <a:off x="3136" y="643"/>
              <a:ext cx="3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3/2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6" name="Text Box 17"/>
            <p:cNvSpPr txBox="1">
              <a:spLocks noChangeArrowheads="1"/>
            </p:cNvSpPr>
            <p:nvPr/>
          </p:nvSpPr>
          <p:spPr bwMode="auto">
            <a:xfrm>
              <a:off x="3036" y="1496"/>
              <a:ext cx="3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7" name="Text Box 18"/>
            <p:cNvSpPr txBox="1">
              <a:spLocks noChangeArrowheads="1"/>
            </p:cNvSpPr>
            <p:nvPr/>
          </p:nvSpPr>
          <p:spPr bwMode="auto">
            <a:xfrm>
              <a:off x="3120" y="1363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8" name="Text Box 19"/>
            <p:cNvSpPr txBox="1">
              <a:spLocks noChangeArrowheads="1"/>
            </p:cNvSpPr>
            <p:nvPr/>
          </p:nvSpPr>
          <p:spPr bwMode="auto">
            <a:xfrm>
              <a:off x="3120" y="2937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–1/2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99" name="Text Box 20"/>
            <p:cNvSpPr txBox="1">
              <a:spLocks noChangeArrowheads="1"/>
            </p:cNvSpPr>
            <p:nvPr/>
          </p:nvSpPr>
          <p:spPr bwMode="auto">
            <a:xfrm>
              <a:off x="3168" y="2636"/>
              <a:ext cx="30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1/2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600" name="Text Box 21"/>
            <p:cNvSpPr txBox="1">
              <a:spLocks noChangeArrowheads="1"/>
            </p:cNvSpPr>
            <p:nvPr/>
          </p:nvSpPr>
          <p:spPr bwMode="auto">
            <a:xfrm>
              <a:off x="3168" y="43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en-US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601" name="AutoShape 22"/>
            <p:cNvSpPr>
              <a:spLocks/>
            </p:cNvSpPr>
            <p:nvPr/>
          </p:nvSpPr>
          <p:spPr bwMode="auto">
            <a:xfrm>
              <a:off x="3552" y="2717"/>
              <a:ext cx="44" cy="361"/>
            </a:xfrm>
            <a:prstGeom prst="rightBracket">
              <a:avLst>
                <a:gd name="adj" fmla="val 51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602" name="AutoShape 23"/>
            <p:cNvSpPr>
              <a:spLocks/>
            </p:cNvSpPr>
            <p:nvPr/>
          </p:nvSpPr>
          <p:spPr bwMode="auto">
            <a:xfrm>
              <a:off x="3507" y="767"/>
              <a:ext cx="44" cy="541"/>
            </a:xfrm>
            <a:prstGeom prst="rightBracket">
              <a:avLst>
                <a:gd name="adj" fmla="val 76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603" name="AutoShape 24"/>
            <p:cNvSpPr>
              <a:spLocks/>
            </p:cNvSpPr>
            <p:nvPr/>
          </p:nvSpPr>
          <p:spPr bwMode="auto">
            <a:xfrm>
              <a:off x="3504" y="1476"/>
              <a:ext cx="44" cy="180"/>
            </a:xfrm>
            <a:prstGeom prst="rightBracket">
              <a:avLst>
                <a:gd name="adj" fmla="val 255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61497" name="Object 25"/>
          <p:cNvGraphicFramePr>
            <a:graphicFrameLocks noChangeAspect="1"/>
          </p:cNvGraphicFramePr>
          <p:nvPr/>
        </p:nvGraphicFramePr>
        <p:xfrm>
          <a:off x="5257800" y="25400"/>
          <a:ext cx="358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6" name="Equation" r:id="rId11" imgW="1885926" imgH="419157" progId="Equation.3">
                  <p:embed/>
                </p:oleObj>
              </mc:Choice>
              <mc:Fallback>
                <p:oleObj name="Equation" r:id="rId11" imgW="1885926" imgH="41915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400"/>
                        <a:ext cx="3581400" cy="73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27662"/>
              </p:ext>
            </p:extLst>
          </p:nvPr>
        </p:nvGraphicFramePr>
        <p:xfrm>
          <a:off x="1877377" y="49214"/>
          <a:ext cx="31670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7" name="公式" r:id="rId13" imgW="1295496" imgH="209578" progId="Equation.3">
                  <p:embed/>
                </p:oleObj>
              </mc:Choice>
              <mc:Fallback>
                <p:oleObj name="公式" r:id="rId13" imgW="1295496" imgH="20957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377" y="49214"/>
                        <a:ext cx="3167063" cy="522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0" name="Group 27"/>
          <p:cNvGrpSpPr>
            <a:grpSpLocks/>
          </p:cNvGrpSpPr>
          <p:nvPr/>
        </p:nvGrpSpPr>
        <p:grpSpPr bwMode="auto">
          <a:xfrm>
            <a:off x="152400" y="71438"/>
            <a:ext cx="5105400" cy="4859337"/>
            <a:chOff x="96" y="45"/>
            <a:chExt cx="3216" cy="3061"/>
          </a:xfrm>
        </p:grpSpPr>
        <p:grpSp>
          <p:nvGrpSpPr>
            <p:cNvPr id="64536" name="Group 28"/>
            <p:cNvGrpSpPr>
              <a:grpSpLocks/>
            </p:cNvGrpSpPr>
            <p:nvPr/>
          </p:nvGrpSpPr>
          <p:grpSpPr bwMode="auto">
            <a:xfrm>
              <a:off x="1488" y="444"/>
              <a:ext cx="1824" cy="2662"/>
              <a:chOff x="1488" y="444"/>
              <a:chExt cx="1824" cy="2662"/>
            </a:xfrm>
          </p:grpSpPr>
          <p:sp>
            <p:nvSpPr>
              <p:cNvPr id="64570" name="Text Box 29"/>
              <p:cNvSpPr txBox="1">
                <a:spLocks noChangeArrowheads="1"/>
              </p:cNvSpPr>
              <p:nvPr/>
            </p:nvSpPr>
            <p:spPr bwMode="auto">
              <a:xfrm>
                <a:off x="2401" y="444"/>
                <a:ext cx="8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zh-CN" altLang="en-US" b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加弱磁场</a:t>
                </a:r>
              </a:p>
            </p:txBody>
          </p:sp>
          <p:grpSp>
            <p:nvGrpSpPr>
              <p:cNvPr id="64571" name="Group 30"/>
              <p:cNvGrpSpPr>
                <a:grpSpLocks/>
              </p:cNvGrpSpPr>
              <p:nvPr/>
            </p:nvGrpSpPr>
            <p:grpSpPr bwMode="auto">
              <a:xfrm>
                <a:off x="1585" y="1392"/>
                <a:ext cx="1692" cy="192"/>
                <a:chOff x="1605" y="1552"/>
                <a:chExt cx="1831" cy="123"/>
              </a:xfrm>
            </p:grpSpPr>
            <p:sp>
              <p:nvSpPr>
                <p:cNvPr id="64588" name="Line 31"/>
                <p:cNvSpPr>
                  <a:spLocks noChangeShapeType="1"/>
                </p:cNvSpPr>
                <p:nvPr/>
              </p:nvSpPr>
              <p:spPr bwMode="auto">
                <a:xfrm>
                  <a:off x="2008" y="1575"/>
                  <a:ext cx="1428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9" name="Line 32"/>
                <p:cNvSpPr>
                  <a:spLocks noChangeShapeType="1"/>
                </p:cNvSpPr>
                <p:nvPr/>
              </p:nvSpPr>
              <p:spPr bwMode="auto">
                <a:xfrm>
                  <a:off x="1982" y="1675"/>
                  <a:ext cx="1428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0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626" y="1552"/>
                  <a:ext cx="390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91" name="Line 34"/>
                <p:cNvSpPr>
                  <a:spLocks noChangeShapeType="1"/>
                </p:cNvSpPr>
                <p:nvPr/>
              </p:nvSpPr>
              <p:spPr bwMode="auto">
                <a:xfrm>
                  <a:off x="1605" y="1625"/>
                  <a:ext cx="390" cy="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72" name="Group 35"/>
              <p:cNvGrpSpPr>
                <a:grpSpLocks/>
              </p:cNvGrpSpPr>
              <p:nvPr/>
            </p:nvGrpSpPr>
            <p:grpSpPr bwMode="auto">
              <a:xfrm>
                <a:off x="1488" y="2784"/>
                <a:ext cx="1824" cy="322"/>
                <a:chOff x="1471" y="2967"/>
                <a:chExt cx="2513" cy="338"/>
              </a:xfrm>
            </p:grpSpPr>
            <p:sp>
              <p:nvSpPr>
                <p:cNvPr id="64584" name="Line 36"/>
                <p:cNvSpPr>
                  <a:spLocks noChangeShapeType="1"/>
                </p:cNvSpPr>
                <p:nvPr/>
              </p:nvSpPr>
              <p:spPr bwMode="auto">
                <a:xfrm>
                  <a:off x="2076" y="2967"/>
                  <a:ext cx="1908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471" y="2967"/>
                  <a:ext cx="550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6" name="Line 38"/>
                <p:cNvSpPr>
                  <a:spLocks noChangeShapeType="1"/>
                </p:cNvSpPr>
                <p:nvPr/>
              </p:nvSpPr>
              <p:spPr bwMode="auto">
                <a:xfrm>
                  <a:off x="1490" y="3129"/>
                  <a:ext cx="549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87" name="Line 39"/>
                <p:cNvSpPr>
                  <a:spLocks noChangeShapeType="1"/>
                </p:cNvSpPr>
                <p:nvPr/>
              </p:nvSpPr>
              <p:spPr bwMode="auto">
                <a:xfrm>
                  <a:off x="2058" y="3305"/>
                  <a:ext cx="1907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573" name="Group 40"/>
              <p:cNvGrpSpPr>
                <a:grpSpLocks/>
              </p:cNvGrpSpPr>
              <p:nvPr/>
            </p:nvGrpSpPr>
            <p:grpSpPr bwMode="auto">
              <a:xfrm>
                <a:off x="1535" y="864"/>
                <a:ext cx="1759" cy="384"/>
                <a:chOff x="1536" y="843"/>
                <a:chExt cx="2423" cy="568"/>
              </a:xfrm>
            </p:grpSpPr>
            <p:grpSp>
              <p:nvGrpSpPr>
                <p:cNvPr id="64574" name="Group 41"/>
                <p:cNvGrpSpPr>
                  <a:grpSpLocks/>
                </p:cNvGrpSpPr>
                <p:nvPr/>
              </p:nvGrpSpPr>
              <p:grpSpPr bwMode="auto">
                <a:xfrm>
                  <a:off x="1536" y="843"/>
                  <a:ext cx="528" cy="549"/>
                  <a:chOff x="1536" y="856"/>
                  <a:chExt cx="1015" cy="619"/>
                </a:xfrm>
              </p:grpSpPr>
              <p:sp>
                <p:nvSpPr>
                  <p:cNvPr id="64580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856"/>
                    <a:ext cx="1015" cy="3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8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621" y="1178"/>
                    <a:ext cx="930" cy="2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82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89" y="1079"/>
                    <a:ext cx="930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8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1184"/>
                    <a:ext cx="930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4575" name="Group 46"/>
                <p:cNvGrpSpPr>
                  <a:grpSpLocks/>
                </p:cNvGrpSpPr>
                <p:nvPr/>
              </p:nvGrpSpPr>
              <p:grpSpPr bwMode="auto">
                <a:xfrm>
                  <a:off x="2064" y="850"/>
                  <a:ext cx="1895" cy="561"/>
                  <a:chOff x="3245" y="844"/>
                  <a:chExt cx="880" cy="576"/>
                </a:xfrm>
              </p:grpSpPr>
              <p:sp>
                <p:nvSpPr>
                  <p:cNvPr id="64576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245" y="844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7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245" y="1036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7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245" y="1228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7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245" y="1420"/>
                    <a:ext cx="880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64537" name="Group 51"/>
            <p:cNvGrpSpPr>
              <a:grpSpLocks/>
            </p:cNvGrpSpPr>
            <p:nvPr/>
          </p:nvGrpSpPr>
          <p:grpSpPr bwMode="auto">
            <a:xfrm>
              <a:off x="96" y="45"/>
              <a:ext cx="1724" cy="3044"/>
              <a:chOff x="96" y="45"/>
              <a:chExt cx="1724" cy="3044"/>
            </a:xfrm>
          </p:grpSpPr>
          <p:grpSp>
            <p:nvGrpSpPr>
              <p:cNvPr id="64538" name="Group 52"/>
              <p:cNvGrpSpPr>
                <a:grpSpLocks/>
              </p:cNvGrpSpPr>
              <p:nvPr/>
            </p:nvGrpSpPr>
            <p:grpSpPr bwMode="auto">
              <a:xfrm>
                <a:off x="96" y="1104"/>
                <a:ext cx="720" cy="1985"/>
                <a:chOff x="96" y="1208"/>
                <a:chExt cx="892" cy="2077"/>
              </a:xfrm>
            </p:grpSpPr>
            <p:grpSp>
              <p:nvGrpSpPr>
                <p:cNvPr id="64564" name="Group 53"/>
                <p:cNvGrpSpPr>
                  <a:grpSpLocks/>
                </p:cNvGrpSpPr>
                <p:nvPr/>
              </p:nvGrpSpPr>
              <p:grpSpPr bwMode="auto">
                <a:xfrm>
                  <a:off x="133" y="1208"/>
                  <a:ext cx="817" cy="342"/>
                  <a:chOff x="133" y="1208"/>
                  <a:chExt cx="817" cy="342"/>
                </a:xfrm>
              </p:grpSpPr>
              <p:sp>
                <p:nvSpPr>
                  <p:cNvPr id="6456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67" y="1394"/>
                    <a:ext cx="583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" y="1208"/>
                    <a:ext cx="421" cy="3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4p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565" name="Group 56"/>
                <p:cNvGrpSpPr>
                  <a:grpSpLocks/>
                </p:cNvGrpSpPr>
                <p:nvPr/>
              </p:nvGrpSpPr>
              <p:grpSpPr bwMode="auto">
                <a:xfrm>
                  <a:off x="96" y="2942"/>
                  <a:ext cx="892" cy="343"/>
                  <a:chOff x="96" y="2942"/>
                  <a:chExt cx="892" cy="343"/>
                </a:xfrm>
              </p:grpSpPr>
              <p:sp>
                <p:nvSpPr>
                  <p:cNvPr id="6456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06" y="3129"/>
                    <a:ext cx="582" cy="0"/>
                  </a:xfrm>
                  <a:prstGeom prst="line">
                    <a:avLst/>
                  </a:prstGeom>
                  <a:noFill/>
                  <a:ln w="412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67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2942"/>
                    <a:ext cx="390" cy="3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 sz="2800" b="1" i="1">
                        <a:latin typeface="Times New Roman" panose="02020603050405020304" pitchFamily="18" charset="0"/>
                      </a:rPr>
                      <a:t>4s</a:t>
                    </a:r>
                    <a:endParaRPr lang="en-US" altLang="zh-CN" sz="2800" b="1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4539" name="Group 59"/>
              <p:cNvGrpSpPr>
                <a:grpSpLocks/>
              </p:cNvGrpSpPr>
              <p:nvPr/>
            </p:nvGrpSpPr>
            <p:grpSpPr bwMode="auto">
              <a:xfrm>
                <a:off x="144" y="45"/>
                <a:ext cx="1676" cy="2916"/>
                <a:chOff x="144" y="45"/>
                <a:chExt cx="1676" cy="2916"/>
              </a:xfrm>
            </p:grpSpPr>
            <p:sp>
              <p:nvSpPr>
                <p:cNvPr id="64540" name="Rectangle 60"/>
                <p:cNvSpPr>
                  <a:spLocks noChangeArrowheads="1"/>
                </p:cNvSpPr>
                <p:nvPr/>
              </p:nvSpPr>
              <p:spPr bwMode="auto">
                <a:xfrm>
                  <a:off x="195" y="45"/>
                  <a:ext cx="525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/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4-12</a:t>
                  </a:r>
                </a:p>
              </p:txBody>
            </p:sp>
            <p:grpSp>
              <p:nvGrpSpPr>
                <p:cNvPr id="64541" name="Group 61"/>
                <p:cNvGrpSpPr>
                  <a:grpSpLocks/>
                </p:cNvGrpSpPr>
                <p:nvPr/>
              </p:nvGrpSpPr>
              <p:grpSpPr bwMode="auto">
                <a:xfrm>
                  <a:off x="225" y="403"/>
                  <a:ext cx="1595" cy="2558"/>
                  <a:chOff x="225" y="403"/>
                  <a:chExt cx="1595" cy="2558"/>
                </a:xfrm>
              </p:grpSpPr>
              <p:sp>
                <p:nvSpPr>
                  <p:cNvPr id="64543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5" y="403"/>
                    <a:ext cx="815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zh-CN" altLang="en-US" sz="2000" b="1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自旋轨</a:t>
                    </a:r>
                  </a:p>
                  <a:p>
                    <a:pPr algn="l" eaLnBrk="1" hangingPunct="1"/>
                    <a:r>
                      <a:rPr lang="zh-CN" altLang="en-US" sz="2000" b="1">
                        <a:solidFill>
                          <a:schemeClr val="folHlink"/>
                        </a:solidFill>
                        <a:latin typeface="Times New Roman" panose="02020603050405020304" pitchFamily="18" charset="0"/>
                      </a:rPr>
                      <a:t>道耦合</a:t>
                    </a:r>
                  </a:p>
                </p:txBody>
              </p:sp>
              <p:grpSp>
                <p:nvGrpSpPr>
                  <p:cNvPr id="64544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225" y="836"/>
                    <a:ext cx="1370" cy="2125"/>
                    <a:chOff x="225" y="836"/>
                    <a:chExt cx="1370" cy="2125"/>
                  </a:xfrm>
                </p:grpSpPr>
                <p:grpSp>
                  <p:nvGrpSpPr>
                    <p:cNvPr id="64545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" y="1276"/>
                      <a:ext cx="327" cy="1656"/>
                      <a:chOff x="225" y="1276"/>
                      <a:chExt cx="327" cy="1656"/>
                    </a:xfrm>
                  </p:grpSpPr>
                  <p:sp>
                    <p:nvSpPr>
                      <p:cNvPr id="64562" name="Freeform 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29" y="1276"/>
                        <a:ext cx="0" cy="1656"/>
                      </a:xfrm>
                      <a:custGeom>
                        <a:avLst/>
                        <a:gdLst>
                          <a:gd name="T0" fmla="*/ 0 w 1"/>
                          <a:gd name="T1" fmla="*/ 0 h 1637"/>
                          <a:gd name="T2" fmla="*/ 0 w 1"/>
                          <a:gd name="T3" fmla="*/ 1656 h 163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1" h="1637">
                            <a:moveTo>
                              <a:pt x="0" y="0"/>
                            </a:moveTo>
                            <a:lnTo>
                              <a:pt x="0" y="1637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FF"/>
                        </a:solidFill>
                        <a:round/>
                        <a:headEnd/>
                        <a:tailEnd type="arrow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63" name="Text Box 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5378201">
                        <a:off x="-78" y="1912"/>
                        <a:ext cx="933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768.2</a:t>
                        </a:r>
                        <a:r>
                          <a:rPr lang="en-US" altLang="en-US" sz="2800" b="1">
                            <a:latin typeface="Times New Roman" panose="02020603050405020304" pitchFamily="18" charset="0"/>
                          </a:rPr>
                          <a:t>nm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4546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7" y="2640"/>
                      <a:ext cx="877" cy="321"/>
                      <a:chOff x="647" y="2640"/>
                      <a:chExt cx="877" cy="321"/>
                    </a:xfrm>
                  </p:grpSpPr>
                  <p:graphicFrame>
                    <p:nvGraphicFramePr>
                      <p:cNvPr id="64560" name="Object 68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647" y="2640"/>
                      <a:ext cx="313" cy="321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65038" name="Equation" r:id="rId15" imgW="333555" imgH="228771" progId="Equation.3">
                              <p:embed/>
                            </p:oleObj>
                          </mc:Choice>
                          <mc:Fallback>
                            <p:oleObj name="Equation" r:id="rId15" imgW="333555" imgH="228771" progId="Equation.3">
                              <p:embed/>
                              <p:pic>
                                <p:nvPicPr>
                                  <p:cNvPr id="0" name="Object 68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>
                                    <a:lum contrast="38000"/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647" y="2640"/>
                                    <a:ext cx="313" cy="32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64561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33" y="2939"/>
                        <a:ext cx="491" cy="0"/>
                      </a:xfrm>
                      <a:prstGeom prst="line">
                        <a:avLst/>
                      </a:prstGeom>
                      <a:noFill/>
                      <a:ln w="412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4547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6" y="836"/>
                      <a:ext cx="1029" cy="882"/>
                      <a:chOff x="566" y="836"/>
                      <a:chExt cx="1029" cy="882"/>
                    </a:xfrm>
                  </p:grpSpPr>
                  <p:graphicFrame>
                    <p:nvGraphicFramePr>
                      <p:cNvPr id="64554" name="Object 7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566" y="836"/>
                      <a:ext cx="394" cy="31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65039" name="公式" r:id="rId17" imgW="342756" imgH="228771" progId="Equation.3">
                              <p:embed/>
                            </p:oleObj>
                          </mc:Choice>
                          <mc:Fallback>
                            <p:oleObj name="公式" r:id="rId17" imgW="342756" imgH="228771" progId="Equation.3">
                              <p:embed/>
                              <p:pic>
                                <p:nvPicPr>
                                  <p:cNvPr id="0" name="Object 71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lum contrast="38000"/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66" y="836"/>
                                    <a:ext cx="394" cy="31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64555" name="Object 7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614" y="1402"/>
                      <a:ext cx="394" cy="31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65040" name="公式" r:id="rId19" imgW="342756" imgH="228771" progId="Equation.3">
                              <p:embed/>
                            </p:oleObj>
                          </mc:Choice>
                          <mc:Fallback>
                            <p:oleObj name="公式" r:id="rId19" imgW="342756" imgH="228771" progId="Equation.3">
                              <p:embed/>
                              <p:pic>
                                <p:nvPicPr>
                                  <p:cNvPr id="0" name="Object 7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lum contrast="38000"/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614" y="1402"/>
                                    <a:ext cx="394" cy="31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64556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81" y="1495"/>
                        <a:ext cx="596" cy="0"/>
                      </a:xfrm>
                      <a:prstGeom prst="line">
                        <a:avLst/>
                      </a:prstGeom>
                      <a:noFill/>
                      <a:ln w="412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57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98" y="1082"/>
                        <a:ext cx="597" cy="0"/>
                      </a:xfrm>
                      <a:prstGeom prst="line">
                        <a:avLst/>
                      </a:prstGeom>
                      <a:noFill/>
                      <a:ln w="412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58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81" y="1090"/>
                        <a:ext cx="213" cy="19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59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81" y="1269"/>
                        <a:ext cx="217" cy="23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4548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087"/>
                      <a:ext cx="327" cy="1857"/>
                      <a:chOff x="1152" y="1087"/>
                      <a:chExt cx="327" cy="1857"/>
                    </a:xfrm>
                  </p:grpSpPr>
                  <p:sp>
                    <p:nvSpPr>
                      <p:cNvPr id="64552" name="Text Box 7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5378201">
                        <a:off x="822" y="1974"/>
                        <a:ext cx="988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zh-CN" altLang="en-US" sz="2800" b="1">
                            <a:latin typeface="Times New Roman" panose="02020603050405020304" pitchFamily="18" charset="0"/>
                          </a:rPr>
                          <a:t> </a:t>
                        </a:r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769.9</a:t>
                        </a:r>
                        <a:r>
                          <a:rPr lang="en-US" altLang="en-US" sz="2800" b="1">
                            <a:latin typeface="Times New Roman" panose="02020603050405020304" pitchFamily="18" charset="0"/>
                          </a:rPr>
                          <a:t>nm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553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229" y="1087"/>
                        <a:ext cx="1" cy="1857"/>
                      </a:xfrm>
                      <a:custGeom>
                        <a:avLst/>
                        <a:gdLst>
                          <a:gd name="T0" fmla="*/ 0 w 1"/>
                          <a:gd name="T1" fmla="*/ 0 h 1637"/>
                          <a:gd name="T2" fmla="*/ 0 w 1"/>
                          <a:gd name="T3" fmla="*/ 1857 h 163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1" h="1637">
                            <a:moveTo>
                              <a:pt x="0" y="0"/>
                            </a:moveTo>
                            <a:lnTo>
                              <a:pt x="0" y="1637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FF"/>
                        </a:solidFill>
                        <a:round/>
                        <a:headEnd/>
                        <a:tailEnd type="arrow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4549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8" y="1502"/>
                      <a:ext cx="329" cy="1430"/>
                      <a:chOff x="768" y="1502"/>
                      <a:chExt cx="329" cy="1430"/>
                    </a:xfrm>
                  </p:grpSpPr>
                  <p:sp>
                    <p:nvSpPr>
                      <p:cNvPr id="64550" name="Text Box 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-5378201">
                        <a:off x="466" y="1968"/>
                        <a:ext cx="931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algn="ctr"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zh-CN" sz="2800" b="1">
                            <a:latin typeface="Times New Roman" panose="02020603050405020304" pitchFamily="18" charset="0"/>
                          </a:rPr>
                          <a:t>766.4</a:t>
                        </a:r>
                        <a:r>
                          <a:rPr lang="en-US" altLang="en-US" sz="2800" b="1">
                            <a:latin typeface="Times New Roman" panose="02020603050405020304" pitchFamily="18" charset="0"/>
                          </a:rPr>
                          <a:t>nm</a:t>
                        </a:r>
                        <a:endParaRPr lang="en-US" altLang="zh-CN" sz="2800" b="1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551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97" y="1502"/>
                        <a:ext cx="0" cy="1430"/>
                      </a:xfrm>
                      <a:custGeom>
                        <a:avLst/>
                        <a:gdLst>
                          <a:gd name="T0" fmla="*/ 0 w 1"/>
                          <a:gd name="T1" fmla="*/ 0 h 1637"/>
                          <a:gd name="T2" fmla="*/ 0 w 1"/>
                          <a:gd name="T3" fmla="*/ 1430 h 1637"/>
                          <a:gd name="T4" fmla="*/ 0 60000 65536"/>
                          <a:gd name="T5" fmla="*/ 0 60000 6553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0" t="0" r="r" b="b"/>
                        <a:pathLst>
                          <a:path w="1" h="1637">
                            <a:moveTo>
                              <a:pt x="0" y="0"/>
                            </a:moveTo>
                            <a:lnTo>
                              <a:pt x="0" y="1637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FF"/>
                        </a:solidFill>
                        <a:round/>
                        <a:headEnd/>
                        <a:tailEnd type="arrow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4542" name="Rectangle 83"/>
                <p:cNvSpPr>
                  <a:spLocks noChangeArrowheads="1"/>
                </p:cNvSpPr>
                <p:nvPr/>
              </p:nvSpPr>
              <p:spPr bwMode="auto">
                <a:xfrm>
                  <a:off x="144" y="288"/>
                  <a:ext cx="514" cy="5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lnSpc>
                      <a:spcPct val="180000"/>
                    </a:lnSpc>
                  </a:pPr>
                  <a:r>
                    <a:rPr lang="zh-CN" altLang="en-US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钾</a:t>
                  </a:r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</p:grpSp>
        </p:grpSp>
      </p:grpSp>
      <p:grpSp>
        <p:nvGrpSpPr>
          <p:cNvPr id="361556" name="Group 84"/>
          <p:cNvGrpSpPr>
            <a:grpSpLocks/>
          </p:cNvGrpSpPr>
          <p:nvPr/>
        </p:nvGrpSpPr>
        <p:grpSpPr bwMode="auto">
          <a:xfrm>
            <a:off x="2514600" y="1676400"/>
            <a:ext cx="3124200" cy="685800"/>
            <a:chOff x="1584" y="1056"/>
            <a:chExt cx="1968" cy="432"/>
          </a:xfrm>
        </p:grpSpPr>
        <p:sp>
          <p:nvSpPr>
            <p:cNvPr id="64534" name="Line 85"/>
            <p:cNvSpPr>
              <a:spLocks noChangeShapeType="1"/>
            </p:cNvSpPr>
            <p:nvPr/>
          </p:nvSpPr>
          <p:spPr bwMode="auto">
            <a:xfrm>
              <a:off x="1632" y="1056"/>
              <a:ext cx="19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4535" name="Line 86"/>
            <p:cNvSpPr>
              <a:spLocks noChangeShapeType="1"/>
            </p:cNvSpPr>
            <p:nvPr/>
          </p:nvSpPr>
          <p:spPr bwMode="auto">
            <a:xfrm>
              <a:off x="1584" y="1488"/>
              <a:ext cx="19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61559" name="Group 87"/>
          <p:cNvGrpSpPr>
            <a:grpSpLocks/>
          </p:cNvGrpSpPr>
          <p:nvPr/>
        </p:nvGrpSpPr>
        <p:grpSpPr bwMode="auto">
          <a:xfrm>
            <a:off x="2286000" y="1752600"/>
            <a:ext cx="609600" cy="609600"/>
            <a:chOff x="1440" y="1104"/>
            <a:chExt cx="384" cy="384"/>
          </a:xfrm>
        </p:grpSpPr>
        <p:sp>
          <p:nvSpPr>
            <p:cNvPr id="64532" name="Line 88"/>
            <p:cNvSpPr>
              <a:spLocks noChangeShapeType="1"/>
            </p:cNvSpPr>
            <p:nvPr/>
          </p:nvSpPr>
          <p:spPr bwMode="auto">
            <a:xfrm>
              <a:off x="1440" y="1104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64533" name="Object 89"/>
            <p:cNvGraphicFramePr>
              <a:graphicFrameLocks noChangeAspect="1"/>
            </p:cNvGraphicFramePr>
            <p:nvPr/>
          </p:nvGraphicFramePr>
          <p:xfrm>
            <a:off x="1488" y="1152"/>
            <a:ext cx="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1" name="Equation" r:id="rId21" imgW="285630" imgH="209578" progId="Equation.3">
                    <p:embed/>
                  </p:oleObj>
                </mc:Choice>
                <mc:Fallback>
                  <p:oleObj name="Equation" r:id="rId21" imgW="285630" imgH="209578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152"/>
                          <a:ext cx="3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1562" name="Group 90"/>
          <p:cNvGrpSpPr>
            <a:grpSpLocks/>
          </p:cNvGrpSpPr>
          <p:nvPr/>
        </p:nvGrpSpPr>
        <p:grpSpPr bwMode="auto">
          <a:xfrm>
            <a:off x="3962400" y="1371600"/>
            <a:ext cx="685800" cy="1143000"/>
            <a:chOff x="2496" y="864"/>
            <a:chExt cx="432" cy="720"/>
          </a:xfrm>
        </p:grpSpPr>
        <p:sp>
          <p:nvSpPr>
            <p:cNvPr id="64530" name="Line 91"/>
            <p:cNvSpPr>
              <a:spLocks noChangeShapeType="1"/>
            </p:cNvSpPr>
            <p:nvPr/>
          </p:nvSpPr>
          <p:spPr bwMode="auto">
            <a:xfrm>
              <a:off x="2496" y="864"/>
              <a:ext cx="0" cy="72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64531" name="Object 92"/>
            <p:cNvGraphicFramePr>
              <a:graphicFrameLocks noChangeAspect="1"/>
            </p:cNvGraphicFramePr>
            <p:nvPr/>
          </p:nvGraphicFramePr>
          <p:xfrm>
            <a:off x="2592" y="1152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2" name="Equation" r:id="rId23" imgW="285630" imgH="209578" progId="Equation.3">
                    <p:embed/>
                  </p:oleObj>
                </mc:Choice>
                <mc:Fallback>
                  <p:oleObj name="Equation" r:id="rId23" imgW="285630" imgH="209578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152"/>
                          <a:ext cx="336" cy="2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1566" name="Object 94"/>
          <p:cNvGraphicFramePr>
            <a:graphicFrameLocks noChangeAspect="1"/>
          </p:cNvGraphicFramePr>
          <p:nvPr/>
        </p:nvGraphicFramePr>
        <p:xfrm>
          <a:off x="381000" y="5829300"/>
          <a:ext cx="73755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3" name="Equation" r:id="rId25" imgW="3724311" imgH="437965" progId="Equation.3">
                  <p:embed/>
                </p:oleObj>
              </mc:Choice>
              <mc:Fallback>
                <p:oleObj name="Equation" r:id="rId25" imgW="3724311" imgH="437965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29300"/>
                        <a:ext cx="73755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67" name="Object 95"/>
          <p:cNvGraphicFramePr>
            <a:graphicFrameLocks noChangeAspect="1"/>
          </p:cNvGraphicFramePr>
          <p:nvPr/>
        </p:nvGraphicFramePr>
        <p:xfrm>
          <a:off x="381000" y="5130800"/>
          <a:ext cx="6858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4" name="Equation" r:id="rId27" imgW="3333630" imgH="399965" progId="Equation.3">
                  <p:embed/>
                </p:oleObj>
              </mc:Choice>
              <mc:Fallback>
                <p:oleObj name="Equation" r:id="rId27" imgW="3333630" imgH="399965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30800"/>
                        <a:ext cx="6858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68" name="Group 96"/>
          <p:cNvGrpSpPr>
            <a:grpSpLocks/>
          </p:cNvGrpSpPr>
          <p:nvPr/>
        </p:nvGrpSpPr>
        <p:grpSpPr bwMode="auto">
          <a:xfrm>
            <a:off x="2971800" y="2605088"/>
            <a:ext cx="2133600" cy="1052512"/>
            <a:chOff x="1872" y="1641"/>
            <a:chExt cx="1344" cy="663"/>
          </a:xfrm>
        </p:grpSpPr>
        <p:sp>
          <p:nvSpPr>
            <p:cNvPr id="64528" name="Rectangle 97"/>
            <p:cNvSpPr>
              <a:spLocks noChangeArrowheads="1"/>
            </p:cNvSpPr>
            <p:nvPr/>
          </p:nvSpPr>
          <p:spPr bwMode="auto">
            <a:xfrm>
              <a:off x="1872" y="1977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800" b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altLang="zh-CN" sz="2800" b="1">
                  <a:latin typeface="Times New Roman" panose="02020603050405020304" pitchFamily="18" charset="0"/>
                </a:rPr>
                <a:t> 766.4</a:t>
              </a:r>
              <a:r>
                <a:rPr lang="en-US" altLang="en-US" sz="2800" b="1">
                  <a:latin typeface="Times New Roman" panose="02020603050405020304" pitchFamily="18" charset="0"/>
                </a:rPr>
                <a:t>nm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4529" name="Rectangle 98"/>
            <p:cNvSpPr>
              <a:spLocks noChangeArrowheads="1"/>
            </p:cNvSpPr>
            <p:nvPr/>
          </p:nvSpPr>
          <p:spPr bwMode="auto">
            <a:xfrm>
              <a:off x="1872" y="1641"/>
              <a:ext cx="1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769.9</a:t>
              </a:r>
              <a:r>
                <a:rPr lang="en-US" altLang="en-US" sz="2800" b="1" dirty="0">
                  <a:latin typeface="Times New Roman" panose="02020603050405020304" pitchFamily="18" charset="0"/>
                </a:rPr>
                <a:t>nm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61565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726358"/>
              </p:ext>
            </p:extLst>
          </p:nvPr>
        </p:nvGraphicFramePr>
        <p:xfrm>
          <a:off x="2446778" y="2874169"/>
          <a:ext cx="668337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5" name="Equation" r:id="rId29" imgW="3085920" imgH="761760" progId="Equation.DSMT4">
                  <p:embed/>
                </p:oleObj>
              </mc:Choice>
              <mc:Fallback>
                <p:oleObj name="Equation" r:id="rId29" imgW="3085920" imgH="76176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2000" contrast="38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778" y="2874169"/>
                        <a:ext cx="6683375" cy="1408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684213" y="1222365"/>
            <a:ext cx="82089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429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4-13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假如原子所处的外磁场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大于该原子的内磁场，那么，原子的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L-S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耦合将解脱，总轨道角动量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和总自旋角动量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将分别独立地绕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旋进。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）写出此时原子总磁矩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的表示式；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）写出原子在此磁场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中的取向能⊿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的表示式；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）如置于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中的原子是钠，试计算其第一激发态和基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态的能级分裂，绘出分裂后的能级图，并标出选择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定则                               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所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允许的跃迁。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5539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9279390"/>
              </p:ext>
            </p:extLst>
          </p:nvPr>
        </p:nvGraphicFramePr>
        <p:xfrm>
          <a:off x="2817812" y="3906837"/>
          <a:ext cx="2446309" cy="38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2" y="3906837"/>
                        <a:ext cx="2446309" cy="386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48804"/>
              </p:ext>
            </p:extLst>
          </p:nvPr>
        </p:nvGraphicFramePr>
        <p:xfrm>
          <a:off x="995159" y="4619625"/>
          <a:ext cx="655519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4" name="公式" r:id="rId5" imgW="3135539" imgH="431613" progId="Equation.3">
                  <p:embed/>
                </p:oleObj>
              </mc:Choice>
              <mc:Fallback>
                <p:oleObj name="公式" r:id="rId5" imgW="3135539" imgH="4316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59" y="4619625"/>
                        <a:ext cx="655519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5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5157788"/>
          <a:ext cx="43926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6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439261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Rectangle 6"/>
          <p:cNvSpPr>
            <a:spLocks noChangeArrowheads="1"/>
          </p:cNvSpPr>
          <p:nvPr/>
        </p:nvSpPr>
        <p:spPr bwMode="auto">
          <a:xfrm>
            <a:off x="1062038" y="134937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66564" name="Rectangle 7"/>
          <p:cNvSpPr>
            <a:spLocks noChangeArrowheads="1"/>
          </p:cNvSpPr>
          <p:nvPr/>
        </p:nvSpPr>
        <p:spPr bwMode="auto">
          <a:xfrm>
            <a:off x="1042988" y="4581525"/>
            <a:ext cx="297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）见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p183-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22.10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1042988" y="1806574"/>
            <a:ext cx="140601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41969"/>
              </p:ext>
            </p:extLst>
          </p:nvPr>
        </p:nvGraphicFramePr>
        <p:xfrm>
          <a:off x="1042988" y="1806575"/>
          <a:ext cx="6415375" cy="191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7" name="公式" r:id="rId5" imgW="2881649" imgH="863225" progId="Equation.3">
                  <p:embed/>
                </p:oleObj>
              </mc:Choice>
              <mc:Fallback>
                <p:oleObj name="公式" r:id="rId5" imgW="2881649" imgH="8632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06575"/>
                        <a:ext cx="6415375" cy="1916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32656"/>
            <a:ext cx="8013145" cy="6120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6176" y="1671191"/>
            <a:ext cx="144016" cy="389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156176" y="4725144"/>
            <a:ext cx="144016" cy="389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684213" y="1524000"/>
            <a:ext cx="799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6A4E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4-14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B=4T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的外磁场中，忽略自旋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轨道相互作用，试求氢原子的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2P→1S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跃迁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(λ=121nm)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所产生的谱线的波长。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8611" name="Group 2"/>
          <p:cNvGrpSpPr>
            <a:grpSpLocks/>
          </p:cNvGrpSpPr>
          <p:nvPr/>
        </p:nvGrpSpPr>
        <p:grpSpPr bwMode="auto">
          <a:xfrm>
            <a:off x="457200" y="90488"/>
            <a:ext cx="7732713" cy="519112"/>
            <a:chOff x="192" y="0"/>
            <a:chExt cx="4422" cy="327"/>
          </a:xfrm>
        </p:grpSpPr>
        <p:sp>
          <p:nvSpPr>
            <p:cNvPr id="68661" name="Text Box 3"/>
            <p:cNvSpPr txBox="1">
              <a:spLocks noChangeArrowheads="1"/>
            </p:cNvSpPr>
            <p:nvPr/>
          </p:nvSpPr>
          <p:spPr bwMode="auto">
            <a:xfrm>
              <a:off x="192" y="0"/>
              <a:ext cx="4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4-14. </a:t>
              </a:r>
              <a:r>
                <a:rPr lang="en-US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H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原子及在强磁场中             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的塞曼效应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68662" name="Object 4"/>
            <p:cNvGraphicFramePr>
              <a:graphicFrameLocks noChangeAspect="1"/>
            </p:cNvGraphicFramePr>
            <p:nvPr/>
          </p:nvGraphicFramePr>
          <p:xfrm>
            <a:off x="2564" y="28"/>
            <a:ext cx="74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18" name="Equation" r:id="rId3" imgW="609600" imgH="171578" progId="Equation.3">
                    <p:embed/>
                  </p:oleObj>
                </mc:Choice>
                <mc:Fallback>
                  <p:oleObj name="Equation" r:id="rId3" imgW="609600" imgH="17157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2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8"/>
                          <a:ext cx="74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34203"/>
              </p:ext>
            </p:extLst>
          </p:nvPr>
        </p:nvGraphicFramePr>
        <p:xfrm>
          <a:off x="5236012" y="964940"/>
          <a:ext cx="2495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9" name="公式" r:id="rId5" imgW="1095363" imgH="209578" progId="Equation.3">
                  <p:embed/>
                </p:oleObj>
              </mc:Choice>
              <mc:Fallback>
                <p:oleObj name="公式" r:id="rId5" imgW="1095363" imgH="2095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012" y="964940"/>
                        <a:ext cx="2495550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4343400" y="2052638"/>
          <a:ext cx="44958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0" name="公式" r:id="rId7" imgW="2086059" imgH="399965" progId="Equation.3">
                  <p:embed/>
                </p:oleObj>
              </mc:Choice>
              <mc:Fallback>
                <p:oleObj name="公式" r:id="rId7" imgW="2086059" imgH="3999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2638"/>
                        <a:ext cx="44958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4114800" y="2743200"/>
          <a:ext cx="167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1" name="Equation" r:id="rId9" imgW="609600" imgH="399965" progId="Equation.3">
                  <p:embed/>
                </p:oleObj>
              </mc:Choice>
              <mc:Fallback>
                <p:oleObj name="Equation" r:id="rId9" imgW="609600" imgH="3999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67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529" name="Group 9"/>
          <p:cNvGrpSpPr>
            <a:grpSpLocks/>
          </p:cNvGrpSpPr>
          <p:nvPr/>
        </p:nvGrpSpPr>
        <p:grpSpPr bwMode="auto">
          <a:xfrm>
            <a:off x="0" y="604838"/>
            <a:ext cx="4383088" cy="4994275"/>
            <a:chOff x="0" y="381"/>
            <a:chExt cx="2761" cy="3146"/>
          </a:xfrm>
        </p:grpSpPr>
        <p:grpSp>
          <p:nvGrpSpPr>
            <p:cNvPr id="68621" name="Group 10"/>
            <p:cNvGrpSpPr>
              <a:grpSpLocks/>
            </p:cNvGrpSpPr>
            <p:nvPr/>
          </p:nvGrpSpPr>
          <p:grpSpPr bwMode="auto">
            <a:xfrm>
              <a:off x="1007" y="381"/>
              <a:ext cx="1754" cy="1034"/>
              <a:chOff x="2855" y="537"/>
              <a:chExt cx="2083" cy="1088"/>
            </a:xfrm>
          </p:grpSpPr>
          <p:sp>
            <p:nvSpPr>
              <p:cNvPr id="68651" name="Line 11"/>
              <p:cNvSpPr>
                <a:spLocks noChangeShapeType="1"/>
              </p:cNvSpPr>
              <p:nvPr/>
            </p:nvSpPr>
            <p:spPr bwMode="auto">
              <a:xfrm>
                <a:off x="3379" y="1488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2" name="Line 12"/>
              <p:cNvSpPr>
                <a:spLocks noChangeShapeType="1"/>
              </p:cNvSpPr>
              <p:nvPr/>
            </p:nvSpPr>
            <p:spPr bwMode="auto">
              <a:xfrm>
                <a:off x="3377" y="1296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3" name="Line 13"/>
              <p:cNvSpPr>
                <a:spLocks noChangeShapeType="1"/>
              </p:cNvSpPr>
              <p:nvPr/>
            </p:nvSpPr>
            <p:spPr bwMode="auto">
              <a:xfrm>
                <a:off x="3369" y="1116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4" name="Line 14"/>
              <p:cNvSpPr>
                <a:spLocks noChangeShapeType="1"/>
              </p:cNvSpPr>
              <p:nvPr/>
            </p:nvSpPr>
            <p:spPr bwMode="auto">
              <a:xfrm>
                <a:off x="2855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5" name="Line 15"/>
              <p:cNvSpPr>
                <a:spLocks noChangeShapeType="1"/>
              </p:cNvSpPr>
              <p:nvPr/>
            </p:nvSpPr>
            <p:spPr bwMode="auto">
              <a:xfrm flipV="1">
                <a:off x="2855" y="1104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6" name="Line 16"/>
              <p:cNvSpPr>
                <a:spLocks noChangeShapeType="1"/>
              </p:cNvSpPr>
              <p:nvPr/>
            </p:nvSpPr>
            <p:spPr bwMode="auto">
              <a:xfrm>
                <a:off x="2885" y="1302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7" name="Text Box 17"/>
              <p:cNvSpPr txBox="1">
                <a:spLocks noChangeArrowheads="1"/>
              </p:cNvSpPr>
              <p:nvPr/>
            </p:nvSpPr>
            <p:spPr bwMode="auto">
              <a:xfrm>
                <a:off x="4594" y="537"/>
                <a:ext cx="344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en-US" sz="2800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8" name="Text Box 18"/>
              <p:cNvSpPr txBox="1">
                <a:spLocks noChangeArrowheads="1"/>
              </p:cNvSpPr>
              <p:nvPr/>
            </p:nvSpPr>
            <p:spPr bwMode="auto">
              <a:xfrm>
                <a:off x="4628" y="1132"/>
                <a:ext cx="252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9" name="Text Box 19"/>
              <p:cNvSpPr txBox="1">
                <a:spLocks noChangeArrowheads="1"/>
              </p:cNvSpPr>
              <p:nvPr/>
            </p:nvSpPr>
            <p:spPr bwMode="auto">
              <a:xfrm>
                <a:off x="4626" y="960"/>
                <a:ext cx="251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0" name="Text Box 20"/>
              <p:cNvSpPr txBox="1">
                <a:spLocks noChangeArrowheads="1"/>
              </p:cNvSpPr>
              <p:nvPr/>
            </p:nvSpPr>
            <p:spPr bwMode="auto">
              <a:xfrm>
                <a:off x="4547" y="1322"/>
                <a:ext cx="366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–1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8622" name="Text Box 21"/>
            <p:cNvSpPr txBox="1">
              <a:spLocks noChangeArrowheads="1"/>
            </p:cNvSpPr>
            <p:nvPr/>
          </p:nvSpPr>
          <p:spPr bwMode="auto">
            <a:xfrm>
              <a:off x="1289" y="521"/>
              <a:ext cx="1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有磁场</a:t>
              </a:r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B=4T</a:t>
              </a:r>
            </a:p>
          </p:txBody>
        </p:sp>
        <p:grpSp>
          <p:nvGrpSpPr>
            <p:cNvPr id="68623" name="Group 22"/>
            <p:cNvGrpSpPr>
              <a:grpSpLocks/>
            </p:cNvGrpSpPr>
            <p:nvPr/>
          </p:nvGrpSpPr>
          <p:grpSpPr bwMode="auto">
            <a:xfrm>
              <a:off x="1032" y="2552"/>
              <a:ext cx="1627" cy="288"/>
              <a:chOff x="2886" y="2688"/>
              <a:chExt cx="2038" cy="304"/>
            </a:xfrm>
          </p:grpSpPr>
          <p:sp>
            <p:nvSpPr>
              <p:cNvPr id="68648" name="Line 23"/>
              <p:cNvSpPr>
                <a:spLocks noChangeShapeType="1"/>
              </p:cNvSpPr>
              <p:nvPr/>
            </p:nvSpPr>
            <p:spPr bwMode="auto">
              <a:xfrm>
                <a:off x="3451" y="2832"/>
                <a:ext cx="117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9" name="Line 24"/>
              <p:cNvSpPr>
                <a:spLocks noChangeShapeType="1"/>
              </p:cNvSpPr>
              <p:nvPr/>
            </p:nvSpPr>
            <p:spPr bwMode="auto">
              <a:xfrm>
                <a:off x="2886" y="283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0" name="Text Box 25"/>
              <p:cNvSpPr txBox="1">
                <a:spLocks noChangeArrowheads="1"/>
              </p:cNvSpPr>
              <p:nvPr/>
            </p:nvSpPr>
            <p:spPr bwMode="auto">
              <a:xfrm>
                <a:off x="4658" y="2688"/>
                <a:ext cx="266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1" i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624" name="Group 26"/>
            <p:cNvGrpSpPr>
              <a:grpSpLocks/>
            </p:cNvGrpSpPr>
            <p:nvPr/>
          </p:nvGrpSpPr>
          <p:grpSpPr bwMode="auto">
            <a:xfrm>
              <a:off x="420" y="1111"/>
              <a:ext cx="658" cy="1567"/>
              <a:chOff x="2432" y="1571"/>
              <a:chExt cx="658" cy="1319"/>
            </a:xfrm>
          </p:grpSpPr>
          <p:sp>
            <p:nvSpPr>
              <p:cNvPr id="68645" name="Freeform 27"/>
              <p:cNvSpPr>
                <a:spLocks/>
              </p:cNvSpPr>
              <p:nvPr/>
            </p:nvSpPr>
            <p:spPr bwMode="auto">
              <a:xfrm>
                <a:off x="2733" y="1571"/>
                <a:ext cx="1" cy="1319"/>
              </a:xfrm>
              <a:custGeom>
                <a:avLst/>
                <a:gdLst>
                  <a:gd name="T0" fmla="*/ 0 w 1"/>
                  <a:gd name="T1" fmla="*/ 0 h 1637"/>
                  <a:gd name="T2" fmla="*/ 0 w 1"/>
                  <a:gd name="T3" fmla="*/ 1319 h 163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637">
                    <a:moveTo>
                      <a:pt x="0" y="0"/>
                    </a:moveTo>
                    <a:lnTo>
                      <a:pt x="0" y="1637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6" name="Text Box 28"/>
              <p:cNvSpPr txBox="1">
                <a:spLocks noChangeArrowheads="1"/>
              </p:cNvSpPr>
              <p:nvPr/>
            </p:nvSpPr>
            <p:spPr bwMode="auto">
              <a:xfrm rot="-5378302">
                <a:off x="2204" y="2136"/>
                <a:ext cx="7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1">
                    <a:latin typeface="Times New Roman" panose="02020603050405020304" pitchFamily="18" charset="0"/>
                  </a:rPr>
                  <a:t>121.0</a:t>
                </a:r>
                <a:r>
                  <a:rPr lang="en-US" altLang="en-US" sz="2800" b="1">
                    <a:latin typeface="Times New Roman" panose="02020603050405020304" pitchFamily="18" charset="0"/>
                  </a:rPr>
                  <a:t>nm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8647" name="Object 29"/>
              <p:cNvGraphicFramePr>
                <a:graphicFrameLocks noChangeAspect="1"/>
              </p:cNvGraphicFramePr>
              <p:nvPr/>
            </p:nvGraphicFramePr>
            <p:xfrm>
              <a:off x="2736" y="2094"/>
              <a:ext cx="354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022" name="公式" r:id="rId11" imgW="257259" imgH="219175" progId="Equation.3">
                      <p:embed/>
                    </p:oleObj>
                  </mc:Choice>
                  <mc:Fallback>
                    <p:oleObj name="公式" r:id="rId11" imgW="257259" imgH="219175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contrast="38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094"/>
                            <a:ext cx="354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8625" name="Freeform 30"/>
            <p:cNvSpPr>
              <a:spLocks/>
            </p:cNvSpPr>
            <p:nvPr/>
          </p:nvSpPr>
          <p:spPr bwMode="auto">
            <a:xfrm>
              <a:off x="2304" y="955"/>
              <a:ext cx="1" cy="1713"/>
            </a:xfrm>
            <a:custGeom>
              <a:avLst/>
              <a:gdLst>
                <a:gd name="T0" fmla="*/ 0 w 1"/>
                <a:gd name="T1" fmla="*/ 0 h 1637"/>
                <a:gd name="T2" fmla="*/ 0 w 1"/>
                <a:gd name="T3" fmla="*/ 1713 h 16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637">
                  <a:moveTo>
                    <a:pt x="0" y="0"/>
                  </a:moveTo>
                  <a:lnTo>
                    <a:pt x="0" y="1637"/>
                  </a:ln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Freeform 31"/>
            <p:cNvSpPr>
              <a:spLocks/>
            </p:cNvSpPr>
            <p:nvPr/>
          </p:nvSpPr>
          <p:spPr bwMode="auto">
            <a:xfrm>
              <a:off x="1536" y="1282"/>
              <a:ext cx="1" cy="1395"/>
            </a:xfrm>
            <a:custGeom>
              <a:avLst/>
              <a:gdLst>
                <a:gd name="T0" fmla="*/ 0 w 1"/>
                <a:gd name="T1" fmla="*/ 0 h 1637"/>
                <a:gd name="T2" fmla="*/ 0 w 1"/>
                <a:gd name="T3" fmla="*/ 1395 h 16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637">
                  <a:moveTo>
                    <a:pt x="0" y="0"/>
                  </a:moveTo>
                  <a:lnTo>
                    <a:pt x="0" y="1637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Freeform 32"/>
            <p:cNvSpPr>
              <a:spLocks/>
            </p:cNvSpPr>
            <p:nvPr/>
          </p:nvSpPr>
          <p:spPr bwMode="auto">
            <a:xfrm>
              <a:off x="1920" y="1099"/>
              <a:ext cx="1" cy="1562"/>
            </a:xfrm>
            <a:custGeom>
              <a:avLst/>
              <a:gdLst>
                <a:gd name="T0" fmla="*/ 0 w 1"/>
                <a:gd name="T1" fmla="*/ 0 h 1637"/>
                <a:gd name="T2" fmla="*/ 0 w 1"/>
                <a:gd name="T3" fmla="*/ 1562 h 16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637">
                  <a:moveTo>
                    <a:pt x="0" y="0"/>
                  </a:moveTo>
                  <a:lnTo>
                    <a:pt x="0" y="1637"/>
                  </a:lnTo>
                </a:path>
              </a:pathLst>
            </a:custGeom>
            <a:noFill/>
            <a:ln w="41275">
              <a:solidFill>
                <a:srgbClr val="0000FF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28" name="Object 33"/>
            <p:cNvGraphicFramePr>
              <a:graphicFrameLocks noChangeAspect="1"/>
            </p:cNvGraphicFramePr>
            <p:nvPr/>
          </p:nvGraphicFramePr>
          <p:xfrm>
            <a:off x="1776" y="3120"/>
            <a:ext cx="25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3" name="Equation" r:id="rId13" imgW="171378" imgH="219175" progId="Equation.3">
                    <p:embed/>
                  </p:oleObj>
                </mc:Choice>
                <mc:Fallback>
                  <p:oleObj name="Equation" r:id="rId13" imgW="171378" imgH="21917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120"/>
                          <a:ext cx="255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9" name="Text Box 34"/>
            <p:cNvSpPr txBox="1">
              <a:spLocks noChangeArrowheads="1"/>
            </p:cNvSpPr>
            <p:nvPr/>
          </p:nvSpPr>
          <p:spPr bwMode="auto">
            <a:xfrm>
              <a:off x="336" y="634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无磁场</a:t>
              </a:r>
            </a:p>
          </p:txBody>
        </p:sp>
        <p:grpSp>
          <p:nvGrpSpPr>
            <p:cNvPr id="68630" name="Group 35"/>
            <p:cNvGrpSpPr>
              <a:grpSpLocks/>
            </p:cNvGrpSpPr>
            <p:nvPr/>
          </p:nvGrpSpPr>
          <p:grpSpPr bwMode="auto">
            <a:xfrm>
              <a:off x="0" y="898"/>
              <a:ext cx="1015" cy="327"/>
              <a:chOff x="2012" y="1488"/>
              <a:chExt cx="1015" cy="275"/>
            </a:xfrm>
          </p:grpSpPr>
          <p:sp>
            <p:nvSpPr>
              <p:cNvPr id="68643" name="Line 36"/>
              <p:cNvSpPr>
                <a:spLocks noChangeShapeType="1"/>
              </p:cNvSpPr>
              <p:nvPr/>
            </p:nvSpPr>
            <p:spPr bwMode="auto">
              <a:xfrm>
                <a:off x="2324" y="1677"/>
                <a:ext cx="703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4" name="Text Box 37"/>
              <p:cNvSpPr txBox="1">
                <a:spLocks noChangeArrowheads="1"/>
              </p:cNvSpPr>
              <p:nvPr/>
            </p:nvSpPr>
            <p:spPr bwMode="auto">
              <a:xfrm>
                <a:off x="2012" y="1488"/>
                <a:ext cx="340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2p</a:t>
                </a:r>
              </a:p>
            </p:txBody>
          </p:sp>
        </p:grpSp>
        <p:grpSp>
          <p:nvGrpSpPr>
            <p:cNvPr id="68631" name="Group 38"/>
            <p:cNvGrpSpPr>
              <a:grpSpLocks/>
            </p:cNvGrpSpPr>
            <p:nvPr/>
          </p:nvGrpSpPr>
          <p:grpSpPr bwMode="auto">
            <a:xfrm>
              <a:off x="25" y="2526"/>
              <a:ext cx="1015" cy="327"/>
              <a:chOff x="2037" y="2762"/>
              <a:chExt cx="1015" cy="275"/>
            </a:xfrm>
          </p:grpSpPr>
          <p:sp>
            <p:nvSpPr>
              <p:cNvPr id="68641" name="Line 39"/>
              <p:cNvSpPr>
                <a:spLocks noChangeShapeType="1"/>
              </p:cNvSpPr>
              <p:nvPr/>
            </p:nvSpPr>
            <p:spPr bwMode="auto">
              <a:xfrm>
                <a:off x="2348" y="2904"/>
                <a:ext cx="704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2" name="Text Box 40"/>
              <p:cNvSpPr txBox="1">
                <a:spLocks noChangeArrowheads="1"/>
              </p:cNvSpPr>
              <p:nvPr/>
            </p:nvSpPr>
            <p:spPr bwMode="auto">
              <a:xfrm>
                <a:off x="2037" y="2762"/>
                <a:ext cx="315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1s</a:t>
                </a:r>
              </a:p>
            </p:txBody>
          </p:sp>
        </p:grpSp>
        <p:grpSp>
          <p:nvGrpSpPr>
            <p:cNvPr id="68632" name="Group 41"/>
            <p:cNvGrpSpPr>
              <a:grpSpLocks/>
            </p:cNvGrpSpPr>
            <p:nvPr/>
          </p:nvGrpSpPr>
          <p:grpSpPr bwMode="auto">
            <a:xfrm>
              <a:off x="1440" y="2784"/>
              <a:ext cx="960" cy="351"/>
              <a:chOff x="3312" y="3120"/>
              <a:chExt cx="1152" cy="240"/>
            </a:xfrm>
          </p:grpSpPr>
          <p:grpSp>
            <p:nvGrpSpPr>
              <p:cNvPr id="68635" name="Group 42"/>
              <p:cNvGrpSpPr>
                <a:grpSpLocks/>
              </p:cNvGrpSpPr>
              <p:nvPr/>
            </p:nvGrpSpPr>
            <p:grpSpPr bwMode="auto">
              <a:xfrm>
                <a:off x="3312" y="3120"/>
                <a:ext cx="1152" cy="240"/>
                <a:chOff x="3312" y="3120"/>
                <a:chExt cx="1152" cy="240"/>
              </a:xfrm>
            </p:grpSpPr>
            <p:sp>
              <p:nvSpPr>
                <p:cNvPr id="68637" name="Line 43"/>
                <p:cNvSpPr>
                  <a:spLocks noChangeShapeType="1"/>
                </p:cNvSpPr>
                <p:nvPr/>
              </p:nvSpPr>
              <p:spPr bwMode="auto">
                <a:xfrm>
                  <a:off x="3312" y="31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8" name="Line 44"/>
                <p:cNvSpPr>
                  <a:spLocks noChangeShapeType="1"/>
                </p:cNvSpPr>
                <p:nvPr/>
              </p:nvSpPr>
              <p:spPr bwMode="auto">
                <a:xfrm>
                  <a:off x="4368" y="3120"/>
                  <a:ext cx="0" cy="240"/>
                </a:xfrm>
                <a:prstGeom prst="line">
                  <a:avLst/>
                </a:prstGeom>
                <a:noFill/>
                <a:ln w="101600">
                  <a:solidFill>
                    <a:srgbClr val="8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39" name="Line 45"/>
                <p:cNvSpPr>
                  <a:spLocks noChangeShapeType="1"/>
                </p:cNvSpPr>
                <p:nvPr/>
              </p:nvSpPr>
              <p:spPr bwMode="auto">
                <a:xfrm>
                  <a:off x="3888" y="3120"/>
                  <a:ext cx="0" cy="240"/>
                </a:xfrm>
                <a:prstGeom prst="line">
                  <a:avLst/>
                </a:prstGeom>
                <a:noFill/>
                <a:ln w="1016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40" name="Line 46"/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0" cy="240"/>
                </a:xfrm>
                <a:prstGeom prst="line">
                  <a:avLst/>
                </a:prstGeom>
                <a:noFill/>
                <a:ln w="1016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636" name="Line 47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8633" name="Object 48"/>
            <p:cNvGraphicFramePr>
              <a:graphicFrameLocks noChangeAspect="1"/>
            </p:cNvGraphicFramePr>
            <p:nvPr/>
          </p:nvGraphicFramePr>
          <p:xfrm>
            <a:off x="1377" y="3120"/>
            <a:ext cx="25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4" name="Equation" r:id="rId15" imgW="171378" imgH="209578" progId="Equation.3">
                    <p:embed/>
                  </p:oleObj>
                </mc:Choice>
                <mc:Fallback>
                  <p:oleObj name="Equation" r:id="rId15" imgW="171378" imgH="20957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3120"/>
                          <a:ext cx="255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49"/>
            <p:cNvGraphicFramePr>
              <a:graphicFrameLocks noChangeAspect="1"/>
            </p:cNvGraphicFramePr>
            <p:nvPr/>
          </p:nvGraphicFramePr>
          <p:xfrm>
            <a:off x="2193" y="3120"/>
            <a:ext cx="25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5" name="Equation" r:id="rId17" imgW="171378" imgH="209578" progId="Equation.3">
                    <p:embed/>
                  </p:oleObj>
                </mc:Choice>
                <mc:Fallback>
                  <p:oleObj name="Equation" r:id="rId17" imgW="171378" imgH="209578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contrast="3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120"/>
                          <a:ext cx="25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3570" name="Object 50"/>
          <p:cNvGraphicFramePr>
            <a:graphicFrameLocks noChangeAspect="1"/>
          </p:cNvGraphicFramePr>
          <p:nvPr/>
        </p:nvGraphicFramePr>
        <p:xfrm>
          <a:off x="842963" y="5576888"/>
          <a:ext cx="5324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6" name="Equation" r:id="rId19" imgW="2114430" imgH="219175" progId="Equation.3">
                  <p:embed/>
                </p:oleObj>
              </mc:Choice>
              <mc:Fallback>
                <p:oleObj name="Equation" r:id="rId19" imgW="2114430" imgH="21917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576888"/>
                        <a:ext cx="5324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71" name="Object 51"/>
          <p:cNvGraphicFramePr>
            <a:graphicFrameLocks noChangeAspect="1"/>
          </p:cNvGraphicFramePr>
          <p:nvPr/>
        </p:nvGraphicFramePr>
        <p:xfrm>
          <a:off x="1114425" y="6184900"/>
          <a:ext cx="50688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7" name="Equation" r:id="rId21" imgW="2009763" imgH="219175" progId="Equation.3">
                  <p:embed/>
                </p:oleObj>
              </mc:Choice>
              <mc:Fallback>
                <p:oleObj name="Equation" r:id="rId21" imgW="2009763" imgH="21917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6184900"/>
                        <a:ext cx="50688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72" name="Object 52"/>
          <p:cNvGraphicFramePr>
            <a:graphicFrameLocks noChangeAspect="1"/>
          </p:cNvGraphicFramePr>
          <p:nvPr/>
        </p:nvGraphicFramePr>
        <p:xfrm>
          <a:off x="4114800" y="3429000"/>
          <a:ext cx="50133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8" name="Equation" r:id="rId23" imgW="1781259" imgH="866718" progId="Equation.3">
                  <p:embed/>
                </p:oleObj>
              </mc:Choice>
              <mc:Fallback>
                <p:oleObj name="Equation" r:id="rId23" imgW="1781259" imgH="866718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50133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73" name="Object 53"/>
          <p:cNvGraphicFramePr>
            <a:graphicFrameLocks noChangeAspect="1"/>
          </p:cNvGraphicFramePr>
          <p:nvPr/>
        </p:nvGraphicFramePr>
        <p:xfrm>
          <a:off x="6096000" y="2971800"/>
          <a:ext cx="2209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29" name="Equation" r:id="rId25" imgW="895230" imgH="219175" progId="Equation.3">
                  <p:embed/>
                </p:oleObj>
              </mc:Choice>
              <mc:Fallback>
                <p:oleObj name="Equation" r:id="rId25" imgW="895230" imgH="21917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2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71800"/>
                        <a:ext cx="2209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4213" y="1268413"/>
            <a:ext cx="7991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       乌仑贝克与古兹米特就在假设电子自旋的同时，进一步假设：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电子的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自旋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磁矩为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个玻尔磁子，即为经典数值的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倍：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671888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1908175" y="2205038"/>
          <a:ext cx="4535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r:id="rId3" imgW="2514600" imgH="711200" progId="Equation.3">
                  <p:embed/>
                </p:oleObj>
              </mc:Choice>
              <mc:Fallback>
                <p:oleObj r:id="rId3" imgW="25146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4535488" cy="1295400"/>
                      </a:xfrm>
                      <a:prstGeom prst="rect">
                        <a:avLst/>
                      </a:prstGeom>
                      <a:solidFill>
                        <a:srgbClr val="CC66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1908175" y="5661025"/>
          <a:ext cx="5327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公式" r:id="rId5" imgW="2514600" imgH="431800" progId="Equation.3">
                  <p:embed/>
                </p:oleObj>
              </mc:Choice>
              <mc:Fallback>
                <p:oleObj name="公式" r:id="rId5" imgW="25146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5327650" cy="9080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100" y="3527591"/>
            <a:ext cx="5473800" cy="217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3212870" cy="4462659"/>
          </a:xfrm>
          <a:prstGeom prst="rect">
            <a:avLst/>
          </a:prstGeom>
        </p:spPr>
      </p:pic>
      <p:sp>
        <p:nvSpPr>
          <p:cNvPr id="224263" name="AutoShape 7"/>
          <p:cNvSpPr>
            <a:spLocks noChangeArrowheads="1"/>
          </p:cNvSpPr>
          <p:nvPr/>
        </p:nvSpPr>
        <p:spPr bwMode="auto">
          <a:xfrm>
            <a:off x="3276600" y="5734050"/>
            <a:ext cx="1223963" cy="792163"/>
          </a:xfrm>
          <a:prstGeom prst="wedgeRoundRectCallout">
            <a:avLst>
              <a:gd name="adj1" fmla="val 326134"/>
              <a:gd name="adj2" fmla="val -40782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电子的总磁矩</a:t>
            </a:r>
          </a:p>
        </p:txBody>
      </p:sp>
      <p:sp>
        <p:nvSpPr>
          <p:cNvPr id="224264" name="AutoShape 8"/>
          <p:cNvSpPr>
            <a:spLocks noChangeArrowheads="1"/>
          </p:cNvSpPr>
          <p:nvPr/>
        </p:nvSpPr>
        <p:spPr bwMode="auto">
          <a:xfrm>
            <a:off x="3924300" y="1268413"/>
            <a:ext cx="935038" cy="503237"/>
          </a:xfrm>
          <a:prstGeom prst="wedgeRoundRectCallout">
            <a:avLst>
              <a:gd name="adj1" fmla="val 260185"/>
              <a:gd name="adj2" fmla="val 314352"/>
              <a:gd name="adj3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旋进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" y="2708920"/>
            <a:ext cx="6265440" cy="123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 animBg="1"/>
      <p:bldP spid="2242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2403</TotalTime>
  <Words>3012</Words>
  <Application>Microsoft Office PowerPoint</Application>
  <PresentationFormat>全屏显示(4:3)</PresentationFormat>
  <Paragraphs>480</Paragraphs>
  <Slides>76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76</vt:i4>
      </vt:variant>
    </vt:vector>
  </HeadingPairs>
  <TitlesOfParts>
    <vt:vector size="102" baseType="lpstr">
      <vt:lpstr>Arial Unicode MS</vt:lpstr>
      <vt:lpstr>黑体</vt:lpstr>
      <vt:lpstr>华文细黑</vt:lpstr>
      <vt:lpstr>楷体_GB2312</vt:lpstr>
      <vt:lpstr>隶书</vt:lpstr>
      <vt:lpstr>宋体</vt:lpstr>
      <vt:lpstr>Arial</vt:lpstr>
      <vt:lpstr>Calibri</vt:lpstr>
      <vt:lpstr>Cambria Math</vt:lpstr>
      <vt:lpstr>Impact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主题1</vt:lpstr>
      <vt:lpstr>Equation</vt:lpstr>
      <vt:lpstr>公式</vt:lpstr>
      <vt:lpstr>Microsoft 公式 3.0</vt:lpstr>
      <vt:lpstr>Document</vt:lpstr>
      <vt:lpstr>文档</vt:lpstr>
      <vt:lpstr>剪辑</vt:lpstr>
      <vt:lpstr>MathType 6.0 Equation</vt:lpstr>
      <vt:lpstr>PowerPoint 演示文稿</vt:lpstr>
      <vt:lpstr>PowerPoint 演示文稿</vt:lpstr>
      <vt:lpstr>PowerPoint 演示文稿</vt:lpstr>
      <vt:lpstr>磁矩&amp;磁场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抗磁性、顺磁性和铁磁性 </vt:lpstr>
      <vt:lpstr>PowerPoint 演示文稿</vt:lpstr>
      <vt:lpstr>PowerPoint 演示文稿</vt:lpstr>
      <vt:lpstr>顺磁性——原子磁矩在磁场中的取向量子化</vt:lpstr>
      <vt:lpstr>铁磁性——磁畴结构</vt:lpstr>
      <vt:lpstr>氢原子能谱的研究发展过程</vt:lpstr>
      <vt:lpstr>物质磁性——原子态</vt:lpstr>
      <vt:lpstr>第一步: Bohr,主量子数n</vt:lpstr>
      <vt:lpstr>PowerPoint 演示文稿</vt:lpstr>
      <vt:lpstr>PowerPoint 演示文稿</vt:lpstr>
      <vt:lpstr>PowerPoint 演示文稿</vt:lpstr>
      <vt:lpstr>与自旋有关的</vt:lpstr>
      <vt:lpstr>量子数  </vt:lpstr>
      <vt:lpstr>自旋和轨道 </vt:lpstr>
      <vt:lpstr>对于单电子，跃迁选择定则</vt:lpstr>
      <vt:lpstr>磁场带来的动力学：磁矩</vt:lpstr>
      <vt:lpstr>PowerPoint 演示文稿</vt:lpstr>
      <vt:lpstr>三个实验</vt:lpstr>
      <vt:lpstr>PowerPoint 演示文稿</vt:lpstr>
      <vt:lpstr>PowerPoint 演示文稿</vt:lpstr>
      <vt:lpstr>塞曼效应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wlx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　原子的卢瑟福模型</dc:title>
  <dc:creator>mouse-wlx</dc:creator>
  <cp:lastModifiedBy>刘昊迪</cp:lastModifiedBy>
  <cp:revision>375</cp:revision>
  <cp:lastPrinted>1601-01-01T00:00:00Z</cp:lastPrinted>
  <dcterms:created xsi:type="dcterms:W3CDTF">2003-02-14T07:15:14Z</dcterms:created>
  <dcterms:modified xsi:type="dcterms:W3CDTF">2016-05-21T04:52:27Z</dcterms:modified>
</cp:coreProperties>
</file>