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E1970-CA35-41BE-85B9-1A30BDB8B0B7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D60C-DA5A-4FFF-9F8E-008EAD34D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3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6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3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3" y="1268413"/>
            <a:ext cx="9251947" cy="2978150"/>
            <a:chOff x="0" y="1268760"/>
            <a:chExt cx="9252478" cy="2978150"/>
          </a:xfrm>
        </p:grpSpPr>
        <p:pic>
          <p:nvPicPr>
            <p:cNvPr id="14" name="图片 19" descr="Untitled-5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1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251520" y="1268760"/>
              <a:ext cx="1440161" cy="720080"/>
              <a:chOff x="251520" y="1268760"/>
              <a:chExt cx="1440160" cy="7200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6" name="组合 22"/>
            <p:cNvGrpSpPr>
              <a:grpSpLocks/>
            </p:cNvGrpSpPr>
            <p:nvPr/>
          </p:nvGrpSpPr>
          <p:grpSpPr bwMode="auto">
            <a:xfrm>
              <a:off x="2411760" y="1268760"/>
              <a:ext cx="1440161" cy="720080"/>
              <a:chOff x="251520" y="1268760"/>
              <a:chExt cx="1440160" cy="72008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3"/>
            <p:cNvGrpSpPr>
              <a:grpSpLocks/>
            </p:cNvGrpSpPr>
            <p:nvPr/>
          </p:nvGrpSpPr>
          <p:grpSpPr bwMode="auto">
            <a:xfrm>
              <a:off x="4572000" y="1268760"/>
              <a:ext cx="1440161" cy="720080"/>
              <a:chOff x="251520" y="1268760"/>
              <a:chExt cx="1440160" cy="72008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4"/>
            <p:cNvGrpSpPr>
              <a:grpSpLocks/>
            </p:cNvGrpSpPr>
            <p:nvPr/>
          </p:nvGrpSpPr>
          <p:grpSpPr bwMode="auto">
            <a:xfrm>
              <a:off x="6732240" y="1268760"/>
              <a:ext cx="1440161" cy="720080"/>
              <a:chOff x="251520" y="1268760"/>
              <a:chExt cx="1440160" cy="7200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8892098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0839" y="198948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989485"/>
              <a:ext cx="25083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3" name="组合 28"/>
            <p:cNvGrpSpPr>
              <a:grpSpLocks/>
            </p:cNvGrpSpPr>
            <p:nvPr/>
          </p:nvGrpSpPr>
          <p:grpSpPr bwMode="auto">
            <a:xfrm>
              <a:off x="1691680" y="1988840"/>
              <a:ext cx="1440161" cy="720080"/>
              <a:chOff x="251520" y="1268760"/>
              <a:chExt cx="1440160" cy="72008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72978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52212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0"/>
            <p:cNvGrpSpPr>
              <a:grpSpLocks/>
            </p:cNvGrpSpPr>
            <p:nvPr/>
          </p:nvGrpSpPr>
          <p:grpSpPr bwMode="auto">
            <a:xfrm>
              <a:off x="3923928" y="1988840"/>
              <a:ext cx="1440161" cy="720080"/>
              <a:chOff x="251520" y="1268760"/>
              <a:chExt cx="1440160" cy="72008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972883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5211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5" name="组合 31"/>
            <p:cNvGrpSpPr>
              <a:grpSpLocks/>
            </p:cNvGrpSpPr>
            <p:nvPr/>
          </p:nvGrpSpPr>
          <p:grpSpPr bwMode="auto">
            <a:xfrm>
              <a:off x="6012161" y="1988840"/>
              <a:ext cx="1440161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2333" y="1269405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156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8892098" y="1989485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172919" y="198948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708622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9" name="组合 35"/>
            <p:cNvGrpSpPr>
              <a:grpSpLocks/>
            </p:cNvGrpSpPr>
            <p:nvPr/>
          </p:nvGrpSpPr>
          <p:grpSpPr bwMode="auto">
            <a:xfrm>
              <a:off x="971600" y="2708920"/>
              <a:ext cx="1440161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292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6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3131841" y="2708920"/>
              <a:ext cx="1440161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763" y="1268462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99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1" name="组合 37"/>
            <p:cNvGrpSpPr>
              <a:grpSpLocks/>
            </p:cNvGrpSpPr>
            <p:nvPr/>
          </p:nvGrpSpPr>
          <p:grpSpPr bwMode="auto">
            <a:xfrm>
              <a:off x="5292081" y="2708920"/>
              <a:ext cx="1440161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164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0881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7452321" y="2708920"/>
              <a:ext cx="1440161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118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1352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3" name="组合 39"/>
            <p:cNvGrpSpPr>
              <a:grpSpLocks/>
            </p:cNvGrpSpPr>
            <p:nvPr/>
          </p:nvGrpSpPr>
          <p:grpSpPr bwMode="auto">
            <a:xfrm>
              <a:off x="251520" y="3429000"/>
              <a:ext cx="1440161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1605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0839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4" name="组合 40"/>
            <p:cNvGrpSpPr>
              <a:grpSpLocks/>
            </p:cNvGrpSpPr>
            <p:nvPr/>
          </p:nvGrpSpPr>
          <p:grpSpPr bwMode="auto">
            <a:xfrm>
              <a:off x="2411760" y="3429000"/>
              <a:ext cx="1440161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077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311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5" name="组合 41"/>
            <p:cNvGrpSpPr>
              <a:grpSpLocks/>
            </p:cNvGrpSpPr>
            <p:nvPr/>
          </p:nvGrpSpPr>
          <p:grpSpPr bwMode="auto">
            <a:xfrm>
              <a:off x="4572000" y="3429000"/>
              <a:ext cx="1440161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548" y="1269107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782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6" name="组合 42"/>
            <p:cNvGrpSpPr>
              <a:grpSpLocks/>
            </p:cNvGrpSpPr>
            <p:nvPr/>
          </p:nvGrpSpPr>
          <p:grpSpPr bwMode="auto">
            <a:xfrm>
              <a:off x="6732240" y="3429000"/>
              <a:ext cx="1440161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3020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2254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892098" y="3429347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0839" y="4148485"/>
              <a:ext cx="720766" cy="9048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0" y="4148485"/>
              <a:ext cx="250839" cy="9048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40" name="组合 46"/>
            <p:cNvGrpSpPr>
              <a:grpSpLocks/>
            </p:cNvGrpSpPr>
            <p:nvPr/>
          </p:nvGrpSpPr>
          <p:grpSpPr bwMode="auto">
            <a:xfrm>
              <a:off x="1691680" y="4131088"/>
              <a:ext cx="1440161" cy="9000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2978" y="1268232"/>
                <a:ext cx="719179" cy="723984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2212" y="1268232"/>
                <a:ext cx="720766" cy="723984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1" name="组合 47"/>
            <p:cNvGrpSpPr>
              <a:grpSpLocks/>
            </p:cNvGrpSpPr>
            <p:nvPr/>
          </p:nvGrpSpPr>
          <p:grpSpPr bwMode="auto">
            <a:xfrm>
              <a:off x="3851920" y="4149080"/>
              <a:ext cx="1440161" cy="7200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2" name="组合 48"/>
            <p:cNvGrpSpPr>
              <a:grpSpLocks/>
            </p:cNvGrpSpPr>
            <p:nvPr/>
          </p:nvGrpSpPr>
          <p:grpSpPr bwMode="auto">
            <a:xfrm>
              <a:off x="6012161" y="4149080"/>
              <a:ext cx="1440161" cy="7200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892095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11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8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8" y="6408744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3" y="6408744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2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9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3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7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1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5" y="1268419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8" y="6408744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8D2477B9-BC85-48EE-81E5-FCC672C48D66}" type="datetimeFigureOut">
              <a:rPr lang="zh-CN" altLang="en-US" smtClean="0"/>
              <a:t>2016/6/25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4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1" y="6408744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4368969F-1D8F-4FE6-BCA5-CC2EE457B65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7038" y="6381334"/>
            <a:ext cx="4252876" cy="371857"/>
            <a:chOff x="127037" y="6361715"/>
            <a:chExt cx="4252876" cy="371857"/>
          </a:xfrm>
        </p:grpSpPr>
        <p:pic>
          <p:nvPicPr>
            <p:cNvPr id="11" name="图片 16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37" y="6408738"/>
              <a:ext cx="255428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3" r="32369"/>
            <a:stretch/>
          </p:blipFill>
          <p:spPr>
            <a:xfrm>
              <a:off x="2651721" y="6361715"/>
              <a:ext cx="1728192" cy="371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8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19400" y="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习题汇编：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33375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宋体" panose="02010600030101010101" pitchFamily="2" charset="-122"/>
              </a:rPr>
              <a:t>1. </a:t>
            </a:r>
            <a:r>
              <a:rPr lang="zh-CN" altLang="en-US" sz="2800">
                <a:latin typeface="宋体" panose="02010600030101010101" pitchFamily="2" charset="-122"/>
              </a:rPr>
              <a:t>卢瑟福的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>
                <a:latin typeface="宋体" panose="02010600030101010101" pitchFamily="2" charset="-122"/>
              </a:rPr>
              <a:t>粒子散射实验说明了：</a:t>
            </a:r>
            <a:r>
              <a:rPr lang="en-US" altLang="zh-CN" sz="2800">
                <a:latin typeface="宋体" panose="02010600030101010101" pitchFamily="2" charset="-122"/>
              </a:rPr>
              <a:t>[     ]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能级的存在；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B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原子核的存在；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zh-CN" altLang="en-US" sz="2800">
                <a:latin typeface="宋体" panose="02010600030101010101" pitchFamily="2" charset="-122"/>
              </a:rPr>
              <a:t>核自旋的存在；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zh-CN" altLang="en-US" sz="2800">
                <a:latin typeface="宋体" panose="02010600030101010101" pitchFamily="2" charset="-122"/>
              </a:rPr>
              <a:t>）电子的存在。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400800" y="1066800"/>
            <a:ext cx="646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/>
              <a:t>B </a:t>
            </a:r>
            <a:r>
              <a:rPr lang="en-US" altLang="zh-CN"/>
              <a:t>  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3429000"/>
            <a:ext cx="8763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宋体" panose="02010600030101010101" pitchFamily="2" charset="-122"/>
              </a:rPr>
              <a:t> 2.</a:t>
            </a:r>
            <a:r>
              <a:rPr lang="zh-CN" altLang="en-US" sz="2800">
                <a:latin typeface="宋体" panose="02010600030101010101" pitchFamily="2" charset="-122"/>
              </a:rPr>
              <a:t>一强度为</a:t>
            </a:r>
            <a:r>
              <a:rPr lang="en-US" altLang="zh-CN" sz="2800" i="1">
                <a:latin typeface="Times New Roman" panose="02020603050405020304" pitchFamily="18" charset="0"/>
              </a:rPr>
              <a:t>I</a:t>
            </a:r>
            <a:r>
              <a:rPr lang="zh-CN" altLang="en-US" sz="2800">
                <a:latin typeface="宋体" panose="02010600030101010101" pitchFamily="2" charset="-122"/>
              </a:rPr>
              <a:t>的粒子束垂直射向一金箔，并为该金箔所散射。若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>
                <a:latin typeface="Times New Roman" panose="02020603050405020304" pitchFamily="18" charset="0"/>
              </a:rPr>
              <a:t>=90</a:t>
            </a:r>
            <a:r>
              <a:rPr lang="en-US" altLang="zh-CN" sz="2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zh-CN" altLang="en-US" sz="2800">
                <a:latin typeface="宋体" panose="02010600030101010101" pitchFamily="2" charset="-122"/>
              </a:rPr>
              <a:t>对应的瞄准距离为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宋体" panose="02010600030101010101" pitchFamily="2" charset="-122"/>
              </a:rPr>
              <a:t>，则这种能量的粒子与金核可能达到的最短距离为：       </a:t>
            </a:r>
            <a:r>
              <a:rPr lang="en-US" altLang="zh-CN" sz="2800">
                <a:latin typeface="宋体" panose="02010600030101010101" pitchFamily="2" charset="-122"/>
              </a:rPr>
              <a:t>[        ]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(A)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    (B) 2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    (C) 4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    (D) 0.5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781800" y="4419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/>
              <a:t>B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8600" y="5334000"/>
            <a:ext cx="765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提示：利用库仑散射公式和原子核半径近似公式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066800" y="5791200"/>
          <a:ext cx="2895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269449" imgH="393529" progId="Equation.3">
                  <p:embed/>
                </p:oleObj>
              </mc:Choice>
              <mc:Fallback>
                <p:oleObj name="Equation" r:id="rId3" imgW="126944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91200"/>
                        <a:ext cx="28956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52400" y="3810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一，选择题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39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9" grpId="0" autoUpdateAnimBg="0"/>
      <p:bldP spid="11270" grpId="0" autoUpdateAnimBg="0"/>
      <p:bldP spid="11274" grpId="0" autoUpdateAnimBg="0"/>
      <p:bldP spid="11275" grpId="0" autoUpdateAnimBg="0"/>
      <p:bldP spid="11276" grpId="0" autoUpdateAnimBg="0"/>
      <p:bldP spid="1127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28600"/>
            <a:ext cx="10363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宋体" panose="02010600030101010101" pitchFamily="2" charset="-122"/>
              </a:rPr>
              <a:t>    21.</a:t>
            </a:r>
            <a:r>
              <a:rPr lang="zh-CN" altLang="en-US" sz="2800">
                <a:latin typeface="宋体" panose="02010600030101010101" pitchFamily="2" charset="-122"/>
              </a:rPr>
              <a:t>某中性原子的电子组态是</a:t>
            </a:r>
            <a:r>
              <a:rPr lang="en-US" altLang="zh-CN" sz="2800">
                <a:latin typeface="Times New Roman" panose="02020603050405020304" pitchFamily="18" charset="0"/>
              </a:rPr>
              <a:t>1s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此原子是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[                      ] 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>
                <a:latin typeface="Times New Roman" panose="02020603050405020304" pitchFamily="18" charset="0"/>
              </a:rPr>
              <a:t>(A)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宋体" panose="02010600030101010101" pitchFamily="2" charset="-122"/>
              </a:rPr>
              <a:t>处于激发态的碱金属原子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</a:p>
          <a:p>
            <a:pPr algn="just"/>
            <a:r>
              <a:rPr lang="en-US" altLang="zh-CN" sz="2800">
                <a:latin typeface="宋体" panose="02010600030101010101" pitchFamily="2" charset="-122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</a:rPr>
              <a:t>   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处于基态的碱金属原子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endParaRPr lang="en-US" altLang="zh-CN" sz="2800"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宋体" panose="02010600030101010101" pitchFamily="2" charset="-122"/>
              </a:rPr>
              <a:t>   (C) </a:t>
            </a:r>
            <a:r>
              <a:rPr lang="zh-CN" altLang="en-US" sz="2800">
                <a:latin typeface="宋体" panose="02010600030101010101" pitchFamily="2" charset="-122"/>
              </a:rPr>
              <a:t>处于基态的碱土金属原子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2800">
                <a:latin typeface="Times New Roman" panose="02020603050405020304" pitchFamily="18" charset="0"/>
              </a:rPr>
              <a:t>      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宋体" panose="02010600030101010101" pitchFamily="2" charset="-122"/>
              </a:rPr>
              <a:t>处于激发态的碱土金属原子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r>
              <a:rPr lang="en-US" altLang="zh-CN" sz="1100"/>
              <a:t> </a:t>
            </a:r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0" y="6096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8600" y="3657600"/>
            <a:ext cx="9144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</a:rPr>
              <a:t>22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某原子的两个等效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zh-CN" altLang="en-US" sz="2800">
                <a:latin typeface="宋体" panose="02010600030101010101" pitchFamily="2" charset="-122"/>
              </a:rPr>
              <a:t>电子组成原子态</a:t>
            </a:r>
            <a:r>
              <a:rPr lang="en-US" altLang="zh-CN" sz="2800" baseline="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  <a:r>
              <a:rPr lang="en-US" altLang="zh-CN" sz="2800" baseline="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  <a:r>
              <a:rPr lang="en-US" altLang="zh-CN" sz="2800" baseline="30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</a:p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 baseline="30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和</a:t>
            </a:r>
            <a:r>
              <a:rPr lang="en-US" altLang="zh-CN" sz="2800" baseline="30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，则该原子基态为：</a:t>
            </a:r>
            <a:r>
              <a:rPr lang="en-US" altLang="zh-CN" sz="2800">
                <a:latin typeface="Times New Roman" panose="02020603050405020304" pitchFamily="18" charset="0"/>
              </a:rPr>
              <a:t>[   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</a:rPr>
              <a:t>	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)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4;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</a:rPr>
              <a:t>)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</a:rPr>
              <a:t>)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r>
              <a:rPr lang="zh-CN" altLang="en-US" sz="2800"/>
              <a:t>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172200" y="4191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09" grpId="0" autoUpdateAnimBg="0"/>
      <p:bldP spid="215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04800"/>
            <a:ext cx="85693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23</a:t>
            </a:r>
            <a:r>
              <a:rPr lang="zh-CN" altLang="en-US" sz="3200">
                <a:latin typeface="Times New Roman" panose="02020603050405020304" pitchFamily="18" charset="0"/>
              </a:rPr>
              <a:t>．原子发射伦琴射线标识谱的条件是</a:t>
            </a:r>
            <a:r>
              <a:rPr lang="en-US" altLang="zh-CN" sz="3200">
                <a:latin typeface="Times New Roman" panose="02020603050405020304" pitchFamily="18" charset="0"/>
              </a:rPr>
              <a:t>:[       ]</a:t>
            </a: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  A.</a:t>
            </a:r>
            <a:r>
              <a:rPr lang="zh-CN" altLang="en-US" sz="3200">
                <a:latin typeface="Times New Roman" panose="02020603050405020304" pitchFamily="18" charset="0"/>
              </a:rPr>
              <a:t>原子外层电子被激发   </a:t>
            </a: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  </a:t>
            </a:r>
            <a:r>
              <a:rPr lang="en-US" altLang="zh-CN" sz="3200">
                <a:latin typeface="Times New Roman" panose="02020603050405020304" pitchFamily="18" charset="0"/>
              </a:rPr>
              <a:t>B.</a:t>
            </a:r>
            <a:r>
              <a:rPr lang="zh-CN" altLang="en-US" sz="3200">
                <a:latin typeface="Times New Roman" panose="02020603050405020304" pitchFamily="18" charset="0"/>
              </a:rPr>
              <a:t>原子外层电子被电离</a:t>
            </a: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  </a:t>
            </a:r>
            <a:r>
              <a:rPr lang="en-US" altLang="zh-CN" sz="3200">
                <a:latin typeface="Times New Roman" panose="02020603050405020304" pitchFamily="18" charset="0"/>
              </a:rPr>
              <a:t>C.</a:t>
            </a:r>
            <a:r>
              <a:rPr lang="zh-CN" altLang="en-US" sz="3200">
                <a:latin typeface="Times New Roman" panose="02020603050405020304" pitchFamily="18" charset="0"/>
              </a:rPr>
              <a:t>原子内层电子被移走   </a:t>
            </a: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  </a:t>
            </a:r>
            <a:r>
              <a:rPr lang="en-US" altLang="zh-CN" sz="3200">
                <a:latin typeface="Times New Roman" panose="02020603050405020304" pitchFamily="18" charset="0"/>
              </a:rPr>
              <a:t>D.</a:t>
            </a:r>
            <a:r>
              <a:rPr lang="zh-CN" altLang="en-US" sz="3200">
                <a:latin typeface="Times New Roman" panose="02020603050405020304" pitchFamily="18" charset="0"/>
              </a:rPr>
              <a:t>原子中电子的自旋</a:t>
            </a:r>
            <a:r>
              <a:rPr lang="en-US" altLang="zh-CN" sz="3200">
                <a:latin typeface="Times New Roman" panose="02020603050405020304" pitchFamily="18" charset="0"/>
              </a:rPr>
              <a:t>—</a:t>
            </a:r>
            <a:r>
              <a:rPr lang="zh-CN" altLang="en-US" sz="3200">
                <a:latin typeface="Times New Roman" panose="02020603050405020304" pitchFamily="18" charset="0"/>
              </a:rPr>
              <a:t>轨道作用很强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315200" y="3048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617913"/>
            <a:ext cx="92170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24.</a:t>
            </a:r>
            <a:r>
              <a:rPr lang="zh-CN" altLang="en-US" sz="3200">
                <a:latin typeface="Times New Roman" panose="02020603050405020304" pitchFamily="18" charset="0"/>
              </a:rPr>
              <a:t>用电压</a:t>
            </a:r>
            <a:r>
              <a:rPr lang="en-US" altLang="zh-CN" sz="3200" i="1">
                <a:latin typeface="Times New Roman" panose="02020603050405020304" pitchFamily="18" charset="0"/>
              </a:rPr>
              <a:t>V</a:t>
            </a:r>
            <a:r>
              <a:rPr lang="zh-CN" altLang="en-US" sz="3200">
                <a:latin typeface="Times New Roman" panose="02020603050405020304" pitchFamily="18" charset="0"/>
              </a:rPr>
              <a:t>加速的高速电子与金属靶碰撞而产生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</a:rPr>
              <a:t>射线，若电子的电量为 </a:t>
            </a:r>
            <a:r>
              <a:rPr lang="en-US" altLang="zh-CN" sz="3200">
                <a:latin typeface="Times New Roman" panose="02020603050405020304" pitchFamily="18" charset="0"/>
              </a:rPr>
              <a:t>- </a:t>
            </a:r>
            <a:r>
              <a:rPr lang="en-US" altLang="zh-CN" sz="3200" i="1">
                <a:latin typeface="Times New Roman" panose="02020603050405020304" pitchFamily="18" charset="0"/>
              </a:rPr>
              <a:t>e</a:t>
            </a:r>
            <a:r>
              <a:rPr lang="zh-CN" altLang="en-US" sz="3200">
                <a:latin typeface="Times New Roman" panose="02020603050405020304" pitchFamily="18" charset="0"/>
              </a:rPr>
              <a:t>，光速为</a:t>
            </a:r>
            <a:r>
              <a:rPr lang="en-US" altLang="zh-CN" sz="3200" i="1">
                <a:latin typeface="Times New Roman" panose="02020603050405020304" pitchFamily="18" charset="0"/>
              </a:rPr>
              <a:t>c</a:t>
            </a:r>
            <a:r>
              <a:rPr lang="zh-CN" altLang="en-US" sz="3200">
                <a:latin typeface="Times New Roman" panose="02020603050405020304" pitchFamily="18" charset="0"/>
              </a:rPr>
              <a:t>，普朗克常量为</a:t>
            </a:r>
            <a:r>
              <a:rPr lang="en-US" altLang="zh-CN" sz="3200" i="1">
                <a:latin typeface="Times New Roman" panose="02020603050405020304" pitchFamily="18" charset="0"/>
              </a:rPr>
              <a:t>h</a:t>
            </a:r>
            <a:r>
              <a:rPr lang="zh-CN" altLang="en-US" sz="3200">
                <a:latin typeface="Times New Roman" panose="02020603050405020304" pitchFamily="18" charset="0"/>
              </a:rPr>
              <a:t>，则所产生的</a:t>
            </a:r>
            <a:r>
              <a:rPr lang="en-US" altLang="zh-CN" sz="3200">
                <a:latin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</a:rPr>
              <a:t>射线的短波限为：</a:t>
            </a:r>
            <a:r>
              <a:rPr lang="en-US" altLang="zh-CN" sz="3200">
                <a:latin typeface="Times New Roman" panose="02020603050405020304" pitchFamily="18" charset="0"/>
              </a:rPr>
              <a:t>[    ]</a:t>
            </a: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( A) </a:t>
            </a:r>
            <a:r>
              <a:rPr lang="en-US" altLang="zh-CN" sz="3200" i="1">
                <a:latin typeface="Times New Roman" panose="02020603050405020304" pitchFamily="18" charset="0"/>
              </a:rPr>
              <a:t>hc2/eV</a:t>
            </a:r>
            <a:r>
              <a:rPr lang="zh-CN" altLang="en-US" sz="3200">
                <a:latin typeface="Times New Roman" panose="02020603050405020304" pitchFamily="18" charset="0"/>
              </a:rPr>
              <a:t>；    </a:t>
            </a:r>
            <a:r>
              <a:rPr lang="en-US" altLang="zh-CN" sz="3200">
                <a:latin typeface="Times New Roman" panose="02020603050405020304" pitchFamily="18" charset="0"/>
              </a:rPr>
              <a:t>(B) </a:t>
            </a:r>
            <a:r>
              <a:rPr lang="en-US" altLang="zh-CN" sz="3200" i="1">
                <a:latin typeface="Times New Roman" panose="02020603050405020304" pitchFamily="18" charset="0"/>
              </a:rPr>
              <a:t>eV/2hc</a:t>
            </a:r>
            <a:r>
              <a:rPr lang="zh-CN" altLang="en-US" sz="3200">
                <a:latin typeface="Times New Roman" panose="02020603050405020304" pitchFamily="18" charset="0"/>
              </a:rPr>
              <a:t>；   </a:t>
            </a: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(C)  </a:t>
            </a:r>
            <a:r>
              <a:rPr lang="en-US" altLang="zh-CN" sz="3200" i="1">
                <a:latin typeface="Times New Roman" panose="02020603050405020304" pitchFamily="18" charset="0"/>
              </a:rPr>
              <a:t>hc/eV</a:t>
            </a:r>
            <a:r>
              <a:rPr lang="zh-CN" altLang="en-US" sz="3200">
                <a:latin typeface="Times New Roman" panose="02020603050405020304" pitchFamily="18" charset="0"/>
              </a:rPr>
              <a:t>；      </a:t>
            </a:r>
            <a:r>
              <a:rPr lang="en-US" altLang="zh-CN" sz="3200">
                <a:latin typeface="Times New Roman" panose="02020603050405020304" pitchFamily="18" charset="0"/>
              </a:rPr>
              <a:t>(D) </a:t>
            </a:r>
            <a:r>
              <a:rPr lang="en-US" altLang="zh-CN" sz="3200" i="1">
                <a:latin typeface="Times New Roman" panose="02020603050405020304" pitchFamily="18" charset="0"/>
              </a:rPr>
              <a:t>2hc/eV</a:t>
            </a:r>
            <a:r>
              <a:rPr lang="zh-CN" altLang="en-US" sz="36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705600" y="4648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80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utoUpdateAnimBg="0"/>
      <p:bldP spid="2355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81000"/>
            <a:ext cx="8915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25.X</a:t>
            </a:r>
            <a:r>
              <a:rPr lang="zh-CN" altLang="en-US" sz="2800">
                <a:latin typeface="Times New Roman" panose="02020603050405020304" pitchFamily="18" charset="0"/>
              </a:rPr>
              <a:t>射线的连续谱有一定的短波极限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</a:rPr>
              <a:t>这个极限   </a:t>
            </a:r>
            <a:r>
              <a:rPr lang="en-US" altLang="zh-CN" sz="2800">
                <a:latin typeface="Times New Roman" panose="02020603050405020304" pitchFamily="18" charset="0"/>
              </a:rPr>
              <a:t>[         ]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）只取决定于加在射线管上的电压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</a:rPr>
              <a:t>与靶材料无关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）取决于加在射线管上的电压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</a:rPr>
              <a:t>并和靶材料有关；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）只取决于靶材料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</a:rPr>
              <a:t>与加在射线管上的电压无关；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</a:rPr>
              <a:t>）取决于靶材料原子的电离能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772400" y="22860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26.</a:t>
            </a:r>
            <a:r>
              <a:rPr lang="zh-CN" altLang="en-US" sz="2800">
                <a:latin typeface="宋体" panose="02010600030101010101" pitchFamily="2" charset="-122"/>
              </a:rPr>
              <a:t>利用莫塞莱定律，试求波长</a:t>
            </a:r>
            <a:r>
              <a:rPr lang="en-US" altLang="zh-CN" sz="2800">
                <a:latin typeface="宋体" panose="02010600030101010101" pitchFamily="2" charset="-122"/>
              </a:rPr>
              <a:t>0.1935nm</a:t>
            </a:r>
            <a:r>
              <a:rPr lang="zh-CN" altLang="en-US" sz="2800">
                <a:latin typeface="宋体" panose="02010600030101010101" pitchFamily="2" charset="-122"/>
              </a:rPr>
              <a:t>的</a:t>
            </a:r>
            <a:r>
              <a:rPr lang="en-US" altLang="zh-CN" sz="2800">
                <a:latin typeface="宋体" panose="02010600030101010101" pitchFamily="2" charset="-122"/>
              </a:rPr>
              <a:t>K</a:t>
            </a:r>
            <a:r>
              <a:rPr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>
                <a:latin typeface="宋体" panose="02010600030101010101" pitchFamily="2" charset="-122"/>
              </a:rPr>
              <a:t>线是属于哪种元素所产生的？</a:t>
            </a:r>
            <a:r>
              <a:rPr lang="en-US" altLang="zh-CN" sz="2800">
                <a:latin typeface="Times New Roman" panose="02020603050405020304" pitchFamily="18" charset="0"/>
              </a:rPr>
              <a:t>[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(A)  Al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Z=13</a:t>
            </a:r>
            <a:r>
              <a:rPr lang="zh-CN" altLang="en-US" sz="2800">
                <a:latin typeface="宋体" panose="02010600030101010101" pitchFamily="2" charset="-122"/>
              </a:rPr>
              <a:t>）；</a:t>
            </a:r>
            <a:r>
              <a:rPr lang="zh-CN" altLang="en-US" sz="2800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B) Fe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Z=26</a:t>
            </a:r>
            <a:r>
              <a:rPr lang="zh-CN" altLang="en-US" sz="2800">
                <a:latin typeface="宋体" panose="02010600030101010101" pitchFamily="2" charset="-122"/>
              </a:rPr>
              <a:t>）；</a:t>
            </a:r>
            <a:r>
              <a:rPr lang="zh-CN" altLang="en-US" sz="2800">
                <a:latin typeface="Times New Roman" panose="02020603050405020304" pitchFamily="18" charset="0"/>
              </a:rPr>
              <a:t> 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C)  Ni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Z=28</a:t>
            </a:r>
            <a:r>
              <a:rPr lang="zh-CN" altLang="en-US" sz="2800">
                <a:latin typeface="宋体" panose="02010600030101010101" pitchFamily="2" charset="-122"/>
              </a:rPr>
              <a:t>）；</a:t>
            </a:r>
            <a:r>
              <a:rPr lang="zh-CN" altLang="en-US" sz="2800">
                <a:latin typeface="Times New Roman" panose="02020603050405020304" pitchFamily="18" charset="0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D. Zn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Z=30</a:t>
            </a:r>
            <a:r>
              <a:rPr lang="zh-CN" altLang="en-US" sz="2800">
                <a:latin typeface="宋体" panose="02010600030101010101" pitchFamily="2" charset="-122"/>
              </a:rPr>
              <a:t>）。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048000" y="3657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3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  <p:bldP spid="22540" grpId="0" autoUpdateAnimBg="0"/>
      <p:bldP spid="225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2060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二</a:t>
            </a:r>
            <a:r>
              <a:rPr lang="en-US" altLang="zh-CN" sz="2800"/>
              <a:t>.</a:t>
            </a:r>
            <a:r>
              <a:rPr lang="zh-CN" altLang="en-US" sz="2800"/>
              <a:t>填空题：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" y="990600"/>
            <a:ext cx="8610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cs typeface="Times New Roman" panose="02020603050405020304" pitchFamily="18" charset="0"/>
              </a:rPr>
              <a:t> 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1. 1911</a:t>
            </a:r>
            <a:r>
              <a:rPr lang="zh-CN" altLang="en-US" sz="2800">
                <a:latin typeface="宋体" panose="02010600030101010101" pitchFamily="2" charset="-122"/>
              </a:rPr>
              <a:t>年卢瑟福根据</a:t>
            </a:r>
            <a:r>
              <a:rPr lang="zh-CN" altLang="en-US" sz="2800" u="sng">
                <a:latin typeface="Times New Roman" panose="02020603050405020304" pitchFamily="18" charset="0"/>
              </a:rPr>
              <a:t>    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>
                <a:latin typeface="宋体" panose="02010600030101010101" pitchFamily="2" charset="-122"/>
              </a:rPr>
              <a:t>粒子在原子内的</a:t>
            </a:r>
            <a:r>
              <a:rPr lang="zh-CN" altLang="en-US" sz="2800" u="sng">
                <a:latin typeface="Times New Roman" panose="02020603050405020304" pitchFamily="18" charset="0"/>
              </a:rPr>
              <a:t>         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宋体" panose="02010600030101010101" pitchFamily="2" charset="-122"/>
              </a:rPr>
              <a:t>散射现象，而提出了原子的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>
                <a:latin typeface="宋体" panose="02010600030101010101" pitchFamily="2" charset="-122"/>
              </a:rPr>
              <a:t>结构模型。原子核的线度在</a:t>
            </a:r>
            <a:r>
              <a:rPr lang="zh-CN" altLang="en-US" sz="2800" u="sng">
                <a:latin typeface="Times New Roman" panose="02020603050405020304" pitchFamily="18" charset="0"/>
              </a:rPr>
              <a:t>    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>
                <a:latin typeface="宋体" panose="02010600030101010101" pitchFamily="2" charset="-122"/>
              </a:rPr>
              <a:t>数量级；原子的线度在</a:t>
            </a:r>
            <a:r>
              <a:rPr lang="zh-CN" altLang="en-US" sz="2800" u="sng">
                <a:latin typeface="Times New Roman" panose="02020603050405020304" pitchFamily="18" charset="0"/>
              </a:rPr>
              <a:t>    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>
                <a:latin typeface="宋体" panose="02010600030101010101" pitchFamily="2" charset="-122"/>
              </a:rPr>
              <a:t>数量级。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93725" y="2498725"/>
            <a:ext cx="7256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答案：</a:t>
            </a:r>
            <a:r>
              <a:rPr lang="zh-CN" altLang="en-US" sz="2800">
                <a:sym typeface="Symbol" panose="05050102010706020507" pitchFamily="18" charset="2"/>
              </a:rPr>
              <a:t>；大角度；核式；</a:t>
            </a:r>
            <a:r>
              <a:rPr lang="zh-CN" altLang="en-US" sz="2800"/>
              <a:t>  </a:t>
            </a:r>
            <a:r>
              <a:rPr lang="en-US" altLang="zh-CN" sz="2800"/>
              <a:t>10</a:t>
            </a:r>
            <a:r>
              <a:rPr lang="en-US" altLang="zh-CN" sz="2800" baseline="30000"/>
              <a:t>-15</a:t>
            </a:r>
            <a:r>
              <a:rPr lang="en-US" altLang="zh-CN" sz="2800"/>
              <a:t> m</a:t>
            </a:r>
            <a:r>
              <a:rPr lang="zh-CN" altLang="en-US" sz="2800"/>
              <a:t>； </a:t>
            </a:r>
            <a:r>
              <a:rPr lang="en-US" altLang="zh-CN" sz="2800"/>
              <a:t>10</a:t>
            </a:r>
            <a:r>
              <a:rPr lang="en-US" altLang="zh-CN" sz="2800" baseline="30000"/>
              <a:t>-10</a:t>
            </a:r>
            <a:r>
              <a:rPr lang="en-US" altLang="zh-CN" sz="2800"/>
              <a:t> m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>
                <a:latin typeface="宋体" panose="02010600030101010101" pitchFamily="2" charset="-122"/>
              </a:rPr>
              <a:t>电子电荷的精确测定首先是由</a:t>
            </a:r>
            <a:r>
              <a:rPr lang="en-US" altLang="zh-CN" sz="2800">
                <a:latin typeface="Times New Roman" panose="02020603050405020304" pitchFamily="18" charset="0"/>
              </a:rPr>
              <a:t>________________</a:t>
            </a:r>
            <a:r>
              <a:rPr lang="zh-CN" altLang="en-US" sz="2800">
                <a:latin typeface="宋体" panose="02010600030101010101" pitchFamily="2" charset="-122"/>
              </a:rPr>
              <a:t>完成的。特别重要的是他还发现了</a:t>
            </a:r>
            <a:r>
              <a:rPr lang="en-US" altLang="zh-CN" sz="2800">
                <a:latin typeface="Times New Roman" panose="02020603050405020304" pitchFamily="18" charset="0"/>
              </a:rPr>
              <a:t>_______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是量子化的。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57200" y="43434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答案： 密立根， 电荷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84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utoUpdateAnimBg="0"/>
      <p:bldP spid="24581" grpId="0" autoUpdateAnimBg="0"/>
      <p:bldP spid="24582" grpId="0" autoUpdateAnimBg="0"/>
      <p:bldP spid="2458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228600" y="381000"/>
            <a:ext cx="8305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．铯的逸出功为</a:t>
            </a:r>
            <a:r>
              <a:rPr lang="en-US" altLang="zh-CN" sz="2800">
                <a:latin typeface="Times New Roman" panose="02020603050405020304" pitchFamily="18" charset="0"/>
              </a:rPr>
              <a:t>1.9eV</a:t>
            </a:r>
            <a:r>
              <a:rPr lang="zh-CN" altLang="en-US" sz="2800">
                <a:latin typeface="宋体" panose="02010600030101010101" pitchFamily="2" charset="-122"/>
              </a:rPr>
              <a:t>，则铯的光电效应红限频率为</a:t>
            </a:r>
            <a:r>
              <a:rPr lang="zh-CN" altLang="en-US" sz="2800" u="sng">
                <a:latin typeface="Times New Roman" panose="02020603050405020304" pitchFamily="18" charset="0"/>
              </a:rPr>
              <a:t>          </a:t>
            </a:r>
            <a:r>
              <a:rPr lang="zh-CN" altLang="en-US" sz="2800">
                <a:latin typeface="宋体" panose="02010600030101010101" pitchFamily="2" charset="-122"/>
              </a:rPr>
              <a:t>，阈值波长为</a:t>
            </a:r>
            <a:r>
              <a:rPr lang="zh-CN" altLang="en-US" sz="2800" u="sng">
                <a:latin typeface="Times New Roman" panose="02020603050405020304" pitchFamily="18" charset="0"/>
              </a:rPr>
              <a:t>         </a:t>
            </a:r>
            <a:r>
              <a:rPr lang="zh-CN" altLang="en-US" sz="2800">
                <a:latin typeface="宋体" panose="02010600030101010101" pitchFamily="2" charset="-122"/>
              </a:rPr>
              <a:t>；如果要得到能量为</a:t>
            </a:r>
            <a:r>
              <a:rPr lang="en-US" altLang="zh-CN" sz="2800">
                <a:latin typeface="Times New Roman" panose="02020603050405020304" pitchFamily="18" charset="0"/>
              </a:rPr>
              <a:t>1.5eV</a:t>
            </a:r>
            <a:r>
              <a:rPr lang="zh-CN" altLang="en-US" sz="2800">
                <a:latin typeface="宋体" panose="02010600030101010101" pitchFamily="2" charset="-122"/>
              </a:rPr>
              <a:t>的光电子，必须使用波长为</a:t>
            </a:r>
            <a:r>
              <a:rPr lang="zh-CN" altLang="en-US" sz="2800" u="sng">
                <a:latin typeface="Times New Roman" panose="02020603050405020304" pitchFamily="18" charset="0"/>
              </a:rPr>
              <a:t>            </a:t>
            </a:r>
            <a:r>
              <a:rPr lang="zh-CN" altLang="en-US" sz="2800">
                <a:latin typeface="宋体" panose="02010600030101010101" pitchFamily="2" charset="-122"/>
              </a:rPr>
              <a:t>的光照射。</a:t>
            </a:r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212725" y="2025650"/>
            <a:ext cx="480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提示：利用爱因斯坦光电方程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7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525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800">
                <a:latin typeface="宋体" panose="02010600030101010101" pitchFamily="2" charset="-122"/>
              </a:rPr>
              <a:t>玻尔原子理论的三条基本假设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>
                <a:latin typeface="宋体" panose="02010600030101010101" pitchFamily="2" charset="-122"/>
              </a:rPr>
              <a:t>是 </a:t>
            </a:r>
            <a:r>
              <a:rPr lang="zh-CN" altLang="en-US" sz="2800" u="sng">
                <a:latin typeface="Times New Roman" panose="02020603050405020304" pitchFamily="18" charset="0"/>
              </a:rPr>
              <a:t>   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zh-CN" altLang="en-US" sz="2800" u="sng">
                <a:latin typeface="Times New Roman" panose="02020603050405020304" pitchFamily="18" charset="0"/>
              </a:rPr>
              <a:t>    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zh-CN" altLang="en-US" sz="2800" u="sng">
                <a:latin typeface="Times New Roman" panose="02020603050405020304" pitchFamily="18" charset="0"/>
              </a:rPr>
              <a:t>    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0" y="1371600"/>
            <a:ext cx="6584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定态假设；频率条件；轨道角动量量子化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2514600"/>
            <a:ext cx="91440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>
                <a:latin typeface="宋体" panose="02010600030101010101" pitchFamily="2" charset="-122"/>
              </a:rPr>
              <a:t>．某类氢离子的巴尔末系和赖曼系主线的波长差等于</a:t>
            </a:r>
            <a:r>
              <a:rPr lang="en-US" altLang="zh-CN" sz="2800">
                <a:latin typeface="Times New Roman" panose="02020603050405020304" pitchFamily="18" charset="0"/>
              </a:rPr>
              <a:t>133.7nm</a:t>
            </a:r>
            <a:r>
              <a:rPr lang="zh-CN" altLang="en-US" sz="2800">
                <a:latin typeface="宋体" panose="02010600030101010101" pitchFamily="2" charset="-122"/>
              </a:rPr>
              <a:t>，则该类氢离子的原子序数为</a:t>
            </a:r>
            <a:r>
              <a:rPr lang="en-US" altLang="zh-CN" sz="2800">
                <a:latin typeface="Times New Roman" panose="02020603050405020304" pitchFamily="18" charset="0"/>
              </a:rPr>
              <a:t>Z=</a:t>
            </a:r>
            <a:r>
              <a:rPr lang="en-US" altLang="zh-CN" sz="10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1000">
                <a:latin typeface="宋体" panose="02010600030101010101" pitchFamily="2" charset="-122"/>
              </a:rPr>
              <a:t>。</a:t>
            </a:r>
            <a:endParaRPr lang="zh-CN" altLang="en-US" sz="1000">
              <a:latin typeface="Times New Roman" panose="02020603050405020304" pitchFamily="18" charset="0"/>
            </a:endParaRPr>
          </a:p>
          <a:p>
            <a:endParaRPr lang="en-US" altLang="zh-CN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7525" y="3778250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提示：利用里德伯公式：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4572000" y="3505200"/>
          <a:ext cx="42672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435100" imgH="393700" progId="Equation.3">
                  <p:embed/>
                </p:oleObj>
              </mc:Choice>
              <mc:Fallback>
                <p:oleObj name="Equation" r:id="rId3" imgW="1435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5200"/>
                        <a:ext cx="42672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7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8" grpId="0" autoUpdateAnimBg="0"/>
      <p:bldP spid="26631" grpId="0" autoUpdateAnimBg="0"/>
      <p:bldP spid="2663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宋体" panose="02010600030101010101" pitchFamily="2" charset="-122"/>
              </a:rPr>
              <a:t>6</a:t>
            </a:r>
            <a:r>
              <a:rPr lang="zh-CN" altLang="en-US" sz="2800">
                <a:latin typeface="宋体" panose="02010600030101010101" pitchFamily="2" charset="-122"/>
              </a:rPr>
              <a:t>．原子光谱的精细结构是由于</a:t>
            </a:r>
            <a:r>
              <a:rPr lang="zh-CN" altLang="en-US" sz="2800" u="sng">
                <a:latin typeface="宋体" panose="02010600030101010101" pitchFamily="2" charset="-122"/>
              </a:rPr>
              <a:t>                  </a:t>
            </a:r>
            <a:r>
              <a:rPr lang="zh-CN" altLang="en-US" sz="2800">
                <a:latin typeface="宋体" panose="02010600030101010101" pitchFamily="2" charset="-122"/>
              </a:rPr>
              <a:t>相互作用引起的。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3400" y="1447800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>
                <a:latin typeface="宋体" panose="02010600030101010101" pitchFamily="2" charset="-122"/>
              </a:rPr>
              <a:t>答案：电子自旋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zh-CN" altLang="en-US" sz="2800">
                <a:latin typeface="宋体" panose="02010600030101010101" pitchFamily="2" charset="-122"/>
              </a:rPr>
              <a:t>轨道运动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094038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宋体" panose="02010600030101010101" pitchFamily="2" charset="-122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．碱金属原子的价电子处于</a:t>
            </a:r>
            <a:r>
              <a:rPr lang="en-US" altLang="zh-CN" sz="2800">
                <a:latin typeface="宋体" panose="02010600030101010101" pitchFamily="2" charset="-122"/>
              </a:rPr>
              <a:t>n=3,</a:t>
            </a:r>
            <a:r>
              <a:rPr lang="en-US" altLang="zh-CN" sz="2800" i="1">
                <a:latin typeface="Times New Roman" panose="02020603050405020304" pitchFamily="18" charset="0"/>
              </a:rPr>
              <a:t>l</a:t>
            </a:r>
            <a:r>
              <a:rPr lang="en-US" altLang="zh-CN" sz="2800">
                <a:latin typeface="宋体" panose="02010600030101010101" pitchFamily="2" charset="-122"/>
              </a:rPr>
              <a:t>=1,</a:t>
            </a:r>
            <a:r>
              <a:rPr lang="zh-CN" altLang="en-US" sz="2800">
                <a:latin typeface="宋体" panose="02010600030101010101" pitchFamily="2" charset="-122"/>
              </a:rPr>
              <a:t>其精细结构的状态符号应为</a:t>
            </a:r>
            <a:r>
              <a:rPr lang="zh-CN" altLang="en-US" sz="2800" u="sng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zh-CN" altLang="en-US" sz="2800" u="sng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algn="just"/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graphicFrame>
        <p:nvGraphicFramePr>
          <p:cNvPr id="28677" name="Object 5" descr="1751255089630875"/>
          <p:cNvGraphicFramePr>
            <a:graphicFrameLocks noChangeAspect="1"/>
          </p:cNvGraphicFramePr>
          <p:nvPr/>
        </p:nvGraphicFramePr>
        <p:xfrm>
          <a:off x="2286000" y="4267200"/>
          <a:ext cx="1981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4886325" imgH="2676525" progId="Equation.3">
                  <p:embed/>
                </p:oleObj>
              </mc:Choice>
              <mc:Fallback>
                <p:oleObj r:id="rId3" imgW="4886325" imgH="2676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7200"/>
                        <a:ext cx="19812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143000" y="4267200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>
                <a:latin typeface="宋体" panose="02010600030101010101" pitchFamily="2" charset="-122"/>
              </a:rPr>
              <a:t>答案</a:t>
            </a:r>
            <a:r>
              <a:rPr lang="en-US" altLang="zh-CN" sz="280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61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  <p:bldP spid="28678" grpId="0" autoUpdateAnimBg="0"/>
      <p:bldP spid="2867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>
                <a:latin typeface="宋体" panose="02010600030101010101" pitchFamily="2" charset="-122"/>
              </a:rPr>
              <a:t>．塞曼效应的实验结果说明</a:t>
            </a:r>
            <a:r>
              <a:rPr lang="zh-CN" altLang="en-US" sz="2800" u="sng">
                <a:latin typeface="Times New Roman" panose="02020603050405020304" pitchFamily="18" charset="0"/>
              </a:rPr>
              <a:t>                     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" y="10668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答案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原子具有磁矩、电子具有自旋、原子角动量空间取向量子化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094038"/>
            <a:ext cx="9144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sz="2800">
                <a:latin typeface="宋体" panose="02010600030101010101" pitchFamily="2" charset="-122"/>
              </a:rPr>
              <a:t>造成碱金属原子能级和氢原子能级不同的原因是</a:t>
            </a:r>
            <a:r>
              <a:rPr lang="zh-CN" altLang="en-US" sz="2800" u="sng">
                <a:latin typeface="Times New Roman" panose="02020603050405020304" pitchFamily="18" charset="0"/>
              </a:rPr>
              <a:t>                     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62000" y="4343400"/>
            <a:ext cx="6327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宋体" panose="02010600030101010101" pitchFamily="2" charset="-122"/>
              </a:rPr>
              <a:t>答案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zh-CN" altLang="en-US" sz="2800">
                <a:latin typeface="宋体" panose="02010600030101010101" pitchFamily="2" charset="-122"/>
              </a:rPr>
              <a:t>原子实的极化、价电子贯穿原子实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06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0" grpId="0" autoUpdateAnimBg="0"/>
      <p:bldP spid="29701" grpId="0" autoUpdateAnimBg="0"/>
      <p:bldP spid="297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CN" altLang="en-US" sz="2800">
                <a:latin typeface="宋体" panose="02010600030101010101" pitchFamily="2" charset="-122"/>
              </a:rPr>
              <a:t>按照电子的壳层结构，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原子中</a:t>
            </a:r>
            <a:r>
              <a:rPr lang="zh-CN" altLang="en-US" sz="2800" u="sng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>
                <a:latin typeface="宋体" panose="02010600030101010101" pitchFamily="2" charset="-122"/>
              </a:rPr>
              <a:t>相同的电子构成一个壳层；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同一壳层中</a:t>
            </a:r>
            <a:r>
              <a:rPr lang="zh-CN" altLang="en-US" sz="2800" u="sng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>
                <a:latin typeface="宋体" panose="02010600030101010101" pitchFamily="2" charset="-122"/>
              </a:rPr>
              <a:t>相同的电子构成一个支壳层。第一、三、五壳层分别用字母表示应依次是</a:t>
            </a:r>
            <a:r>
              <a:rPr lang="zh-CN" altLang="en-US" sz="2800" u="sng">
                <a:latin typeface="Times New Roman" panose="02020603050405020304" pitchFamily="18" charset="0"/>
              </a:rPr>
              <a:t>     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  <a:r>
              <a:rPr lang="zh-CN" altLang="en-US" sz="2800" u="sng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  <a:r>
              <a:rPr lang="zh-CN" altLang="en-US" sz="2800" u="sng">
                <a:latin typeface="Times New Roman" panose="02020603050405020304" pitchFamily="18" charset="0"/>
              </a:rPr>
              <a:t>  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220980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宋体" panose="02010600030101010101" pitchFamily="2" charset="-122"/>
              </a:rPr>
              <a:t>答案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zh-CN" altLang="en-US" sz="2800">
                <a:latin typeface="宋体" panose="02010600030101010101" pitchFamily="2" charset="-122"/>
              </a:rPr>
              <a:t>主量子数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角量子数（或轨道量子数）；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en-US" altLang="zh-CN" sz="2800">
                <a:latin typeface="Times New Roman" panose="02020603050405020304" pitchFamily="18" charset="0"/>
              </a:rPr>
              <a:t>M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en-US" altLang="zh-CN" sz="2800">
                <a:latin typeface="Times New Roman" panose="02020603050405020304" pitchFamily="18" charset="0"/>
              </a:rPr>
              <a:t>O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CN" altLang="en-US" sz="2800">
                <a:latin typeface="宋体" panose="02010600030101010101" pitchFamily="2" charset="-122"/>
              </a:rPr>
              <a:t>同科电子是指</a:t>
            </a:r>
            <a:r>
              <a:rPr lang="en-US" altLang="zh-CN" sz="2800">
                <a:latin typeface="Times New Roman" panose="02020603050405020304" pitchFamily="18" charset="0"/>
              </a:rPr>
              <a:t>___________________</a:t>
            </a:r>
            <a:r>
              <a:rPr lang="zh-CN" altLang="en-US" sz="2800">
                <a:latin typeface="宋体" panose="02010600030101010101" pitchFamily="2" charset="-122"/>
              </a:rPr>
              <a:t>的电子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同科电子组态形成原子态时必须考虑</a:t>
            </a:r>
            <a:r>
              <a:rPr lang="en-US" altLang="zh-CN" sz="2800">
                <a:latin typeface="Times New Roman" panose="02020603050405020304" pitchFamily="18" charset="0"/>
              </a:rPr>
              <a:t>___________. </a:t>
            </a:r>
            <a:endParaRPr lang="en-US" altLang="zh-CN" sz="280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85800" y="4648200"/>
            <a:ext cx="623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>
                <a:latin typeface="宋体" panose="02010600030101010101" pitchFamily="2" charset="-122"/>
              </a:rPr>
              <a:t>答案：主量子数</a:t>
            </a:r>
            <a:r>
              <a:rPr lang="en-US" altLang="zh-CN" sz="2800">
                <a:latin typeface="Times New Roman" panose="02020603050405020304" pitchFamily="18" charset="0"/>
              </a:rPr>
              <a:t>n, </a:t>
            </a:r>
            <a:r>
              <a:rPr lang="zh-CN" altLang="en-US" sz="2800">
                <a:latin typeface="宋体" panose="02010600030101010101" pitchFamily="2" charset="-122"/>
              </a:rPr>
              <a:t>角量子数</a:t>
            </a:r>
            <a:r>
              <a:rPr lang="en-US" altLang="zh-CN" sz="2800" i="1">
                <a:latin typeface="Times New Roman" panose="02020603050405020304" pitchFamily="18" charset="0"/>
              </a:rPr>
              <a:t>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>
                <a:latin typeface="宋体" panose="02010600030101010101" pitchFamily="2" charset="-122"/>
              </a:rPr>
              <a:t>泡利原理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41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27" grpId="0" autoUpdateAnimBg="0"/>
      <p:bldP spid="307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zh-CN" altLang="en-US" sz="2800">
                <a:latin typeface="宋体" panose="02010600030101010101" pitchFamily="2" charset="-122"/>
              </a:rPr>
              <a:t>氦原子的能级有两套，一套是</a:t>
            </a:r>
            <a:r>
              <a:rPr lang="zh-CN" altLang="en-US" sz="2800" u="sng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重的，一套是</a:t>
            </a:r>
            <a:r>
              <a:rPr lang="zh-CN" altLang="en-US" sz="2800" u="sng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重的，从而产生的光谱应有</a:t>
            </a:r>
            <a:r>
              <a:rPr lang="zh-CN" altLang="en-US" sz="2800" u="sng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套。历史上曾认为有两种氦，对应于前者的称</a:t>
            </a:r>
            <a:r>
              <a:rPr lang="zh-CN" altLang="en-US" sz="2800" u="sng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氦，对应于后者的称</a:t>
            </a:r>
            <a:r>
              <a:rPr lang="zh-CN" altLang="en-US" sz="2800" u="sng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氦。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1981200"/>
            <a:ext cx="991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宋体" panose="02010600030101010101" pitchFamily="2" charset="-122"/>
              </a:rPr>
              <a:t>答案：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单（或三）</a:t>
            </a:r>
            <a:r>
              <a:rPr lang="en-US" altLang="zh-CN" sz="2800">
                <a:latin typeface="Times New Roman" panose="02020603050405020304" pitchFamily="18" charset="0"/>
              </a:rPr>
              <a:t>; </a:t>
            </a:r>
            <a:r>
              <a:rPr lang="zh-CN" altLang="en-US" sz="2800">
                <a:latin typeface="宋体" panose="02010600030101010101" pitchFamily="2" charset="-122"/>
              </a:rPr>
              <a:t>三（或单）</a:t>
            </a:r>
            <a:r>
              <a:rPr lang="en-US" altLang="zh-CN" sz="2800">
                <a:latin typeface="Times New Roman" panose="02020603050405020304" pitchFamily="18" charset="0"/>
              </a:rPr>
              <a:t>; </a:t>
            </a:r>
            <a:r>
              <a:rPr lang="zh-CN" altLang="en-US" sz="2800">
                <a:latin typeface="宋体" panose="02010600030101010101" pitchFamily="2" charset="-122"/>
              </a:rPr>
              <a:t>两</a:t>
            </a:r>
            <a:r>
              <a:rPr lang="en-US" altLang="zh-CN" sz="2800">
                <a:latin typeface="Times New Roman" panose="02020603050405020304" pitchFamily="18" charset="0"/>
              </a:rPr>
              <a:t>; </a:t>
            </a:r>
            <a:r>
              <a:rPr lang="zh-CN" altLang="en-US" sz="2800">
                <a:latin typeface="宋体" panose="02010600030101010101" pitchFamily="2" charset="-122"/>
              </a:rPr>
              <a:t>仲（或正）</a:t>
            </a:r>
            <a:r>
              <a:rPr lang="en-US" altLang="zh-CN" sz="2800">
                <a:latin typeface="Times New Roman" panose="02020603050405020304" pitchFamily="18" charset="0"/>
              </a:rPr>
              <a:t>; </a:t>
            </a:r>
            <a:r>
              <a:rPr lang="zh-CN" altLang="en-US" sz="2800">
                <a:latin typeface="宋体" panose="02010600030101010101" pitchFamily="2" charset="-122"/>
              </a:rPr>
              <a:t>正（或仲）。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3352800"/>
            <a:ext cx="8763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9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9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9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9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9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altLang="zh-CN" sz="2800">
                <a:cs typeface="Times New Roman" panose="02020603050405020304" pitchFamily="18" charset="0"/>
              </a:rPr>
              <a:t> </a:t>
            </a:r>
            <a:r>
              <a:rPr lang="en-US" altLang="zh-CN" sz="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处于基态</a:t>
            </a:r>
            <a:r>
              <a:rPr lang="en-US" altLang="zh-CN" sz="2800">
                <a:latin typeface="Times New Roman" panose="02020603050405020304" pitchFamily="18" charset="0"/>
              </a:rPr>
              <a:t>4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zh-CN" altLang="en-US" sz="2800">
                <a:latin typeface="宋体" panose="02010600030101010101" pitchFamily="2" charset="-122"/>
              </a:rPr>
              <a:t>的钾原子在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=0.500T</a:t>
            </a:r>
            <a:r>
              <a:rPr lang="zh-CN" altLang="en-US" sz="2800">
                <a:latin typeface="宋体" panose="02010600030101010101" pitchFamily="2" charset="-122"/>
              </a:rPr>
              <a:t>的弱磁场中，可分裂为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个能级，相邻能级间隔为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zh-CN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>
                <a:latin typeface="宋体" panose="02010600030101010101" pitchFamily="2" charset="-122"/>
              </a:rPr>
              <a:t>（三位有效数字）。</a:t>
            </a:r>
            <a:endParaRPr lang="zh-CN" altLang="en-US" sz="2800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762000" y="4800600"/>
            <a:ext cx="5791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zh-CN" altLang="en-US" sz="2800">
                <a:latin typeface="宋体" panose="02010600030101010101" pitchFamily="2" charset="-122"/>
              </a:rPr>
              <a:t>答案</a:t>
            </a:r>
            <a:r>
              <a:rPr lang="en-US" altLang="zh-CN" sz="2800">
                <a:latin typeface="Times New Roman" panose="02020603050405020304" pitchFamily="18" charset="0"/>
              </a:rPr>
              <a:t>: 2;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0.92710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>
                <a:latin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603050405020304" pitchFamily="18" charset="0"/>
              </a:rPr>
              <a:t>5.79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eV </a:t>
            </a:r>
          </a:p>
          <a:p>
            <a:pPr>
              <a:spcBef>
                <a:spcPct val="50000"/>
              </a:spcBef>
            </a:pPr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46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utoUpdateAnimBg="0"/>
      <p:bldP spid="51208" grpId="0" autoUpdateAnimBg="0"/>
      <p:bldP spid="51209" grpId="0" autoUpdateAnimBg="0"/>
      <p:bldP spid="512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8305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宋体" panose="02010600030101010101" pitchFamily="2" charset="-122"/>
              </a:rPr>
              <a:t>3.</a:t>
            </a:r>
            <a:r>
              <a:rPr lang="zh-CN" altLang="en-US" sz="2800">
                <a:latin typeface="宋体" panose="02010600030101010101" pitchFamily="2" charset="-122"/>
              </a:rPr>
              <a:t>在同一粒子源和散射靶的条件下观察到粒子被散射在</a:t>
            </a:r>
            <a:r>
              <a:rPr lang="en-US" altLang="zh-CN" sz="2800">
                <a:latin typeface="Times New Roman" panose="02020603050405020304" pitchFamily="18" charset="0"/>
              </a:rPr>
              <a:t>90</a:t>
            </a:r>
            <a:r>
              <a:rPr lang="en-US" altLang="zh-CN" sz="2800">
                <a:latin typeface="宋体" panose="02010600030101010101" pitchFamily="2" charset="-122"/>
              </a:rPr>
              <a:t>°</a:t>
            </a:r>
            <a:r>
              <a:rPr lang="zh-CN" altLang="en-US" sz="2800">
                <a:latin typeface="宋体" panose="02010600030101010101" pitchFamily="2" charset="-122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60</a:t>
            </a:r>
            <a:r>
              <a:rPr lang="en-US" altLang="zh-CN" sz="2800">
                <a:latin typeface="宋体" panose="02010600030101010101" pitchFamily="2" charset="-122"/>
              </a:rPr>
              <a:t>°</a:t>
            </a:r>
            <a:r>
              <a:rPr lang="zh-CN" altLang="en-US" sz="2800">
                <a:latin typeface="宋体" panose="02010600030101010101" pitchFamily="2" charset="-122"/>
              </a:rPr>
              <a:t>角方向上单位立体角内的粒子数之比为：                   </a:t>
            </a:r>
            <a:r>
              <a:rPr lang="en-US" altLang="zh-CN" sz="2800">
                <a:latin typeface="宋体" panose="02010600030101010101" pitchFamily="2" charset="-122"/>
              </a:rPr>
              <a:t>[        ]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</a:rPr>
              <a:t>4:1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( B</a:t>
            </a:r>
            <a:r>
              <a:rPr lang="en-US" altLang="zh-CN" sz="2800">
                <a:latin typeface="Times New Roman" panose="02020603050405020304" pitchFamily="18" charset="0"/>
              </a:rPr>
              <a:t>)1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:2      (C</a:t>
            </a:r>
            <a:r>
              <a:rPr lang="en-US" altLang="zh-CN" sz="2800">
                <a:latin typeface="Times New Roman" panose="02020603050405020304" pitchFamily="18" charset="0"/>
              </a:rPr>
              <a:t>)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1:4        (D</a:t>
            </a:r>
            <a:r>
              <a:rPr lang="en-US" altLang="zh-CN" sz="2800">
                <a:latin typeface="Times New Roman" panose="02020603050405020304" pitchFamily="18" charset="0"/>
              </a:rPr>
              <a:t>)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1:8</a:t>
            </a:r>
          </a:p>
          <a:p>
            <a:endParaRPr lang="en-US" altLang="zh-CN" sz="280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05400" y="838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/>
              <a:t>C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2514600"/>
            <a:ext cx="91440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800">
                <a:latin typeface="宋体" panose="02010600030101010101" pitchFamily="2" charset="-122"/>
              </a:rPr>
              <a:t>原子核式结构模型的提出是根据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>
                <a:latin typeface="宋体" panose="02010600030101010101" pitchFamily="2" charset="-122"/>
              </a:rPr>
              <a:t>粒子散射实验中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>
                <a:latin typeface="宋体" panose="02010600030101010101" pitchFamily="2" charset="-122"/>
              </a:rPr>
              <a:t>粒子的</a:t>
            </a:r>
            <a:r>
              <a:rPr lang="en-US" altLang="zh-CN" sz="2800">
                <a:latin typeface="Times New Roman" panose="02020603050405020304" pitchFamily="18" charset="0"/>
              </a:rPr>
              <a:t>[            ]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800">
                <a:latin typeface="宋体" panose="02010600030101010101" pitchFamily="2" charset="-122"/>
              </a:rPr>
              <a:t>绝大多数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>
                <a:latin typeface="宋体" panose="02010600030101010101" pitchFamily="2" charset="-122"/>
              </a:rPr>
              <a:t>粒子散射角接近</a:t>
            </a:r>
            <a:r>
              <a:rPr lang="en-US" altLang="zh-CN" sz="2800">
                <a:latin typeface="Times New Roman" panose="02020603050405020304" pitchFamily="18" charset="0"/>
              </a:rPr>
              <a:t>180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>
                <a:latin typeface="宋体" panose="02010600030101010101" pitchFamily="2" charset="-122"/>
              </a:rPr>
              <a:t>粒子只偏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CN" altLang="en-US" sz="2800">
                <a:latin typeface="宋体" panose="02010600030101010101" pitchFamily="2" charset="-122"/>
              </a:rPr>
              <a:t>以小角散射为主也存在大角散射</a:t>
            </a:r>
            <a:r>
              <a:rPr lang="zh-CN" altLang="en-US" sz="2800">
                <a:latin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CN" altLang="en-US" sz="2800">
                <a:latin typeface="宋体" panose="02010600030101010101" pitchFamily="2" charset="-122"/>
              </a:rPr>
              <a:t>以大角散射为主也存在小角散射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219200" y="28956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/>
              <a:t>C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95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5" grpId="0" autoUpdateAnimBg="0"/>
      <p:bldP spid="12304" grpId="0" autoUpdateAnimBg="0"/>
      <p:bldP spid="1230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800">
                <a:latin typeface="宋体" panose="02010600030101010101" pitchFamily="2" charset="-122"/>
              </a:rPr>
              <a:t>．原子发射伦琴射线标识谱的条件是</a:t>
            </a:r>
            <a:r>
              <a:rPr lang="zh-CN" altLang="en-US" sz="2800" u="sng">
                <a:latin typeface="Times New Roman" panose="02020603050405020304" pitchFamily="18" charset="0"/>
              </a:rPr>
              <a:t>                         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r>
              <a:rPr lang="zh-CN" altLang="en-US" sz="2800"/>
              <a:t>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33400" y="1371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zh-CN" altLang="en-US" sz="2800">
                <a:latin typeface="宋体" panose="02010600030101010101" pitchFamily="2" charset="-122"/>
              </a:rPr>
              <a:t>答案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zh-CN" altLang="en-US" sz="2800">
                <a:latin typeface="宋体" panose="02010600030101010101" pitchFamily="2" charset="-122"/>
              </a:rPr>
              <a:t>空穴的存在</a:t>
            </a:r>
            <a:endParaRPr lang="zh-CN" altLang="en-US" sz="28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170238"/>
            <a:ext cx="9144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>
                <a:latin typeface="宋体" panose="02010600030101010101" pitchFamily="2" charset="-122"/>
              </a:rPr>
              <a:t>．工作电压为</a:t>
            </a:r>
            <a:r>
              <a:rPr lang="en-US" altLang="zh-CN" sz="2800">
                <a:latin typeface="Times New Roman" panose="02020603050405020304" pitchFamily="18" charset="0"/>
              </a:rPr>
              <a:t>50kV</a:t>
            </a:r>
            <a:r>
              <a:rPr lang="zh-CN" altLang="en-US" sz="2800">
                <a:latin typeface="宋体" panose="02010600030101010101" pitchFamily="2" charset="-122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宋体" panose="02010600030101010101" pitchFamily="2" charset="-122"/>
              </a:rPr>
              <a:t>光机发出的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宋体" panose="02010600030101010101" pitchFamily="2" charset="-122"/>
              </a:rPr>
              <a:t>射线的连续谱最短波长为</a:t>
            </a:r>
            <a:r>
              <a:rPr lang="en-US" altLang="zh-CN" sz="2800">
                <a:latin typeface="宋体" panose="02010600030101010101" pitchFamily="2" charset="-122"/>
              </a:rPr>
              <a:t>__________</a:t>
            </a:r>
            <a:r>
              <a:rPr lang="zh-CN" altLang="en-US" sz="2800">
                <a:latin typeface="宋体" panose="02010600030101010101" pitchFamily="2" charset="-122"/>
              </a:rPr>
              <a:t>埃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38200" y="4724400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>
                <a:latin typeface="Times New Roman" panose="02020603050405020304" pitchFamily="18" charset="0"/>
              </a:rPr>
              <a:t>答案：</a:t>
            </a:r>
            <a:r>
              <a:rPr lang="en-US" altLang="zh-CN" sz="2800">
                <a:latin typeface="Times New Roman" panose="02020603050405020304" pitchFamily="18" charset="0"/>
              </a:rPr>
              <a:t>0.248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90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1" grpId="0" autoUpdateAnimBg="0"/>
      <p:bldP spid="348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/>
              <a:t>三，简答题：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>
                <a:latin typeface="宋体" panose="02010600030101010101" pitchFamily="2" charset="-122"/>
              </a:rPr>
              <a:t>夫兰克</a:t>
            </a:r>
            <a:r>
              <a:rPr lang="en-US" altLang="zh-CN" sz="2800">
                <a:latin typeface="Times New Roman" panose="02020603050405020304" pitchFamily="18" charset="0"/>
              </a:rPr>
              <a:t>—</a:t>
            </a:r>
            <a:r>
              <a:rPr lang="zh-CN" altLang="en-US" sz="2800">
                <a:latin typeface="宋体" panose="02010600030101010101" pitchFamily="2" charset="-122"/>
              </a:rPr>
              <a:t>赫兹实验的原理和结论。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>
                <a:latin typeface="Times New Roman" panose="02020603050405020304" pitchFamily="18" charset="0"/>
              </a:rPr>
              <a:t>答案：</a:t>
            </a:r>
            <a:r>
              <a:rPr lang="zh-CN" altLang="en-US" sz="2800">
                <a:latin typeface="宋体" panose="02010600030101010101" pitchFamily="2" charset="-122"/>
              </a:rPr>
              <a:t>原理：加速电子与处于基态的汞原子发生碰撞非弹性碰撞，使汞原子吸收电子转移的</a:t>
            </a:r>
            <a:r>
              <a:rPr lang="en-US" altLang="zh-CN" sz="2800">
                <a:latin typeface="Times New Roman" panose="02020603050405020304" pitchFamily="18" charset="0"/>
              </a:rPr>
              <a:t>4.9eV</a:t>
            </a:r>
            <a:r>
              <a:rPr lang="zh-CN" altLang="en-US" sz="2800">
                <a:latin typeface="宋体" panose="02010600030101010101" pitchFamily="2" charset="-122"/>
              </a:rPr>
              <a:t>的能量跃迁到第一激发态。处第一激发态的汞原子返回基态时，发射</a:t>
            </a:r>
            <a:r>
              <a:rPr lang="en-US" altLang="zh-CN" sz="2800">
                <a:latin typeface="Times New Roman" panose="02020603050405020304" pitchFamily="18" charset="0"/>
              </a:rPr>
              <a:t>2500</a:t>
            </a:r>
            <a:r>
              <a:rPr lang="zh-CN" altLang="en-US" sz="2800">
                <a:latin typeface="宋体" panose="02010600030101010101" pitchFamily="2" charset="-122"/>
              </a:rPr>
              <a:t>埃的紫外光。（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分）</a:t>
            </a:r>
            <a:endParaRPr lang="zh-CN" altLang="en-US" sz="2800">
              <a:latin typeface="Times New Roman" panose="02020603050405020304" pitchFamily="18" charset="0"/>
            </a:endParaRPr>
          </a:p>
          <a:p>
            <a:r>
              <a:rPr lang="zh-CN" altLang="en-US" sz="2800">
                <a:latin typeface="宋体" panose="02010600030101010101" pitchFamily="2" charset="-122"/>
              </a:rPr>
              <a:t>结论：证明汞原子能量是量子化的，即证明玻尔理论是正确的。（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分）</a:t>
            </a:r>
            <a:r>
              <a:rPr lang="zh-CN" altLang="en-US" sz="280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16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38862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800">
                <a:latin typeface="宋体" panose="02010600030101010101" pitchFamily="2" charset="-122"/>
              </a:rPr>
              <a:t>一般光学光谱与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宋体" panose="02010600030101010101" pitchFamily="2" charset="-122"/>
              </a:rPr>
              <a:t>射线标识谱产生机理上的差别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>
                <a:latin typeface="宋体" panose="02010600030101010101" pitchFamily="2" charset="-122"/>
              </a:rPr>
              <a:t>答案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zh-CN" altLang="en-US" sz="2800">
                <a:latin typeface="宋体" panose="02010600030101010101" pitchFamily="2" charset="-122"/>
              </a:rPr>
              <a:t>一般光学光谱产生于价电子的跃迁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而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宋体" panose="02010600030101010101" pitchFamily="2" charset="-122"/>
              </a:rPr>
              <a:t>射线谱则产生于内层电子的跃迁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r>
              <a:rPr lang="en-US" altLang="zh-CN" sz="2800"/>
              <a:t> 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28600" y="457200"/>
            <a:ext cx="8686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．什么是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宋体" panose="02010600030101010101" pitchFamily="2" charset="-122"/>
              </a:rPr>
              <a:t>射线的轫致辐射？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>
                <a:latin typeface="宋体" panose="02010600030101010101" pitchFamily="2" charset="-122"/>
              </a:rPr>
              <a:t>答案：带电粒子在加速或减速时必伴随着辐射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而当带电粒子与原子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宋体" panose="02010600030101010101" pitchFamily="2" charset="-122"/>
              </a:rPr>
              <a:t>原子核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宋体" panose="02010600030101010101" pitchFamily="2" charset="-122"/>
              </a:rPr>
              <a:t>相碰撞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发生骤然减速时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由此伴随产生的辐射称为轫致辐射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726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0" y="0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宋体" panose="02010600030101010101" pitchFamily="2" charset="-122"/>
              </a:rPr>
              <a:t>2.</a:t>
            </a:r>
            <a:r>
              <a:rPr lang="zh-CN" altLang="en-US" sz="2800">
                <a:latin typeface="宋体" panose="02010600030101010101" pitchFamily="2" charset="-122"/>
              </a:rPr>
              <a:t>一个光子电离处于基态的氢原子，被电离的电子重新和质子结合成处于第一激发态的氢原子，同时放出波长为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626</a:t>
            </a:r>
            <a:r>
              <a:rPr lang="zh-CN" altLang="en-US" sz="2800">
                <a:latin typeface="宋体" panose="02010600030101010101" pitchFamily="2" charset="-122"/>
              </a:rPr>
              <a:t>埃的光子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求原入射光子的能量和自由电子动能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800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3222625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>
                <a:latin typeface="宋体" panose="02010600030101010101" pitchFamily="2" charset="-122"/>
              </a:rPr>
              <a:t>一个动能为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3.0eV</a:t>
            </a:r>
            <a:r>
              <a:rPr lang="zh-CN" altLang="en-US" sz="2800">
                <a:latin typeface="宋体" panose="02010600030101010101" pitchFamily="2" charset="-122"/>
              </a:rPr>
              <a:t>的电子被氦核所俘获，并发出波长为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2400</a:t>
            </a:r>
            <a:r>
              <a:rPr lang="zh-CN" altLang="en-US" sz="2800">
                <a:latin typeface="宋体" panose="02010600030101010101" pitchFamily="2" charset="-122"/>
              </a:rPr>
              <a:t>埃的光子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latin typeface="宋体" panose="02010600030101010101" pitchFamily="2" charset="-122"/>
              </a:rPr>
              <a:t>试问该电子被俘获到氦离子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>
                <a:latin typeface="宋体" panose="02010600030101010101" pitchFamily="2" charset="-122"/>
              </a:rPr>
              <a:t>的哪个能级？试求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>
                <a:latin typeface="宋体" panose="02010600030101010101" pitchFamily="2" charset="-122"/>
              </a:rPr>
              <a:t>离子由该能级跃迁到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zh-CN" altLang="en-US" sz="2800">
                <a:latin typeface="宋体" panose="02010600030101010101" pitchFamily="2" charset="-122"/>
              </a:rPr>
              <a:t>的能级发出光子的波长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228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r>
              <a:rPr lang="zh-CN" altLang="en-US" sz="2800">
                <a:latin typeface="宋体" panose="02010600030101010101" pitchFamily="2" charset="-122"/>
              </a:rPr>
              <a:t>当处于基态的氢原子被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12.3eV</a:t>
            </a:r>
            <a:r>
              <a:rPr lang="zh-CN" altLang="en-US" sz="2800">
                <a:latin typeface="宋体" panose="02010600030101010101" pitchFamily="2" charset="-122"/>
              </a:rPr>
              <a:t>光子激发后，被激发的氢原子可能产生几条谱线？求出相应谱线的频率（用玻尔理论，不考虑电子自旋）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15240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zh-CN" altLang="en-US" sz="2800">
                <a:latin typeface="宋体" panose="02010600030101010101" pitchFamily="2" charset="-122"/>
              </a:rPr>
              <a:t>解：基态的氢原子被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12.3eV</a:t>
            </a:r>
            <a:r>
              <a:rPr lang="zh-CN" altLang="en-US" sz="2800">
                <a:latin typeface="宋体" panose="02010600030101010101" pitchFamily="2" charset="-122"/>
              </a:rPr>
              <a:t>光子激发后，跃迁到的能级</a:t>
            </a:r>
            <a:r>
              <a:rPr lang="en-US" altLang="zh-CN" sz="2800">
                <a:latin typeface="宋体" panose="02010600030101010101" pitchFamily="2" charset="-122"/>
              </a:rPr>
              <a:t>n=3</a:t>
            </a:r>
            <a:r>
              <a:rPr lang="zh-CN" altLang="en-US" sz="2800">
                <a:latin typeface="宋体" panose="02010600030101010101" pitchFamily="2" charset="-122"/>
              </a:rPr>
              <a:t>。被激发的氢原子可能产生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条谱线，相应谱线的频率分别是</a:t>
            </a:r>
            <a:endParaRPr lang="zh-CN" altLang="en-US" sz="280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219200" y="2492375"/>
          <a:ext cx="7924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3" imgW="3606480" imgH="241200" progId="Equation.3">
                  <p:embed/>
                </p:oleObj>
              </mc:Choice>
              <mc:Fallback>
                <p:oleObj r:id="rId3" imgW="3606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92375"/>
                        <a:ext cx="7924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264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</a:rPr>
              <a:t>．试求出磷（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P,Z=15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宋体" panose="02010600030101010101" pitchFamily="2" charset="-122"/>
              </a:rPr>
              <a:t>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Cl,Z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=17)</a:t>
            </a:r>
            <a:r>
              <a:rPr lang="zh-CN" altLang="en-US" sz="2800" dirty="0">
                <a:latin typeface="宋体" panose="02010600030101010101" pitchFamily="2" charset="-122"/>
              </a:rPr>
              <a:t>原子基态电子组态和基态谱项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208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-65315" y="0"/>
            <a:ext cx="9144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72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72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72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72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72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2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2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2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2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800" dirty="0">
                <a:latin typeface="宋体" panose="02010600030101010101" pitchFamily="2" charset="-122"/>
              </a:rPr>
              <a:t>镁原子（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Z=12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latin typeface="宋体" panose="02010600030101010101" pitchFamily="2" charset="-122"/>
              </a:rPr>
              <a:t>画出镁原子基态和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3s3p,3s4s,3s4p</a:t>
            </a:r>
            <a:r>
              <a:rPr lang="zh-CN" altLang="en-US" sz="2800" dirty="0">
                <a:latin typeface="宋体" panose="02010600030101010101" pitchFamily="2" charset="-122"/>
              </a:rPr>
              <a:t>组态所形成的原子态的能级示意图（标明</a:t>
            </a:r>
            <a:r>
              <a:rPr lang="en-US" altLang="zh-CN" sz="2800" dirty="0">
                <a:latin typeface="宋体" panose="02010600030101010101" pitchFamily="2" charset="-122"/>
              </a:rPr>
              <a:t>L-S</a:t>
            </a:r>
            <a:r>
              <a:rPr lang="zh-CN" altLang="en-US" sz="2800" dirty="0">
                <a:latin typeface="宋体" panose="02010600030101010101" pitchFamily="2" charset="-122"/>
              </a:rPr>
              <a:t>耦合下的光谱符号）；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宋体" panose="02010600030101010101" pitchFamily="2" charset="-122"/>
              </a:rPr>
              <a:t>在能级图上标出一种允许跃迁，一种禁戒跃迁，一条能产生正常塞曼效应的谱线，一条能产生反常塞曼效应的谱线。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648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0" y="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．试讨论钠原子漫线系的一条谱线（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）在弱磁场中的塞曼分裂，作出能级分裂跃迁图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5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0" y="152400"/>
            <a:ext cx="9144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>
                <a:latin typeface="宋体" panose="02010600030101010101" pitchFamily="2" charset="-122"/>
              </a:rPr>
              <a:t>．（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）试写出氖原子基态的电子组态，给出基态量子数：总角动量子数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>
                <a:latin typeface="宋体" panose="02010600030101010101" pitchFamily="2" charset="-122"/>
              </a:rPr>
              <a:t>、轨道量子数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latin typeface="宋体" panose="02010600030101010101" pitchFamily="2" charset="-122"/>
              </a:rPr>
              <a:t>、自旋量子数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）给出氖原子的最低一组激发态的电子组态及相应状态的量子数：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</a:p>
          <a:p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22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 dirty="0">
                <a:latin typeface="宋体" panose="02010600030101010101" pitchFamily="2" charset="-122"/>
              </a:rPr>
              <a:t>9.</a:t>
            </a: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dirty="0">
                <a:latin typeface="宋体" panose="02010600030101010101" pitchFamily="2" charset="-122"/>
              </a:rPr>
              <a:t>分）钇原子基态为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宋体" panose="02010600030101010101" pitchFamily="2" charset="-122"/>
              </a:rPr>
              <a:t>，用这种原子进行史特恩</a:t>
            </a:r>
            <a:r>
              <a:rPr lang="en-US" altLang="zh-CN" sz="2800" dirty="0"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宋体" panose="02010600030101010101" pitchFamily="2" charset="-122"/>
              </a:rPr>
              <a:t>盖拉赫实验时，原子束分裂为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</a:rPr>
              <a:t>束，求原子基态总磁矩及其在外磁场方向上的投影（结果用玻尔磁子表示）</a:t>
            </a:r>
            <a:r>
              <a:rPr lang="zh-CN" altLang="en-US" sz="1100" dirty="0"/>
              <a:t> </a:t>
            </a:r>
            <a:endParaRPr lang="zh-CN" altLang="en-US" dirty="0"/>
          </a:p>
        </p:txBody>
      </p:sp>
      <p:sp>
        <p:nvSpPr>
          <p:cNvPr id="12293" name="Rectangle 11"/>
          <p:cNvSpPr>
            <a:spLocks noChangeArrowheads="1"/>
          </p:cNvSpPr>
          <p:nvPr/>
        </p:nvSpPr>
        <p:spPr bwMode="auto">
          <a:xfrm>
            <a:off x="0" y="1524000"/>
            <a:ext cx="9144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zh-CN" altLang="en-US" sz="2800">
                <a:latin typeface="宋体" panose="02010600030101010101" pitchFamily="2" charset="-122"/>
              </a:rPr>
              <a:t>解答：（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）基态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宋体" panose="02010600030101010101" pitchFamily="2" charset="-122"/>
              </a:rPr>
              <a:t>的钇原子束在外磁场中分裂为</a:t>
            </a:r>
            <a:r>
              <a:rPr lang="en-US" altLang="zh-CN" sz="2800">
                <a:latin typeface="宋体" panose="02010600030101010101" pitchFamily="2" charset="-122"/>
              </a:rPr>
              <a:t>2j+1=4</a:t>
            </a:r>
            <a:r>
              <a:rPr lang="zh-CN" altLang="en-US" sz="2800">
                <a:latin typeface="宋体" panose="02010600030101010101" pitchFamily="2" charset="-122"/>
              </a:rPr>
              <a:t>束，由此得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j=3/2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，由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宋体" panose="02010600030101010101" pitchFamily="2" charset="-122"/>
              </a:rPr>
              <a:t>得</a:t>
            </a:r>
            <a:r>
              <a:rPr lang="en-US" altLang="zh-CN" sz="2800">
                <a:latin typeface="宋体" panose="02010600030101010101" pitchFamily="2" charset="-122"/>
              </a:rPr>
              <a:t>L=2,S=1/2</a:t>
            </a:r>
            <a:r>
              <a:rPr lang="zh-CN" altLang="en-US" sz="2800">
                <a:latin typeface="宋体" panose="02010600030101010101" pitchFamily="2" charset="-122"/>
              </a:rPr>
              <a:t>，求得</a:t>
            </a:r>
            <a:r>
              <a:rPr lang="en-US" altLang="zh-CN" sz="2800">
                <a:latin typeface="宋体" panose="02010600030101010101" pitchFamily="2" charset="-122"/>
              </a:rPr>
              <a:t>g=3/5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>
              <a:latin typeface="宋体" panose="02010600030101010101" pitchFamily="2" charset="-122"/>
            </a:endParaRPr>
          </a:p>
          <a:p>
            <a:pPr algn="just"/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>
              <a:latin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zh-CN" altLang="en-US" sz="2800"/>
              <a:t> </a:t>
            </a:r>
          </a:p>
        </p:txBody>
      </p:sp>
      <p:graphicFrame>
        <p:nvGraphicFramePr>
          <p:cNvPr id="12290" name="Object 6" descr="2881255044209203"/>
          <p:cNvGraphicFramePr>
            <a:graphicFrameLocks noChangeAspect="1"/>
          </p:cNvGraphicFramePr>
          <p:nvPr/>
        </p:nvGraphicFramePr>
        <p:xfrm>
          <a:off x="1066800" y="2514600"/>
          <a:ext cx="3276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3" imgW="4886325" imgH="2676525" progId="Equation.3">
                  <p:embed/>
                </p:oleObj>
              </mc:Choice>
              <mc:Fallback>
                <p:oleObj r:id="rId3" imgW="4886325" imgH="2676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3276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ChangeAspect="1"/>
          </p:cNvGraphicFramePr>
          <p:nvPr/>
        </p:nvGraphicFramePr>
        <p:xfrm>
          <a:off x="990600" y="3581400"/>
          <a:ext cx="5943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2451100" imgH="393700" progId="Equation.3">
                  <p:embed/>
                </p:oleObj>
              </mc:Choice>
              <mc:Fallback>
                <p:oleObj name="Equation" r:id="rId5" imgW="245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59436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18397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333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宋体" panose="02010600030101010101" pitchFamily="2" charset="-122"/>
              </a:rPr>
              <a:t>5.</a:t>
            </a:r>
            <a:r>
              <a:rPr lang="zh-CN" altLang="en-US" sz="2800">
                <a:latin typeface="宋体" panose="02010600030101010101" pitchFamily="2" charset="-122"/>
              </a:rPr>
              <a:t>一次电离的氦离子（</a:t>
            </a:r>
            <a:r>
              <a:rPr lang="en-US" altLang="zh-CN" sz="2800">
                <a:latin typeface="Times New Roman" panose="02020603050405020304" pitchFamily="18" charset="0"/>
              </a:rPr>
              <a:t>H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>
                <a:latin typeface="宋体" panose="02010600030101010101" pitchFamily="2" charset="-122"/>
              </a:rPr>
              <a:t>）处于</a:t>
            </a:r>
            <a:r>
              <a:rPr lang="en-US" altLang="zh-CN" sz="2800">
                <a:latin typeface="Times New Roman" panose="02020603050405020304" pitchFamily="18" charset="0"/>
              </a:rPr>
              <a:t>n=2</a:t>
            </a:r>
            <a:r>
              <a:rPr lang="zh-CN" altLang="en-US" sz="2800">
                <a:latin typeface="宋体" panose="02010600030101010101" pitchFamily="2" charset="-122"/>
              </a:rPr>
              <a:t>的激发态，根据波尔理论，能量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zh-CN" altLang="en-US" sz="2800">
                <a:latin typeface="宋体" panose="02010600030101010101" pitchFamily="2" charset="-122"/>
              </a:rPr>
              <a:t>为            </a:t>
            </a:r>
            <a:r>
              <a:rPr lang="en-US" altLang="zh-CN" sz="2800">
                <a:latin typeface="宋体" panose="02010600030101010101" pitchFamily="2" charset="-122"/>
              </a:rPr>
              <a:t>[     ]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(A)-3.4eV    ( B) -6.8eV     ( C) -13.6eV      (D) -27.2eV</a:t>
            </a:r>
          </a:p>
          <a:p>
            <a:endParaRPr lang="en-US" altLang="zh-CN" sz="28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257800" y="609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017838"/>
            <a:ext cx="9144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333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latin typeface="宋体" panose="02010600030101010101" pitchFamily="2" charset="-122"/>
              </a:rPr>
              <a:t>．夫兰克</a:t>
            </a:r>
            <a:r>
              <a:rPr lang="en-US" altLang="zh-CN" sz="2800">
                <a:latin typeface="Times New Roman" panose="02020603050405020304" pitchFamily="18" charset="0"/>
              </a:rPr>
              <a:t>—</a:t>
            </a:r>
            <a:r>
              <a:rPr lang="zh-CN" altLang="en-US" sz="2800">
                <a:latin typeface="宋体" panose="02010600030101010101" pitchFamily="2" charset="-122"/>
              </a:rPr>
              <a:t>赫兹实验证明了</a:t>
            </a:r>
            <a:r>
              <a:rPr lang="en-US" altLang="zh-CN" sz="2800">
                <a:latin typeface="宋体" panose="02010600030101010101" pitchFamily="2" charset="-122"/>
              </a:rPr>
              <a:t>[      </a:t>
            </a:r>
            <a:r>
              <a:rPr lang="en-US" altLang="zh-CN" sz="2800">
                <a:latin typeface="Times New Roman" panose="02020603050405020304" pitchFamily="18" charset="0"/>
              </a:rPr>
              <a:t>] 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800">
                <a:latin typeface="宋体" panose="02010600030101010101" pitchFamily="2" charset="-122"/>
              </a:rPr>
              <a:t>原子内部能量连续变化</a:t>
            </a:r>
            <a:r>
              <a:rPr lang="zh-CN" altLang="en-US" sz="2800">
                <a:latin typeface="Times New Roman" panose="02020603050405020304" pitchFamily="18" charset="0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800">
                <a:latin typeface="宋体" panose="02010600030101010101" pitchFamily="2" charset="-122"/>
              </a:rPr>
              <a:t>原子内存在能级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CN" altLang="en-US" sz="2800">
                <a:latin typeface="宋体" panose="02010600030101010101" pitchFamily="2" charset="-122"/>
              </a:rPr>
              <a:t>原子有确定的大小</a:t>
            </a:r>
            <a:r>
              <a:rPr lang="zh-CN" altLang="en-US" sz="2800">
                <a:latin typeface="Times New Roman" panose="02020603050405020304" pitchFamily="18" charset="0"/>
              </a:rPr>
              <a:t>          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zh-CN" altLang="en-US" sz="2800">
                <a:latin typeface="宋体" panose="02010600030101010101" pitchFamily="2" charset="-122"/>
              </a:rPr>
              <a:t>原子有核心</a:t>
            </a:r>
            <a:endParaRPr lang="zh-CN" altLang="en-US" sz="280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257800" y="3048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27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7" grpId="0" autoUpdateAnimBg="0"/>
      <p:bldP spid="1331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0" y="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 dirty="0">
                <a:latin typeface="宋体" panose="02010600030101010101" pitchFamily="2" charset="-122"/>
              </a:rPr>
              <a:t>10.</a:t>
            </a:r>
            <a:r>
              <a:rPr lang="zh-CN" altLang="en-US" sz="2800" dirty="0">
                <a:latin typeface="宋体" panose="02010600030101010101" pitchFamily="2" charset="-122"/>
              </a:rPr>
              <a:t>写出钠原子基态的电子组态和原子态。如果价电子被激发到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zh-CN" altLang="en-US" sz="2800" dirty="0">
                <a:latin typeface="宋体" panose="02010600030101010101" pitchFamily="2" charset="-122"/>
              </a:rPr>
              <a:t>态，问向基态跃迁时可能会发出几条光谱线？试画出能级跃迁图，并说明之。</a:t>
            </a:r>
            <a:r>
              <a:rPr lang="zh-CN" altLang="en-US" sz="2800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136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800">
                <a:latin typeface="宋体" panose="02010600030101010101" pitchFamily="2" charset="-122"/>
              </a:rPr>
              <a:t>原始的斯特恩</a:t>
            </a:r>
            <a:r>
              <a:rPr lang="en-US" altLang="zh-CN" sz="2800">
                <a:latin typeface="Times New Roman" panose="02020603050405020304" pitchFamily="18" charset="0"/>
              </a:rPr>
              <a:t>-</a:t>
            </a:r>
            <a:r>
              <a:rPr lang="zh-CN" altLang="en-US" sz="2800">
                <a:latin typeface="宋体" panose="02010600030101010101" pitchFamily="2" charset="-122"/>
              </a:rPr>
              <a:t>盖拉赫实验是想证明轨道角动量空间取向量子化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latin typeface="宋体" panose="02010600030101010101" pitchFamily="2" charset="-122"/>
              </a:rPr>
              <a:t>后来结果证明的是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[             ]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(A) </a:t>
            </a:r>
            <a:r>
              <a:rPr lang="zh-CN" altLang="en-US" sz="2800">
                <a:latin typeface="宋体" panose="02010600030101010101" pitchFamily="2" charset="-122"/>
              </a:rPr>
              <a:t>轨道角动量空间取向量子化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(B) </a:t>
            </a:r>
            <a:r>
              <a:rPr lang="zh-CN" altLang="en-US" sz="2800">
                <a:latin typeface="宋体" panose="02010600030101010101" pitchFamily="2" charset="-122"/>
              </a:rPr>
              <a:t>自旋角动量空间取向量子化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(C) </a:t>
            </a:r>
            <a:r>
              <a:rPr lang="zh-CN" altLang="en-US" sz="2800">
                <a:latin typeface="宋体" panose="02010600030101010101" pitchFamily="2" charset="-122"/>
              </a:rPr>
              <a:t>轨道和自旋角动量空间取向量子化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(D) </a:t>
            </a:r>
            <a:r>
              <a:rPr lang="zh-CN" altLang="en-US" sz="2800">
                <a:latin typeface="宋体" panose="02010600030101010101" pitchFamily="2" charset="-122"/>
              </a:rPr>
              <a:t>角动量空间取向量子化不成立。</a:t>
            </a:r>
            <a:r>
              <a:rPr lang="zh-CN" altLang="en-US" sz="2800"/>
              <a:t>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05400" y="6858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352800"/>
            <a:ext cx="8915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CN" altLang="en-US" sz="2800" dirty="0">
                <a:latin typeface="Times New Roman" panose="02020603050405020304" pitchFamily="18" charset="0"/>
              </a:rPr>
              <a:t>产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生两条钠黄线的跃迁是：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  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1/2,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→3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486400" y="3382962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9563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8" grpId="0" autoUpdateAnimBg="0"/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CN" altLang="en-US" sz="2800">
                <a:latin typeface="宋体" panose="02010600030101010101" pitchFamily="2" charset="-122"/>
              </a:rPr>
              <a:t>碱金属原子能级的双重结构是由于下面的原因产生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[         ]  </a:t>
            </a:r>
          </a:p>
          <a:p>
            <a:pPr algn="just"/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宋体" panose="02010600030101010101" pitchFamily="2" charset="-122"/>
              </a:rPr>
              <a:t>相对论效应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zh-CN" altLang="en-US" sz="2800">
                <a:latin typeface="宋体" panose="02010600030101010101" pitchFamily="2" charset="-122"/>
              </a:rPr>
              <a:t>原子实极化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zh-CN" altLang="en-US" sz="2800">
                <a:latin typeface="宋体" panose="02010600030101010101" pitchFamily="2" charset="-122"/>
              </a:rPr>
              <a:t>价电子的轨道贯穿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zh-CN" altLang="en-US" sz="2800">
                <a:latin typeface="宋体" panose="02010600030101010101" pitchFamily="2" charset="-122"/>
              </a:rPr>
              <a:t>价电子自旋与轨道角动量相互作用。</a:t>
            </a:r>
            <a:r>
              <a:rPr lang="zh-CN" altLang="en-US" sz="2800"/>
              <a:t>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3400" y="6858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222625"/>
            <a:ext cx="91440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zh-CN" altLang="en-US" sz="2800">
                <a:latin typeface="宋体" panose="02010600030101010101" pitchFamily="2" charset="-122"/>
              </a:rPr>
              <a:t>在（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α</a:t>
            </a:r>
            <a:r>
              <a:rPr lang="zh-CN" altLang="en-US" sz="2800">
                <a:latin typeface="宋体" panose="02010600030101010101" pitchFamily="2" charset="-122"/>
              </a:rPr>
              <a:t>粒子散射实验，（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）弗兰克－赫兹实验，（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）史特恩－盖拉实验，（</a:t>
            </a:r>
            <a:r>
              <a:rPr lang="en-US" altLang="zh-CN" sz="2800"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）反常塞曼效应中，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zh-CN" altLang="en-US" sz="2800">
                <a:latin typeface="宋体" panose="02010600030101010101" pitchFamily="2" charset="-122"/>
              </a:rPr>
              <a:t>证实电子存在自旋的有：</a:t>
            </a:r>
            <a:r>
              <a:rPr lang="en-US" altLang="zh-CN" sz="2800">
                <a:latin typeface="Times New Roman" panose="02020603050405020304" pitchFamily="18" charset="0"/>
              </a:rPr>
              <a:t>[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</a:p>
          <a:p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），（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r>
              <a:rPr lang="en-US" altLang="zh-CN" sz="2800"/>
              <a:t>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191000" y="41148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39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utoUpdateAnimBg="0"/>
      <p:bldP spid="16389" grpId="0" autoUpdateAnimBg="0"/>
      <p:bldP spid="163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3017838"/>
            <a:ext cx="9144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zh-CN" altLang="en-US" sz="2800">
                <a:latin typeface="宋体" panose="02010600030101010101" pitchFamily="2" charset="-122"/>
              </a:rPr>
              <a:t>硫原子射线束，通过非均匀磁场时，在屏上得到的黑条数：</a:t>
            </a:r>
            <a:r>
              <a:rPr lang="en-US" altLang="zh-CN" sz="2800">
                <a:latin typeface="宋体" panose="02010600030101010101" pitchFamily="2" charset="-122"/>
              </a:rPr>
              <a:t>[     ]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A) 2 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B) 3 ;       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(C) 4 ;           (D) 5</a:t>
            </a:r>
          </a:p>
          <a:p>
            <a:r>
              <a:rPr lang="en-US" altLang="zh-CN" sz="2800">
                <a:cs typeface="Times New Roman" panose="02020603050405020304" pitchFamily="18" charset="0"/>
              </a:rPr>
              <a:t> 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19200" y="34290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/>
              <a:t>D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zh-CN" altLang="en-US" sz="2800">
                <a:latin typeface="宋体" panose="02010600030101010101" pitchFamily="2" charset="-122"/>
              </a:rPr>
              <a:t>正常塞曼效应中，沿磁场方向观察时将看到几条谱线：</a:t>
            </a:r>
            <a:r>
              <a:rPr lang="en-US" altLang="zh-CN" sz="2800">
                <a:latin typeface="Times New Roman" panose="02020603050405020304" pitchFamily="18" charset="0"/>
              </a:rPr>
              <a:t>[     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</a:rPr>
              <a:t>     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</a:rPr>
              <a:t>  </a:t>
            </a:r>
          </a:p>
          <a:p>
            <a:pPr algn="just"/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zh-CN" altLang="en-US" sz="2800">
                <a:latin typeface="Times New Roman" panose="02020603050405020304" pitchFamily="18" charset="0"/>
              </a:rPr>
              <a:t>    （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altLang="zh-CN" sz="28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331913" y="836613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5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2" grpId="0" autoUpdateAnimBg="0"/>
      <p:bldP spid="17413" grpId="0" autoUpdateAnimBg="0"/>
      <p:bldP spid="1741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>
                <a:latin typeface="宋体" panose="02010600030101010101" pitchFamily="2" charset="-122"/>
              </a:rPr>
              <a:t>电子的总角动量量子数</a:t>
            </a:r>
            <a:r>
              <a:rPr lang="en-US" altLang="zh-CN" sz="2800">
                <a:latin typeface="Times New Roman" panose="02020603050405020304" pitchFamily="18" charset="0"/>
              </a:rPr>
              <a:t>j</a:t>
            </a:r>
            <a:r>
              <a:rPr lang="zh-CN" altLang="en-US" sz="2800">
                <a:latin typeface="宋体" panose="02010600030101010101" pitchFamily="2" charset="-122"/>
              </a:rPr>
              <a:t>可能取值为：</a:t>
            </a:r>
            <a:r>
              <a:rPr lang="en-US" altLang="zh-CN" sz="2800">
                <a:latin typeface="Times New Roman" panose="02020603050405020304" pitchFamily="18" charset="0"/>
              </a:rPr>
              <a:t>[  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(A)  1/2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3/2;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(B)  3/2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5/2;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(C)  5/2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7/2;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(D)   7/2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9/2.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010400" y="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zh-CN" altLang="en-US" sz="2800">
                <a:latin typeface="宋体" panose="02010600030101010101" pitchFamily="2" charset="-122"/>
              </a:rPr>
              <a:t>处于</a:t>
            </a:r>
            <a:r>
              <a:rPr lang="en-US" altLang="zh-CN" sz="2800" i="1">
                <a:latin typeface="Times New Roman" panose="02020603050405020304" pitchFamily="18" charset="0"/>
              </a:rPr>
              <a:t>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=3,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sz="2800">
                <a:latin typeface="宋体" panose="02010600030101010101" pitchFamily="2" charset="-122"/>
              </a:rPr>
              <a:t>原子态的原子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其总角动量量子数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zh-CN" altLang="en-US" sz="2800">
                <a:latin typeface="宋体" panose="02010600030101010101" pitchFamily="2" charset="-122"/>
              </a:rPr>
              <a:t>的可能取值为</a:t>
            </a:r>
            <a:r>
              <a:rPr lang="en-US" altLang="zh-CN" sz="2800">
                <a:latin typeface="Times New Roman" panose="02020603050405020304" pitchFamily="18" charset="0"/>
              </a:rPr>
              <a:t>:[       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(A) 3, 2,1;          (B) 5, 4, 3, 2, 1;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(C) 6, 5, 4, 3;     (D) 5/2, 4/2, 3/2, 2/2, 1/2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828800" y="32004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52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7" grpId="0" autoUpdateAnimBg="0"/>
      <p:bldP spid="184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52400" y="304800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</a:rPr>
              <a:t>LS</a:t>
            </a:r>
            <a:r>
              <a:rPr lang="zh-CN" altLang="en-US" sz="2800" dirty="0">
                <a:latin typeface="宋体" panose="02010600030101010101" pitchFamily="2" charset="-122"/>
              </a:rPr>
              <a:t>耦合下，两个等价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电子能形成的原子态是：</a:t>
            </a:r>
            <a:r>
              <a:rPr lang="en-US" altLang="zh-CN" sz="2800" dirty="0">
                <a:latin typeface="Times New Roman" panose="02020603050405020304" pitchFamily="18" charset="0"/>
              </a:rPr>
              <a:t>[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宋体" panose="02010600030101010101" pitchFamily="2" charset="-122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宋体" panose="02010600030101010101" pitchFamily="2" charset="-122"/>
              </a:rPr>
              <a:t>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endParaRPr lang="en-US" altLang="zh-CN" sz="28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534400" y="381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048000"/>
            <a:ext cx="9144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800">
                <a:latin typeface="宋体" panose="02010600030101010101" pitchFamily="2" charset="-122"/>
              </a:rPr>
              <a:t>．氩（Ｚ＝</a:t>
            </a:r>
            <a:r>
              <a:rPr lang="en-US" altLang="zh-CN" sz="2800">
                <a:latin typeface="Times New Roman" panose="02020603050405020304" pitchFamily="18" charset="0"/>
              </a:rPr>
              <a:t>18</a:t>
            </a:r>
            <a:r>
              <a:rPr lang="zh-CN" altLang="en-US" sz="2800">
                <a:latin typeface="宋体" panose="02010600030101010101" pitchFamily="2" charset="-122"/>
              </a:rPr>
              <a:t>）原子基态的电子组态及原子态是：</a:t>
            </a:r>
            <a:r>
              <a:rPr lang="en-US" altLang="zh-CN" sz="2800">
                <a:latin typeface="Times New Roman" panose="02020603050405020304" pitchFamily="18" charset="0"/>
              </a:rPr>
              <a:t>[      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zh-CN" altLang="en-US" sz="2800">
                <a:latin typeface="宋体" panose="02010600030101010101" pitchFamily="2" charset="-122"/>
              </a:rPr>
              <a:t>Ａ</a:t>
            </a:r>
            <a:r>
              <a:rPr lang="en-US" altLang="zh-CN" sz="2800">
                <a:latin typeface="Times New Roman" panose="02020603050405020304" pitchFamily="18" charset="0"/>
              </a:rPr>
              <a:t>.1s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>
                <a:latin typeface="宋体" panose="02010600030101010101" pitchFamily="2" charset="-122"/>
              </a:rPr>
              <a:t>Ｂ</a:t>
            </a:r>
            <a:r>
              <a:rPr lang="en-US" altLang="zh-CN" sz="2800">
                <a:latin typeface="Times New Roman" panose="02020603050405020304" pitchFamily="18" charset="0"/>
              </a:rPr>
              <a:t>.1s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latin typeface="宋体" panose="02010600030101010101" pitchFamily="2" charset="-122"/>
              </a:rPr>
              <a:t>２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>
                <a:latin typeface="宋体" panose="02010600030101010101" pitchFamily="2" charset="-122"/>
              </a:rPr>
              <a:t>Ｃ</a:t>
            </a:r>
            <a:r>
              <a:rPr lang="en-US" altLang="zh-CN" sz="2800">
                <a:latin typeface="Times New Roman" panose="02020603050405020304" pitchFamily="18" charset="0"/>
              </a:rPr>
              <a:t>.1s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>
                <a:latin typeface="宋体" panose="02010600030101010101" pitchFamily="2" charset="-122"/>
              </a:rPr>
              <a:t>Ｄ</a:t>
            </a:r>
            <a:r>
              <a:rPr lang="en-US" altLang="zh-CN" sz="2800">
                <a:latin typeface="Times New Roman" panose="02020603050405020304" pitchFamily="18" charset="0"/>
              </a:rPr>
              <a:t>. 1s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3p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35052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27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  <p:bldP spid="1946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r>
              <a:rPr lang="zh-CN" altLang="en-US" sz="2800">
                <a:latin typeface="宋体" panose="02010600030101010101" pitchFamily="2" charset="-122"/>
              </a:rPr>
              <a:t>满壳层或满次壳层电子组态相应的原子态是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[      ]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(A) 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;       (B)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;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(C) 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;      (D) 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</a:rPr>
              <a:t>由状态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rPr>
              <a:t>2p3p </a:t>
            </a:r>
            <a:r>
              <a:rPr lang="en-US" altLang="zh-CN" sz="2800" baseline="30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rPr>
              <a:t>2s2p</a:t>
            </a:r>
            <a:r>
              <a:rPr lang="en-US" altLang="zh-CN" sz="2800" baseline="30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</a:rPr>
              <a:t>的辐射跃迁</a:t>
            </a:r>
            <a:r>
              <a:rPr lang="zh-CN" altLang="en-US" sz="2800">
                <a:latin typeface="宋体" panose="02010600030101010101" pitchFamily="2" charset="-122"/>
              </a:rPr>
              <a:t>：</a:t>
            </a:r>
            <a:r>
              <a:rPr lang="en-US" altLang="zh-CN" sz="2800">
                <a:latin typeface="Times New Roman" panose="02020603050405020304" pitchFamily="18" charset="0"/>
              </a:rPr>
              <a:t>[   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2800">
                <a:latin typeface="宋体" panose="02010600030101010101" pitchFamily="2" charset="-122"/>
              </a:rPr>
              <a:t>可产生</a:t>
            </a:r>
            <a:r>
              <a:rPr lang="en-US" altLang="zh-CN" sz="2800">
                <a:latin typeface="Times New Roman" panose="02020603050405020304" pitchFamily="18" charset="0"/>
              </a:rPr>
              <a:t>9</a:t>
            </a:r>
            <a:r>
              <a:rPr lang="zh-CN" altLang="en-US" sz="2800">
                <a:latin typeface="宋体" panose="02010600030101010101" pitchFamily="2" charset="-122"/>
              </a:rPr>
              <a:t>条谱线；</a:t>
            </a:r>
            <a:r>
              <a:rPr lang="zh-CN" altLang="en-US" sz="2800">
                <a:latin typeface="Times New Roman" panose="02020603050405020304" pitchFamily="18" charset="0"/>
              </a:rPr>
              <a:t>	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 B) </a:t>
            </a:r>
            <a:r>
              <a:rPr lang="zh-CN" altLang="en-US" sz="2800">
                <a:latin typeface="宋体" panose="02010600030101010101" pitchFamily="2" charset="-122"/>
              </a:rPr>
              <a:t>可产生</a:t>
            </a:r>
            <a:r>
              <a:rPr lang="en-US" altLang="zh-CN" sz="2800">
                <a:latin typeface="Times New Roman" panose="02020603050405020304" pitchFamily="18" charset="0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条谱线；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en-US" sz="2800">
                <a:latin typeface="宋体" panose="02010600030101010101" pitchFamily="2" charset="-122"/>
              </a:rPr>
              <a:t>可产生</a:t>
            </a:r>
            <a:r>
              <a:rPr lang="en-US" altLang="zh-CN" sz="2800"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latin typeface="宋体" panose="02010600030101010101" pitchFamily="2" charset="-122"/>
              </a:rPr>
              <a:t>条谱线；</a:t>
            </a:r>
            <a:r>
              <a:rPr lang="zh-CN" altLang="en-US" sz="2800">
                <a:latin typeface="Times New Roman" panose="02020603050405020304" pitchFamily="18" charset="0"/>
              </a:rPr>
              <a:t>	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 D) </a:t>
            </a:r>
            <a:r>
              <a:rPr lang="zh-CN" altLang="en-US" sz="2800">
                <a:latin typeface="宋体" panose="02010600030101010101" pitchFamily="2" charset="-122"/>
              </a:rPr>
              <a:t>不能发生。</a:t>
            </a:r>
            <a:endParaRPr lang="zh-CN" altLang="en-US" sz="2800">
              <a:latin typeface="Times New Roman" panose="02020603050405020304" pitchFamily="18" charset="0"/>
            </a:endParaRPr>
          </a:p>
          <a:p>
            <a:endParaRPr lang="en-US" altLang="zh-CN" sz="28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705600" y="30480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924800" y="3048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67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5" grpId="0" autoUpdateAnimBg="0"/>
      <p:bldP spid="20486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84</TotalTime>
  <Words>2360</Words>
  <Application>Microsoft Office PowerPoint</Application>
  <PresentationFormat>全屏显示(4:3)</PresentationFormat>
  <Paragraphs>172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黑体</vt:lpstr>
      <vt:lpstr>华文细黑</vt:lpstr>
      <vt:lpstr>宋体</vt:lpstr>
      <vt:lpstr>Arial</vt:lpstr>
      <vt:lpstr>Calibri</vt:lpstr>
      <vt:lpstr>Impact</vt:lpstr>
      <vt:lpstr>Lucida Sans Unicode</vt:lpstr>
      <vt:lpstr>Symbol</vt:lpstr>
      <vt:lpstr>Times New Roman</vt:lpstr>
      <vt:lpstr>Verdana</vt:lpstr>
      <vt:lpstr>Wingdings 2</vt:lpstr>
      <vt:lpstr>Wingdings 3</vt:lpstr>
      <vt:lpstr>主题1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12</cp:revision>
  <dcterms:created xsi:type="dcterms:W3CDTF">2016-06-22T15:03:35Z</dcterms:created>
  <dcterms:modified xsi:type="dcterms:W3CDTF">2016-06-25T02:59:46Z</dcterms:modified>
</cp:coreProperties>
</file>