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sldIdLst>
    <p:sldId id="292" r:id="rId2"/>
    <p:sldId id="257" r:id="rId3"/>
    <p:sldId id="290" r:id="rId4"/>
    <p:sldId id="258" r:id="rId5"/>
    <p:sldId id="259" r:id="rId6"/>
    <p:sldId id="291" r:id="rId7"/>
    <p:sldId id="260" r:id="rId8"/>
    <p:sldId id="294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3840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EB3ACD7-0F62-4282-8A4C-8DD862912D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4911DBE-9903-4384-B23D-DD66D9F7D3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A9790BB-1A44-44FD-B541-5C84CDE3CCFB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AD0752-1D0B-4740-B8F6-E6F5BE342D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5717972-288A-4368-970E-5873E1323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5BF8F3-E191-4F5C-90D4-E7DB0CBB2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020BD4-232A-4727-B7FB-F415641F08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006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73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65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41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61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39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038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43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1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360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69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slide" Target="slide7.xml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8">
            <a:extLst>
              <a:ext uri="{FF2B5EF4-FFF2-40B4-BE49-F238E27FC236}">
                <a16:creationId xmlns:a16="http://schemas.microsoft.com/office/drawing/2014/main" id="{6E80CD64-F632-4F4B-8F28-580CBA9665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762000"/>
            <a:ext cx="7543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第十节    欧拉方程</a:t>
            </a:r>
            <a:endParaRPr lang="zh-CN" altLang="en-US" sz="2800" b="1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9219" name="Rectangle 1029">
            <a:extLst>
              <a:ext uri="{FF2B5EF4-FFF2-40B4-BE49-F238E27FC236}">
                <a16:creationId xmlns:a16="http://schemas.microsoft.com/office/drawing/2014/main" id="{8446123C-1C86-42AC-ABF8-37061A471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    欧拉方程</a:t>
            </a:r>
            <a:endParaRPr lang="zh-CN" altLang="en-US" sz="2800" b="1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Rectangle 1030">
            <a:extLst>
              <a:ext uri="{FF2B5EF4-FFF2-40B4-BE49-F238E27FC236}">
                <a16:creationId xmlns:a16="http://schemas.microsoft.com/office/drawing/2014/main" id="{AF12F2E0-E81B-4DC6-91DE-1E813C5E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411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二    小结与思考题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8">
            <a:extLst>
              <a:ext uri="{FF2B5EF4-FFF2-40B4-BE49-F238E27FC236}">
                <a16:creationId xmlns:a16="http://schemas.microsoft.com/office/drawing/2014/main" id="{950DBCD2-0468-441D-BD25-0F91D27AA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解法 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欧拉方程是特殊的变系数方程，通过变量代换可化为常系数微分方程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732008B3-69C5-413F-BC42-EEF7E7A188A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一    欧拉方程</a:t>
            </a:r>
          </a:p>
        </p:txBody>
      </p:sp>
      <p:grpSp>
        <p:nvGrpSpPr>
          <p:cNvPr id="1030" name="Group 4">
            <a:extLst>
              <a:ext uri="{FF2B5EF4-FFF2-40B4-BE49-F238E27FC236}">
                <a16:creationId xmlns:a16="http://schemas.microsoft.com/office/drawing/2014/main" id="{285F2626-79E4-43D1-8C26-9B3AAB59222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57338"/>
            <a:ext cx="7799387" cy="2043112"/>
            <a:chOff x="0" y="0"/>
            <a:chExt cx="4913" cy="1287"/>
          </a:xfrm>
        </p:grpSpPr>
        <p:graphicFrame>
          <p:nvGraphicFramePr>
            <p:cNvPr id="1026" name="Object 5">
              <a:extLst>
                <a:ext uri="{FF2B5EF4-FFF2-40B4-BE49-F238E27FC236}">
                  <a16:creationId xmlns:a16="http://schemas.microsoft.com/office/drawing/2014/main" id="{C98BBAC4-4C7C-46FD-AA77-F9937DCA97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480"/>
            <a:ext cx="467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公式" r:id="rId3" imgW="7413899" imgH="482708" progId="Equation.3">
                    <p:embed/>
                  </p:oleObj>
                </mc:Choice>
                <mc:Fallback>
                  <p:oleObj name="公式" r:id="rId3" imgW="7413899" imgH="48270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480"/>
                          <a:ext cx="467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22">
              <a:extLst>
                <a:ext uri="{FF2B5EF4-FFF2-40B4-BE49-F238E27FC236}">
                  <a16:creationId xmlns:a16="http://schemas.microsoft.com/office/drawing/2014/main" id="{7C4F662A-04B2-4E87-982F-AEC690E62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60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的方程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</a:p>
          </p:txBody>
        </p:sp>
        <p:graphicFrame>
          <p:nvGraphicFramePr>
            <p:cNvPr id="1027" name="Object 7">
              <a:extLst>
                <a:ext uri="{FF2B5EF4-FFF2-40B4-BE49-F238E27FC236}">
                  <a16:creationId xmlns:a16="http://schemas.microsoft.com/office/drawing/2014/main" id="{83F2654A-B6F5-42BF-87FB-C91400E06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2" y="960"/>
            <a:ext cx="10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公式" r:id="rId5" imgW="1727517" imgH="457517" progId="Equation.3">
                    <p:embed/>
                  </p:oleObj>
                </mc:Choice>
                <mc:Fallback>
                  <p:oleObj name="公式" r:id="rId5" imgW="1727517" imgH="4575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960"/>
                          <a:ext cx="10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Rectangle 24">
              <a:extLst>
                <a:ext uri="{FF2B5EF4-FFF2-40B4-BE49-F238E27FC236}">
                  <a16:creationId xmlns:a16="http://schemas.microsoft.com/office/drawing/2014/main" id="{EF9DFEE0-C03A-485E-B033-FF254AD6D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形如</a:t>
              </a:r>
            </a:p>
          </p:txBody>
        </p:sp>
        <p:sp>
          <p:nvSpPr>
            <p:cNvPr id="1034" name="Text Box 25">
              <a:extLst>
                <a:ext uri="{FF2B5EF4-FFF2-40B4-BE49-F238E27FC236}">
                  <a16:creationId xmlns:a16="http://schemas.microsoft.com/office/drawing/2014/main" id="{EBB829E9-C95C-4968-802B-5FB9913C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叫</a:t>
              </a:r>
              <a:r>
                <a:rPr lang="zh-CN" altLang="en-US" sz="2800" b="1">
                  <a:ea typeface="黑体" panose="02010609060101010101" pitchFamily="49" charset="-122"/>
                </a:rPr>
                <a:t>欧拉方程</a:t>
              </a:r>
              <a:r>
                <a:rPr lang="en-US" altLang="zh-CN" sz="2800" b="1"/>
                <a:t>.</a:t>
              </a:r>
              <a:endParaRPr lang="en-US" altLang="zh-CN" sz="2800"/>
            </a:p>
          </p:txBody>
        </p:sp>
        <p:sp>
          <p:nvSpPr>
            <p:cNvPr id="1035" name="Text Box 26">
              <a:extLst>
                <a:ext uri="{FF2B5EF4-FFF2-40B4-BE49-F238E27FC236}">
                  <a16:creationId xmlns:a16="http://schemas.microsoft.com/office/drawing/2014/main" id="{20368FC7-F71E-47DF-8087-FE9056DA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960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为常数</a:t>
              </a:r>
              <a:r>
                <a:rPr lang="en-US" altLang="zh-CN" sz="2800" b="1"/>
                <a:t>)</a:t>
              </a:r>
              <a:endParaRPr lang="en-US" altLang="zh-CN" sz="2800"/>
            </a:p>
          </p:txBody>
        </p:sp>
      </p:grpSp>
      <p:sp>
        <p:nvSpPr>
          <p:cNvPr id="1031" name="Text Box 27">
            <a:extLst>
              <a:ext uri="{FF2B5EF4-FFF2-40B4-BE49-F238E27FC236}">
                <a16:creationId xmlns:a16="http://schemas.microsoft.com/office/drawing/2014/main" id="{EA96D53B-DDAF-4134-9D92-ABC5DC7C4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特点   各项未知函数导数的阶数与乘积因子自变量的方次数相同．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3">
            <a:extLst>
              <a:ext uri="{FF2B5EF4-FFF2-40B4-BE49-F238E27FC236}">
                <a16:creationId xmlns:a16="http://schemas.microsoft.com/office/drawing/2014/main" id="{0267A21E-AA3F-43B6-A97F-2B48F78D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作变量变换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B4756AF7-864B-4A22-A93C-0ECEF484B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4263" y="1087438"/>
          <a:ext cx="2352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3" imgW="1130127" imgH="228818" progId="Equation.3">
                  <p:embed/>
                </p:oleObj>
              </mc:Choice>
              <mc:Fallback>
                <p:oleObj name="公式" r:id="rId3" imgW="1130127" imgH="2288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1087438"/>
                        <a:ext cx="2352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1C9E050B-BEE5-4AC0-9A5A-2E0A4CC8B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2416175"/>
          <a:ext cx="24542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5" imgW="1281905" imgH="406365" progId="Equation.3">
                  <p:embed/>
                </p:oleObj>
              </mc:Choice>
              <mc:Fallback>
                <p:oleObj name="公式" r:id="rId5" imgW="1281905" imgH="4063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416175"/>
                        <a:ext cx="24542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3AC57508-EF16-4795-93BD-47C2AA0BB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113" y="3487738"/>
          <a:ext cx="26193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7" imgW="1447489" imgH="482708" progId="Equation.3">
                  <p:embed/>
                </p:oleObj>
              </mc:Choice>
              <mc:Fallback>
                <p:oleObj name="公式" r:id="rId7" imgW="1447489" imgH="4827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487738"/>
                        <a:ext cx="26193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" name="Group 6">
            <a:extLst>
              <a:ext uri="{FF2B5EF4-FFF2-40B4-BE49-F238E27FC236}">
                <a16:creationId xmlns:a16="http://schemas.microsoft.com/office/drawing/2014/main" id="{54D89F51-C5B2-4B10-A37E-9AADFB04343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3124200" cy="519113"/>
            <a:chOff x="0" y="0"/>
            <a:chExt cx="1968" cy="327"/>
          </a:xfrm>
        </p:grpSpPr>
        <p:sp>
          <p:nvSpPr>
            <p:cNvPr id="2058" name="Text Box 5">
              <a:extLst>
                <a:ext uri="{FF2B5EF4-FFF2-40B4-BE49-F238E27FC236}">
                  <a16:creationId xmlns:a16="http://schemas.microsoft.com/office/drawing/2014/main" id="{FE0E6433-8E56-448E-80EB-2D7D2308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将自变量换为</a:t>
              </a:r>
              <a:endParaRPr lang="zh-CN" altLang="en-US" sz="2800">
                <a:ea typeface="黑体" panose="02010609060101010101" pitchFamily="49" charset="-122"/>
              </a:endParaRPr>
            </a:p>
          </p:txBody>
        </p:sp>
        <p:graphicFrame>
          <p:nvGraphicFramePr>
            <p:cNvPr id="2055" name="Object 8">
              <a:extLst>
                <a:ext uri="{FF2B5EF4-FFF2-40B4-BE49-F238E27FC236}">
                  <a16:creationId xmlns:a16="http://schemas.microsoft.com/office/drawing/2014/main" id="{379456C2-C500-43E1-A0F3-5AB261F56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0" y="93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9" imgW="254097" imgH="330231" progId="Equation.3">
                    <p:embed/>
                  </p:oleObj>
                </mc:Choice>
                <mc:Fallback>
                  <p:oleObj name="公式" r:id="rId9" imgW="254097" imgH="33023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93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3" name="Object 9">
            <a:extLst>
              <a:ext uri="{FF2B5EF4-FFF2-40B4-BE49-F238E27FC236}">
                <a16:creationId xmlns:a16="http://schemas.microsoft.com/office/drawing/2014/main" id="{49E96330-4FE0-41EA-979D-70F7E18B6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0638" y="4703763"/>
          <a:ext cx="35639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11" imgW="2044130" imgH="482708" progId="Equation.3">
                  <p:embed/>
                </p:oleObj>
              </mc:Choice>
              <mc:Fallback>
                <p:oleObj name="公式" r:id="rId11" imgW="2044130" imgH="4827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4703763"/>
                        <a:ext cx="35639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">
            <a:extLst>
              <a:ext uri="{FF2B5EF4-FFF2-40B4-BE49-F238E27FC236}">
                <a16:creationId xmlns:a16="http://schemas.microsoft.com/office/drawing/2014/main" id="{A36B2B9D-4B66-40F7-904F-FDEDD3578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05400"/>
          <a:ext cx="722313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3" imgW="723589" imgH="101829" progId="Equation.3">
                  <p:embed/>
                </p:oleObj>
              </mc:Choice>
              <mc:Fallback>
                <p:oleObj name="公式" r:id="rId13" imgW="723589" imgH="1018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05400"/>
                        <a:ext cx="722313" cy="10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2">
            <a:extLst>
              <a:ext uri="{FF2B5EF4-FFF2-40B4-BE49-F238E27FC236}">
                <a16:creationId xmlns:a16="http://schemas.microsoft.com/office/drawing/2014/main" id="{75477333-7D2B-4597-93AA-0AAED165EA31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793750"/>
            <a:ext cx="6610350" cy="838200"/>
            <a:chOff x="0" y="0"/>
            <a:chExt cx="4164" cy="528"/>
          </a:xfrm>
        </p:grpSpPr>
        <p:sp>
          <p:nvSpPr>
            <p:cNvPr id="3083" name="Text Box 5">
              <a:extLst>
                <a:ext uri="{FF2B5EF4-FFF2-40B4-BE49-F238E27FC236}">
                  <a16:creationId xmlns:a16="http://schemas.microsoft.com/office/drawing/2014/main" id="{4DD001EF-EEB9-40EF-9408-E7517E63B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用</a:t>
              </a:r>
              <a:endParaRPr lang="zh-CN" altLang="en-US" sz="2800">
                <a:ea typeface="黑体" panose="02010609060101010101" pitchFamily="49" charset="-122"/>
              </a:endParaRPr>
            </a:p>
          </p:txBody>
        </p:sp>
        <p:graphicFrame>
          <p:nvGraphicFramePr>
            <p:cNvPr id="3078" name="Object 4">
              <a:extLst>
                <a:ext uri="{FF2B5EF4-FFF2-40B4-BE49-F238E27FC236}">
                  <a16:creationId xmlns:a16="http://schemas.microsoft.com/office/drawing/2014/main" id="{D65841F1-CC84-4C3D-903B-A9D80DEDB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" y="148"/>
            <a:ext cx="2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公式" r:id="rId3" imgW="342920" imgH="317542" progId="Equation.3">
                    <p:embed/>
                  </p:oleObj>
                </mc:Choice>
                <mc:Fallback>
                  <p:oleObj name="公式" r:id="rId3" imgW="342920" imgH="31754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148"/>
                          <a:ext cx="2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Text Box 7">
              <a:extLst>
                <a:ext uri="{FF2B5EF4-FFF2-40B4-BE49-F238E27FC236}">
                  <a16:creationId xmlns:a16="http://schemas.microsoft.com/office/drawing/2014/main" id="{AACFCFB7-C4AA-429D-A130-119DABA7F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85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表示对自变量</a:t>
              </a:r>
              <a:endParaRPr lang="zh-CN" altLang="en-US" sz="2800">
                <a:ea typeface="黑体" panose="02010609060101010101" pitchFamily="49" charset="-122"/>
              </a:endParaRPr>
            </a:p>
          </p:txBody>
        </p:sp>
        <p:graphicFrame>
          <p:nvGraphicFramePr>
            <p:cNvPr id="3079" name="Object 6">
              <a:extLst>
                <a:ext uri="{FF2B5EF4-FFF2-40B4-BE49-F238E27FC236}">
                  <a16:creationId xmlns:a16="http://schemas.microsoft.com/office/drawing/2014/main" id="{E9C2484F-0ACB-439D-AB8B-F91737B57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6" y="160"/>
            <a:ext cx="10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公式" r:id="rId5" imgW="165202" imgH="292037" progId="Equation.3">
                    <p:embed/>
                  </p:oleObj>
                </mc:Choice>
                <mc:Fallback>
                  <p:oleObj name="公式" r:id="rId5" imgW="165202" imgH="29203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160"/>
                          <a:ext cx="10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Text Box 9">
              <a:extLst>
                <a:ext uri="{FF2B5EF4-FFF2-40B4-BE49-F238E27FC236}">
                  <a16:creationId xmlns:a16="http://schemas.microsoft.com/office/drawing/2014/main" id="{D348AF9F-2A93-4B2A-B7A2-C4DBEC44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85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求导的运算</a:t>
              </a:r>
              <a:endParaRPr lang="zh-CN" altLang="en-US" sz="2800">
                <a:ea typeface="黑体" panose="02010609060101010101" pitchFamily="49" charset="-122"/>
              </a:endParaRPr>
            </a:p>
          </p:txBody>
        </p:sp>
        <p:graphicFrame>
          <p:nvGraphicFramePr>
            <p:cNvPr id="3080" name="Object 8">
              <a:extLst>
                <a:ext uri="{FF2B5EF4-FFF2-40B4-BE49-F238E27FC236}">
                  <a16:creationId xmlns:a16="http://schemas.microsoft.com/office/drawing/2014/main" id="{AFD78282-9B97-41FE-9BC7-8822A570D3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9" y="0"/>
            <a:ext cx="30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7" imgW="482708" imgH="838153" progId="Equation.3">
                    <p:embed/>
                  </p:oleObj>
                </mc:Choice>
                <mc:Fallback>
                  <p:oleObj name="公式" r:id="rId7" imgW="482708" imgH="83815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0"/>
                          <a:ext cx="30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Text Box 11">
            <a:extLst>
              <a:ext uri="{FF2B5EF4-FFF2-40B4-BE49-F238E27FC236}">
                <a16:creationId xmlns:a16="http://schemas.microsoft.com/office/drawing/2014/main" id="{AD9FD746-E221-421A-8817-976FF3AF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上述结果可以写为</a:t>
            </a:r>
          </a:p>
        </p:txBody>
      </p:sp>
      <p:graphicFrame>
        <p:nvGraphicFramePr>
          <p:cNvPr id="3074" name="Object 10">
            <a:extLst>
              <a:ext uri="{FF2B5EF4-FFF2-40B4-BE49-F238E27FC236}">
                <a16:creationId xmlns:a16="http://schemas.microsoft.com/office/drawing/2014/main" id="{123CE283-3FF4-4EE6-8798-7A2C22EBC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78063"/>
          <a:ext cx="1746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9" imgW="634766" imgH="203341" progId="Equation.3">
                  <p:embed/>
                </p:oleObj>
              </mc:Choice>
              <mc:Fallback>
                <p:oleObj name="公式" r:id="rId9" imgW="634766" imgH="20334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8063"/>
                        <a:ext cx="17462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>
            <a:extLst>
              <a:ext uri="{FF2B5EF4-FFF2-40B4-BE49-F238E27FC236}">
                <a16:creationId xmlns:a16="http://schemas.microsoft.com/office/drawing/2014/main" id="{5361D3E3-5FC9-4D6A-A5B1-AC28B3DB4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97200"/>
          <a:ext cx="6519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11" imgW="2730817" imgH="419417" progId="Equation.3">
                  <p:embed/>
                </p:oleObj>
              </mc:Choice>
              <mc:Fallback>
                <p:oleObj name="公式" r:id="rId11" imgW="2730817" imgH="419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65198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2">
            <a:extLst>
              <a:ext uri="{FF2B5EF4-FFF2-40B4-BE49-F238E27FC236}">
                <a16:creationId xmlns:a16="http://schemas.microsoft.com/office/drawing/2014/main" id="{E16DAF1C-76C7-44FE-BBF0-3726232D3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294188"/>
          <a:ext cx="8391525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13" imgW="2895797" imgH="660557" progId="Equation.3">
                  <p:embed/>
                </p:oleObj>
              </mc:Choice>
              <mc:Fallback>
                <p:oleObj name="公式" r:id="rId13" imgW="2895797" imgH="6605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94188"/>
                        <a:ext cx="8391525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>
            <a:extLst>
              <a:ext uri="{FF2B5EF4-FFF2-40B4-BE49-F238E27FC236}">
                <a16:creationId xmlns:a16="http://schemas.microsoft.com/office/drawing/2014/main" id="{54D712B6-2EA1-4288-A8B3-9E554E37B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715000"/>
          <a:ext cx="722313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15" imgW="723589" imgH="101829" progId="Equation.3">
                  <p:embed/>
                </p:oleObj>
              </mc:Choice>
              <mc:Fallback>
                <p:oleObj name="公式" r:id="rId15" imgW="723589" imgH="1018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722313" cy="10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4" name="Group 2">
            <a:extLst>
              <a:ext uri="{FF2B5EF4-FFF2-40B4-BE49-F238E27FC236}">
                <a16:creationId xmlns:a16="http://schemas.microsoft.com/office/drawing/2014/main" id="{3BE543AE-11CD-41AF-B64F-675E0D6F9C2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752600"/>
            <a:ext cx="8229600" cy="1757363"/>
            <a:chOff x="0" y="0"/>
            <a:chExt cx="4656" cy="1107"/>
          </a:xfrm>
        </p:grpSpPr>
        <p:sp>
          <p:nvSpPr>
            <p:cNvPr id="4111" name="Text Box 5">
              <a:extLst>
                <a:ext uri="{FF2B5EF4-FFF2-40B4-BE49-F238E27FC236}">
                  <a16:creationId xmlns:a16="http://schemas.microsoft.com/office/drawing/2014/main" id="{EE7EDB84-D039-4C71-889C-2E5D6C742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44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将上式代入欧拉方程，则化为以  为自变量</a:t>
              </a:r>
            </a:p>
          </p:txBody>
        </p:sp>
        <p:graphicFrame>
          <p:nvGraphicFramePr>
            <p:cNvPr id="4101" name="Object 4">
              <a:extLst>
                <a:ext uri="{FF2B5EF4-FFF2-40B4-BE49-F238E27FC236}">
                  <a16:creationId xmlns:a16="http://schemas.microsoft.com/office/drawing/2014/main" id="{EC2ADEBB-AC3B-47C7-8BBF-14D33BDCC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6"/>
            <a:ext cx="10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公式" r:id="rId3" imgW="165202" imgH="292037" progId="Equation.3">
                    <p:embed/>
                  </p:oleObj>
                </mc:Choice>
                <mc:Fallback>
                  <p:oleObj name="公式" r:id="rId3" imgW="165202" imgH="29203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6"/>
                          <a:ext cx="10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7">
              <a:extLst>
                <a:ext uri="{FF2B5EF4-FFF2-40B4-BE49-F238E27FC236}">
                  <a16:creationId xmlns:a16="http://schemas.microsoft.com/office/drawing/2014/main" id="{B4D8A3B7-C3DF-44A4-9087-EE2ACA9A5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的常系数</a:t>
              </a:r>
            </a:p>
          </p:txBody>
        </p:sp>
        <p:sp>
          <p:nvSpPr>
            <p:cNvPr id="4113" name="Text Box 8">
              <a:extLst>
                <a:ext uri="{FF2B5EF4-FFF2-40B4-BE49-F238E27FC236}">
                  <a16:creationId xmlns:a16="http://schemas.microsoft.com/office/drawing/2014/main" id="{0C3EE85F-8CD7-4A9A-9686-913F1B93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408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线性微分方程</a:t>
              </a:r>
              <a:r>
                <a:rPr lang="en-US" altLang="zh-CN" sz="2800" b="1"/>
                <a:t>.</a:t>
              </a:r>
            </a:p>
          </p:txBody>
        </p:sp>
        <p:sp>
          <p:nvSpPr>
            <p:cNvPr id="4114" name="Text Box 9">
              <a:extLst>
                <a:ext uri="{FF2B5EF4-FFF2-40B4-BE49-F238E27FC236}">
                  <a16:creationId xmlns:a16="http://schemas.microsoft.com/office/drawing/2014/main" id="{D5F8DE43-9100-45C6-938A-DF151B816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84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求出这个方程的解后</a:t>
              </a:r>
              <a:r>
                <a:rPr lang="zh-CN" altLang="en-US" sz="2800" b="1"/>
                <a:t>，</a:t>
              </a:r>
            </a:p>
          </p:txBody>
        </p:sp>
        <p:graphicFrame>
          <p:nvGraphicFramePr>
            <p:cNvPr id="4102" name="Object 8">
              <a:extLst>
                <a:ext uri="{FF2B5EF4-FFF2-40B4-BE49-F238E27FC236}">
                  <a16:creationId xmlns:a16="http://schemas.microsoft.com/office/drawing/2014/main" id="{F7B7E704-BA52-4C10-8701-98E694D88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864"/>
            <a:ext cx="10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公式" r:id="rId5" imgW="165202" imgH="292037" progId="Equation.3">
                    <p:embed/>
                  </p:oleObj>
                </mc:Choice>
                <mc:Fallback>
                  <p:oleObj name="公式" r:id="rId5" imgW="165202" imgH="29203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64"/>
                          <a:ext cx="10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Text Box 11">
              <a:extLst>
                <a:ext uri="{FF2B5EF4-FFF2-40B4-BE49-F238E27FC236}">
                  <a16:creationId xmlns:a16="http://schemas.microsoft.com/office/drawing/2014/main" id="{2DB2BAE5-7071-44C4-97E9-AD0A8AA14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8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把  换为 </a:t>
              </a:r>
              <a:r>
                <a:rPr lang="zh-CN" altLang="en-US" sz="2800" b="1"/>
                <a:t>        ，</a:t>
              </a:r>
            </a:p>
          </p:txBody>
        </p:sp>
        <p:graphicFrame>
          <p:nvGraphicFramePr>
            <p:cNvPr id="4103" name="Object 10">
              <a:extLst>
                <a:ext uri="{FF2B5EF4-FFF2-40B4-BE49-F238E27FC236}">
                  <a16:creationId xmlns:a16="http://schemas.microsoft.com/office/drawing/2014/main" id="{B09D5EDC-0747-4927-B432-95AA9F0F8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848"/>
            <a:ext cx="4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7" imgW="647736" imgH="330374" progId="Equation.3">
                    <p:embed/>
                  </p:oleObj>
                </mc:Choice>
                <mc:Fallback>
                  <p:oleObj name="公式" r:id="rId7" imgW="647736" imgH="33037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848"/>
                          <a:ext cx="4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Text Box 14">
              <a:extLst>
                <a:ext uri="{FF2B5EF4-FFF2-40B4-BE49-F238E27FC236}">
                  <a16:creationId xmlns:a16="http://schemas.microsoft.com/office/drawing/2014/main" id="{E460CBB6-3BE4-4A34-B3CF-B1DBC7EAD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780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即得到原方程的解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4105" name="Text Box 29">
            <a:extLst>
              <a:ext uri="{FF2B5EF4-FFF2-40B4-BE49-F238E27FC236}">
                <a16:creationId xmlns:a16="http://schemas.microsoft.com/office/drawing/2014/main" id="{3B9E8040-3C0D-43AA-8324-B1300F72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一般地</a:t>
            </a:r>
            <a:r>
              <a:rPr lang="zh-CN" altLang="en-US" sz="2800" b="1"/>
              <a:t>，</a:t>
            </a:r>
          </a:p>
        </p:txBody>
      </p:sp>
      <p:sp>
        <p:nvSpPr>
          <p:cNvPr id="4106" name="Text Box 31">
            <a:extLst>
              <a:ext uri="{FF2B5EF4-FFF2-40B4-BE49-F238E27FC236}">
                <a16:creationId xmlns:a16="http://schemas.microsoft.com/office/drawing/2014/main" id="{C7795CCB-CE93-4A57-94CA-F285DD1BA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7528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例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107" name="Text Box 32">
            <a:extLst>
              <a:ext uri="{FF2B5EF4-FFF2-40B4-BE49-F238E27FC236}">
                <a16:creationId xmlns:a16="http://schemas.microsoft.com/office/drawing/2014/main" id="{73B191F5-9D70-49B0-9E70-C90B9D90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719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求欧拉方程</a:t>
            </a:r>
          </a:p>
        </p:txBody>
      </p:sp>
      <p:graphicFrame>
        <p:nvGraphicFramePr>
          <p:cNvPr id="4098" name="Object 15">
            <a:extLst>
              <a:ext uri="{FF2B5EF4-FFF2-40B4-BE49-F238E27FC236}">
                <a16:creationId xmlns:a16="http://schemas.microsoft.com/office/drawing/2014/main" id="{2DCBBAEE-A8D1-400E-80BA-50B2467F0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13250"/>
          <a:ext cx="4087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9" imgW="1625917" imgH="228917" progId="Equation.3">
                  <p:embed/>
                </p:oleObj>
              </mc:Choice>
              <mc:Fallback>
                <p:oleObj name="公式" r:id="rId9" imgW="1625917" imgH="2289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3250"/>
                        <a:ext cx="4087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34">
            <a:extLst>
              <a:ext uri="{FF2B5EF4-FFF2-40B4-BE49-F238E27FC236}">
                <a16:creationId xmlns:a16="http://schemas.microsoft.com/office/drawing/2014/main" id="{9F9507A3-D87E-413D-A860-C2B46F76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719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的通解．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109" name="Text Box 35">
            <a:extLst>
              <a:ext uri="{FF2B5EF4-FFF2-40B4-BE49-F238E27FC236}">
                <a16:creationId xmlns:a16="http://schemas.microsoft.com/office/drawing/2014/main" id="{6EC33B19-BCB3-4F35-9EFE-4E1043C5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110" name="Text Box 36">
            <a:extLst>
              <a:ext uri="{FF2B5EF4-FFF2-40B4-BE49-F238E27FC236}">
                <a16:creationId xmlns:a16="http://schemas.microsoft.com/office/drawing/2014/main" id="{298C7F80-8D9C-4EAD-88EE-0A54A0D4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1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作变量变换</a:t>
            </a:r>
          </a:p>
        </p:txBody>
      </p:sp>
      <p:graphicFrame>
        <p:nvGraphicFramePr>
          <p:cNvPr id="4099" name="Object 19">
            <a:extLst>
              <a:ext uri="{FF2B5EF4-FFF2-40B4-BE49-F238E27FC236}">
                <a16:creationId xmlns:a16="http://schemas.microsoft.com/office/drawing/2014/main" id="{00CD0C95-1D44-48F8-90C8-2F55C4A97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8725" y="5229225"/>
          <a:ext cx="2214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1" imgW="1130127" imgH="228818" progId="Equation.3">
                  <p:embed/>
                </p:oleObj>
              </mc:Choice>
              <mc:Fallback>
                <p:oleObj name="公式" r:id="rId11" imgW="1130127" imgH="22881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229225"/>
                        <a:ext cx="22145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0">
            <a:extLst>
              <a:ext uri="{FF2B5EF4-FFF2-40B4-BE49-F238E27FC236}">
                <a16:creationId xmlns:a16="http://schemas.microsoft.com/office/drawing/2014/main" id="{7AA8D86A-EAC6-4237-A6BA-46C5F1069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1054100"/>
          <a:ext cx="50403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3" imgW="2108517" imgH="228917" progId="Equation.3">
                  <p:embed/>
                </p:oleObj>
              </mc:Choice>
              <mc:Fallback>
                <p:oleObj name="公式" r:id="rId13" imgW="2108517" imgH="22891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054100"/>
                        <a:ext cx="50403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1033">
            <a:extLst>
              <a:ext uri="{FF2B5EF4-FFF2-40B4-BE49-F238E27FC236}">
                <a16:creationId xmlns:a16="http://schemas.microsoft.com/office/drawing/2014/main" id="{6CB2F58C-9A18-4E08-9D8A-9FD948C9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原方程化为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1962AC2B-0AEB-4C51-9575-9D594162F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1331913"/>
          <a:ext cx="5295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3" imgW="2781617" imgH="228917" progId="Equation.3">
                  <p:embed/>
                </p:oleObj>
              </mc:Choice>
              <mc:Fallback>
                <p:oleObj name="公式" r:id="rId3" imgW="2781617" imgH="2289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331913"/>
                        <a:ext cx="5295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35">
            <a:extLst>
              <a:ext uri="{FF2B5EF4-FFF2-40B4-BE49-F238E27FC236}">
                <a16:creationId xmlns:a16="http://schemas.microsoft.com/office/drawing/2014/main" id="{ED77F451-D6CA-45F8-9733-FE9BDCD0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60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即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F4BEFD63-74D4-4842-AC55-8213D602D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2005013"/>
          <a:ext cx="3440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5" imgW="1664017" imgH="228917" progId="Equation.3">
                  <p:embed/>
                </p:oleObj>
              </mc:Choice>
              <mc:Fallback>
                <p:oleObj name="公式" r:id="rId5" imgW="1664017" imgH="2289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005013"/>
                        <a:ext cx="3440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037">
            <a:extLst>
              <a:ext uri="{FF2B5EF4-FFF2-40B4-BE49-F238E27FC236}">
                <a16:creationId xmlns:a16="http://schemas.microsoft.com/office/drawing/2014/main" id="{333F238C-83A8-495B-8130-908DBA84E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813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或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5124" name="Object 7">
            <a:extLst>
              <a:ext uri="{FF2B5EF4-FFF2-40B4-BE49-F238E27FC236}">
                <a16:creationId xmlns:a16="http://schemas.microsoft.com/office/drawing/2014/main" id="{0EAF4777-50EA-4902-8948-91A36DE1E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776538"/>
          <a:ext cx="31940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7" imgW="1676717" imgH="419417" progId="Equation.3">
                  <p:embed/>
                </p:oleObj>
              </mc:Choice>
              <mc:Fallback>
                <p:oleObj name="公式" r:id="rId7" imgW="1676717" imgH="419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76538"/>
                        <a:ext cx="31940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39">
            <a:extLst>
              <a:ext uri="{FF2B5EF4-FFF2-40B4-BE49-F238E27FC236}">
                <a16:creationId xmlns:a16="http://schemas.microsoft.com/office/drawing/2014/main" id="{638387F9-EAFB-4FB2-B624-BA5B6871C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781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(1)</a:t>
            </a:r>
            <a:endParaRPr lang="en-US" altLang="zh-CN"/>
          </a:p>
        </p:txBody>
      </p:sp>
      <p:sp>
        <p:nvSpPr>
          <p:cNvPr id="5131" name="Text Box 1040">
            <a:extLst>
              <a:ext uri="{FF2B5EF4-FFF2-40B4-BE49-F238E27FC236}">
                <a16:creationId xmlns:a16="http://schemas.microsoft.com/office/drawing/2014/main" id="{A5FA029A-F90C-4475-8DA1-679D8969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1951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所对应的齐次方程为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5" name="Object 10">
            <a:extLst>
              <a:ext uri="{FF2B5EF4-FFF2-40B4-BE49-F238E27FC236}">
                <a16:creationId xmlns:a16="http://schemas.microsoft.com/office/drawing/2014/main" id="{7FF2E0B9-7B2F-433B-B2AB-38E2F7E61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4433888"/>
          <a:ext cx="30162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9" imgW="1486217" imgH="419417" progId="Equation.3">
                  <p:embed/>
                </p:oleObj>
              </mc:Choice>
              <mc:Fallback>
                <p:oleObj name="公式" r:id="rId9" imgW="1486217" imgH="419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433888"/>
                        <a:ext cx="30162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042">
            <a:extLst>
              <a:ext uri="{FF2B5EF4-FFF2-40B4-BE49-F238E27FC236}">
                <a16:creationId xmlns:a16="http://schemas.microsoft.com/office/drawing/2014/main" id="{B5F60F00-9D90-41B4-BEEA-9F0DD867A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0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其特征方程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5126" name="Object 12">
            <a:extLst>
              <a:ext uri="{FF2B5EF4-FFF2-40B4-BE49-F238E27FC236}">
                <a16:creationId xmlns:a16="http://schemas.microsoft.com/office/drawing/2014/main" id="{8157ED1A-8555-4763-B728-DF3E5B495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5451475"/>
          <a:ext cx="21875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11" imgW="1105217" imgH="228917" progId="Equation.3">
                  <p:embed/>
                </p:oleObj>
              </mc:Choice>
              <mc:Fallback>
                <p:oleObj name="公式" r:id="rId11" imgW="1105217" imgH="2289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5451475"/>
                        <a:ext cx="21875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6">
            <a:extLst>
              <a:ext uri="{FF2B5EF4-FFF2-40B4-BE49-F238E27FC236}">
                <a16:creationId xmlns:a16="http://schemas.microsoft.com/office/drawing/2014/main" id="{41A21434-26A8-43E2-BD5F-70490746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特征方程的根为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897EB746-0795-47F2-A83C-871F7F533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4963" y="849313"/>
          <a:ext cx="25669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1333817" imgH="228917" progId="Equation.3">
                  <p:embed/>
                </p:oleObj>
              </mc:Choice>
              <mc:Fallback>
                <p:oleObj name="公式" r:id="rId3" imgW="1333817" imgH="2289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849313"/>
                        <a:ext cx="25669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8">
            <a:extLst>
              <a:ext uri="{FF2B5EF4-FFF2-40B4-BE49-F238E27FC236}">
                <a16:creationId xmlns:a16="http://schemas.microsoft.com/office/drawing/2014/main" id="{670E54C1-63D6-438F-92E3-8893AFA0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所以齐次方程的通解为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960EC598-C614-4CF0-B957-45AC7D646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2119313"/>
          <a:ext cx="5218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2412270" imgH="393846" progId="Equation.3">
                  <p:embed/>
                </p:oleObj>
              </mc:Choice>
              <mc:Fallback>
                <p:oleObj name="公式" r:id="rId5" imgW="2412270" imgH="3938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119313"/>
                        <a:ext cx="5218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6">
            <a:extLst>
              <a:ext uri="{FF2B5EF4-FFF2-40B4-BE49-F238E27FC236}">
                <a16:creationId xmlns:a16="http://schemas.microsoft.com/office/drawing/2014/main" id="{6CAF3CF9-3AEE-4085-8797-2A36131B27D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00400"/>
            <a:ext cx="3937000" cy="519113"/>
            <a:chOff x="0" y="0"/>
            <a:chExt cx="2480" cy="327"/>
          </a:xfrm>
        </p:grpSpPr>
        <p:sp>
          <p:nvSpPr>
            <p:cNvPr id="6157" name="Text Box 10">
              <a:extLst>
                <a:ext uri="{FF2B5EF4-FFF2-40B4-BE49-F238E27FC236}">
                  <a16:creationId xmlns:a16="http://schemas.microsoft.com/office/drawing/2014/main" id="{55A912F9-6054-4CF6-83D3-5447B9BEB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设特解为</a:t>
              </a:r>
            </a:p>
          </p:txBody>
        </p:sp>
        <p:graphicFrame>
          <p:nvGraphicFramePr>
            <p:cNvPr id="6151" name="Object 8">
              <a:extLst>
                <a:ext uri="{FF2B5EF4-FFF2-40B4-BE49-F238E27FC236}">
                  <a16:creationId xmlns:a16="http://schemas.microsoft.com/office/drawing/2014/main" id="{A65218D8-3B4A-4038-A701-50A00AB8D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2"/>
            <a:ext cx="142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公式" r:id="rId7" imgW="2259936" imgH="444624" progId="Equation.3">
                    <p:embed/>
                  </p:oleObj>
                </mc:Choice>
                <mc:Fallback>
                  <p:oleObj name="公式" r:id="rId7" imgW="2259936" imgH="4446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"/>
                          <a:ext cx="142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12">
            <a:extLst>
              <a:ext uri="{FF2B5EF4-FFF2-40B4-BE49-F238E27FC236}">
                <a16:creationId xmlns:a16="http://schemas.microsoft.com/office/drawing/2014/main" id="{CC62D333-3401-4C5E-9A53-11153BC1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767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代入原方程，得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graphicFrame>
        <p:nvGraphicFramePr>
          <p:cNvPr id="6148" name="Object 10">
            <a:extLst>
              <a:ext uri="{FF2B5EF4-FFF2-40B4-BE49-F238E27FC236}">
                <a16:creationId xmlns:a16="http://schemas.microsoft.com/office/drawing/2014/main" id="{72B39599-D2A6-41F2-8F14-482527896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786188"/>
          <a:ext cx="11588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9" imgW="545943" imgH="406365" progId="Equation.3">
                  <p:embed/>
                </p:oleObj>
              </mc:Choice>
              <mc:Fallback>
                <p:oleObj name="公式" r:id="rId9" imgW="545943" imgH="4063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86188"/>
                        <a:ext cx="11588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4">
            <a:extLst>
              <a:ext uri="{FF2B5EF4-FFF2-40B4-BE49-F238E27FC236}">
                <a16:creationId xmlns:a16="http://schemas.microsoft.com/office/drawing/2014/main" id="{D526980D-18A1-4A7B-A44D-4CD572CF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0434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所给欧拉方程的通解为</a:t>
            </a:r>
          </a:p>
        </p:txBody>
      </p:sp>
      <p:graphicFrame>
        <p:nvGraphicFramePr>
          <p:cNvPr id="6149" name="Object 12">
            <a:extLst>
              <a:ext uri="{FF2B5EF4-FFF2-40B4-BE49-F238E27FC236}">
                <a16:creationId xmlns:a16="http://schemas.microsoft.com/office/drawing/2014/main" id="{8E584579-B913-4ECB-BF0A-3F353A675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827588"/>
          <a:ext cx="38211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1" imgW="1713330" imgH="406365" progId="Equation.3">
                  <p:embed/>
                </p:oleObj>
              </mc:Choice>
              <mc:Fallback>
                <p:oleObj name="公式" r:id="rId11" imgW="1713330" imgH="4063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27588"/>
                        <a:ext cx="38211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>
            <a:extLst>
              <a:ext uri="{FF2B5EF4-FFF2-40B4-BE49-F238E27FC236}">
                <a16:creationId xmlns:a16="http://schemas.microsoft.com/office/drawing/2014/main" id="{169ED715-72B0-414B-8B0B-B50213162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6688" y="3876675"/>
          <a:ext cx="15446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3" imgW="889317" imgH="419417" progId="Equation.3">
                  <p:embed/>
                </p:oleObj>
              </mc:Choice>
              <mc:Fallback>
                <p:oleObj name="公式" r:id="rId13" imgW="889317" imgH="4194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876675"/>
                        <a:ext cx="15446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81F6C50-9E52-4366-A5B3-7A9B38AF61F5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971550" y="1166813"/>
          <a:ext cx="71294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2235517" imgH="228917" progId="Equation.3">
                  <p:embed/>
                </p:oleObj>
              </mc:Choice>
              <mc:Fallback>
                <p:oleObj name="公式" r:id="rId3" imgW="2235517" imgH="2289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66813"/>
                        <a:ext cx="712946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E5D7C62-473A-48E6-9BCB-F15FF556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172200"/>
            <a:ext cx="533400" cy="3048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5009E42C-67CB-453C-BD11-4503EFC20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2000250"/>
          <a:ext cx="73183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6" imgW="1955520" imgH="457200" progId="Equation.3">
                  <p:embed/>
                </p:oleObj>
              </mc:Choice>
              <mc:Fallback>
                <p:oleObj name="公式" r:id="rId6" imgW="1955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000250"/>
                        <a:ext cx="731837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995FF327-FE87-4DBE-A3A8-C938BF418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643438"/>
          <a:ext cx="403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8" imgW="1269766" imgH="190734" progId="Equation.3">
                  <p:embed/>
                </p:oleObj>
              </mc:Choice>
              <mc:Fallback>
                <p:oleObj name="公式" r:id="rId8" imgW="1269766" imgH="1907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643438"/>
                        <a:ext cx="4032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FD104187-8753-4B4D-9A61-254A93FE7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8" y="3500438"/>
          <a:ext cx="8804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10" imgW="1978941" imgH="215936" progId="Equation.3">
                  <p:embed/>
                </p:oleObj>
              </mc:Choice>
              <mc:Fallback>
                <p:oleObj name="公式" r:id="rId10" imgW="1978941" imgH="215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500438"/>
                        <a:ext cx="88042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9">
            <a:extLst>
              <a:ext uri="{FF2B5EF4-FFF2-40B4-BE49-F238E27FC236}">
                <a16:creationId xmlns:a16="http://schemas.microsoft.com/office/drawing/2014/main" id="{B7EEB25A-13A3-4889-AEFF-EE6D4DFC2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260350"/>
            <a:ext cx="822960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4000"/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075">
            <a:extLst>
              <a:ext uri="{FF2B5EF4-FFF2-40B4-BE49-F238E27FC236}">
                <a16:creationId xmlns:a16="http://schemas.microsoft.com/office/drawing/2014/main" id="{A5ABDED7-4F17-498A-9818-2566038937E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685800" y="609600"/>
            <a:ext cx="2747963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   小结</a:t>
            </a:r>
          </a:p>
        </p:txBody>
      </p:sp>
      <p:sp>
        <p:nvSpPr>
          <p:cNvPr id="8196" name="Text Box 3076">
            <a:extLst>
              <a:ext uri="{FF2B5EF4-FFF2-40B4-BE49-F238E27FC236}">
                <a16:creationId xmlns:a16="http://schemas.microsoft.com/office/drawing/2014/main" id="{41E8C553-2579-4F4C-8B28-F76DEA26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欧拉方程解法思路</a:t>
            </a:r>
          </a:p>
        </p:txBody>
      </p:sp>
      <p:sp>
        <p:nvSpPr>
          <p:cNvPr id="8197" name="Text Box 3077">
            <a:extLst>
              <a:ext uri="{FF2B5EF4-FFF2-40B4-BE49-F238E27FC236}">
                <a16:creationId xmlns:a16="http://schemas.microsoft.com/office/drawing/2014/main" id="{11C481CE-7889-4DE0-AF4A-7AEDA3150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2286000" cy="9842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变系数的线性微分方程</a:t>
            </a:r>
          </a:p>
        </p:txBody>
      </p:sp>
      <p:sp>
        <p:nvSpPr>
          <p:cNvPr id="8198" name="Text Box 3078">
            <a:extLst>
              <a:ext uri="{FF2B5EF4-FFF2-40B4-BE49-F238E27FC236}">
                <a16:creationId xmlns:a16="http://schemas.microsoft.com/office/drawing/2014/main" id="{C5C15FAB-C831-40B6-BD95-27ACCC0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2286000" cy="9842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常系数的线性微分方程</a:t>
            </a:r>
          </a:p>
        </p:txBody>
      </p:sp>
      <p:sp>
        <p:nvSpPr>
          <p:cNvPr id="8199" name="AutoShape 3079">
            <a:extLst>
              <a:ext uri="{FF2B5EF4-FFF2-40B4-BE49-F238E27FC236}">
                <a16:creationId xmlns:a16="http://schemas.microsoft.com/office/drawing/2014/main" id="{D92132AA-60C9-492E-8657-E9E31586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2590800" cy="228600"/>
          </a:xfrm>
          <a:prstGeom prst="rightArrow">
            <a:avLst>
              <a:gd name="adj1" fmla="val 50000"/>
              <a:gd name="adj2" fmla="val 283333"/>
            </a:avLst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3080">
            <a:extLst>
              <a:ext uri="{FF2B5EF4-FFF2-40B4-BE49-F238E27FC236}">
                <a16:creationId xmlns:a16="http://schemas.microsoft.com/office/drawing/2014/main" id="{3566A65B-94CD-4E75-A71E-FAAA664B3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2895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变量代换</a:t>
            </a:r>
          </a:p>
        </p:txBody>
      </p:sp>
      <p:sp>
        <p:nvSpPr>
          <p:cNvPr id="8201" name="Text Box 3081">
            <a:extLst>
              <a:ext uri="{FF2B5EF4-FFF2-40B4-BE49-F238E27FC236}">
                <a16:creationId xmlns:a16="http://schemas.microsoft.com/office/drawing/2014/main" id="{D554084A-F7B9-451B-807A-EED98C3C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注意：欧拉方程的形式</a:t>
            </a:r>
            <a:r>
              <a:rPr lang="zh-CN" altLang="en-US" sz="2800" b="1"/>
              <a:t>．</a:t>
            </a:r>
          </a:p>
        </p:txBody>
      </p:sp>
      <p:graphicFrame>
        <p:nvGraphicFramePr>
          <p:cNvPr id="8194" name="Object 9">
            <a:extLst>
              <a:ext uri="{FF2B5EF4-FFF2-40B4-BE49-F238E27FC236}">
                <a16:creationId xmlns:a16="http://schemas.microsoft.com/office/drawing/2014/main" id="{6271685B-6A2A-484A-B443-911ED3DC6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5838" y="3641725"/>
          <a:ext cx="2092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1092043" imgH="228818" progId="Equation.3">
                  <p:embed/>
                </p:oleObj>
              </mc:Choice>
              <mc:Fallback>
                <p:oleObj name="公式" r:id="rId3" imgW="1092043" imgH="2288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641725"/>
                        <a:ext cx="20923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母板">
  <a:themeElements>
    <a:clrScheme name="母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E:\数学教研室\电子教案1\母板.pot</Template>
  <TotalTime>27</TotalTime>
  <Pages>0</Pages>
  <Words>193</Words>
  <Characters>0</Characters>
  <Application>Microsoft Office PowerPoint</Application>
  <DocSecurity>0</DocSecurity>
  <PresentationFormat>全屏显示(4:3)</PresentationFormat>
  <Lines>0</Lines>
  <Paragraphs>45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Times New Roman</vt:lpstr>
      <vt:lpstr>宋体</vt:lpstr>
      <vt:lpstr>Arial</vt:lpstr>
      <vt:lpstr>黑体</vt:lpstr>
      <vt:lpstr>母板</vt:lpstr>
      <vt:lpstr>Microsoft 公式 3.0</vt:lpstr>
      <vt:lpstr>第十节    欧拉方程</vt:lpstr>
      <vt:lpstr>一    欧拉方程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  小结</vt:lpstr>
    </vt:vector>
  </TitlesOfParts>
  <Manager/>
  <Company>西安通信学院数学教研室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12-10欧拉方程</dc:title>
  <dc:subject/>
  <dc:creator>湖北经济学院数学教研室</dc:creator>
  <cp:keywords/>
  <dc:description/>
  <cp:lastModifiedBy>张伯望</cp:lastModifiedBy>
  <cp:revision>46</cp:revision>
  <dcterms:created xsi:type="dcterms:W3CDTF">1996-07-15T15:40:02Z</dcterms:created>
  <dcterms:modified xsi:type="dcterms:W3CDTF">2017-09-08T05:26:25Z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