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</p:sldMasterIdLst>
  <p:notesMasterIdLst>
    <p:notesMasterId r:id="rId20"/>
  </p:notesMasterIdLst>
  <p:sldIdLst>
    <p:sldId id="379" r:id="rId3"/>
    <p:sldId id="374" r:id="rId4"/>
    <p:sldId id="349" r:id="rId5"/>
    <p:sldId id="351" r:id="rId6"/>
    <p:sldId id="353" r:id="rId7"/>
    <p:sldId id="377" r:id="rId8"/>
    <p:sldId id="355" r:id="rId9"/>
    <p:sldId id="350" r:id="rId10"/>
    <p:sldId id="356" r:id="rId11"/>
    <p:sldId id="359" r:id="rId12"/>
    <p:sldId id="360" r:id="rId13"/>
    <p:sldId id="361" r:id="rId14"/>
    <p:sldId id="365" r:id="rId15"/>
    <p:sldId id="366" r:id="rId16"/>
    <p:sldId id="367" r:id="rId17"/>
    <p:sldId id="368" r:id="rId18"/>
    <p:sldId id="372" r:id="rId19"/>
  </p:sldIdLst>
  <p:sldSz cx="9144000" cy="6858000" type="screen4x3"/>
  <p:notesSz cx="7099300" cy="10234613"/>
  <p:custShowLst>
    <p:custShow name="卷积定理" id="0">
      <p:sldLst/>
    </p:custShow>
    <p:custShow name="留数定理" id="1">
      <p:sldLst/>
    </p:custShow>
    <p:custShow name="公式1" id="2">
      <p:sldLst/>
    </p:custShow>
    <p:custShow name="例题" id="3">
      <p:sldLst/>
    </p:custShow>
    <p:custShow name="(11)" id="4">
      <p:sldLst/>
    </p:custShow>
    <p:custShow name="(9)" id="5">
      <p:sldLst/>
    </p:custShow>
    <p:custShow name="&lt;1&gt;" id="6">
      <p:sldLst/>
    </p:custShow>
    <p:custShow name="傅氏变换性质" id="7">
      <p:sldLst/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黑体" panose="02010609060101010101" pitchFamily="49" charset="-122"/>
        <a:ea typeface="华文新魏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黑体" panose="02010609060101010101" pitchFamily="49" charset="-122"/>
        <a:ea typeface="华文新魏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黑体" panose="02010609060101010101" pitchFamily="49" charset="-122"/>
        <a:ea typeface="华文新魏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黑体" panose="02010609060101010101" pitchFamily="49" charset="-122"/>
        <a:ea typeface="华文新魏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黑体" panose="02010609060101010101" pitchFamily="49" charset="-122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黑体" panose="02010609060101010101" pitchFamily="49" charset="-122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黑体" panose="02010609060101010101" pitchFamily="49" charset="-122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黑体" panose="02010609060101010101" pitchFamily="49" charset="-122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黑体" panose="02010609060101010101" pitchFamily="49" charset="-122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AC20"/>
    <a:srgbClr val="0000FF"/>
    <a:srgbClr val="FFFF00"/>
    <a:srgbClr val="CC3300"/>
    <a:srgbClr val="FFFF66"/>
    <a:srgbClr val="0000CC"/>
    <a:srgbClr val="FF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5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F51161-D187-4285-929B-2D983E7628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buClr>
                <a:schemeClr val="tx2"/>
              </a:buClr>
              <a:buFont typeface="Arial" pitchFamily="34" charset="0"/>
              <a:buChar char="§"/>
              <a:defRPr sz="1300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50B977-5D4C-4F07-92E4-308F7AD566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buClr>
                <a:schemeClr val="tx2"/>
              </a:buClr>
              <a:buFont typeface="Arial" pitchFamily="34" charset="0"/>
              <a:buChar char="§"/>
              <a:defRPr sz="1300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5BCB3A0B-C92E-47F7-B3F0-2F2DEA545A94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BF2453F-99EA-4912-B3B4-0D785AB767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95A934E-BCBC-4619-A37F-1304140604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buClr>
                <a:schemeClr val="tx2"/>
              </a:buClr>
              <a:buFont typeface="Arial" pitchFamily="34" charset="0"/>
              <a:buChar char="§"/>
              <a:defRPr sz="1300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9B45968-5347-4A10-881F-EE3BD07B5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buClr>
                <a:schemeClr val="tx2"/>
              </a:buClr>
              <a:buFont typeface="Arial" panose="020B0604020202020204" pitchFamily="34" charset="0"/>
              <a:buChar char="§"/>
              <a:defRPr sz="1300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defRPr>
            </a:lvl1pPr>
          </a:lstStyle>
          <a:p>
            <a:fld id="{30A93707-1AE8-42DA-822D-41F1B42D61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BBC4E28-50C0-4061-8B85-46704E6AA64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EC79D9AE-623C-4CD0-99CA-59AD69DFB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FA445A4E-51D5-4DCC-B8F3-5191E532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3988048E-458F-4AFF-8995-746C3A3B2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09D72C09-E162-446D-9522-BA5B790B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7" name="Picture 9" descr="mark">
            <a:extLst>
              <a:ext uri="{FF2B5EF4-FFF2-40B4-BE49-F238E27FC236}">
                <a16:creationId xmlns:a16="http://schemas.microsoft.com/office/drawing/2014/main" id="{71D317C3-0FE2-47E1-9E34-03FBCA5697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60350"/>
            <a:ext cx="781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id="{056CE8FE-6098-47EF-9C75-F4BBFA37C7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21450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1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Wuhan University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E941505-837D-48E0-8DC4-E6E84C24EE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733800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hlink"/>
                </a:solidFill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FB68589-CEAA-4F3C-B076-EFDEB4538B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FE1E1C97-C6C5-434F-9545-3E8AF88AF6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9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102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706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841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20CF39E-E77B-4F1B-B714-D7A480A6E8F9}"/>
              </a:ext>
            </a:extLst>
          </p:cNvPr>
          <p:cNvGrpSpPr>
            <a:grpSpLocks/>
          </p:cNvGrpSpPr>
          <p:nvPr/>
        </p:nvGrpSpPr>
        <p:grpSpPr bwMode="auto">
          <a:xfrm>
            <a:off x="0" y="304800"/>
            <a:ext cx="9009063" cy="1052513"/>
            <a:chOff x="0" y="0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BABAE5F-869E-425D-96E2-E48B5814929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70D13793-F4C9-4F0F-8091-D980D890EA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4835E3E7-FF06-4974-A765-C86354C3BD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8640CD3-9BC0-4321-AC4A-3E3476EC93D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9904AFE-1C57-4C99-A1AF-5B837C6330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3D0608-8841-457A-B2D8-88F8D30E0F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FF223F80-291B-4EA0-81DD-580112A3B0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0FFA3BB-7627-4A4B-B0F4-AD65133E84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121446F0-916D-4898-99F5-213FA3606A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2" name="Picture 12" descr="mark">
            <a:extLst>
              <a:ext uri="{FF2B5EF4-FFF2-40B4-BE49-F238E27FC236}">
                <a16:creationId xmlns:a16="http://schemas.microsoft.com/office/drawing/2014/main" id="{66307DEB-E33B-42BB-A60C-FF34E5EDE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60350"/>
            <a:ext cx="781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>
            <a:extLst>
              <a:ext uri="{FF2B5EF4-FFF2-40B4-BE49-F238E27FC236}">
                <a16:creationId xmlns:a16="http://schemas.microsoft.com/office/drawing/2014/main" id="{99E310DE-8D7C-49F0-BD1D-D7482BB522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21450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1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Wuhan University</a:t>
            </a:r>
          </a:p>
        </p:txBody>
      </p:sp>
    </p:spTree>
    <p:extLst>
      <p:ext uri="{BB962C8B-B14F-4D97-AF65-F5344CB8AC3E}">
        <p14:creationId xmlns:p14="http://schemas.microsoft.com/office/powerpoint/2010/main" val="97269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7EBFEFC-7ACB-40CC-B42D-B5542DFADC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E036B8B-2FE8-4D87-89A0-94E503ECDC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360C3-9738-4B5F-8205-5C532B0590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585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C5E4253-FC73-44CD-A454-55117869EF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685AA4A-A20A-4DB0-BBED-602B02FC5B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C95D5-7E91-45BF-8AFD-791138E63E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03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70FF2B2-B8EC-43BD-992B-EBE465777E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FA2C68F-CF2F-4A99-9867-82BFB82DD1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068F9-3CC8-4ECF-9309-8780417AAE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54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05BFC38-6C39-4D48-AA47-FCEB3D19B8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2BC5644-AB50-4049-A83D-BF87897C56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5F8F0-0699-42AE-AE57-946A41D039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256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13427D5-C5B8-4BBD-93D1-841641CE2F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5BFD041-9AD1-41EB-9280-389471E99B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22757-A16C-439C-B0F8-22FC441602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748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053F190-A737-494D-BFE1-5435DF4B27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8755616-1A7E-4DF9-91B1-D8828FA287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9F343-3821-4638-A938-0D84B79743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3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3307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B613C02-0378-4425-BDA7-DF8F6A7D0A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CAE8C56-0DD0-4D46-9FDD-1805622B7B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06024-C317-49C6-AB68-363F4E2150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645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B45CD5-C096-47F3-9DC9-3DCCF59B4E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BB976E7-3388-4F78-BFFD-AE77FA998F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04D63-163A-4C33-8464-623D785F3E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413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6289D04-BD20-4E62-8870-D9E5D17065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A768C3B-91A9-432E-972D-C97A3570BA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6B9A8-594E-45B3-A756-540E9F2235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606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2EA45E-9F4A-4EC3-A460-CDAAFD0B64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5B5DEF3-9C23-4CB7-BE93-66D8FDFFB3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352A9-7ADD-4E1A-BE60-D24A5AFADB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89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416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166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1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719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9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193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985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C39C173F-3B57-4061-8C00-A7B02AC6484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027" name="未知">
              <a:extLst>
                <a:ext uri="{FF2B5EF4-FFF2-40B4-BE49-F238E27FC236}">
                  <a16:creationId xmlns:a16="http://schemas.microsoft.com/office/drawing/2014/main" id="{399DE036-DCB0-4EE1-9ECC-82CEA4A6A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8" name="未知">
              <a:extLst>
                <a:ext uri="{FF2B5EF4-FFF2-40B4-BE49-F238E27FC236}">
                  <a16:creationId xmlns:a16="http://schemas.microsoft.com/office/drawing/2014/main" id="{C63E1A11-0423-430B-8ACF-ED89722AE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9" name="未知">
              <a:extLst>
                <a:ext uri="{FF2B5EF4-FFF2-40B4-BE49-F238E27FC236}">
                  <a16:creationId xmlns:a16="http://schemas.microsoft.com/office/drawing/2014/main" id="{B352C682-7D31-47E1-8C2C-BE46CA11E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0" name="未知">
              <a:extLst>
                <a:ext uri="{FF2B5EF4-FFF2-40B4-BE49-F238E27FC236}">
                  <a16:creationId xmlns:a16="http://schemas.microsoft.com/office/drawing/2014/main" id="{0FFED268-63E7-4F63-B78A-A76806E8E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4339" name="Picture 7" descr="mark">
            <a:extLst>
              <a:ext uri="{FF2B5EF4-FFF2-40B4-BE49-F238E27FC236}">
                <a16:creationId xmlns:a16="http://schemas.microsoft.com/office/drawing/2014/main" id="{C733600E-ADAD-4EBD-88FF-173E3D8E1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781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>
            <a:extLst>
              <a:ext uri="{FF2B5EF4-FFF2-40B4-BE49-F238E27FC236}">
                <a16:creationId xmlns:a16="http://schemas.microsoft.com/office/drawing/2014/main" id="{2D55F98B-2D36-4A91-8387-C6ECBB0A74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21450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1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Wuhan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9D42024-6AAF-4470-B397-355F31749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AD1A4DF-C685-4F82-91DF-D690B4D1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1FC7673-04AB-4F05-8034-B701F56EC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5C4E65E-EF23-44E2-8674-50DB83AAA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1C5871E-D532-497C-93BA-E7316DD3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0F80279-6E8F-4E49-97C3-85A4AE52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8565979-085F-46BA-AA44-9F2C960B9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56933D2B-9568-409E-9EE4-33BC34B99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A2395491-72E8-43BB-B886-B9CF92074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C2F67865-F61F-48F7-918A-1D047BF369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9E15888C-D336-4456-8665-C1E490D58B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564AFE4-4FDA-4F24-8529-F7BE0B01ED8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5373" name="Picture 13" descr="mark">
            <a:extLst>
              <a:ext uri="{FF2B5EF4-FFF2-40B4-BE49-F238E27FC236}">
                <a16:creationId xmlns:a16="http://schemas.microsoft.com/office/drawing/2014/main" id="{2122BA5C-B5F8-4B9A-AA2F-28D9E87A8E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60350"/>
            <a:ext cx="781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Text Box 14">
            <a:extLst>
              <a:ext uri="{FF2B5EF4-FFF2-40B4-BE49-F238E27FC236}">
                <a16:creationId xmlns:a16="http://schemas.microsoft.com/office/drawing/2014/main" id="{DA19C755-12CF-4B98-A33C-361E26A834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21450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 b="1" i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Wuhan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6.e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emf"/><Relationship Id="rId22" Type="http://schemas.openxmlformats.org/officeDocument/2006/relationships/image" Target="../media/image4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AED9A0BB-EC48-4566-819F-286954084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781300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WordArt 3">
            <a:extLst>
              <a:ext uri="{FF2B5EF4-FFF2-40B4-BE49-F238E27FC236}">
                <a16:creationId xmlns:a16="http://schemas.microsoft.com/office/drawing/2014/main" id="{1BCDE647-EE22-4692-B184-A56E9E575542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684213" y="1484313"/>
            <a:ext cx="7704137" cy="863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kern="10">
                <a:solidFill>
                  <a:srgbClr val="3333CC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数学物理方法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CCE5DEE1-562D-4AD6-A853-714295CA3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89588"/>
            <a:ext cx="6119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东北师范大学物理学院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011DE562-28AD-4956-A08C-89394A4D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11438"/>
            <a:ext cx="723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 (Hebrew)" charset="-79"/>
              </a:rPr>
              <a:t>Methods in Mathematical Physics</a:t>
            </a:r>
          </a:p>
        </p:txBody>
      </p:sp>
      <p:sp>
        <p:nvSpPr>
          <p:cNvPr id="18438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2431F7D-B56C-4507-8772-00997BE3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4A74104-86C9-47AE-9B46-B926050B5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440" name="Group 8">
            <a:extLst>
              <a:ext uri="{FF2B5EF4-FFF2-40B4-BE49-F238E27FC236}">
                <a16:creationId xmlns:a16="http://schemas.microsoft.com/office/drawing/2014/main" id="{0337FB50-61CA-4944-A844-5115181510D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27425"/>
            <a:ext cx="6705600" cy="1341438"/>
            <a:chOff x="0" y="0"/>
            <a:chExt cx="4224" cy="845"/>
          </a:xfrm>
        </p:grpSpPr>
        <p:sp>
          <p:nvSpPr>
            <p:cNvPr id="18446" name="Rectangle 9">
              <a:extLst>
                <a:ext uri="{FF2B5EF4-FFF2-40B4-BE49-F238E27FC236}">
                  <a16:creationId xmlns:a16="http://schemas.microsoft.com/office/drawing/2014/main" id="{61DA52F4-2C38-4666-97D7-4D3846F2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0"/>
              <a:ext cx="29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chemeClr val="hlink"/>
                  </a:solidFill>
                  <a:ea typeface="黑体" panose="02010609060101010101" pitchFamily="49" charset="-122"/>
                </a:rPr>
                <a:t>第九章  积分变换法</a:t>
              </a:r>
            </a:p>
          </p:txBody>
        </p:sp>
        <p:sp>
          <p:nvSpPr>
            <p:cNvPr id="18447" name="Text Box 10">
              <a:extLst>
                <a:ext uri="{FF2B5EF4-FFF2-40B4-BE49-F238E27FC236}">
                  <a16:creationId xmlns:a16="http://schemas.microsoft.com/office/drawing/2014/main" id="{10D56656-4DA3-4F7E-989C-E42CAD83A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0"/>
              <a:ext cx="4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 Method of Integral Transforms</a:t>
              </a:r>
              <a:endParaRPr lang="en-US" altLang="zh-CN" sz="32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41" name="Group 11">
            <a:extLst>
              <a:ext uri="{FF2B5EF4-FFF2-40B4-BE49-F238E27FC236}">
                <a16:creationId xmlns:a16="http://schemas.microsoft.com/office/drawing/2014/main" id="{C00EE185-752A-4029-88E6-99219FBFA28F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18442" name="Line 12">
              <a:extLst>
                <a:ext uri="{FF2B5EF4-FFF2-40B4-BE49-F238E27FC236}">
                  <a16:creationId xmlns:a16="http://schemas.microsoft.com/office/drawing/2014/main" id="{177DCE84-0E45-4F64-8ABC-178FAF280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13">
              <a:extLst>
                <a:ext uri="{FF2B5EF4-FFF2-40B4-BE49-F238E27FC236}">
                  <a16:creationId xmlns:a16="http://schemas.microsoft.com/office/drawing/2014/main" id="{8E93E989-626B-4EF5-B00C-0965CA287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4">
              <a:extLst>
                <a:ext uri="{FF2B5EF4-FFF2-40B4-BE49-F238E27FC236}">
                  <a16:creationId xmlns:a16="http://schemas.microsoft.com/office/drawing/2014/main" id="{DF0806FF-2B60-4B06-8EBB-FFCFC7373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5">
              <a:extLst>
                <a:ext uri="{FF2B5EF4-FFF2-40B4-BE49-F238E27FC236}">
                  <a16:creationId xmlns:a16="http://schemas.microsoft.com/office/drawing/2014/main" id="{BEC4FE0C-4811-4C0B-8C45-CDD32253D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>
            <a:extLst>
              <a:ext uri="{FF2B5EF4-FFF2-40B4-BE49-F238E27FC236}">
                <a16:creationId xmlns:a16="http://schemas.microsoft.com/office/drawing/2014/main" id="{C6408C2A-C8A8-4B1E-B437-E51DB41508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04800"/>
            <a:ext cx="3810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hlink"/>
                </a:solidFill>
                <a:effectLst/>
                <a:ea typeface="黑体" panose="02010609060101010101" pitchFamily="49" charset="-122"/>
              </a:rPr>
              <a:t>四、解数理方程</a:t>
            </a:r>
          </a:p>
        </p:txBody>
      </p:sp>
      <p:grpSp>
        <p:nvGrpSpPr>
          <p:cNvPr id="8204" name="Group 3">
            <a:extLst>
              <a:ext uri="{FF2B5EF4-FFF2-40B4-BE49-F238E27FC236}">
                <a16:creationId xmlns:a16="http://schemas.microsoft.com/office/drawing/2014/main" id="{96AA1662-A8BC-40E9-B261-0D0D124C966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20713"/>
            <a:ext cx="4411663" cy="2147887"/>
            <a:chOff x="0" y="0"/>
            <a:chExt cx="2668" cy="1353"/>
          </a:xfrm>
        </p:grpSpPr>
        <p:sp>
          <p:nvSpPr>
            <p:cNvPr id="8216" name="AutoShape 4">
              <a:extLst>
                <a:ext uri="{FF2B5EF4-FFF2-40B4-BE49-F238E27FC236}">
                  <a16:creationId xmlns:a16="http://schemas.microsoft.com/office/drawing/2014/main" id="{6E6762EF-724E-4AC5-BB7C-2A1397886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6"/>
              <a:ext cx="168" cy="1307"/>
            </a:xfrm>
            <a:prstGeom prst="leftBrace">
              <a:avLst>
                <a:gd name="adj1" fmla="val 648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0" name="Object 5">
              <a:extLst>
                <a:ext uri="{FF2B5EF4-FFF2-40B4-BE49-F238E27FC236}">
                  <a16:creationId xmlns:a16="http://schemas.microsoft.com/office/drawing/2014/main" id="{5594E964-7D1B-4881-9AC8-2DDC659949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" y="0"/>
            <a:ext cx="2499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公式" r:id="rId3" imgW="1575117" imgH="470217" progId="Equation.3">
                    <p:embed/>
                  </p:oleObj>
                </mc:Choice>
                <mc:Fallback>
                  <p:oleObj name="公式" r:id="rId3" imgW="1575117" imgH="47021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" y="0"/>
                          <a:ext cx="2499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6">
              <a:extLst>
                <a:ext uri="{FF2B5EF4-FFF2-40B4-BE49-F238E27FC236}">
                  <a16:creationId xmlns:a16="http://schemas.microsoft.com/office/drawing/2014/main" id="{1CD5334E-B393-4CFF-B9B6-A118912738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" y="1049"/>
            <a:ext cx="90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" name="公式" r:id="rId5" imgW="571074" imgH="215936" progId="Equation.3">
                    <p:embed/>
                  </p:oleObj>
                </mc:Choice>
                <mc:Fallback>
                  <p:oleObj name="公式" r:id="rId5" imgW="571074" imgH="21593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" y="1049"/>
                          <a:ext cx="90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7">
              <a:extLst>
                <a:ext uri="{FF2B5EF4-FFF2-40B4-BE49-F238E27FC236}">
                  <a16:creationId xmlns:a16="http://schemas.microsoft.com/office/drawing/2014/main" id="{EDB8F4F3-D55A-4D02-B247-47CF492A0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" y="606"/>
            <a:ext cx="84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" name="公式" r:id="rId7" imgW="533023" imgH="215936" progId="Equation.3">
                    <p:embed/>
                  </p:oleObj>
                </mc:Choice>
                <mc:Fallback>
                  <p:oleObj name="公式" r:id="rId7" imgW="533023" imgH="21593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" y="606"/>
                          <a:ext cx="84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4" name="Object 8">
            <a:extLst>
              <a:ext uri="{FF2B5EF4-FFF2-40B4-BE49-F238E27FC236}">
                <a16:creationId xmlns:a16="http://schemas.microsoft.com/office/drawing/2014/main" id="{D6157561-E272-4657-9339-D68F7736E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557338"/>
          <a:ext cx="49387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9" imgW="2182822" imgH="355609" progId="Equation.3">
                  <p:embed/>
                </p:oleObj>
              </mc:Choice>
              <mc:Fallback>
                <p:oleObj name="公式" r:id="rId9" imgW="2182822" imgH="3556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557338"/>
                        <a:ext cx="493871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>
            <a:extLst>
              <a:ext uri="{FF2B5EF4-FFF2-40B4-BE49-F238E27FC236}">
                <a16:creationId xmlns:a16="http://schemas.microsoft.com/office/drawing/2014/main" id="{54156E1F-2FC8-4856-BBD1-111B644C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73163"/>
            <a:ext cx="106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b" anchorCtr="1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1.</a:t>
            </a:r>
          </a:p>
        </p:txBody>
      </p:sp>
      <p:graphicFrame>
        <p:nvGraphicFramePr>
          <p:cNvPr id="8195" name="Object 10">
            <a:extLst>
              <a:ext uri="{FF2B5EF4-FFF2-40B4-BE49-F238E27FC236}">
                <a16:creationId xmlns:a16="http://schemas.microsoft.com/office/drawing/2014/main" id="{30C0D7D1-F9DC-4A09-B3B0-122989E95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97200"/>
          <a:ext cx="734536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11" imgW="2997517" imgH="470217" progId="Equation.3">
                  <p:embed/>
                </p:oleObj>
              </mc:Choice>
              <mc:Fallback>
                <p:oleObj name="公式" r:id="rId11" imgW="2997517" imgH="4702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7345363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1">
            <a:extLst>
              <a:ext uri="{FF2B5EF4-FFF2-40B4-BE49-F238E27FC236}">
                <a16:creationId xmlns:a16="http://schemas.microsoft.com/office/drawing/2014/main" id="{E7E188EE-3E2F-4191-AE1E-DAE66E481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911600"/>
          <a:ext cx="4078287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公式" r:id="rId13" imgW="1422717" imgH="698817" progId="Equation.3">
                  <p:embed/>
                </p:oleObj>
              </mc:Choice>
              <mc:Fallback>
                <p:oleObj name="公式" r:id="rId13" imgW="1422717" imgH="6988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11600"/>
                        <a:ext cx="4078287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2">
            <a:extLst>
              <a:ext uri="{FF2B5EF4-FFF2-40B4-BE49-F238E27FC236}">
                <a16:creationId xmlns:a16="http://schemas.microsoft.com/office/drawing/2014/main" id="{ECF1C167-6010-4FD4-8D23-42475A1DA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276475"/>
          <a:ext cx="44196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公式" r:id="rId15" imgW="1865598" imgH="355609" progId="Equation.3">
                  <p:embed/>
                </p:oleObj>
              </mc:Choice>
              <mc:Fallback>
                <p:oleObj name="公式" r:id="rId15" imgW="1865598" imgH="35560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276475"/>
                        <a:ext cx="44196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3">
            <a:extLst>
              <a:ext uri="{FF2B5EF4-FFF2-40B4-BE49-F238E27FC236}">
                <a16:creationId xmlns:a16="http://schemas.microsoft.com/office/drawing/2014/main" id="{6B5CF457-262B-40C1-8071-03EA038A3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589588"/>
          <a:ext cx="56880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公式" r:id="rId17" imgW="2132991" imgH="393846" progId="Equation.3">
                  <p:embed/>
                </p:oleObj>
              </mc:Choice>
              <mc:Fallback>
                <p:oleObj name="公式" r:id="rId17" imgW="2132991" imgH="39384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9588"/>
                        <a:ext cx="5688013" cy="10509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AutoShape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0844372-C0DE-496F-8808-C311E3BB7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7" name="AutoShape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CCFBAEE-0EE0-4425-AAB6-CCF2D902C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D8268A83-08FF-40D1-BA52-4B7C2FAF2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9" name="Object 17">
            <a:extLst>
              <a:ext uri="{FF2B5EF4-FFF2-40B4-BE49-F238E27FC236}">
                <a16:creationId xmlns:a16="http://schemas.microsoft.com/office/drawing/2014/main" id="{D27D8FCB-66AF-4772-9B28-2F65C2A46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011613"/>
          <a:ext cx="43211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公式" r:id="rId19" imgW="1561739" imgH="431930" progId="Equation.3">
                  <p:embed/>
                </p:oleObj>
              </mc:Choice>
              <mc:Fallback>
                <p:oleObj name="公式" r:id="rId19" imgW="1561739" imgH="4319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11613"/>
                        <a:ext cx="432117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9" name="Group 18">
            <a:extLst>
              <a:ext uri="{FF2B5EF4-FFF2-40B4-BE49-F238E27FC236}">
                <a16:creationId xmlns:a16="http://schemas.microsoft.com/office/drawing/2014/main" id="{B31BDC94-A010-4F9D-94B9-2E0676A38B01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8212" name="Line 19">
              <a:extLst>
                <a:ext uri="{FF2B5EF4-FFF2-40B4-BE49-F238E27FC236}">
                  <a16:creationId xmlns:a16="http://schemas.microsoft.com/office/drawing/2014/main" id="{FDEB91C4-41CC-402C-95F9-99C3D0E7B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0">
              <a:extLst>
                <a:ext uri="{FF2B5EF4-FFF2-40B4-BE49-F238E27FC236}">
                  <a16:creationId xmlns:a16="http://schemas.microsoft.com/office/drawing/2014/main" id="{6BAB92E5-23B8-4C53-A426-F42B8506B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1">
              <a:extLst>
                <a:ext uri="{FF2B5EF4-FFF2-40B4-BE49-F238E27FC236}">
                  <a16:creationId xmlns:a16="http://schemas.microsoft.com/office/drawing/2014/main" id="{BDB9FF4C-DC68-4C39-AB4C-E1B7BFCC8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2">
              <a:extLst>
                <a:ext uri="{FF2B5EF4-FFF2-40B4-BE49-F238E27FC236}">
                  <a16:creationId xmlns:a16="http://schemas.microsoft.com/office/drawing/2014/main" id="{50BF497D-A803-48FF-BCFD-35B923CB6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0" name="Text Box 23">
            <a:extLst>
              <a:ext uri="{FF2B5EF4-FFF2-40B4-BE49-F238E27FC236}">
                <a16:creationId xmlns:a16="http://schemas.microsoft.com/office/drawing/2014/main" id="{5CDC5871-A074-4360-9394-7BF036F8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  <p:sp>
        <p:nvSpPr>
          <p:cNvPr id="8211" name="AutoShape 24">
            <a:extLst>
              <a:ext uri="{FF2B5EF4-FFF2-40B4-BE49-F238E27FC236}">
                <a16:creationId xmlns:a16="http://schemas.microsoft.com/office/drawing/2014/main" id="{CE88ABED-960E-4770-86E1-5534DBBCE231}"/>
              </a:ext>
            </a:extLst>
          </p:cNvPr>
          <p:cNvSpPr>
            <a:spLocks noChangeArrowheads="1"/>
          </p:cNvSpPr>
          <p:nvPr/>
        </p:nvSpPr>
        <p:spPr bwMode="auto">
          <a:xfrm rot="18338">
            <a:off x="644525" y="5661025"/>
            <a:ext cx="903288" cy="603250"/>
          </a:xfrm>
          <a:prstGeom prst="rightArrow">
            <a:avLst>
              <a:gd name="adj1" fmla="val 50065"/>
              <a:gd name="adj2" fmla="val 37573"/>
            </a:avLst>
          </a:prstGeom>
          <a:gradFill rotWithShape="0">
            <a:gsLst>
              <a:gs pos="0">
                <a:srgbClr val="F4DF91"/>
              </a:gs>
              <a:gs pos="100000">
                <a:srgbClr val="E7B705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E7B705"/>
            </a:extrusionClr>
            <a:contourClr>
              <a:srgbClr val="F4DF9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>
            <a:extLst>
              <a:ext uri="{FF2B5EF4-FFF2-40B4-BE49-F238E27FC236}">
                <a16:creationId xmlns:a16="http://schemas.microsoft.com/office/drawing/2014/main" id="{70CE3272-744F-4D29-98FE-C40B064FDB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908050"/>
            <a:ext cx="3352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hlink"/>
                </a:solidFill>
                <a:effectLst/>
                <a:ea typeface="黑体" panose="02010609060101010101" pitchFamily="49" charset="-122"/>
              </a:rPr>
              <a:t>2. 解混合问题</a:t>
            </a:r>
          </a:p>
        </p:txBody>
      </p:sp>
      <p:grpSp>
        <p:nvGrpSpPr>
          <p:cNvPr id="9225" name="Group 3">
            <a:extLst>
              <a:ext uri="{FF2B5EF4-FFF2-40B4-BE49-F238E27FC236}">
                <a16:creationId xmlns:a16="http://schemas.microsoft.com/office/drawing/2014/main" id="{D510047D-C965-499A-8E39-16C7B52BFCE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476375"/>
            <a:ext cx="6705600" cy="1876425"/>
            <a:chOff x="0" y="0"/>
            <a:chExt cx="4320" cy="1230"/>
          </a:xfrm>
        </p:grpSpPr>
        <p:sp>
          <p:nvSpPr>
            <p:cNvPr id="9239" name="AutoShape 4">
              <a:extLst>
                <a:ext uri="{FF2B5EF4-FFF2-40B4-BE49-F238E27FC236}">
                  <a16:creationId xmlns:a16="http://schemas.microsoft.com/office/drawing/2014/main" id="{D2DF1B61-33B5-44FC-ADF9-3BD43AB4E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"/>
              <a:ext cx="288" cy="1104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1" name="Object 5">
              <a:extLst>
                <a:ext uri="{FF2B5EF4-FFF2-40B4-BE49-F238E27FC236}">
                  <a16:creationId xmlns:a16="http://schemas.microsoft.com/office/drawing/2014/main" id="{A21173F4-B466-4C52-994B-B3752B213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0"/>
            <a:ext cx="287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公式" r:id="rId3" imgW="1587128" imgH="241512" progId="Equation.3">
                    <p:embed/>
                  </p:oleObj>
                </mc:Choice>
                <mc:Fallback>
                  <p:oleObj name="公式" r:id="rId3" imgW="1587128" imgH="2415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0"/>
                          <a:ext cx="2878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6">
              <a:extLst>
                <a:ext uri="{FF2B5EF4-FFF2-40B4-BE49-F238E27FC236}">
                  <a16:creationId xmlns:a16="http://schemas.microsoft.com/office/drawing/2014/main" id="{41EF4E4B-514E-4C5F-8049-759CB0EFF6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" y="406"/>
            <a:ext cx="4069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公式" r:id="rId5" imgW="2248217" imgH="279717" progId="Equation.3">
                    <p:embed/>
                  </p:oleObj>
                </mc:Choice>
                <mc:Fallback>
                  <p:oleObj name="公式" r:id="rId5" imgW="2248217" imgH="27971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" y="406"/>
                          <a:ext cx="4069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>
              <a:extLst>
                <a:ext uri="{FF2B5EF4-FFF2-40B4-BE49-F238E27FC236}">
                  <a16:creationId xmlns:a16="http://schemas.microsoft.com/office/drawing/2014/main" id="{C6B9A684-3AC6-4535-9633-124A30115B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" y="816"/>
            <a:ext cx="2895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公式" r:id="rId7" imgW="1600517" imgH="228917" progId="Equation.3">
                    <p:embed/>
                  </p:oleObj>
                </mc:Choice>
                <mc:Fallback>
                  <p:oleObj name="公式" r:id="rId7" imgW="1600517" imgH="22891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" y="816"/>
                          <a:ext cx="2895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8">
            <a:extLst>
              <a:ext uri="{FF2B5EF4-FFF2-40B4-BE49-F238E27FC236}">
                <a16:creationId xmlns:a16="http://schemas.microsoft.com/office/drawing/2014/main" id="{0D22BBD4-917E-489E-AEAC-0D6480A1E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5063" y="3468688"/>
          <a:ext cx="59229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9" imgW="2298020" imgH="241512" progId="Equation.3">
                  <p:embed/>
                </p:oleObj>
              </mc:Choice>
              <mc:Fallback>
                <p:oleObj name="公式" r:id="rId9" imgW="2298020" imgH="2415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468688"/>
                        <a:ext cx="59229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9">
            <a:extLst>
              <a:ext uri="{FF2B5EF4-FFF2-40B4-BE49-F238E27FC236}">
                <a16:creationId xmlns:a16="http://schemas.microsoft.com/office/drawing/2014/main" id="{D9953C50-A09F-4851-BE09-C16913D62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则</a:t>
            </a:r>
          </a:p>
        </p:txBody>
      </p:sp>
      <p:grpSp>
        <p:nvGrpSpPr>
          <p:cNvPr id="9227" name="Group 10">
            <a:extLst>
              <a:ext uri="{FF2B5EF4-FFF2-40B4-BE49-F238E27FC236}">
                <a16:creationId xmlns:a16="http://schemas.microsoft.com/office/drawing/2014/main" id="{D251E8A1-B53B-4665-AF01-5569214B4C6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114800"/>
            <a:ext cx="7481888" cy="1981200"/>
            <a:chOff x="0" y="0"/>
            <a:chExt cx="4697" cy="1200"/>
          </a:xfrm>
        </p:grpSpPr>
        <p:graphicFrame>
          <p:nvGraphicFramePr>
            <p:cNvPr id="9219" name="Object 11">
              <a:extLst>
                <a:ext uri="{FF2B5EF4-FFF2-40B4-BE49-F238E27FC236}">
                  <a16:creationId xmlns:a16="http://schemas.microsoft.com/office/drawing/2014/main" id="{667034D2-C1F8-43B0-9746-8A6F1709E9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" y="0"/>
            <a:ext cx="4554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公式" r:id="rId11" imgW="2743517" imgH="419417" progId="Equation.3">
                    <p:embed/>
                  </p:oleObj>
                </mc:Choice>
                <mc:Fallback>
                  <p:oleObj name="公式" r:id="rId11" imgW="2743517" imgH="4194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" y="0"/>
                          <a:ext cx="4554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12">
              <a:extLst>
                <a:ext uri="{FF2B5EF4-FFF2-40B4-BE49-F238E27FC236}">
                  <a16:creationId xmlns:a16="http://schemas.microsoft.com/office/drawing/2014/main" id="{32A22A29-BFCF-473A-B924-D05A20FA5C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6" y="686"/>
            <a:ext cx="381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公式" r:id="rId13" imgW="2297023" imgH="304853" progId="Equation.3">
                    <p:embed/>
                  </p:oleObj>
                </mc:Choice>
                <mc:Fallback>
                  <p:oleObj name="公式" r:id="rId13" imgW="2297023" imgH="30485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686"/>
                          <a:ext cx="3816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AutoShape 13">
              <a:extLst>
                <a:ext uri="{FF2B5EF4-FFF2-40B4-BE49-F238E27FC236}">
                  <a16:creationId xmlns:a16="http://schemas.microsoft.com/office/drawing/2014/main" id="{0C8DE8B3-1892-4284-B55F-280E251C3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15"/>
              <a:ext cx="176" cy="850"/>
            </a:xfrm>
            <a:prstGeom prst="leftBrace">
              <a:avLst>
                <a:gd name="adj1" fmla="val 4024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28" name="AutoShape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BB704F9-8203-4DE8-890D-0B28AE86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AutoShape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C80570D-AACF-4214-A5AE-69DF2DD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Rectangle 16">
            <a:extLst>
              <a:ext uri="{FF2B5EF4-FFF2-40B4-BE49-F238E27FC236}">
                <a16:creationId xmlns:a16="http://schemas.microsoft.com/office/drawing/2014/main" id="{6EF7684C-D348-496F-BCC6-FBB6C991B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381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hlink"/>
                </a:solidFill>
                <a:ea typeface="黑体" panose="02010609060101010101" pitchFamily="49" charset="-122"/>
              </a:rPr>
              <a:t>四、解数理方程</a:t>
            </a:r>
          </a:p>
        </p:txBody>
      </p:sp>
      <p:sp>
        <p:nvSpPr>
          <p:cNvPr id="9231" name="Text Box 17">
            <a:extLst>
              <a:ext uri="{FF2B5EF4-FFF2-40B4-BE49-F238E27FC236}">
                <a16:creationId xmlns:a16="http://schemas.microsoft.com/office/drawing/2014/main" id="{B80099A7-098B-4C85-B09B-D2B98B94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232" name="Group 18">
            <a:extLst>
              <a:ext uri="{FF2B5EF4-FFF2-40B4-BE49-F238E27FC236}">
                <a16:creationId xmlns:a16="http://schemas.microsoft.com/office/drawing/2014/main" id="{26D7DC90-7BD5-4A03-8D01-72217AE790E8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9234" name="Line 19">
              <a:extLst>
                <a:ext uri="{FF2B5EF4-FFF2-40B4-BE49-F238E27FC236}">
                  <a16:creationId xmlns:a16="http://schemas.microsoft.com/office/drawing/2014/main" id="{020C6623-3B5F-4441-8C45-1496DBDC1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20">
              <a:extLst>
                <a:ext uri="{FF2B5EF4-FFF2-40B4-BE49-F238E27FC236}">
                  <a16:creationId xmlns:a16="http://schemas.microsoft.com/office/drawing/2014/main" id="{D3A6A785-6EEC-4248-99C8-8F2CAA7F5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1">
              <a:extLst>
                <a:ext uri="{FF2B5EF4-FFF2-40B4-BE49-F238E27FC236}">
                  <a16:creationId xmlns:a16="http://schemas.microsoft.com/office/drawing/2014/main" id="{9C51D953-0C90-4C3A-8217-A9CA4681A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2">
              <a:extLst>
                <a:ext uri="{FF2B5EF4-FFF2-40B4-BE49-F238E27FC236}">
                  <a16:creationId xmlns:a16="http://schemas.microsoft.com/office/drawing/2014/main" id="{0D496E59-D0FB-41D2-AF8D-24F7F250A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3" name="Text Box 23">
            <a:extLst>
              <a:ext uri="{FF2B5EF4-FFF2-40B4-BE49-F238E27FC236}">
                <a16:creationId xmlns:a16="http://schemas.microsoft.com/office/drawing/2014/main" id="{653EDCA6-6E82-42FD-B9DD-399F6FF65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439D059-A804-40D6-902C-D9DDC99DD631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76250"/>
            <a:ext cx="4752975" cy="2366963"/>
            <a:chOff x="0" y="0"/>
            <a:chExt cx="3120" cy="1536"/>
          </a:xfrm>
        </p:grpSpPr>
        <p:sp>
          <p:nvSpPr>
            <p:cNvPr id="10269" name="AutoShape 3">
              <a:extLst>
                <a:ext uri="{FF2B5EF4-FFF2-40B4-BE49-F238E27FC236}">
                  <a16:creationId xmlns:a16="http://schemas.microsoft.com/office/drawing/2014/main" id="{262FB7CD-C5C0-498F-9C28-CAD287A92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3"/>
              <a:ext cx="134" cy="1441"/>
            </a:xfrm>
            <a:prstGeom prst="leftBrace">
              <a:avLst>
                <a:gd name="adj1" fmla="val 896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50" name="Object 4">
              <a:extLst>
                <a:ext uri="{FF2B5EF4-FFF2-40B4-BE49-F238E27FC236}">
                  <a16:creationId xmlns:a16="http://schemas.microsoft.com/office/drawing/2014/main" id="{7E2D9FBE-0AEC-40A5-9E8A-C8AA4E7A09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" y="0"/>
            <a:ext cx="2940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公式" r:id="rId3" imgW="1740217" imgH="419417" progId="Equation.3">
                    <p:embed/>
                  </p:oleObj>
                </mc:Choice>
                <mc:Fallback>
                  <p:oleObj name="公式" r:id="rId3" imgW="1740217" imgH="41941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" y="0"/>
                          <a:ext cx="2940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5">
              <a:extLst>
                <a:ext uri="{FF2B5EF4-FFF2-40B4-BE49-F238E27FC236}">
                  <a16:creationId xmlns:a16="http://schemas.microsoft.com/office/drawing/2014/main" id="{32EDEFCD-FAC5-4AD9-8340-32A5617223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" y="660"/>
            <a:ext cx="159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公式" r:id="rId5" imgW="939709" imgH="241512" progId="Equation.3">
                    <p:embed/>
                  </p:oleObj>
                </mc:Choice>
                <mc:Fallback>
                  <p:oleObj name="公式" r:id="rId5" imgW="939709" imgH="2415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660"/>
                          <a:ext cx="159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6">
              <a:extLst>
                <a:ext uri="{FF2B5EF4-FFF2-40B4-BE49-F238E27FC236}">
                  <a16:creationId xmlns:a16="http://schemas.microsoft.com/office/drawing/2014/main" id="{F0522E52-E0EC-442C-9D6B-05790D48B1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" y="1100"/>
            <a:ext cx="1575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name="公式" r:id="rId7" imgW="927417" imgH="279717" progId="Equation.3">
                    <p:embed/>
                  </p:oleObj>
                </mc:Choice>
                <mc:Fallback>
                  <p:oleObj name="公式" r:id="rId7" imgW="927417" imgH="27971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" y="1100"/>
                          <a:ext cx="1575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5" name="Text Box 7">
            <a:extLst>
              <a:ext uri="{FF2B5EF4-FFF2-40B4-BE49-F238E27FC236}">
                <a16:creationId xmlns:a16="http://schemas.microsoft.com/office/drawing/2014/main" id="{AF62F880-1AE3-40CF-9CD7-A51FF622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4128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即</a:t>
            </a:r>
          </a:p>
        </p:txBody>
      </p:sp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A918F1B4-3E79-4723-ACC0-84D0DA8E4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781300"/>
          <a:ext cx="4321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9" imgW="1510961" imgH="330374" progId="Equation.3">
                  <p:embed/>
                </p:oleObj>
              </mc:Choice>
              <mc:Fallback>
                <p:oleObj name="公式" r:id="rId9" imgW="1510961" imgH="3303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81300"/>
                        <a:ext cx="43211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F3332AA0-7FC2-4340-8E3B-9011E1604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716338"/>
          <a:ext cx="59769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11" imgW="2348798" imgH="241512" progId="Equation.3">
                  <p:embed/>
                </p:oleObj>
              </mc:Choice>
              <mc:Fallback>
                <p:oleObj name="公式" r:id="rId11" imgW="2348798" imgH="2415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597693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D7EFDA82-8B23-40BC-8434-E9A89344A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306888"/>
          <a:ext cx="43926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公式" r:id="rId13" imgW="1687221" imgH="215936" progId="Equation.3">
                  <p:embed/>
                </p:oleObj>
              </mc:Choice>
              <mc:Fallback>
                <p:oleObj name="公式" r:id="rId13" imgW="1687221" imgH="215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06888"/>
                        <a:ext cx="43926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9A50B3D3-3544-406C-B3CA-88AC52C3E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122863"/>
          <a:ext cx="2209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15" imgW="812764" imgH="241512" progId="Equation.3">
                  <p:embed/>
                </p:oleObj>
              </mc:Choice>
              <mc:Fallback>
                <p:oleObj name="公式" r:id="rId15" imgW="812764" imgH="2415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22863"/>
                        <a:ext cx="2209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id="{70F45A7C-9818-41B7-8B16-56B2E3D81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24400"/>
          <a:ext cx="3529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17" imgW="1371322" imgH="330374" progId="Equation.3">
                  <p:embed/>
                </p:oleObj>
              </mc:Choice>
              <mc:Fallback>
                <p:oleObj name="公式" r:id="rId17" imgW="1371322" imgH="3303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35290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066205CE-4CDC-4CE7-8806-2DD951677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581525"/>
          <a:ext cx="4175125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公式" r:id="rId19" imgW="1510961" imgH="482708" progId="Equation.3">
                  <p:embed/>
                </p:oleObj>
              </mc:Choice>
              <mc:Fallback>
                <p:oleObj name="公式" r:id="rId19" imgW="1510961" imgH="48270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81525"/>
                        <a:ext cx="4175125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>
            <a:extLst>
              <a:ext uri="{FF2B5EF4-FFF2-40B4-BE49-F238E27FC236}">
                <a16:creationId xmlns:a16="http://schemas.microsoft.com/office/drawing/2014/main" id="{74563587-CFC9-4F6C-9E2E-517B72144F9F}"/>
              </a:ext>
            </a:extLst>
          </p:cNvPr>
          <p:cNvGrpSpPr>
            <a:grpSpLocks/>
          </p:cNvGrpSpPr>
          <p:nvPr/>
        </p:nvGrpSpPr>
        <p:grpSpPr bwMode="auto">
          <a:xfrm>
            <a:off x="1546225" y="5518150"/>
            <a:ext cx="5905500" cy="1223963"/>
            <a:chOff x="0" y="0"/>
            <a:chExt cx="3720" cy="771"/>
          </a:xfrm>
        </p:grpSpPr>
        <p:sp>
          <p:nvSpPr>
            <p:cNvPr id="10267" name="Rectangle 15">
              <a:extLst>
                <a:ext uri="{FF2B5EF4-FFF2-40B4-BE49-F238E27FC236}">
                  <a16:creationId xmlns:a16="http://schemas.microsoft.com/office/drawing/2014/main" id="{CEAB770E-86AC-4B68-9795-D917D9D9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74" cy="771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268" name="Group 16">
              <a:extLst>
                <a:ext uri="{FF2B5EF4-FFF2-40B4-BE49-F238E27FC236}">
                  <a16:creationId xmlns:a16="http://schemas.microsoft.com/office/drawing/2014/main" id="{D7CDBC6D-37E7-4427-B0B1-86A796A296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0" y="45"/>
              <a:ext cx="3720" cy="702"/>
              <a:chOff x="0" y="0"/>
              <a:chExt cx="4144" cy="998"/>
            </a:xfrm>
          </p:grpSpPr>
          <p:graphicFrame>
            <p:nvGraphicFramePr>
              <p:cNvPr id="10248" name="Object 17">
                <a:extLst>
                  <a:ext uri="{FF2B5EF4-FFF2-40B4-BE49-F238E27FC236}">
                    <a16:creationId xmlns:a16="http://schemas.microsoft.com/office/drawing/2014/main" id="{C377F879-4A2E-4C6E-B470-E3F9CF58CA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0"/>
              <a:ext cx="2803" cy="9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9" name="公式" r:id="rId21" imgW="1486217" imgH="457517" progId="Equation.3">
                      <p:embed/>
                    </p:oleObj>
                  </mc:Choice>
                  <mc:Fallback>
                    <p:oleObj name="公式" r:id="rId21" imgW="1486217" imgH="457517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803" cy="9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9" name="Object 18">
                <a:extLst>
                  <a:ext uri="{FF2B5EF4-FFF2-40B4-BE49-F238E27FC236}">
                    <a16:creationId xmlns:a16="http://schemas.microsoft.com/office/drawing/2014/main" id="{B65D5FC6-6F34-41A0-B28C-EC07A2B6B3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2" y="21"/>
              <a:ext cx="1342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0" name="公式" r:id="rId23" imgW="711208" imgH="431930" progId="Equation.3">
                      <p:embed/>
                    </p:oleObj>
                  </mc:Choice>
                  <mc:Fallback>
                    <p:oleObj name="公式" r:id="rId23" imgW="711208" imgH="43193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2" y="21"/>
                            <a:ext cx="1342" cy="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6" name="AutoShape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FCD354-89E6-46D5-AAC3-CF00CB1D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7" name="AutoShape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BA2635C-D371-4EF3-80C0-F5086DE5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8" name="Rectangle 21">
            <a:extLst>
              <a:ext uri="{FF2B5EF4-FFF2-40B4-BE49-F238E27FC236}">
                <a16:creationId xmlns:a16="http://schemas.microsoft.com/office/drawing/2014/main" id="{2710CB37-C3B9-4378-AB50-6ABA0A79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381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hlink"/>
                </a:solidFill>
                <a:ea typeface="黑体" panose="02010609060101010101" pitchFamily="49" charset="-122"/>
              </a:rPr>
              <a:t>四、解数理方程</a:t>
            </a:r>
          </a:p>
        </p:txBody>
      </p:sp>
      <p:sp>
        <p:nvSpPr>
          <p:cNvPr id="10259" name="Text Box 22">
            <a:extLst>
              <a:ext uri="{FF2B5EF4-FFF2-40B4-BE49-F238E27FC236}">
                <a16:creationId xmlns:a16="http://schemas.microsoft.com/office/drawing/2014/main" id="{37E62F97-8EFF-4C08-9DEF-86FBCDD48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60" name="Group 23">
            <a:extLst>
              <a:ext uri="{FF2B5EF4-FFF2-40B4-BE49-F238E27FC236}">
                <a16:creationId xmlns:a16="http://schemas.microsoft.com/office/drawing/2014/main" id="{FC5EE5A9-D465-485B-A06B-BCC187DE1850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10263" name="Line 24">
              <a:extLst>
                <a:ext uri="{FF2B5EF4-FFF2-40B4-BE49-F238E27FC236}">
                  <a16:creationId xmlns:a16="http://schemas.microsoft.com/office/drawing/2014/main" id="{E2D887E3-2C76-4AE9-9558-9097BEACF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25">
              <a:extLst>
                <a:ext uri="{FF2B5EF4-FFF2-40B4-BE49-F238E27FC236}">
                  <a16:creationId xmlns:a16="http://schemas.microsoft.com/office/drawing/2014/main" id="{18B11C67-FF7E-4E7B-8488-1B74DBC92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26">
              <a:extLst>
                <a:ext uri="{FF2B5EF4-FFF2-40B4-BE49-F238E27FC236}">
                  <a16:creationId xmlns:a16="http://schemas.microsoft.com/office/drawing/2014/main" id="{97F8DD22-EA36-4F00-AF99-AC6BFCDCD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27">
              <a:extLst>
                <a:ext uri="{FF2B5EF4-FFF2-40B4-BE49-F238E27FC236}">
                  <a16:creationId xmlns:a16="http://schemas.microsoft.com/office/drawing/2014/main" id="{047E842F-8381-4DDA-ABC5-41CA5F4A4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1" name="Rectangle 28">
            <a:extLst>
              <a:ext uri="{FF2B5EF4-FFF2-40B4-BE49-F238E27FC236}">
                <a16:creationId xmlns:a16="http://schemas.microsoft.com/office/drawing/2014/main" id="{1F575330-A13B-4FDD-A292-31AB2398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908050"/>
            <a:ext cx="335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2. 解混合问题</a:t>
            </a:r>
          </a:p>
        </p:txBody>
      </p:sp>
      <p:sp>
        <p:nvSpPr>
          <p:cNvPr id="10262" name="Text Box 29">
            <a:extLst>
              <a:ext uri="{FF2B5EF4-FFF2-40B4-BE49-F238E27FC236}">
                <a16:creationId xmlns:a16="http://schemas.microsoft.com/office/drawing/2014/main" id="{3A78647B-3B5C-404D-9FE8-3531EE916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F45474-7D91-4A23-A80B-0A0F9181B74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14400"/>
            <a:ext cx="6707188" cy="1651000"/>
            <a:chOff x="0" y="0"/>
            <a:chExt cx="4271" cy="1182"/>
          </a:xfrm>
        </p:grpSpPr>
        <p:sp>
          <p:nvSpPr>
            <p:cNvPr id="11287" name="AutoShape 3">
              <a:extLst>
                <a:ext uri="{FF2B5EF4-FFF2-40B4-BE49-F238E27FC236}">
                  <a16:creationId xmlns:a16="http://schemas.microsoft.com/office/drawing/2014/main" id="{227109AB-9FD2-4A9A-8F16-8477D3602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48"/>
              <a:ext cx="288" cy="1104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71" name="Object 4">
              <a:extLst>
                <a:ext uri="{FF2B5EF4-FFF2-40B4-BE49-F238E27FC236}">
                  <a16:creationId xmlns:a16="http://schemas.microsoft.com/office/drawing/2014/main" id="{97A3471B-DFB4-48B1-BAFD-8DBF99AB26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0"/>
            <a:ext cx="364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" name="公式" r:id="rId3" imgW="1980657" imgH="241512" progId="Equation.3">
                    <p:embed/>
                  </p:oleObj>
                </mc:Choice>
                <mc:Fallback>
                  <p:oleObj name="公式" r:id="rId3" imgW="1980657" imgH="2415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364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5">
              <a:extLst>
                <a:ext uri="{FF2B5EF4-FFF2-40B4-BE49-F238E27FC236}">
                  <a16:creationId xmlns:a16="http://schemas.microsoft.com/office/drawing/2014/main" id="{17CEEBE1-3BB1-4774-9F4E-D0EF37D77E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0" y="384"/>
            <a:ext cx="149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name="公式" r:id="rId5" imgW="824744" imgH="215936" progId="Equation.3">
                    <p:embed/>
                  </p:oleObj>
                </mc:Choice>
                <mc:Fallback>
                  <p:oleObj name="公式" r:id="rId5" imgW="824744" imgH="21593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84"/>
                          <a:ext cx="1494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6">
              <a:extLst>
                <a:ext uri="{FF2B5EF4-FFF2-40B4-BE49-F238E27FC236}">
                  <a16:creationId xmlns:a16="http://schemas.microsoft.com/office/drawing/2014/main" id="{1A5AD26B-00FA-4286-B494-4B6242B230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3" y="768"/>
            <a:ext cx="158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" name="公式" r:id="rId7" imgW="876617" imgH="228917" progId="Equation.3">
                    <p:embed/>
                  </p:oleObj>
                </mc:Choice>
                <mc:Fallback>
                  <p:oleObj name="公式" r:id="rId7" imgW="876617" imgH="22891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" y="768"/>
                          <a:ext cx="1587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Text Box 7">
              <a:extLst>
                <a:ext uri="{FF2B5EF4-FFF2-40B4-BE49-F238E27FC236}">
                  <a16:creationId xmlns:a16="http://schemas.microsoft.com/office/drawing/2014/main" id="{63EA6295-1820-43C5-9E0F-5B3A0882D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8"/>
              <a:ext cx="528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b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3、</a:t>
              </a:r>
            </a:p>
          </p:txBody>
        </p:sp>
      </p:grpSp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94FAF8F7-EB04-487F-B43A-60FB38C02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636838"/>
          <a:ext cx="63531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公式" r:id="rId9" imgW="2448230" imgH="215936" progId="Equation.3">
                  <p:embed/>
                </p:oleObj>
              </mc:Choice>
              <mc:Fallback>
                <p:oleObj name="公式" r:id="rId9" imgW="2448230" imgH="215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63531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D556AD6B-D13F-43D5-9E2D-BAE7FE2E9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284538"/>
          <a:ext cx="26638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公式" r:id="rId11" imgW="976945" imgH="215936" progId="Equation.3">
                  <p:embed/>
                </p:oleObj>
              </mc:Choice>
              <mc:Fallback>
                <p:oleObj name="公式" r:id="rId11" imgW="976945" imgH="2159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84538"/>
                        <a:ext cx="26638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E9F2737F-470C-4264-99C7-2A6D80F5B49C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933825"/>
            <a:ext cx="5010150" cy="2411413"/>
            <a:chOff x="0" y="0"/>
            <a:chExt cx="3156" cy="1519"/>
          </a:xfrm>
        </p:grpSpPr>
        <p:graphicFrame>
          <p:nvGraphicFramePr>
            <p:cNvPr id="11268" name="Object 11">
              <a:extLst>
                <a:ext uri="{FF2B5EF4-FFF2-40B4-BE49-F238E27FC236}">
                  <a16:creationId xmlns:a16="http://schemas.microsoft.com/office/drawing/2014/main" id="{149F28AE-DE28-4860-A5CB-BBCC2CD1D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" y="0"/>
            <a:ext cx="2988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公式" r:id="rId13" imgW="1702117" imgH="419417" progId="Equation.3">
                    <p:embed/>
                  </p:oleObj>
                </mc:Choice>
                <mc:Fallback>
                  <p:oleObj name="公式" r:id="rId13" imgW="1702117" imgH="4194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" y="0"/>
                          <a:ext cx="2988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12">
              <a:extLst>
                <a:ext uri="{FF2B5EF4-FFF2-40B4-BE49-F238E27FC236}">
                  <a16:creationId xmlns:a16="http://schemas.microsoft.com/office/drawing/2014/main" id="{7DFDFEFC-68A3-414F-9C34-8ECCD8D104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" y="724"/>
            <a:ext cx="162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公式" r:id="rId15" imgW="938895" imgH="215936" progId="Equation.3">
                    <p:embed/>
                  </p:oleObj>
                </mc:Choice>
                <mc:Fallback>
                  <p:oleObj name="公式" r:id="rId15" imgW="938895" imgH="21593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724"/>
                          <a:ext cx="1629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AutoShape 13">
              <a:extLst>
                <a:ext uri="{FF2B5EF4-FFF2-40B4-BE49-F238E27FC236}">
                  <a16:creationId xmlns:a16="http://schemas.microsoft.com/office/drawing/2014/main" id="{CF44B3C7-8781-457A-B806-1F84AB9F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6"/>
              <a:ext cx="240" cy="1385"/>
            </a:xfrm>
            <a:prstGeom prst="leftBrace">
              <a:avLst>
                <a:gd name="adj1" fmla="val 480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70" name="Object 14">
              <a:extLst>
                <a:ext uri="{FF2B5EF4-FFF2-40B4-BE49-F238E27FC236}">
                  <a16:creationId xmlns:a16="http://schemas.microsoft.com/office/drawing/2014/main" id="{65EAD217-A7C6-4ACB-BF5C-71C73CF059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" y="1122"/>
            <a:ext cx="163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公式" r:id="rId17" imgW="940117" imgH="228917" progId="Equation.3">
                    <p:embed/>
                  </p:oleObj>
                </mc:Choice>
                <mc:Fallback>
                  <p:oleObj name="公式" r:id="rId17" imgW="940117" imgH="22891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" y="1122"/>
                          <a:ext cx="1634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6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1B3099D-5980-4212-8FF0-B48FC901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7" name="AutoShape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878E24D-E0D5-4136-AAAE-ED07ED62C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8" name="Rectangle 17">
            <a:extLst>
              <a:ext uri="{FF2B5EF4-FFF2-40B4-BE49-F238E27FC236}">
                <a16:creationId xmlns:a16="http://schemas.microsoft.com/office/drawing/2014/main" id="{6E13650D-2FD1-4506-AE25-7B3D65A0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381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hlink"/>
                </a:solidFill>
                <a:ea typeface="黑体" panose="02010609060101010101" pitchFamily="49" charset="-122"/>
              </a:rPr>
              <a:t>四、解数理方程</a:t>
            </a:r>
          </a:p>
        </p:txBody>
      </p:sp>
      <p:sp>
        <p:nvSpPr>
          <p:cNvPr id="11279" name="Text Box 18">
            <a:extLst>
              <a:ext uri="{FF2B5EF4-FFF2-40B4-BE49-F238E27FC236}">
                <a16:creationId xmlns:a16="http://schemas.microsoft.com/office/drawing/2014/main" id="{D1712D76-92FC-47C3-B84A-83B395F9C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80" name="Group 19">
            <a:extLst>
              <a:ext uri="{FF2B5EF4-FFF2-40B4-BE49-F238E27FC236}">
                <a16:creationId xmlns:a16="http://schemas.microsoft.com/office/drawing/2014/main" id="{3C016345-A7DB-48EC-A9E5-D3E37AA26526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11282" name="Line 20">
              <a:extLst>
                <a:ext uri="{FF2B5EF4-FFF2-40B4-BE49-F238E27FC236}">
                  <a16:creationId xmlns:a16="http://schemas.microsoft.com/office/drawing/2014/main" id="{1E3517A3-A982-499D-8548-4E75A124A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21">
              <a:extLst>
                <a:ext uri="{FF2B5EF4-FFF2-40B4-BE49-F238E27FC236}">
                  <a16:creationId xmlns:a16="http://schemas.microsoft.com/office/drawing/2014/main" id="{4F71D7C9-13A7-4C93-8ED3-A1EFCFAFF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22">
              <a:extLst>
                <a:ext uri="{FF2B5EF4-FFF2-40B4-BE49-F238E27FC236}">
                  <a16:creationId xmlns:a16="http://schemas.microsoft.com/office/drawing/2014/main" id="{410C635E-F692-48A5-8C12-19024007C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23">
              <a:extLst>
                <a:ext uri="{FF2B5EF4-FFF2-40B4-BE49-F238E27FC236}">
                  <a16:creationId xmlns:a16="http://schemas.microsoft.com/office/drawing/2014/main" id="{F13DC154-1A73-4E2A-9EE0-9757E174C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Text Box 24">
            <a:extLst>
              <a:ext uri="{FF2B5EF4-FFF2-40B4-BE49-F238E27FC236}">
                <a16:creationId xmlns:a16="http://schemas.microsoft.com/office/drawing/2014/main" id="{E2C31BD8-D265-4E24-98C1-2FB76254B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8805D538-3FF3-4A05-8BDE-33D35DCE2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836613"/>
          <a:ext cx="4321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3" imgW="1661854" imgH="215936" progId="Equation.3">
                  <p:embed/>
                </p:oleObj>
              </mc:Choice>
              <mc:Fallback>
                <p:oleObj name="公式" r:id="rId3" imgW="1661854" imgH="21593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36613"/>
                        <a:ext cx="4321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D3BDF42-69EA-44CC-A0BD-BE050FEB6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" y="1498600"/>
          <a:ext cx="83248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5" imgW="3161245" imgH="241512" progId="Equation.3">
                  <p:embed/>
                </p:oleObj>
              </mc:Choice>
              <mc:Fallback>
                <p:oleObj name="公式" r:id="rId5" imgW="3161245" imgH="2415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498600"/>
                        <a:ext cx="83248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50A5B3BA-9AA9-463A-A64F-0D5B7F2EA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" y="2130425"/>
          <a:ext cx="7981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7" imgW="2984817" imgH="228917" progId="Equation.3">
                  <p:embed/>
                </p:oleObj>
              </mc:Choice>
              <mc:Fallback>
                <p:oleObj name="公式" r:id="rId7" imgW="2984817" imgH="2289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130425"/>
                        <a:ext cx="79819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DC1F12EB-3645-4A01-9B4A-94E68067E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2819400"/>
          <a:ext cx="48768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9" imgW="1803717" imgH="419417" progId="Equation.3">
                  <p:embed/>
                </p:oleObj>
              </mc:Choice>
              <mc:Fallback>
                <p:oleObj name="公式" r:id="rId9" imgW="1803717" imgH="419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819400"/>
                        <a:ext cx="48768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E2BC3C31-97F9-4D2A-AF69-C11DBCF03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24400"/>
          <a:ext cx="72390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11" imgW="2539215" imgH="393846" progId="Equation.3">
                  <p:embed/>
                </p:oleObj>
              </mc:Choice>
              <mc:Fallback>
                <p:oleObj name="公式" r:id="rId11" imgW="2539215" imgH="3938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72390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7D0A206E-DC62-4CBF-A734-55057D3B3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791200"/>
          <a:ext cx="44878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公式" r:id="rId13" imgW="1562417" imgH="228917" progId="Equation.3">
                  <p:embed/>
                </p:oleObj>
              </mc:Choice>
              <mc:Fallback>
                <p:oleObj name="公式" r:id="rId13" imgW="1562417" imgH="2289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91200"/>
                        <a:ext cx="44878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0E05EBF1-7AF3-4452-ABB1-E621D2151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5765800"/>
          <a:ext cx="85963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15" imgW="3021606" imgH="393846" progId="Equation.3">
                  <p:embed/>
                </p:oleObj>
              </mc:Choice>
              <mc:Fallback>
                <p:oleObj name="公式" r:id="rId15" imgW="3021606" imgH="3938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765800"/>
                        <a:ext cx="8596313" cy="11191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8FCA9853-7B63-49D5-84C5-DD7DFA321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5" y="3716338"/>
          <a:ext cx="62484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公式" r:id="rId17" imgW="2260917" imgH="419417" progId="Equation.3">
                  <p:embed/>
                </p:oleObj>
              </mc:Choice>
              <mc:Fallback>
                <p:oleObj name="公式" r:id="rId17" imgW="2260917" imgH="419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3716338"/>
                        <a:ext cx="62484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AutoShape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90BF6F1-972B-439C-A120-FA663D6F6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85AA2D2-DDCD-4D2E-92D2-B9834772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39446832-6360-48FA-BC53-0C029739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381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hlink"/>
                </a:solidFill>
                <a:ea typeface="黑体" panose="02010609060101010101" pitchFamily="49" charset="-122"/>
              </a:rPr>
              <a:t>四、解数理方程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6E273BEF-5058-462A-B317-8D585DD5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02" name="Group 14">
            <a:extLst>
              <a:ext uri="{FF2B5EF4-FFF2-40B4-BE49-F238E27FC236}">
                <a16:creationId xmlns:a16="http://schemas.microsoft.com/office/drawing/2014/main" id="{F8D31EE4-8EA1-4899-B1ED-B86CDDAB1D7A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12304" name="Line 15">
              <a:extLst>
                <a:ext uri="{FF2B5EF4-FFF2-40B4-BE49-F238E27FC236}">
                  <a16:creationId xmlns:a16="http://schemas.microsoft.com/office/drawing/2014/main" id="{70017AC7-D2BB-4C00-916A-7D6E12A41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6">
              <a:extLst>
                <a:ext uri="{FF2B5EF4-FFF2-40B4-BE49-F238E27FC236}">
                  <a16:creationId xmlns:a16="http://schemas.microsoft.com/office/drawing/2014/main" id="{6C49909C-AF92-4C2B-ADB8-01C37618C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7">
              <a:extLst>
                <a:ext uri="{FF2B5EF4-FFF2-40B4-BE49-F238E27FC236}">
                  <a16:creationId xmlns:a16="http://schemas.microsoft.com/office/drawing/2014/main" id="{27B276DC-35A9-4F7F-B0AB-F4DA13E17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8">
              <a:extLst>
                <a:ext uri="{FF2B5EF4-FFF2-40B4-BE49-F238E27FC236}">
                  <a16:creationId xmlns:a16="http://schemas.microsoft.com/office/drawing/2014/main" id="{1AE58772-A8C7-4054-8E86-5552988E2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3" name="Text Box 19">
            <a:extLst>
              <a:ext uri="{FF2B5EF4-FFF2-40B4-BE49-F238E27FC236}">
                <a16:creationId xmlns:a16="http://schemas.microsoft.com/office/drawing/2014/main" id="{D1195043-651F-48BE-976C-48EEE6DB1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>
            <a:extLst>
              <a:ext uri="{FF2B5EF4-FFF2-40B4-BE49-F238E27FC236}">
                <a16:creationId xmlns:a16="http://schemas.microsoft.com/office/drawing/2014/main" id="{3DF115B5-7C84-4F03-A7FA-ABC83466B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772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>
                <a:solidFill>
                  <a:schemeClr val="hlink"/>
                </a:solidFill>
                <a:effectLst/>
                <a:latin typeface="楷体_GB2312" pitchFamily="1" charset="-122"/>
                <a:ea typeface="楷体_GB2312" pitchFamily="1" charset="-122"/>
              </a:rPr>
              <a:t>本章小结</a:t>
            </a:r>
          </a:p>
        </p:txBody>
      </p:sp>
      <p:graphicFrame>
        <p:nvGraphicFramePr>
          <p:cNvPr id="20483" name="Group 3">
            <a:extLst>
              <a:ext uri="{FF2B5EF4-FFF2-40B4-BE49-F238E27FC236}">
                <a16:creationId xmlns:a16="http://schemas.microsoft.com/office/drawing/2014/main" id="{FE346C0E-AC88-45A8-B251-E750E9F5D00F}"/>
              </a:ext>
            </a:extLst>
          </p:cNvPr>
          <p:cNvGraphicFramePr>
            <a:graphicFrameLocks noGrp="1"/>
          </p:cNvGraphicFramePr>
          <p:nvPr/>
        </p:nvGraphicFramePr>
        <p:xfrm>
          <a:off x="0" y="685800"/>
          <a:ext cx="9396413" cy="5832475"/>
        </p:xfrm>
        <a:graphic>
          <a:graphicData uri="http://schemas.openxmlformats.org/drawingml/2006/table">
            <a:tbl>
              <a:tblPr/>
              <a:tblGrid>
                <a:gridCol w="103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变换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主要内容</a:t>
                      </a: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1" charset="-122"/>
                          <a:ea typeface="楷体_GB2312" pitchFamily="1" charset="-122"/>
                        </a:rPr>
                        <a:t>                积分变换法</a:t>
                      </a: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</a:rPr>
                        <a:t>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</a:rPr>
                        <a:t>  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傅氏变换</a:t>
                      </a: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itchFamily="49" charset="-122"/>
                          <a:ea typeface="黑体" pitchFamily="49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拉氏变换</a:t>
                      </a: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象函数</a:t>
                      </a: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原函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</a:t>
                      </a: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6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解数理方程的步骤</a:t>
                      </a:r>
                    </a:p>
                  </a:txBody>
                  <a:tcPr marL="90000" marR="90000" marT="46803" marB="468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1.对方程和定解条件(关于某个变量)取变换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2.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解变换后的像函数的常微或代数方程的定解问题。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3.求像函数的逆变换(反演)即得原定解问题的解。</a:t>
                      </a: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314" name="Object 30">
            <a:extLst>
              <a:ext uri="{FF2B5EF4-FFF2-40B4-BE49-F238E27FC236}">
                <a16:creationId xmlns:a16="http://schemas.microsoft.com/office/drawing/2014/main" id="{22F6C3DD-454B-4EBB-94CD-A64EFE7D9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3124200"/>
          <a:ext cx="34591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公式" r:id="rId3" imgW="1384016" imgH="330374" progId="Equation.3">
                  <p:embed/>
                </p:oleObj>
              </mc:Choice>
              <mc:Fallback>
                <p:oleObj name="公式" r:id="rId3" imgW="1384016" imgH="3303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124200"/>
                        <a:ext cx="34591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1">
            <a:extLst>
              <a:ext uri="{FF2B5EF4-FFF2-40B4-BE49-F238E27FC236}">
                <a16:creationId xmlns:a16="http://schemas.microsoft.com/office/drawing/2014/main" id="{A87755B9-F12C-4E8F-A47A-9F492C73F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3675" y="2819400"/>
          <a:ext cx="3236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5" imgW="1295155" imgH="330374" progId="Equation.3">
                  <p:embed/>
                </p:oleObj>
              </mc:Choice>
              <mc:Fallback>
                <p:oleObj name="公式" r:id="rId5" imgW="1295155" imgH="3303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2819400"/>
                        <a:ext cx="3236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2">
            <a:extLst>
              <a:ext uri="{FF2B5EF4-FFF2-40B4-BE49-F238E27FC236}">
                <a16:creationId xmlns:a16="http://schemas.microsoft.com/office/drawing/2014/main" id="{76F158ED-C688-4A8A-AF81-6D6060294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543300"/>
          <a:ext cx="1744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公式" r:id="rId7" imgW="698211" imgH="203341" progId="Equation.3">
                  <p:embed/>
                </p:oleObj>
              </mc:Choice>
              <mc:Fallback>
                <p:oleObj name="公式" r:id="rId7" imgW="698211" imgH="20334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43300"/>
                        <a:ext cx="1744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3">
            <a:extLst>
              <a:ext uri="{FF2B5EF4-FFF2-40B4-BE49-F238E27FC236}">
                <a16:creationId xmlns:a16="http://schemas.microsoft.com/office/drawing/2014/main" id="{951FFFAA-8FDB-4D35-B8BD-CC9D90FC8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613" y="4005263"/>
          <a:ext cx="39671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公式" r:id="rId9" imgW="1587128" imgH="393846" progId="Equation.3">
                  <p:embed/>
                </p:oleObj>
              </mc:Choice>
              <mc:Fallback>
                <p:oleObj name="公式" r:id="rId9" imgW="1587128" imgH="39384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005263"/>
                        <a:ext cx="3967162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34">
            <a:extLst>
              <a:ext uri="{FF2B5EF4-FFF2-40B4-BE49-F238E27FC236}">
                <a16:creationId xmlns:a16="http://schemas.microsoft.com/office/drawing/2014/main" id="{DA2CB0A1-82F6-458D-8D12-DEB6AEE85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4913" y="4005263"/>
          <a:ext cx="40941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公式" r:id="rId11" imgW="1637906" imgH="393846" progId="Equation.3">
                  <p:embed/>
                </p:oleObj>
              </mc:Choice>
              <mc:Fallback>
                <p:oleObj name="公式" r:id="rId11" imgW="1637906" imgH="39384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4005263"/>
                        <a:ext cx="4094162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AutoShape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F1E343A-828A-4761-8C7A-598A10F8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7" name="AutoShape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7A6E46A-9AE6-4371-BD8A-DB385BEA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8" name="Text Box 37">
            <a:extLst>
              <a:ext uri="{FF2B5EF4-FFF2-40B4-BE49-F238E27FC236}">
                <a16:creationId xmlns:a16="http://schemas.microsoft.com/office/drawing/2014/main" id="{E5A6FFCE-B2EB-4E4F-B51F-943E17CB3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49" name="Group 38">
            <a:extLst>
              <a:ext uri="{FF2B5EF4-FFF2-40B4-BE49-F238E27FC236}">
                <a16:creationId xmlns:a16="http://schemas.microsoft.com/office/drawing/2014/main" id="{BB1AFEB2-6AEB-4C62-A122-23DF9172AA2A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13351" name="Line 39">
              <a:extLst>
                <a:ext uri="{FF2B5EF4-FFF2-40B4-BE49-F238E27FC236}">
                  <a16:creationId xmlns:a16="http://schemas.microsoft.com/office/drawing/2014/main" id="{EAE49A03-B2E7-42F5-9C2A-E7512706A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40">
              <a:extLst>
                <a:ext uri="{FF2B5EF4-FFF2-40B4-BE49-F238E27FC236}">
                  <a16:creationId xmlns:a16="http://schemas.microsoft.com/office/drawing/2014/main" id="{A06ABB17-4DA3-4C10-B3C4-54C159412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>
              <a:extLst>
                <a:ext uri="{FF2B5EF4-FFF2-40B4-BE49-F238E27FC236}">
                  <a16:creationId xmlns:a16="http://schemas.microsoft.com/office/drawing/2014/main" id="{A7353302-8C7A-4395-8A4A-A52948C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>
              <a:extLst>
                <a:ext uri="{FF2B5EF4-FFF2-40B4-BE49-F238E27FC236}">
                  <a16:creationId xmlns:a16="http://schemas.microsoft.com/office/drawing/2014/main" id="{B8B93F9D-AD64-4105-B9AE-F913EA4FA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0" name="Text Box 43">
            <a:extLst>
              <a:ext uri="{FF2B5EF4-FFF2-40B4-BE49-F238E27FC236}">
                <a16:creationId xmlns:a16="http://schemas.microsoft.com/office/drawing/2014/main" id="{873FB197-A0B2-4CA6-9513-FA83A7C84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Group 2">
            <a:extLst>
              <a:ext uri="{FF2B5EF4-FFF2-40B4-BE49-F238E27FC236}">
                <a16:creationId xmlns:a16="http://schemas.microsoft.com/office/drawing/2014/main" id="{97AB2085-28DB-475D-B8E0-0869EED4F865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676275"/>
          <a:ext cx="8991600" cy="55943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求逆变换方法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1.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查表并利用变换的性质(如卷积定理等)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2.由逆变换公式求，常常要用留数定理计算积分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宋体" pitchFamily="2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6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解法优点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.减少了自变量个数，使偏微方程化为常微方程常微方程化为代数方程求解，而使问题大为简化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2.不必考虑方程(边界条件)的齐次与否，都采用一种固定的步骤求解，易于掌握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缺点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对函数要求苛刻(绝对可积)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有些逆变换难求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7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常用于求解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没有边界条件的初值问题(对空间变量变换)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带有初始条件 的混合问题特别是半无界问题(对时间变量变换)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2" name="AutoShape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44B8443-C80D-4430-BB7C-D05F65EE2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3" name="AutoShap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F0A0CA-B338-4BD8-9C8E-6C9AD0DF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4" name="Text Box 24">
            <a:extLst>
              <a:ext uri="{FF2B5EF4-FFF2-40B4-BE49-F238E27FC236}">
                <a16:creationId xmlns:a16="http://schemas.microsoft.com/office/drawing/2014/main" id="{B163474F-8499-4B0D-BE56-4796B2069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6278563"/>
            <a:ext cx="7334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58B60BE7-54B6-4602-AB6C-FF73DE3C3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772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>
                <a:solidFill>
                  <a:schemeClr val="hlink"/>
                </a:solidFill>
                <a:effectLst/>
                <a:latin typeface="楷体_GB2312" pitchFamily="1" charset="-122"/>
                <a:ea typeface="楷体_GB2312" pitchFamily="1" charset="-122"/>
              </a:rPr>
              <a:t>本章小结</a:t>
            </a: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C24F09D4-E137-4CDC-8AF7-6A1FF35CE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07" name="Group 27">
            <a:extLst>
              <a:ext uri="{FF2B5EF4-FFF2-40B4-BE49-F238E27FC236}">
                <a16:creationId xmlns:a16="http://schemas.microsoft.com/office/drawing/2014/main" id="{E21D4F57-DBF7-45E0-A8E2-A7D0F0D45286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20509" name="Line 28">
              <a:extLst>
                <a:ext uri="{FF2B5EF4-FFF2-40B4-BE49-F238E27FC236}">
                  <a16:creationId xmlns:a16="http://schemas.microsoft.com/office/drawing/2014/main" id="{65A64431-01B7-4CC5-8456-2061E2500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29">
              <a:extLst>
                <a:ext uri="{FF2B5EF4-FFF2-40B4-BE49-F238E27FC236}">
                  <a16:creationId xmlns:a16="http://schemas.microsoft.com/office/drawing/2014/main" id="{EC4823B0-1054-4949-90D3-E916A1978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30">
              <a:extLst>
                <a:ext uri="{FF2B5EF4-FFF2-40B4-BE49-F238E27FC236}">
                  <a16:creationId xmlns:a16="http://schemas.microsoft.com/office/drawing/2014/main" id="{F0721F95-BDC9-4332-ADE9-895968EA5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31">
              <a:extLst>
                <a:ext uri="{FF2B5EF4-FFF2-40B4-BE49-F238E27FC236}">
                  <a16:creationId xmlns:a16="http://schemas.microsoft.com/office/drawing/2014/main" id="{6854C1A7-076F-49B9-9004-213E1BF9A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8" name="Text Box 32">
            <a:extLst>
              <a:ext uri="{FF2B5EF4-FFF2-40B4-BE49-F238E27FC236}">
                <a16:creationId xmlns:a16="http://schemas.microsoft.com/office/drawing/2014/main" id="{5B4A248A-1C36-41BD-A005-CBF9145C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8A0D6ED-89C5-4614-987E-6B3A851B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1A76D4C-D7C3-4051-9545-C5BDAA1E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508" name="Picture 4" descr="WW_030">
            <a:extLst>
              <a:ext uri="{FF2B5EF4-FFF2-40B4-BE49-F238E27FC236}">
                <a16:creationId xmlns:a16="http://schemas.microsoft.com/office/drawing/2014/main" id="{10377A42-2028-4E32-B88D-2E18AB8ED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23622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>
            <a:extLst>
              <a:ext uri="{FF2B5EF4-FFF2-40B4-BE49-F238E27FC236}">
                <a16:creationId xmlns:a16="http://schemas.microsoft.com/office/drawing/2014/main" id="{A4AF8114-E0C6-4ED9-BBA7-E492C0414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57400"/>
            <a:ext cx="3962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习题 </a:t>
            </a:r>
            <a:r>
              <a:rPr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9.3</a:t>
            </a: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：4 (1) 6；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黑体" panose="02010609060101010101" pitchFamily="49" charset="-122"/>
              </a:rPr>
              <a:t>          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93F77197-7B1F-4516-B2F2-67D6A57EA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习题 </a:t>
            </a:r>
            <a:r>
              <a:rPr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9.4</a:t>
            </a: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：1</a:t>
            </a:r>
            <a:endParaRPr lang="en-US" altLang="zh-CN" sz="280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2EF91CF7-4DAC-4A69-8F8C-A5D5EC225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96963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/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本节作业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BD23736F-9C56-4803-A9CD-E3BEE863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513" name="Group 9">
            <a:extLst>
              <a:ext uri="{FF2B5EF4-FFF2-40B4-BE49-F238E27FC236}">
                <a16:creationId xmlns:a16="http://schemas.microsoft.com/office/drawing/2014/main" id="{66199B00-1C8D-47B8-A10F-252FB63A83F7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21515" name="Line 10">
              <a:extLst>
                <a:ext uri="{FF2B5EF4-FFF2-40B4-BE49-F238E27FC236}">
                  <a16:creationId xmlns:a16="http://schemas.microsoft.com/office/drawing/2014/main" id="{44D38B76-511A-481C-8870-8EA9090CD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id="{B64FA130-EF1E-4044-9ED1-AB4CEEB70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id="{27F61B1C-8217-4E49-A9B0-ECE1F41BF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3">
              <a:extLst>
                <a:ext uri="{FF2B5EF4-FFF2-40B4-BE49-F238E27FC236}">
                  <a16:creationId xmlns:a16="http://schemas.microsoft.com/office/drawing/2014/main" id="{A117AD85-E5E1-4D10-9529-D7D91EFA0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4" name="Text Box 14">
            <a:extLst>
              <a:ext uri="{FF2B5EF4-FFF2-40B4-BE49-F238E27FC236}">
                <a16:creationId xmlns:a16="http://schemas.microsoft.com/office/drawing/2014/main" id="{47C4495A-BE17-48A3-901E-45397D18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ACA3C231-FA0E-4E0C-B803-8E502FDDB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0F8C4A4-0736-4C00-80FC-7C61A1F3E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143000"/>
            <a:ext cx="472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rgbClr val="0033CC"/>
              </a:solidFill>
              <a:ea typeface="黑体" panose="02010609060101010101" pitchFamily="49" charset="-122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6B640AA4-0083-4A5B-9E79-D1013C10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95400"/>
            <a:ext cx="388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buClr>
                <a:schemeClr val="tx1"/>
              </a:buClr>
              <a:buFont typeface="Arial" panose="020B0604020202020204" pitchFamily="34" charset="0"/>
              <a:buChar char="§"/>
            </a:pPr>
            <a:endParaRPr lang="zh-CN" altLang="en-US" b="1">
              <a:solidFill>
                <a:srgbClr val="0033CC"/>
              </a:solidFill>
              <a:ea typeface="黑体" panose="02010609060101010101" pitchFamily="49" charset="-122"/>
            </a:endParaRPr>
          </a:p>
        </p:txBody>
      </p:sp>
      <p:sp>
        <p:nvSpPr>
          <p:cNvPr id="19461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6412080-A5EB-4EFB-A0FC-43B0E3E9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AF63661-EB77-4E70-987A-06709A148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463" name="Group 7">
            <a:extLst>
              <a:ext uri="{FF2B5EF4-FFF2-40B4-BE49-F238E27FC236}">
                <a16:creationId xmlns:a16="http://schemas.microsoft.com/office/drawing/2014/main" id="{105F2239-9968-4C2E-8E7B-C2AACA98B8F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268413"/>
            <a:ext cx="8610600" cy="1539875"/>
            <a:chOff x="0" y="0"/>
            <a:chExt cx="5424" cy="970"/>
          </a:xfrm>
        </p:grpSpPr>
        <p:sp>
          <p:nvSpPr>
            <p:cNvPr id="19474" name="Rectangle 8">
              <a:extLst>
                <a:ext uri="{FF2B5EF4-FFF2-40B4-BE49-F238E27FC236}">
                  <a16:creationId xmlns:a16="http://schemas.microsoft.com/office/drawing/2014/main" id="{0D143155-81A1-447B-B823-7C7AA8F1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38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4800">
                  <a:solidFill>
                    <a:schemeClr val="hlink"/>
                  </a:solidFill>
                  <a:ea typeface="黑体" panose="02010609060101010101" pitchFamily="49" charset="-122"/>
                </a:rPr>
                <a:t>第九章  积分变换法</a:t>
              </a:r>
            </a:p>
          </p:txBody>
        </p:sp>
        <p:sp>
          <p:nvSpPr>
            <p:cNvPr id="19475" name="Text Box 9">
              <a:extLst>
                <a:ext uri="{FF2B5EF4-FFF2-40B4-BE49-F238E27FC236}">
                  <a16:creationId xmlns:a16="http://schemas.microsoft.com/office/drawing/2014/main" id="{099CE68D-19AB-4CBB-8188-AC5F0B13E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28"/>
              <a:ext cx="54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 Method of Integral Transforms</a:t>
              </a:r>
            </a:p>
          </p:txBody>
        </p:sp>
      </p:grpSp>
      <p:sp>
        <p:nvSpPr>
          <p:cNvPr id="19464" name="AutoShape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5B35FB0-89C6-4D08-9A41-F3816DE2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5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3467E0E-970E-417B-96E5-4661D7A5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466" name="Group 12">
            <a:extLst>
              <a:ext uri="{FF2B5EF4-FFF2-40B4-BE49-F238E27FC236}">
                <a16:creationId xmlns:a16="http://schemas.microsoft.com/office/drawing/2014/main" id="{05603111-6002-486F-A8D9-76D1387A20AA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3068638"/>
            <a:ext cx="6629400" cy="2354262"/>
            <a:chOff x="0" y="0"/>
            <a:chExt cx="4176" cy="1483"/>
          </a:xfrm>
        </p:grpSpPr>
        <p:sp>
          <p:nvSpPr>
            <p:cNvPr id="19472" name="Text Box 13">
              <a:extLst>
                <a:ext uri="{FF2B5EF4-FFF2-40B4-BE49-F238E27FC236}">
                  <a16:creationId xmlns:a16="http://schemas.microsoft.com/office/drawing/2014/main" id="{DBA2E03A-AEC7-4B4A-9DFE-162E9AAC8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0"/>
              <a:ext cx="3648" cy="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4000" b="1">
                  <a:solidFill>
                    <a:schemeClr val="hlink"/>
                  </a:solidFill>
                  <a:ea typeface="黑体" panose="02010609060101010101" pitchFamily="49" charset="-122"/>
                </a:rPr>
                <a:t>§</a:t>
              </a:r>
              <a:r>
                <a:rPr lang="en-US" altLang="zh-CN" sz="4000" b="1">
                  <a:solidFill>
                    <a:schemeClr val="hlink"/>
                  </a:solidFill>
                  <a:ea typeface="黑体" panose="02010609060101010101" pitchFamily="49" charset="-122"/>
                </a:rPr>
                <a:t>9.3 -§9.4</a:t>
              </a:r>
              <a:r>
                <a:rPr lang="en-US" altLang="zh-CN" sz="4000">
                  <a:solidFill>
                    <a:schemeClr val="hlink"/>
                  </a:solidFill>
                  <a:ea typeface="黑体" panose="02010609060101010101" pitchFamily="49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4400">
                  <a:solidFill>
                    <a:schemeClr val="hlink"/>
                  </a:solidFill>
                  <a:ea typeface="黑体" panose="02010609060101010101" pitchFamily="49" charset="-122"/>
                </a:rPr>
                <a:t>拉普拉斯变换法</a:t>
              </a:r>
            </a:p>
          </p:txBody>
        </p:sp>
        <p:sp>
          <p:nvSpPr>
            <p:cNvPr id="19473" name="Text Box 14">
              <a:extLst>
                <a:ext uri="{FF2B5EF4-FFF2-40B4-BE49-F238E27FC236}">
                  <a16:creationId xmlns:a16="http://schemas.microsoft.com/office/drawing/2014/main" id="{EE8AEA69-DBFB-4ED1-8E85-04A14FED5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18"/>
              <a:ext cx="41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0">
                  <a:solidFill>
                    <a:schemeClr val="tx1"/>
                  </a:solidFill>
                  <a:latin typeface="黑体" panose="02010609060101010101" pitchFamily="49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 Method of LaplaceTransforms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</p:grpSp>
      <p:grpSp>
        <p:nvGrpSpPr>
          <p:cNvPr id="19467" name="Group 15">
            <a:extLst>
              <a:ext uri="{FF2B5EF4-FFF2-40B4-BE49-F238E27FC236}">
                <a16:creationId xmlns:a16="http://schemas.microsoft.com/office/drawing/2014/main" id="{8D1D9B22-69A3-41CC-95F8-0FE06F355991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19468" name="Line 16">
              <a:extLst>
                <a:ext uri="{FF2B5EF4-FFF2-40B4-BE49-F238E27FC236}">
                  <a16:creationId xmlns:a16="http://schemas.microsoft.com/office/drawing/2014/main" id="{D82979BF-5BB6-4E40-9CCD-C1506BF56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7">
              <a:extLst>
                <a:ext uri="{FF2B5EF4-FFF2-40B4-BE49-F238E27FC236}">
                  <a16:creationId xmlns:a16="http://schemas.microsoft.com/office/drawing/2014/main" id="{2A51A208-8BCF-486D-B4DF-7232E95D3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8">
              <a:extLst>
                <a:ext uri="{FF2B5EF4-FFF2-40B4-BE49-F238E27FC236}">
                  <a16:creationId xmlns:a16="http://schemas.microsoft.com/office/drawing/2014/main" id="{3D17805B-C067-4734-AE24-29EF52EA6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9">
              <a:extLst>
                <a:ext uri="{FF2B5EF4-FFF2-40B4-BE49-F238E27FC236}">
                  <a16:creationId xmlns:a16="http://schemas.microsoft.com/office/drawing/2014/main" id="{C40F7D61-FE88-48C8-BDD9-48BAC873E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2">
            <a:extLst>
              <a:ext uri="{FF2B5EF4-FFF2-40B4-BE49-F238E27FC236}">
                <a16:creationId xmlns:a16="http://schemas.microsoft.com/office/drawing/2014/main" id="{2DFBAB0C-0C0F-4BCC-97A9-DE299FF0B97D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1043" name="Line 3">
              <a:extLst>
                <a:ext uri="{FF2B5EF4-FFF2-40B4-BE49-F238E27FC236}">
                  <a16:creationId xmlns:a16="http://schemas.microsoft.com/office/drawing/2014/main" id="{DEF91B91-71A4-45D1-9E68-AB71B3D11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4">
              <a:extLst>
                <a:ext uri="{FF2B5EF4-FFF2-40B4-BE49-F238E27FC236}">
                  <a16:creationId xmlns:a16="http://schemas.microsoft.com/office/drawing/2014/main" id="{802D6E6E-AC00-4577-8884-55AC0F1F3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5">
              <a:extLst>
                <a:ext uri="{FF2B5EF4-FFF2-40B4-BE49-F238E27FC236}">
                  <a16:creationId xmlns:a16="http://schemas.microsoft.com/office/drawing/2014/main" id="{BDAA7A86-9634-4B96-9B1E-753AF4A7B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6">
              <a:extLst>
                <a:ext uri="{FF2B5EF4-FFF2-40B4-BE49-F238E27FC236}">
                  <a16:creationId xmlns:a16="http://schemas.microsoft.com/office/drawing/2014/main" id="{C6AF5904-6A0D-40D8-9DF7-87F0F4A0A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" name="Text Box 7">
            <a:extLst>
              <a:ext uri="{FF2B5EF4-FFF2-40B4-BE49-F238E27FC236}">
                <a16:creationId xmlns:a16="http://schemas.microsoft.com/office/drawing/2014/main" id="{44FD56F2-02A5-47DB-AC32-F9D36E664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 anchorCtr="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hlink"/>
                </a:solidFill>
                <a:ea typeface="黑体" panose="02010609060101010101" pitchFamily="49" charset="-122"/>
              </a:rPr>
              <a:t>一、拉氏变换</a:t>
            </a:r>
          </a:p>
        </p:txBody>
      </p:sp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882837B4-96B5-4A7D-B837-830F0FF84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1989138"/>
          <a:ext cx="39862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3" imgW="1623803" imgH="215936" progId="Equation.3">
                  <p:embed/>
                </p:oleObj>
              </mc:Choice>
              <mc:Fallback>
                <p:oleObj name="公式" r:id="rId3" imgW="1623803" imgH="215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989138"/>
                        <a:ext cx="398621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>
            <a:extLst>
              <a:ext uri="{FF2B5EF4-FFF2-40B4-BE49-F238E27FC236}">
                <a16:creationId xmlns:a16="http://schemas.microsoft.com/office/drawing/2014/main" id="{5F936F42-F8C2-4CE4-8A3A-174FEFED9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2492375"/>
          <a:ext cx="56356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5" imgW="2360468" imgH="355609" progId="Equation.3">
                  <p:embed/>
                </p:oleObj>
              </mc:Choice>
              <mc:Fallback>
                <p:oleObj name="公式" r:id="rId5" imgW="2360468" imgH="35560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492375"/>
                        <a:ext cx="56356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>
            <a:extLst>
              <a:ext uri="{FF2B5EF4-FFF2-40B4-BE49-F238E27FC236}">
                <a16:creationId xmlns:a16="http://schemas.microsoft.com/office/drawing/2014/main" id="{D013BD57-B946-40D6-AEF6-0FF0B9DCD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2475" y="2943225"/>
          <a:ext cx="28098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7" imgW="1116948" imgH="355609" progId="Equation.3">
                  <p:embed/>
                </p:oleObj>
              </mc:Choice>
              <mc:Fallback>
                <p:oleObj name="公式" r:id="rId7" imgW="1116948" imgH="35560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2943225"/>
                        <a:ext cx="28098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1">
            <a:extLst>
              <a:ext uri="{FF2B5EF4-FFF2-40B4-BE49-F238E27FC236}">
                <a16:creationId xmlns:a16="http://schemas.microsoft.com/office/drawing/2014/main" id="{C495208D-7478-491B-88A9-D325DF142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3213100"/>
          <a:ext cx="62563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公式" r:id="rId9" imgW="2691549" imgH="393846" progId="Equation.3">
                  <p:embed/>
                </p:oleObj>
              </mc:Choice>
              <mc:Fallback>
                <p:oleObj name="公式" r:id="rId9" imgW="2691549" imgH="3938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3213100"/>
                        <a:ext cx="62563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12">
            <a:extLst>
              <a:ext uri="{FF2B5EF4-FFF2-40B4-BE49-F238E27FC236}">
                <a16:creationId xmlns:a16="http://schemas.microsoft.com/office/drawing/2014/main" id="{7BC83467-8588-4C45-931B-5C9A94F5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  <p:graphicFrame>
        <p:nvGraphicFramePr>
          <p:cNvPr id="1030" name="Object 13">
            <a:extLst>
              <a:ext uri="{FF2B5EF4-FFF2-40B4-BE49-F238E27FC236}">
                <a16:creationId xmlns:a16="http://schemas.microsoft.com/office/drawing/2014/main" id="{A0851B3C-A21F-4AD9-9978-5FA654C8D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219200"/>
          <a:ext cx="2057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11" imgW="914320" imgH="330374" progId="Equation.3">
                  <p:embed/>
                </p:oleObj>
              </mc:Choice>
              <mc:Fallback>
                <p:oleObj name="公式" r:id="rId11" imgW="914320" imgH="3303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9200"/>
                        <a:ext cx="20574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14">
            <a:extLst>
              <a:ext uri="{FF2B5EF4-FFF2-40B4-BE49-F238E27FC236}">
                <a16:creationId xmlns:a16="http://schemas.microsoft.com/office/drawing/2014/main" id="{CE797FAC-2C75-4BD3-9B25-0BC8ED8F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95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问题的引入：</a:t>
            </a:r>
          </a:p>
        </p:txBody>
      </p:sp>
      <p:sp>
        <p:nvSpPr>
          <p:cNvPr id="1038" name="Text Box 15">
            <a:extLst>
              <a:ext uri="{FF2B5EF4-FFF2-40B4-BE49-F238E27FC236}">
                <a16:creationId xmlns:a16="http://schemas.microsoft.com/office/drawing/2014/main" id="{70858E54-4F45-4154-A8E9-396F46EB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难！</a:t>
            </a:r>
          </a:p>
        </p:txBody>
      </p:sp>
      <p:graphicFrame>
        <p:nvGraphicFramePr>
          <p:cNvPr id="1031" name="Object 16">
            <a:extLst>
              <a:ext uri="{FF2B5EF4-FFF2-40B4-BE49-F238E27FC236}">
                <a16:creationId xmlns:a16="http://schemas.microsoft.com/office/drawing/2014/main" id="{F64EF512-0C36-42C6-9778-94C06A3A6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7275" y="1844675"/>
          <a:ext cx="3406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13" imgW="1460183" imgH="330374" progId="Equation.3">
                  <p:embed/>
                </p:oleObj>
              </mc:Choice>
              <mc:Fallback>
                <p:oleObj name="公式" r:id="rId13" imgW="1460183" imgH="3303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1844675"/>
                        <a:ext cx="34067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7">
            <a:extLst>
              <a:ext uri="{FF2B5EF4-FFF2-40B4-BE49-F238E27FC236}">
                <a16:creationId xmlns:a16="http://schemas.microsoft.com/office/drawing/2014/main" id="{BE9747DF-5849-4D03-AAF0-D4EB0DFCC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4076700"/>
          <a:ext cx="68802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15" imgW="2895917" imgH="228917" progId="Equation.3">
                  <p:embed/>
                </p:oleObj>
              </mc:Choice>
              <mc:Fallback>
                <p:oleObj name="公式" r:id="rId15" imgW="2895917" imgH="22891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4076700"/>
                        <a:ext cx="68802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8">
            <a:extLst>
              <a:ext uri="{FF2B5EF4-FFF2-40B4-BE49-F238E27FC236}">
                <a16:creationId xmlns:a16="http://schemas.microsoft.com/office/drawing/2014/main" id="{292B9BFC-B46D-4E79-93A7-6F1052E13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038" y="4797425"/>
          <a:ext cx="706913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公式" r:id="rId17" imgW="3010217" imgH="736917" progId="Equation.3">
                  <p:embed/>
                </p:oleObj>
              </mc:Choice>
              <mc:Fallback>
                <p:oleObj name="公式" r:id="rId17" imgW="3010217" imgH="73691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797425"/>
                        <a:ext cx="7069137" cy="1728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19">
            <a:extLst>
              <a:ext uri="{FF2B5EF4-FFF2-40B4-BE49-F238E27FC236}">
                <a16:creationId xmlns:a16="http://schemas.microsoft.com/office/drawing/2014/main" id="{A62BDED6-DEB9-4D77-99D0-C409965E4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767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1、定义</a:t>
            </a:r>
          </a:p>
        </p:txBody>
      </p:sp>
      <p:sp>
        <p:nvSpPr>
          <p:cNvPr id="1040" name="AutoShape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5983627-1CE2-485B-8EFF-810DCCB71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1" name="AutoShape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4A4921-8E95-4706-9204-0DA94B8D5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2" name="Text Box 22">
            <a:extLst>
              <a:ext uri="{FF2B5EF4-FFF2-40B4-BE49-F238E27FC236}">
                <a16:creationId xmlns:a16="http://schemas.microsoft.com/office/drawing/2014/main" id="{99347D52-403A-41F0-920C-9316F02F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8E227F6C-0D79-4DE7-B67D-5A0AA9BF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371600"/>
            <a:ext cx="4419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b" anchorCtr="1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spcBef>
                <a:spcPct val="50000"/>
              </a:spcBef>
              <a:defRPr/>
            </a:pP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F7C9306E-E7B3-4261-8F5C-4E0B2EC10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828800"/>
          <a:ext cx="6745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公式" r:id="rId3" imgW="2892152" imgH="215936" progId="Equation.3">
                  <p:embed/>
                </p:oleObj>
              </mc:Choice>
              <mc:Fallback>
                <p:oleObj name="公式" r:id="rId3" imgW="2892152" imgH="2159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67452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>
            <a:extLst>
              <a:ext uri="{FF2B5EF4-FFF2-40B4-BE49-F238E27FC236}">
                <a16:creationId xmlns:a16="http://schemas.microsoft.com/office/drawing/2014/main" id="{111A39E3-11D8-4709-B4B2-6A61DFABC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3124200"/>
          <a:ext cx="20986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5" imgW="838517" imgH="228917" progId="Equation.3">
                  <p:embed/>
                </p:oleObj>
              </mc:Choice>
              <mc:Fallback>
                <p:oleObj name="公式" r:id="rId5" imgW="838517" imgH="2289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3124200"/>
                        <a:ext cx="20986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>
            <a:extLst>
              <a:ext uri="{FF2B5EF4-FFF2-40B4-BE49-F238E27FC236}">
                <a16:creationId xmlns:a16="http://schemas.microsoft.com/office/drawing/2014/main" id="{727CBF76-28CE-4880-90BC-BD425EEB6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2362200"/>
          <a:ext cx="64754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7" imgW="2766516" imgH="254097" progId="Equation.3">
                  <p:embed/>
                </p:oleObj>
              </mc:Choice>
              <mc:Fallback>
                <p:oleObj name="公式" r:id="rId7" imgW="2766516" imgH="25409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362200"/>
                        <a:ext cx="64754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6">
            <a:extLst>
              <a:ext uri="{FF2B5EF4-FFF2-40B4-BE49-F238E27FC236}">
                <a16:creationId xmlns:a16="http://schemas.microsoft.com/office/drawing/2014/main" id="{0AFEB515-5ABB-4D4D-B991-9A4705C5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hlink"/>
                </a:solidFill>
                <a:ea typeface="黑体" panose="02010609060101010101" pitchFamily="49" charset="-122"/>
              </a:rPr>
              <a:t>一、拉氏变换及存在定理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2061" name="Text Box 7">
            <a:extLst>
              <a:ext uri="{FF2B5EF4-FFF2-40B4-BE49-F238E27FC236}">
                <a16:creationId xmlns:a16="http://schemas.microsoft.com/office/drawing/2014/main" id="{CC20AD99-532C-4D74-B610-878FCE22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969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2、存在条件</a:t>
            </a:r>
          </a:p>
        </p:txBody>
      </p:sp>
      <p:graphicFrame>
        <p:nvGraphicFramePr>
          <p:cNvPr id="2053" name="Object 8">
            <a:extLst>
              <a:ext uri="{FF2B5EF4-FFF2-40B4-BE49-F238E27FC236}">
                <a16:creationId xmlns:a16="http://schemas.microsoft.com/office/drawing/2014/main" id="{68BB457E-3F52-41D1-88C5-3755317A9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971800"/>
          <a:ext cx="20669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9" imgW="825459" imgH="330374" progId="Equation.3">
                  <p:embed/>
                </p:oleObj>
              </mc:Choice>
              <mc:Fallback>
                <p:oleObj name="公式" r:id="rId9" imgW="825459" imgH="3303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20669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9">
            <a:extLst>
              <a:ext uri="{FF2B5EF4-FFF2-40B4-BE49-F238E27FC236}">
                <a16:creationId xmlns:a16="http://schemas.microsoft.com/office/drawing/2014/main" id="{150316A3-75E1-4477-A96C-38C65C541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2895600"/>
          <a:ext cx="30654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公式" r:id="rId11" imgW="1346517" imgH="419417" progId="Equation.3">
                  <p:embed/>
                </p:oleObj>
              </mc:Choice>
              <mc:Fallback>
                <p:oleObj name="公式" r:id="rId11" imgW="1346517" imgH="419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895600"/>
                        <a:ext cx="3065463" cy="9540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0">
            <a:extLst>
              <a:ext uri="{FF2B5EF4-FFF2-40B4-BE49-F238E27FC236}">
                <a16:creationId xmlns:a16="http://schemas.microsoft.com/office/drawing/2014/main" id="{A4B9A684-CB80-4750-8C49-2D22A80DE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962400"/>
          <a:ext cx="5867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公式" r:id="rId13" imgW="2400617" imgH="419417" progId="Equation.3">
                  <p:embed/>
                </p:oleObj>
              </mc:Choice>
              <mc:Fallback>
                <p:oleObj name="公式" r:id="rId13" imgW="2400617" imgH="419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5867400" cy="10255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1">
            <a:extLst>
              <a:ext uri="{FF2B5EF4-FFF2-40B4-BE49-F238E27FC236}">
                <a16:creationId xmlns:a16="http://schemas.microsoft.com/office/drawing/2014/main" id="{452CE08B-296B-417B-9614-723CF7572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029200"/>
          <a:ext cx="6048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公式" r:id="rId15" imgW="2654617" imgH="419417" progId="Equation.3">
                  <p:embed/>
                </p:oleObj>
              </mc:Choice>
              <mc:Fallback>
                <p:oleObj name="公式" r:id="rId15" imgW="2654617" imgH="419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60483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2">
            <a:extLst>
              <a:ext uri="{FF2B5EF4-FFF2-40B4-BE49-F238E27FC236}">
                <a16:creationId xmlns:a16="http://schemas.microsoft.com/office/drawing/2014/main" id="{C3720C45-1CF2-463A-8739-20D338E0F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768975"/>
          <a:ext cx="49545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公式" r:id="rId17" imgW="1905317" imgH="419417" progId="Equation.3">
                  <p:embed/>
                </p:oleObj>
              </mc:Choice>
              <mc:Fallback>
                <p:oleObj name="公式" r:id="rId17" imgW="1905317" imgH="419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68975"/>
                        <a:ext cx="49545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3">
            <a:extLst>
              <a:ext uri="{FF2B5EF4-FFF2-40B4-BE49-F238E27FC236}">
                <a16:creationId xmlns:a16="http://schemas.microsoft.com/office/drawing/2014/main" id="{18F0B94D-BCD3-4B1B-92F2-94622AE92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867400"/>
          <a:ext cx="19812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19" imgW="952404" imgH="419235" progId="Equation.3">
                  <p:embed/>
                </p:oleObj>
              </mc:Choice>
              <mc:Fallback>
                <p:oleObj name="公式" r:id="rId19" imgW="952404" imgH="4192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867400"/>
                        <a:ext cx="19812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Line 14">
            <a:extLst>
              <a:ext uri="{FF2B5EF4-FFF2-40B4-BE49-F238E27FC236}">
                <a16:creationId xmlns:a16="http://schemas.microsoft.com/office/drawing/2014/main" id="{38C18370-8C00-47B0-A213-1F3A5FBB8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657600"/>
            <a:ext cx="914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FD516FE-6B86-40C2-9B9B-B0E6EC36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4" name="AutoShape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1226248-DA47-416F-A1BF-1A3BB726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5" name="Text Box 17">
            <a:extLst>
              <a:ext uri="{FF2B5EF4-FFF2-40B4-BE49-F238E27FC236}">
                <a16:creationId xmlns:a16="http://schemas.microsoft.com/office/drawing/2014/main" id="{D90164AB-46DC-425E-B258-B50564BA4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66" name="Group 18">
            <a:extLst>
              <a:ext uri="{FF2B5EF4-FFF2-40B4-BE49-F238E27FC236}">
                <a16:creationId xmlns:a16="http://schemas.microsoft.com/office/drawing/2014/main" id="{923CEE6A-FF93-492A-AE1C-FC49FDD2C0E8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2068" name="Line 19">
              <a:extLst>
                <a:ext uri="{FF2B5EF4-FFF2-40B4-BE49-F238E27FC236}">
                  <a16:creationId xmlns:a16="http://schemas.microsoft.com/office/drawing/2014/main" id="{56F52781-D0EB-4925-829A-7A06B39BD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Line 20">
              <a:extLst>
                <a:ext uri="{FF2B5EF4-FFF2-40B4-BE49-F238E27FC236}">
                  <a16:creationId xmlns:a16="http://schemas.microsoft.com/office/drawing/2014/main" id="{FDEC62B9-1A29-4080-8DC6-B4B16DCF2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Line 21">
              <a:extLst>
                <a:ext uri="{FF2B5EF4-FFF2-40B4-BE49-F238E27FC236}">
                  <a16:creationId xmlns:a16="http://schemas.microsoft.com/office/drawing/2014/main" id="{64F74C00-FF15-4C5B-A16E-D1E8BFF9B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22">
              <a:extLst>
                <a:ext uri="{FF2B5EF4-FFF2-40B4-BE49-F238E27FC236}">
                  <a16:creationId xmlns:a16="http://schemas.microsoft.com/office/drawing/2014/main" id="{7E8FD6C0-4DD2-4D22-ADFC-F6F984D25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7" name="Text Box 23">
            <a:extLst>
              <a:ext uri="{FF2B5EF4-FFF2-40B4-BE49-F238E27FC236}">
                <a16:creationId xmlns:a16="http://schemas.microsoft.com/office/drawing/2014/main" id="{B91042A1-B330-4C36-95DF-09D3112E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2">
            <a:extLst>
              <a:ext uri="{FF2B5EF4-FFF2-40B4-BE49-F238E27FC236}">
                <a16:creationId xmlns:a16="http://schemas.microsoft.com/office/drawing/2014/main" id="{AD5EF6A3-8229-43A6-9D86-AB73ADADAA6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 bwMode="auto">
          <a:xfrm>
            <a:off x="228600" y="304800"/>
            <a:ext cx="434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>
                <a:solidFill>
                  <a:schemeClr val="hlink"/>
                </a:solidFill>
                <a:effectLst/>
                <a:ea typeface="黑体" panose="02010609060101010101" pitchFamily="49" charset="-122"/>
              </a:rPr>
              <a:t>二、拉氏变换性质</a:t>
            </a:r>
          </a:p>
        </p:txBody>
      </p:sp>
      <p:grpSp>
        <p:nvGrpSpPr>
          <p:cNvPr id="3085" name="Group 3">
            <a:extLst>
              <a:ext uri="{FF2B5EF4-FFF2-40B4-BE49-F238E27FC236}">
                <a16:creationId xmlns:a16="http://schemas.microsoft.com/office/drawing/2014/main" id="{082C6490-D2C8-4CA1-88EF-CF5AF3FAE5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0213" y="1052513"/>
            <a:ext cx="8713787" cy="5351462"/>
            <a:chOff x="0" y="0"/>
            <a:chExt cx="5489" cy="3371"/>
          </a:xfrm>
        </p:grpSpPr>
        <p:graphicFrame>
          <p:nvGraphicFramePr>
            <p:cNvPr id="3074" name="Object 4">
              <a:extLst>
                <a:ext uri="{FF2B5EF4-FFF2-40B4-BE49-F238E27FC236}">
                  <a16:creationId xmlns:a16="http://schemas.microsoft.com/office/drawing/2014/main" id="{4FDA0291-51A8-4A44-9120-E8701F9610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5" y="1584"/>
            <a:ext cx="206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公式" r:id="rId3" imgW="1625917" imgH="228917" progId="Equation.3">
                    <p:embed/>
                  </p:oleObj>
                </mc:Choice>
                <mc:Fallback>
                  <p:oleObj name="公式" r:id="rId3" imgW="1625917" imgH="22891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1584"/>
                          <a:ext cx="206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5">
              <a:extLst>
                <a:ext uri="{FF2B5EF4-FFF2-40B4-BE49-F238E27FC236}">
                  <a16:creationId xmlns:a16="http://schemas.microsoft.com/office/drawing/2014/main" id="{C52C4FD4-55BE-4E1D-B423-8D1398C935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1" y="432"/>
            <a:ext cx="16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公式" r:id="rId5" imgW="1065730" imgH="215936" progId="Equation.3">
                    <p:embed/>
                  </p:oleObj>
                </mc:Choice>
                <mc:Fallback>
                  <p:oleObj name="公式" r:id="rId5" imgW="1065730" imgH="21593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432"/>
                          <a:ext cx="16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6">
              <a:extLst>
                <a:ext uri="{FF2B5EF4-FFF2-40B4-BE49-F238E27FC236}">
                  <a16:creationId xmlns:a16="http://schemas.microsoft.com/office/drawing/2014/main" id="{8498CF5D-8136-4F6A-A7C2-58161DF74D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" y="0"/>
            <a:ext cx="457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公式" r:id="rId7" imgW="2828734" imgH="215936" progId="Equation.3">
                    <p:embed/>
                  </p:oleObj>
                </mc:Choice>
                <mc:Fallback>
                  <p:oleObj name="公式" r:id="rId7" imgW="2828734" imgH="21593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" y="0"/>
                          <a:ext cx="457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7">
              <a:extLst>
                <a:ext uri="{FF2B5EF4-FFF2-40B4-BE49-F238E27FC236}">
                  <a16:creationId xmlns:a16="http://schemas.microsoft.com/office/drawing/2014/main" id="{93914820-B689-494D-B79E-E1A093F946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" y="384"/>
            <a:ext cx="310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公式" r:id="rId9" imgW="1891796" imgH="241512" progId="Equation.3">
                    <p:embed/>
                  </p:oleObj>
                </mc:Choice>
                <mc:Fallback>
                  <p:oleObj name="公式" r:id="rId9" imgW="1891796" imgH="2415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" y="384"/>
                          <a:ext cx="310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8">
              <a:extLst>
                <a:ext uri="{FF2B5EF4-FFF2-40B4-BE49-F238E27FC236}">
                  <a16:creationId xmlns:a16="http://schemas.microsoft.com/office/drawing/2014/main" id="{4F5D7D62-B0AB-4282-A4C4-CF5A8E0100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" y="768"/>
            <a:ext cx="3031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公式" r:id="rId11" imgW="1854517" imgH="228917" progId="Equation.3">
                    <p:embed/>
                  </p:oleObj>
                </mc:Choice>
                <mc:Fallback>
                  <p:oleObj name="公式" r:id="rId11" imgW="1854517" imgH="22891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" y="768"/>
                          <a:ext cx="3031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9">
              <a:extLst>
                <a:ext uri="{FF2B5EF4-FFF2-40B4-BE49-F238E27FC236}">
                  <a16:creationId xmlns:a16="http://schemas.microsoft.com/office/drawing/2014/main" id="{418D2611-FCD6-403D-85E0-174A55994F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1016"/>
            <a:ext cx="3235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公式" r:id="rId13" imgW="2069519" imgH="431930" progId="Equation.3">
                    <p:embed/>
                  </p:oleObj>
                </mc:Choice>
                <mc:Fallback>
                  <p:oleObj name="公式" r:id="rId13" imgW="2069519" imgH="43193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16"/>
                          <a:ext cx="3235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0">
              <a:extLst>
                <a:ext uri="{FF2B5EF4-FFF2-40B4-BE49-F238E27FC236}">
                  <a16:creationId xmlns:a16="http://schemas.microsoft.com/office/drawing/2014/main" id="{68280B84-C085-4974-B4D5-C2CD573CF4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" y="1584"/>
            <a:ext cx="331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公式" r:id="rId15" imgW="2349817" imgH="228917" progId="Equation.3">
                    <p:embed/>
                  </p:oleObj>
                </mc:Choice>
                <mc:Fallback>
                  <p:oleObj name="公式" r:id="rId15" imgW="2349817" imgH="22891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" y="1584"/>
                          <a:ext cx="331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1">
              <a:extLst>
                <a:ext uri="{FF2B5EF4-FFF2-40B4-BE49-F238E27FC236}">
                  <a16:creationId xmlns:a16="http://schemas.microsoft.com/office/drawing/2014/main" id="{AAB65809-608F-422E-B421-C8BD2A4A21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" y="1920"/>
            <a:ext cx="3262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公式" r:id="rId17" imgW="2045017" imgH="419417" progId="Equation.3">
                    <p:embed/>
                  </p:oleObj>
                </mc:Choice>
                <mc:Fallback>
                  <p:oleObj name="公式" r:id="rId17" imgW="2045017" imgH="41941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" y="1920"/>
                          <a:ext cx="3262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2">
              <a:extLst>
                <a:ext uri="{FF2B5EF4-FFF2-40B4-BE49-F238E27FC236}">
                  <a16:creationId xmlns:a16="http://schemas.microsoft.com/office/drawing/2014/main" id="{6D644763-F96C-4045-8F45-E5273D61AD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" y="2527"/>
            <a:ext cx="404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公式" r:id="rId19" imgW="2473597" imgH="215936" progId="Equation.3">
                    <p:embed/>
                  </p:oleObj>
                </mc:Choice>
                <mc:Fallback>
                  <p:oleObj name="公式" r:id="rId19" imgW="2473597" imgH="21593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" y="2527"/>
                          <a:ext cx="404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3">
              <a:extLst>
                <a:ext uri="{FF2B5EF4-FFF2-40B4-BE49-F238E27FC236}">
                  <a16:creationId xmlns:a16="http://schemas.microsoft.com/office/drawing/2014/main" id="{E6E83F13-397C-4CCD-9A09-6C8D253549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8" y="2832"/>
            <a:ext cx="3154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公式" r:id="rId21" imgW="1929880" imgH="330374" progId="Equation.3">
                    <p:embed/>
                  </p:oleObj>
                </mc:Choice>
                <mc:Fallback>
                  <p:oleObj name="公式" r:id="rId21" imgW="1929880" imgH="33037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2832"/>
                          <a:ext cx="3154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6" name="AutoShape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CC22C6-F865-4869-96C1-32589725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7" name="AutoShape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6F89886-06C4-4E0F-A797-175EB1366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8062E1A2-5B5B-4BA4-B475-FFF4377ED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9" name="Line 17">
            <a:extLst>
              <a:ext uri="{FF2B5EF4-FFF2-40B4-BE49-F238E27FC236}">
                <a16:creationId xmlns:a16="http://schemas.microsoft.com/office/drawing/2014/main" id="{9C899837-972B-463D-923F-497388B31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6308725"/>
            <a:ext cx="51133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B528B0EB-F8FD-4AF8-A4DA-37DD884E8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076700"/>
            <a:ext cx="7345363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91" name="Group 19">
            <a:extLst>
              <a:ext uri="{FF2B5EF4-FFF2-40B4-BE49-F238E27FC236}">
                <a16:creationId xmlns:a16="http://schemas.microsoft.com/office/drawing/2014/main" id="{510534FD-17AB-46F3-805C-075241DB4258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3093" name="Line 20">
              <a:extLst>
                <a:ext uri="{FF2B5EF4-FFF2-40B4-BE49-F238E27FC236}">
                  <a16:creationId xmlns:a16="http://schemas.microsoft.com/office/drawing/2014/main" id="{7031CD67-3120-4A10-A3AB-8C89EFD8E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:a16="http://schemas.microsoft.com/office/drawing/2014/main" id="{55F0DC11-F571-469D-898A-E53068F4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:a16="http://schemas.microsoft.com/office/drawing/2014/main" id="{9C10D751-03AA-47CC-A2EE-168DE95CB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:a16="http://schemas.microsoft.com/office/drawing/2014/main" id="{BA45989B-4931-40C3-BBF5-40DAF6AA5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2" name="Text Box 24">
            <a:extLst>
              <a:ext uri="{FF2B5EF4-FFF2-40B4-BE49-F238E27FC236}">
                <a16:creationId xmlns:a16="http://schemas.microsoft.com/office/drawing/2014/main" id="{B8B0B0C6-212D-414C-82CF-D6413D649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3908176E-A4E6-46B9-AACF-6A80200BF487}"/>
              </a:ext>
            </a:extLst>
          </p:cNvPr>
          <p:cNvGraphicFramePr>
            <a:graphicFrameLocks/>
          </p:cNvGraphicFramePr>
          <p:nvPr/>
        </p:nvGraphicFramePr>
        <p:xfrm>
          <a:off x="1604963" y="1268413"/>
          <a:ext cx="5345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3" imgW="2232610" imgH="215936" progId="Equation.3">
                  <p:embed/>
                </p:oleObj>
              </mc:Choice>
              <mc:Fallback>
                <p:oleObj name="公式" r:id="rId3" imgW="2232610" imgH="215936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268413"/>
                        <a:ext cx="5345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1091A606-8DBA-43F1-A427-AD1B5B4A3968}"/>
              </a:ext>
            </a:extLst>
          </p:cNvPr>
          <p:cNvGraphicFramePr>
            <a:graphicFrameLocks/>
          </p:cNvGraphicFramePr>
          <p:nvPr/>
        </p:nvGraphicFramePr>
        <p:xfrm>
          <a:off x="1568450" y="1831975"/>
          <a:ext cx="59451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5" imgW="3085078" imgH="241512" progId="Equation.3">
                  <p:embed/>
                </p:oleObj>
              </mc:Choice>
              <mc:Fallback>
                <p:oleObj name="公式" r:id="rId5" imgW="3085078" imgH="24151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831975"/>
                        <a:ext cx="59451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781784E0-594A-44AB-A4A8-9406FB1569F0}"/>
              </a:ext>
            </a:extLst>
          </p:cNvPr>
          <p:cNvGraphicFramePr>
            <a:graphicFrameLocks/>
          </p:cNvGraphicFramePr>
          <p:nvPr/>
        </p:nvGraphicFramePr>
        <p:xfrm>
          <a:off x="1549400" y="2347913"/>
          <a:ext cx="4895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7" imgW="1917185" imgH="241512" progId="Equation.3">
                  <p:embed/>
                </p:oleObj>
              </mc:Choice>
              <mc:Fallback>
                <p:oleObj name="公式" r:id="rId7" imgW="1917185" imgH="24151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347913"/>
                        <a:ext cx="4895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E79E0887-E344-4B45-8485-0EE378B73080}"/>
              </a:ext>
            </a:extLst>
          </p:cNvPr>
          <p:cNvGraphicFramePr>
            <a:graphicFrameLocks/>
          </p:cNvGraphicFramePr>
          <p:nvPr/>
        </p:nvGraphicFramePr>
        <p:xfrm>
          <a:off x="1536700" y="2925763"/>
          <a:ext cx="3900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9" imgW="1854517" imgH="228917" progId="Equation.3">
                  <p:embed/>
                </p:oleObj>
              </mc:Choice>
              <mc:Fallback>
                <p:oleObj name="公式" r:id="rId9" imgW="1854517" imgH="22891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925763"/>
                        <a:ext cx="39004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36B8181C-B000-4E04-9E7A-29BBC80F720A}"/>
              </a:ext>
            </a:extLst>
          </p:cNvPr>
          <p:cNvGraphicFramePr>
            <a:graphicFrameLocks/>
          </p:cNvGraphicFramePr>
          <p:nvPr/>
        </p:nvGraphicFramePr>
        <p:xfrm>
          <a:off x="1549400" y="3429000"/>
          <a:ext cx="4392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11" imgW="1866407" imgH="393846" progId="Equation.3">
                  <p:embed/>
                </p:oleObj>
              </mc:Choice>
              <mc:Fallback>
                <p:oleObj name="公式" r:id="rId11" imgW="1866407" imgH="39384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429000"/>
                        <a:ext cx="4392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30899879-2DED-4484-BD9B-C928A22E501C}"/>
              </a:ext>
            </a:extLst>
          </p:cNvPr>
          <p:cNvGraphicFramePr>
            <a:graphicFrameLocks/>
          </p:cNvGraphicFramePr>
          <p:nvPr/>
        </p:nvGraphicFramePr>
        <p:xfrm>
          <a:off x="1520825" y="4365625"/>
          <a:ext cx="5861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13" imgW="2359445" imgH="215936" progId="Equation.3">
                  <p:embed/>
                </p:oleObj>
              </mc:Choice>
              <mc:Fallback>
                <p:oleObj name="公式" r:id="rId13" imgW="2359445" imgH="21593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365625"/>
                        <a:ext cx="58610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DEF761E3-0CB4-4E22-A996-B376D207266E}"/>
              </a:ext>
            </a:extLst>
          </p:cNvPr>
          <p:cNvGraphicFramePr>
            <a:graphicFrameLocks/>
          </p:cNvGraphicFramePr>
          <p:nvPr/>
        </p:nvGraphicFramePr>
        <p:xfrm>
          <a:off x="1549400" y="4795838"/>
          <a:ext cx="72723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15" imgW="2742327" imgH="393846" progId="Equation.3">
                  <p:embed/>
                </p:oleObj>
              </mc:Choice>
              <mc:Fallback>
                <p:oleObj name="公式" r:id="rId15" imgW="2742327" imgH="39384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795838"/>
                        <a:ext cx="72723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427B67B2-E184-4D76-9D17-1833CF595E5B}"/>
              </a:ext>
            </a:extLst>
          </p:cNvPr>
          <p:cNvGraphicFramePr>
            <a:graphicFrameLocks/>
          </p:cNvGraphicFramePr>
          <p:nvPr/>
        </p:nvGraphicFramePr>
        <p:xfrm>
          <a:off x="1692275" y="5589588"/>
          <a:ext cx="64087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17" imgW="2564604" imgH="330374" progId="Equation.3">
                  <p:embed/>
                </p:oleObj>
              </mc:Choice>
              <mc:Fallback>
                <p:oleObj name="公式" r:id="rId17" imgW="2564604" imgH="33037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89588"/>
                        <a:ext cx="64087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AutoShape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27506B1-B83F-4922-A707-6154A7A04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8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94BA959-7012-4325-BAE8-A50D8F36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6" name="Object 12">
            <a:extLst>
              <a:ext uri="{FF2B5EF4-FFF2-40B4-BE49-F238E27FC236}">
                <a16:creationId xmlns:a16="http://schemas.microsoft.com/office/drawing/2014/main" id="{B27C8771-F39E-428B-B4AF-17224DFD5696}"/>
              </a:ext>
            </a:extLst>
          </p:cNvPr>
          <p:cNvGraphicFramePr>
            <a:graphicFrameLocks/>
          </p:cNvGraphicFramePr>
          <p:nvPr/>
        </p:nvGraphicFramePr>
        <p:xfrm>
          <a:off x="5581650" y="2924175"/>
          <a:ext cx="33115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19" imgW="1802153" imgH="254097" progId="Equation.3">
                  <p:embed/>
                </p:oleObj>
              </mc:Choice>
              <mc:Fallback>
                <p:oleObj name="公式" r:id="rId19" imgW="1802153" imgH="25409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2924175"/>
                        <a:ext cx="33115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>
            <a:extLst>
              <a:ext uri="{FF2B5EF4-FFF2-40B4-BE49-F238E27FC236}">
                <a16:creationId xmlns:a16="http://schemas.microsoft.com/office/drawing/2014/main" id="{DE82ADD1-9E9C-4604-B582-69C83D65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481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附：傅氏变换性质</a:t>
            </a:r>
          </a:p>
        </p:txBody>
      </p:sp>
      <p:sp>
        <p:nvSpPr>
          <p:cNvPr id="4110" name="Line 14">
            <a:extLst>
              <a:ext uri="{FF2B5EF4-FFF2-40B4-BE49-F238E27FC236}">
                <a16:creationId xmlns:a16="http://schemas.microsoft.com/office/drawing/2014/main" id="{CE9E1B09-7633-48B1-AC75-27B84EF6C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6237288"/>
            <a:ext cx="51133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id="{AC934B6D-C6C7-4222-91A0-B4DBC4CEF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3357563"/>
            <a:ext cx="51133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12" name="Group 16">
            <a:extLst>
              <a:ext uri="{FF2B5EF4-FFF2-40B4-BE49-F238E27FC236}">
                <a16:creationId xmlns:a16="http://schemas.microsoft.com/office/drawing/2014/main" id="{7EF80936-1078-4A2B-BA5C-B7FD4A00FB7C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4114" name="Line 17">
              <a:extLst>
                <a:ext uri="{FF2B5EF4-FFF2-40B4-BE49-F238E27FC236}">
                  <a16:creationId xmlns:a16="http://schemas.microsoft.com/office/drawing/2014/main" id="{C75F0F9C-94A9-4DE4-B890-7ED3AE4D7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8">
              <a:extLst>
                <a:ext uri="{FF2B5EF4-FFF2-40B4-BE49-F238E27FC236}">
                  <a16:creationId xmlns:a16="http://schemas.microsoft.com/office/drawing/2014/main" id="{879DF582-B4E1-4778-B4BE-3EDAF53F6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19">
              <a:extLst>
                <a:ext uri="{FF2B5EF4-FFF2-40B4-BE49-F238E27FC236}">
                  <a16:creationId xmlns:a16="http://schemas.microsoft.com/office/drawing/2014/main" id="{C21D06F1-B05C-4E7C-8B4D-249E2E0F8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20">
              <a:extLst>
                <a:ext uri="{FF2B5EF4-FFF2-40B4-BE49-F238E27FC236}">
                  <a16:creationId xmlns:a16="http://schemas.microsoft.com/office/drawing/2014/main" id="{03A205CA-62E5-4B4A-8078-AF4DD6DCE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3" name="Text Box 21">
            <a:extLst>
              <a:ext uri="{FF2B5EF4-FFF2-40B4-BE49-F238E27FC236}">
                <a16:creationId xmlns:a16="http://schemas.microsoft.com/office/drawing/2014/main" id="{60648FCE-8F51-473E-B41A-AFFBFCA4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43FF294C-9EB7-40AE-8D47-C03C26EFC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936750"/>
          <a:ext cx="1524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3" imgW="648017" imgH="419417" progId="Equation.3">
                  <p:embed/>
                </p:oleObj>
              </mc:Choice>
              <mc:Fallback>
                <p:oleObj name="公式" r:id="rId3" imgW="648017" imgH="419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36750"/>
                        <a:ext cx="1524000" cy="9874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EE0E966A-EAAC-466B-ACBD-D8C1E5275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2979738"/>
          <a:ext cx="2590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5" imgW="1156017" imgH="457517" progId="Equation.3">
                  <p:embed/>
                </p:oleObj>
              </mc:Choice>
              <mc:Fallback>
                <p:oleObj name="公式" r:id="rId5" imgW="1156017" imgH="4575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979738"/>
                        <a:ext cx="2590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C613E6CA-128B-46BE-A1E9-8B826AE64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0938" y="3033713"/>
          <a:ext cx="44577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7" imgW="1777546" imgH="444624" progId="Equation.3">
                  <p:embed/>
                </p:oleObj>
              </mc:Choice>
              <mc:Fallback>
                <p:oleObj name="公式" r:id="rId7" imgW="1777546" imgH="4446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3033713"/>
                        <a:ext cx="44577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DA4AE9A2-70FC-4681-8D54-CA978AFB9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337050"/>
          <a:ext cx="16716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9" imgW="710592" imgH="215936" progId="Equation.3">
                  <p:embed/>
                </p:oleObj>
              </mc:Choice>
              <mc:Fallback>
                <p:oleObj name="公式" r:id="rId9" imgW="710592" imgH="2159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37050"/>
                        <a:ext cx="16716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0E2C669B-95B9-4017-809E-6C2B7DC16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121150"/>
          <a:ext cx="24050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11" imgW="940117" imgH="419417" progId="Equation.3">
                  <p:embed/>
                </p:oleObj>
              </mc:Choice>
              <mc:Fallback>
                <p:oleObj name="公式" r:id="rId11" imgW="940117" imgH="419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121150"/>
                        <a:ext cx="24050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999F335C-21EB-4FE3-85DE-3D39DE9DB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768350"/>
          <a:ext cx="37877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公式" r:id="rId13" imgW="1625212" imgH="482708" progId="Equation.3">
                  <p:embed/>
                </p:oleObj>
              </mc:Choice>
              <mc:Fallback>
                <p:oleObj name="公式" r:id="rId13" imgW="1625212" imgH="48270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768350"/>
                        <a:ext cx="37877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1CA679E1-4811-40ED-84A0-374EFAD05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73250"/>
          <a:ext cx="31242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15" imgW="1359217" imgH="457517" progId="Equation.3">
                  <p:embed/>
                </p:oleObj>
              </mc:Choice>
              <mc:Fallback>
                <p:oleObj name="公式" r:id="rId15" imgW="1359217" imgH="4575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73250"/>
                        <a:ext cx="31242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55BAFCAB-1106-4395-971C-CE41D3EFB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185988"/>
          <a:ext cx="13255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17" imgW="622077" imgH="203341" progId="Equation.3">
                  <p:embed/>
                </p:oleObj>
              </mc:Choice>
              <mc:Fallback>
                <p:oleObj name="公式" r:id="rId17" imgW="622077" imgH="20334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85988"/>
                        <a:ext cx="13255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Line 10">
            <a:extLst>
              <a:ext uri="{FF2B5EF4-FFF2-40B4-BE49-F238E27FC236}">
                <a16:creationId xmlns:a16="http://schemas.microsoft.com/office/drawing/2014/main" id="{EAE450C5-DE80-4025-9103-4C9B1CC42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511300"/>
            <a:ext cx="1219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0" name="Object 11">
            <a:extLst>
              <a:ext uri="{FF2B5EF4-FFF2-40B4-BE49-F238E27FC236}">
                <a16:creationId xmlns:a16="http://schemas.microsoft.com/office/drawing/2014/main" id="{9CE31D42-297D-4F28-96C0-9107D74FC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129213"/>
          <a:ext cx="17097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公式" r:id="rId19" imgW="648017" imgH="419417" progId="Equation.3">
                  <p:embed/>
                </p:oleObj>
              </mc:Choice>
              <mc:Fallback>
                <p:oleObj name="公式" r:id="rId19" imgW="648017" imgH="419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129213"/>
                        <a:ext cx="1709737" cy="11080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2">
            <a:extLst>
              <a:ext uri="{FF2B5EF4-FFF2-40B4-BE49-F238E27FC236}">
                <a16:creationId xmlns:a16="http://schemas.microsoft.com/office/drawing/2014/main" id="{7F309076-D1DE-47E0-B93F-228BA8AA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21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5134" name="Line 13">
            <a:extLst>
              <a:ext uri="{FF2B5EF4-FFF2-40B4-BE49-F238E27FC236}">
                <a16:creationId xmlns:a16="http://schemas.microsoft.com/office/drawing/2014/main" id="{E9CBE4B8-066E-43B0-B635-13A2F2122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827588"/>
            <a:ext cx="1295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AutoShape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62DE27F-8495-4933-979B-4A521C79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AutoShape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0587BA0-1C1B-4C72-A138-77AA571A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Rectangle 16">
            <a:extLst>
              <a:ext uri="{FF2B5EF4-FFF2-40B4-BE49-F238E27FC236}">
                <a16:creationId xmlns:a16="http://schemas.microsoft.com/office/drawing/2014/main" id="{2A8F59B3-2FC3-4A7A-B2D6-A36C6A66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81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hlink"/>
                </a:solidFill>
                <a:ea typeface="黑体" panose="02010609060101010101" pitchFamily="49" charset="-122"/>
              </a:rPr>
              <a:t>二、拉氏变换性质</a:t>
            </a:r>
          </a:p>
        </p:txBody>
      </p:sp>
      <p:sp>
        <p:nvSpPr>
          <p:cNvPr id="5138" name="Text Box 17">
            <a:extLst>
              <a:ext uri="{FF2B5EF4-FFF2-40B4-BE49-F238E27FC236}">
                <a16:creationId xmlns:a16="http://schemas.microsoft.com/office/drawing/2014/main" id="{20C228C4-0287-47AC-B9B9-F6FF0938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131" name="Object 18">
            <a:extLst>
              <a:ext uri="{FF2B5EF4-FFF2-40B4-BE49-F238E27FC236}">
                <a16:creationId xmlns:a16="http://schemas.microsoft.com/office/drawing/2014/main" id="{ABE98237-525B-4998-8096-A66101D8C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121150"/>
          <a:ext cx="2387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公式" r:id="rId21" imgW="1015876" imgH="431930" progId="Equation.3">
                  <p:embed/>
                </p:oleObj>
              </mc:Choice>
              <mc:Fallback>
                <p:oleObj name="公式" r:id="rId21" imgW="1015876" imgH="4319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121150"/>
                        <a:ext cx="23876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9" name="Group 19">
            <a:extLst>
              <a:ext uri="{FF2B5EF4-FFF2-40B4-BE49-F238E27FC236}">
                <a16:creationId xmlns:a16="http://schemas.microsoft.com/office/drawing/2014/main" id="{A521B96B-A618-42BC-98A6-030D0D217FD8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5141" name="Line 20">
              <a:extLst>
                <a:ext uri="{FF2B5EF4-FFF2-40B4-BE49-F238E27FC236}">
                  <a16:creationId xmlns:a16="http://schemas.microsoft.com/office/drawing/2014/main" id="{2CBC64CF-FF77-4976-8833-1110846AF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21">
              <a:extLst>
                <a:ext uri="{FF2B5EF4-FFF2-40B4-BE49-F238E27FC236}">
                  <a16:creationId xmlns:a16="http://schemas.microsoft.com/office/drawing/2014/main" id="{2B467DD6-418F-4FDD-9007-A8311BBDE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22">
              <a:extLst>
                <a:ext uri="{FF2B5EF4-FFF2-40B4-BE49-F238E27FC236}">
                  <a16:creationId xmlns:a16="http://schemas.microsoft.com/office/drawing/2014/main" id="{8E421EF2-02CF-45E1-819C-5D755C30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23">
              <a:extLst>
                <a:ext uri="{FF2B5EF4-FFF2-40B4-BE49-F238E27FC236}">
                  <a16:creationId xmlns:a16="http://schemas.microsoft.com/office/drawing/2014/main" id="{888CAB67-C4FA-4B3C-9446-5106ACE4D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0" name="Text Box 24">
            <a:extLst>
              <a:ext uri="{FF2B5EF4-FFF2-40B4-BE49-F238E27FC236}">
                <a16:creationId xmlns:a16="http://schemas.microsoft.com/office/drawing/2014/main" id="{2F0EE790-513D-4A7A-B566-30A78112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17B3C9AE-43E4-467B-9F33-5F839704E8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76275"/>
          <a:ext cx="6172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3" imgW="2551910" imgH="482708" progId="Equation.3">
                  <p:embed/>
                </p:oleObj>
              </mc:Choice>
              <mc:Fallback>
                <p:oleObj name="公式" r:id="rId3" imgW="2551910" imgH="48270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76275"/>
                        <a:ext cx="61722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34A87CE2-3AD0-48C1-87F9-1FB95DDF6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8" y="1676400"/>
          <a:ext cx="50387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5" imgW="1892617" imgH="457517" progId="Equation.3">
                  <p:embed/>
                </p:oleObj>
              </mc:Choice>
              <mc:Fallback>
                <p:oleObj name="公式" r:id="rId5" imgW="1892617" imgH="4575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676400"/>
                        <a:ext cx="50387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78454687-C667-4187-A9DF-675978B1A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2819400"/>
          <a:ext cx="7540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7" imgW="2539215" imgH="330374" progId="Equation.3">
                  <p:embed/>
                </p:oleObj>
              </mc:Choice>
              <mc:Fallback>
                <p:oleObj name="公式" r:id="rId7" imgW="2539215" imgH="3303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819400"/>
                        <a:ext cx="7540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1A983936-DFF5-4097-BCBB-AF619C120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3505200"/>
          <a:ext cx="44291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9" imgW="1675990" imgH="393846" progId="Equation.3">
                  <p:embed/>
                </p:oleObj>
              </mc:Choice>
              <mc:Fallback>
                <p:oleObj name="公式" r:id="rId9" imgW="1675990" imgH="3938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505200"/>
                        <a:ext cx="44291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56DE0640-7CB9-4C1D-8D2C-B0ED76BBA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6088" y="4419600"/>
          <a:ext cx="42100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11" imgW="1549045" imgH="393846" progId="Equation.3">
                  <p:embed/>
                </p:oleObj>
              </mc:Choice>
              <mc:Fallback>
                <p:oleObj name="公式" r:id="rId11" imgW="1549045" imgH="3938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4419600"/>
                        <a:ext cx="42100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7">
            <a:extLst>
              <a:ext uri="{FF2B5EF4-FFF2-40B4-BE49-F238E27FC236}">
                <a16:creationId xmlns:a16="http://schemas.microsoft.com/office/drawing/2014/main" id="{111B5594-834E-4C8E-A32C-86458DA51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080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6153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D96C9B5-7D6B-4E9B-9928-7BAB59713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AutoShape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8666C98-5500-41D7-B85D-23FDB9B0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5" name="Line 10">
            <a:extLst>
              <a:ext uri="{FF2B5EF4-FFF2-40B4-BE49-F238E27FC236}">
                <a16:creationId xmlns:a16="http://schemas.microsoft.com/office/drawing/2014/main" id="{670BBAA9-C9DE-41A8-8492-700E144F5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514600"/>
            <a:ext cx="1676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Rectangle 11">
            <a:extLst>
              <a:ext uri="{FF2B5EF4-FFF2-40B4-BE49-F238E27FC236}">
                <a16:creationId xmlns:a16="http://schemas.microsoft.com/office/drawing/2014/main" id="{DF85F94E-136B-41EE-879B-E291DCDD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381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chemeClr val="hlink"/>
                </a:solidFill>
                <a:ea typeface="黑体" panose="02010609060101010101" pitchFamily="49" charset="-122"/>
              </a:rPr>
              <a:t>二、拉氏变换性质</a:t>
            </a:r>
          </a:p>
        </p:txBody>
      </p:sp>
      <p:sp>
        <p:nvSpPr>
          <p:cNvPr id="6157" name="Text Box 12">
            <a:extLst>
              <a:ext uri="{FF2B5EF4-FFF2-40B4-BE49-F238E27FC236}">
                <a16:creationId xmlns:a16="http://schemas.microsoft.com/office/drawing/2014/main" id="{318550B4-78A7-48CD-B2E1-AE19228F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51" name="Object 13">
            <a:extLst>
              <a:ext uri="{FF2B5EF4-FFF2-40B4-BE49-F238E27FC236}">
                <a16:creationId xmlns:a16="http://schemas.microsoft.com/office/drawing/2014/main" id="{5196CAE8-C9D9-4CBB-A5E5-85E3E5C71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5516563"/>
          <a:ext cx="33480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13" imgW="1231683" imgH="393846" progId="Equation.3">
                  <p:embed/>
                </p:oleObj>
              </mc:Choice>
              <mc:Fallback>
                <p:oleObj name="公式" r:id="rId13" imgW="1231683" imgH="39384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516563"/>
                        <a:ext cx="3348038" cy="10731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8" name="Group 14">
            <a:extLst>
              <a:ext uri="{FF2B5EF4-FFF2-40B4-BE49-F238E27FC236}">
                <a16:creationId xmlns:a16="http://schemas.microsoft.com/office/drawing/2014/main" id="{05CB2260-F6C6-4988-88A8-8C1E6134F8F0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6160" name="Line 15">
              <a:extLst>
                <a:ext uri="{FF2B5EF4-FFF2-40B4-BE49-F238E27FC236}">
                  <a16:creationId xmlns:a16="http://schemas.microsoft.com/office/drawing/2014/main" id="{A9E746A6-7AB1-41CE-8688-36B48976B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6">
              <a:extLst>
                <a:ext uri="{FF2B5EF4-FFF2-40B4-BE49-F238E27FC236}">
                  <a16:creationId xmlns:a16="http://schemas.microsoft.com/office/drawing/2014/main" id="{939D15C2-47BF-49D2-A63C-E5B3FB7C7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7">
              <a:extLst>
                <a:ext uri="{FF2B5EF4-FFF2-40B4-BE49-F238E27FC236}">
                  <a16:creationId xmlns:a16="http://schemas.microsoft.com/office/drawing/2014/main" id="{72C3360D-E81F-4B82-A661-4B3982ED8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8">
              <a:extLst>
                <a:ext uri="{FF2B5EF4-FFF2-40B4-BE49-F238E27FC236}">
                  <a16:creationId xmlns:a16="http://schemas.microsoft.com/office/drawing/2014/main" id="{86226C69-0226-4923-8521-A2B8E2192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9" name="Text Box 19">
            <a:extLst>
              <a:ext uri="{FF2B5EF4-FFF2-40B4-BE49-F238E27FC236}">
                <a16:creationId xmlns:a16="http://schemas.microsoft.com/office/drawing/2014/main" id="{73C5A768-B24C-4CD8-847A-96EFEA834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>
            <a:extLst>
              <a:ext uri="{FF2B5EF4-FFF2-40B4-BE49-F238E27FC236}">
                <a16:creationId xmlns:a16="http://schemas.microsoft.com/office/drawing/2014/main" id="{6B11B245-71D3-44B4-8CBF-B634D6F380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04800"/>
            <a:ext cx="457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hlink"/>
                </a:solidFill>
                <a:effectLst/>
                <a:ea typeface="黑体" panose="02010609060101010101" pitchFamily="49" charset="-122"/>
              </a:rPr>
              <a:t>三、原函数存在定理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45EE5CA3-668D-4936-8DF0-C11C52674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66800"/>
          <a:ext cx="84931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3" imgW="3158505" imgH="215936" progId="Equation.3">
                  <p:embed/>
                </p:oleObj>
              </mc:Choice>
              <mc:Fallback>
                <p:oleObj name="公式" r:id="rId3" imgW="3158505" imgH="2159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4931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>
            <a:extLst>
              <a:ext uri="{FF2B5EF4-FFF2-40B4-BE49-F238E27FC236}">
                <a16:creationId xmlns:a16="http://schemas.microsoft.com/office/drawing/2014/main" id="{AB6BF2D6-1048-48C2-8347-52C39E5B1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828800"/>
          <a:ext cx="74691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5" imgW="2970828" imgH="343068" progId="Equation.3">
                  <p:embed/>
                </p:oleObj>
              </mc:Choice>
              <mc:Fallback>
                <p:oleObj name="公式" r:id="rId5" imgW="2970828" imgH="3430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74691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>
            <a:extLst>
              <a:ext uri="{FF2B5EF4-FFF2-40B4-BE49-F238E27FC236}">
                <a16:creationId xmlns:a16="http://schemas.microsoft.com/office/drawing/2014/main" id="{9E76D827-3D1E-48F9-A068-2B3DB828B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3275" y="2438400"/>
          <a:ext cx="4191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7" imgW="1509652" imgH="215936" progId="Equation.3">
                  <p:embed/>
                </p:oleObj>
              </mc:Choice>
              <mc:Fallback>
                <p:oleObj name="公式" r:id="rId7" imgW="1509652" imgH="2159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2438400"/>
                        <a:ext cx="4191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6">
            <a:extLst>
              <a:ext uri="{FF2B5EF4-FFF2-40B4-BE49-F238E27FC236}">
                <a16:creationId xmlns:a16="http://schemas.microsoft.com/office/drawing/2014/main" id="{E40C4C19-3620-4C75-A4C0-1462D935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860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例：</a:t>
            </a:r>
          </a:p>
        </p:txBody>
      </p:sp>
      <p:graphicFrame>
        <p:nvGraphicFramePr>
          <p:cNvPr id="7173" name="Object 7">
            <a:extLst>
              <a:ext uri="{FF2B5EF4-FFF2-40B4-BE49-F238E27FC236}">
                <a16:creationId xmlns:a16="http://schemas.microsoft.com/office/drawing/2014/main" id="{EB6A9942-1A11-426D-91F6-56465020A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2819400"/>
          <a:ext cx="53990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公式" r:id="rId9" imgW="2146617" imgH="419417" progId="Equation.3">
                  <p:embed/>
                </p:oleObj>
              </mc:Choice>
              <mc:Fallback>
                <p:oleObj name="公式" r:id="rId9" imgW="2146617" imgH="419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819400"/>
                        <a:ext cx="53990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8">
            <a:extLst>
              <a:ext uri="{FF2B5EF4-FFF2-40B4-BE49-F238E27FC236}">
                <a16:creationId xmlns:a16="http://schemas.microsoft.com/office/drawing/2014/main" id="{994941D1-9F8E-471B-9224-101DF085B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733800"/>
          <a:ext cx="8001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11" imgW="3250107" imgH="444624" progId="Equation.3">
                  <p:embed/>
                </p:oleObj>
              </mc:Choice>
              <mc:Fallback>
                <p:oleObj name="公式" r:id="rId11" imgW="3250107" imgH="4446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80010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9">
            <a:extLst>
              <a:ext uri="{FF2B5EF4-FFF2-40B4-BE49-F238E27FC236}">
                <a16:creationId xmlns:a16="http://schemas.microsoft.com/office/drawing/2014/main" id="{82A02102-9B3F-4FE6-A93A-74A632E39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724400"/>
          <a:ext cx="489743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公式" r:id="rId13" imgW="1904491" imgH="444624" progId="Equation.3">
                  <p:embed/>
                </p:oleObj>
              </mc:Choice>
              <mc:Fallback>
                <p:oleObj name="公式" r:id="rId13" imgW="1904491" imgH="4446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489743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0">
            <a:extLst>
              <a:ext uri="{FF2B5EF4-FFF2-40B4-BE49-F238E27FC236}">
                <a16:creationId xmlns:a16="http://schemas.microsoft.com/office/drawing/2014/main" id="{9D453B8D-A9C7-4358-A1C1-061350C39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75" y="4800600"/>
          <a:ext cx="27098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公式" r:id="rId15" imgW="1054417" imgH="419417" progId="Equation.3">
                  <p:embed/>
                </p:oleObj>
              </mc:Choice>
              <mc:Fallback>
                <p:oleObj name="公式" r:id="rId15" imgW="1054417" imgH="419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5" y="4800600"/>
                        <a:ext cx="2709863" cy="1079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C3199320-2ADE-4926-A6CA-2C5264F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ea typeface="黑体" panose="02010609060101010101" pitchFamily="49" charset="-122"/>
              </a:rPr>
              <a:t>思考：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8081FEA8-CD4B-4E90-AC46-65A7B919E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674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还可用其它法做吗？</a:t>
            </a:r>
          </a:p>
        </p:txBody>
      </p:sp>
      <p:sp>
        <p:nvSpPr>
          <p:cNvPr id="7181" name="AutoShape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EA257DA-9A6B-4C3D-B5FE-30A7A4434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958FF2B-29C8-4C38-8DAD-2D2CB538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6553200"/>
            <a:ext cx="685800" cy="304800"/>
          </a:xfrm>
          <a:prstGeom prst="actionButtonRetur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34299E27-DB0D-499C-B48C-C7B94537F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508500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21C83395-DF32-4496-80BD-6643B3D2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727200"/>
            <a:ext cx="365760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7339D3CA-3B4E-4146-AAF8-2705CF70B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14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CN" sz="1600" b="1" i="1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86" name="Group 18">
            <a:extLst>
              <a:ext uri="{FF2B5EF4-FFF2-40B4-BE49-F238E27FC236}">
                <a16:creationId xmlns:a16="http://schemas.microsoft.com/office/drawing/2014/main" id="{0FDC5C1D-5B14-4342-9515-61B9767AF844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9150350" cy="6884988"/>
            <a:chOff x="0" y="0"/>
            <a:chExt cx="5765" cy="4337"/>
          </a:xfrm>
        </p:grpSpPr>
        <p:sp>
          <p:nvSpPr>
            <p:cNvPr id="7188" name="Line 19">
              <a:extLst>
                <a:ext uri="{FF2B5EF4-FFF2-40B4-BE49-F238E27FC236}">
                  <a16:creationId xmlns:a16="http://schemas.microsoft.com/office/drawing/2014/main" id="{E358306A-5952-4D0B-B437-0D2677093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1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0">
              <a:extLst>
                <a:ext uri="{FF2B5EF4-FFF2-40B4-BE49-F238E27FC236}">
                  <a16:creationId xmlns:a16="http://schemas.microsoft.com/office/drawing/2014/main" id="{0F124072-8883-4BD8-B1B6-7B643C497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37"/>
              <a:ext cx="576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1">
              <a:extLst>
                <a:ext uri="{FF2B5EF4-FFF2-40B4-BE49-F238E27FC236}">
                  <a16:creationId xmlns:a16="http://schemas.microsoft.com/office/drawing/2014/main" id="{62A8BED6-3709-4E4C-BE96-2F6C072A9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2">
              <a:extLst>
                <a:ext uri="{FF2B5EF4-FFF2-40B4-BE49-F238E27FC236}">
                  <a16:creationId xmlns:a16="http://schemas.microsoft.com/office/drawing/2014/main" id="{7C9377A9-3438-42A6-9AE7-4AC9C8A6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" y="0"/>
              <a:ext cx="0" cy="432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7" name="Text Box 23">
            <a:extLst>
              <a:ext uri="{FF2B5EF4-FFF2-40B4-BE49-F238E27FC236}">
                <a16:creationId xmlns:a16="http://schemas.microsoft.com/office/drawing/2014/main" id="{41710920-A065-4B9E-AC56-FD51E57AD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88913"/>
            <a:ext cx="2016125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拉普拉斯变换法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Diagonal">
  <a:themeElements>
    <a:clrScheme name="">
      <a:dk1>
        <a:srgbClr val="000099"/>
      </a:dk1>
      <a:lt1>
        <a:srgbClr val="FFFFFF"/>
      </a:lt1>
      <a:dk2>
        <a:srgbClr val="FFFF00"/>
      </a:dk2>
      <a:lt2>
        <a:srgbClr val="000000"/>
      </a:lt2>
      <a:accent1>
        <a:srgbClr val="00CCCC"/>
      </a:accent1>
      <a:accent2>
        <a:srgbClr val="FF33CC"/>
      </a:accent2>
      <a:accent3>
        <a:srgbClr val="FFFFFF"/>
      </a:accent3>
      <a:accent4>
        <a:srgbClr val="000082"/>
      </a:accent4>
      <a:accent5>
        <a:srgbClr val="AAE2E2"/>
      </a:accent5>
      <a:accent6>
        <a:srgbClr val="E72DB9"/>
      </a:accent6>
      <a:hlink>
        <a:srgbClr val="FF0000"/>
      </a:hlink>
      <a:folHlink>
        <a:srgbClr val="336699"/>
      </a:folHlink>
    </a:clrScheme>
    <a:fontScheme name="Blue Diagonal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华文新魏" pitchFamily="2" charset="-122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华文新魏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 Diagonal.pot</Template>
  <TotalTime>45</TotalTime>
  <Pages>0</Pages>
  <Words>374</Words>
  <Characters>0</Characters>
  <Application>Microsoft Office PowerPoint</Application>
  <DocSecurity>0</DocSecurity>
  <PresentationFormat>全屏显示(4:3)</PresentationFormat>
  <Lines>0</Lines>
  <Paragraphs>89</Paragraphs>
  <Slides>17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  <vt:variant>
        <vt:lpstr>自定义放映</vt:lpstr>
      </vt:variant>
      <vt:variant>
        <vt:i4>8</vt:i4>
      </vt:variant>
    </vt:vector>
  </HeadingPairs>
  <TitlesOfParts>
    <vt:vector size="38" baseType="lpstr">
      <vt:lpstr>黑体</vt:lpstr>
      <vt:lpstr>华文新魏</vt:lpstr>
      <vt:lpstr>Arial</vt:lpstr>
      <vt:lpstr>宋体</vt:lpstr>
      <vt:lpstr>Wingdings</vt:lpstr>
      <vt:lpstr>Tahoma</vt:lpstr>
      <vt:lpstr>Times New Roman</vt:lpstr>
      <vt:lpstr>隶书</vt:lpstr>
      <vt:lpstr>Times New Roman (Hebrew)</vt:lpstr>
      <vt:lpstr>楷体_GB2312</vt:lpstr>
      <vt:lpstr>Blue Diagonal</vt:lpstr>
      <vt:lpstr>1_Blends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二、拉氏变换性质</vt:lpstr>
      <vt:lpstr>PowerPoint 演示文稿</vt:lpstr>
      <vt:lpstr>PowerPoint 演示文稿</vt:lpstr>
      <vt:lpstr>PowerPoint 演示文稿</vt:lpstr>
      <vt:lpstr>三、原函数存在定理</vt:lpstr>
      <vt:lpstr>四、解数理方程</vt:lpstr>
      <vt:lpstr>2. 解混合问题</vt:lpstr>
      <vt:lpstr>PowerPoint 演示文稿</vt:lpstr>
      <vt:lpstr>PowerPoint 演示文稿</vt:lpstr>
      <vt:lpstr>PowerPoint 演示文稿</vt:lpstr>
      <vt:lpstr>本章小结</vt:lpstr>
      <vt:lpstr>本章小结</vt:lpstr>
      <vt:lpstr>PowerPoint 演示文稿</vt:lpstr>
      <vt:lpstr>卷积定理</vt:lpstr>
      <vt:lpstr>留数定理</vt:lpstr>
      <vt:lpstr>公式1</vt:lpstr>
      <vt:lpstr>例题</vt:lpstr>
      <vt:lpstr>(11)</vt:lpstr>
      <vt:lpstr>(9)</vt:lpstr>
      <vt:lpstr>&lt;1&gt;</vt:lpstr>
      <vt:lpstr>傅氏变换性质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积分变换法</dc:title>
  <dc:subject>武汉大学课件</dc:subject>
  <dc:creator>姚端正</dc:creator>
  <cp:keywords/>
  <dc:description/>
  <cp:lastModifiedBy>张伯望</cp:lastModifiedBy>
  <cp:revision>156</cp:revision>
  <dcterms:created xsi:type="dcterms:W3CDTF">2013-12-19T07:03:14Z</dcterms:created>
  <dcterms:modified xsi:type="dcterms:W3CDTF">2017-09-08T05:26:16Z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