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9" r:id="rId2"/>
    <p:sldId id="256" r:id="rId3"/>
    <p:sldId id="274" r:id="rId4"/>
    <p:sldId id="275" r:id="rId5"/>
    <p:sldId id="276" r:id="rId6"/>
    <p:sldId id="27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5ACBF0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02A95-4F83-4E83-BA4B-C91BECACE441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6207D-475C-476A-8766-0EAB5887E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74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6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80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32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4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87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01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46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3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91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17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30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147E6-1616-4B5C-B83E-F9E94B3FF0EB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818950" y="601578"/>
                <a:ext cx="10515600" cy="263542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波动方程：    </a:t>
                </a:r>
                <a:r>
                  <a:rPr lang="en-US" altLang="zh-CN" sz="2800" dirty="0" smtClean="0"/>
                  <a:t/>
                </a:r>
                <a:br>
                  <a:rPr lang="en-US" altLang="zh-CN" sz="2800" dirty="0" smtClean="0"/>
                </a:br>
                <a:r>
                  <a:rPr lang="en-US" altLang="zh-CN" sz="2800" dirty="0" smtClean="0"/>
                  <a:t>    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num>
                      <m:den>
                        <m:r>
                          <a:rPr lang="zh-CN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8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zh-CN" sz="28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zh-CN" sz="28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num>
                      <m:den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/>
                </a:r>
                <a:br>
                  <a:rPr lang="en-US" altLang="zh-CN" sz="2800" dirty="0" smtClean="0"/>
                </a:br>
                <a:endParaRPr lang="zh-CN" altLang="en-US" sz="28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8950" y="601578"/>
                <a:ext cx="10515600" cy="2635429"/>
              </a:xfrm>
              <a:blipFill rotWithShape="0"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18950" y="3166711"/>
                <a:ext cx="10515600" cy="284907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对于时谐波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dirty="0" smtClean="0"/>
                  <a:t>有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即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平面电磁波为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𝑬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950" y="3166711"/>
                <a:ext cx="10515600" cy="2849077"/>
              </a:xfrm>
              <a:blipFill rotWithShape="0">
                <a:blip r:embed="rId3"/>
                <a:stretch>
                  <a:fillRect l="-1159" t="-5769" b="-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箭头 3"/>
          <p:cNvSpPr/>
          <p:nvPr/>
        </p:nvSpPr>
        <p:spPr>
          <a:xfrm>
            <a:off x="3599847" y="1693098"/>
            <a:ext cx="1116531" cy="45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957009" y="1537200"/>
                <a:ext cx="3628725" cy="764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dirty="0" smtClean="0"/>
                  <a:t>=0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009" y="1537200"/>
                <a:ext cx="3628725" cy="764184"/>
              </a:xfrm>
              <a:prstGeom prst="rect">
                <a:avLst/>
              </a:prstGeom>
              <a:blipFill rotWithShape="0">
                <a:blip r:embed="rId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27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91907"/>
            <a:ext cx="9144000" cy="2031516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4.3 </a:t>
            </a:r>
            <a:r>
              <a:rPr lang="zh-CN" altLang="en-US" sz="2800" dirty="0" smtClean="0"/>
              <a:t>有一可见平面光波由水入射到空气，入射角为</a:t>
            </a:r>
            <a:r>
              <a:rPr lang="en-US" altLang="zh-CN" sz="2800" dirty="0" smtClean="0"/>
              <a:t>60°.</a:t>
            </a:r>
            <a:r>
              <a:rPr lang="zh-CN" altLang="en-US" sz="2800" dirty="0" smtClean="0"/>
              <a:t>证明这事将会发生全发射，并求折射波沿表面传播的相速度和透入空气的深度</a:t>
            </a:r>
            <a:r>
              <a:rPr lang="en-US" altLang="zh-CN" sz="2800" dirty="0" smtClean="0"/>
              <a:t>.</a:t>
            </a:r>
            <a:br>
              <a:rPr lang="en-US" altLang="zh-CN" sz="2800" dirty="0" smtClean="0"/>
            </a:b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2693520"/>
                <a:ext cx="9144000" cy="3320715"/>
              </a:xfrm>
            </p:spPr>
            <p:txBody>
              <a:bodyPr>
                <a:normAutofit/>
              </a:bodyPr>
              <a:lstStyle/>
              <a:p>
                <a:pPr algn="l"/>
                <a:endParaRPr lang="en-US" altLang="zh-CN" sz="2800" dirty="0" smtClean="0"/>
              </a:p>
              <a:p>
                <a:pPr algn="l"/>
                <a:endParaRPr lang="en-US" altLang="zh-CN" sz="2800" dirty="0"/>
              </a:p>
              <a:p>
                <a:pPr algn="l"/>
                <a:r>
                  <a:rPr lang="zh-CN" altLang="en-US" sz="2800" dirty="0" smtClean="0"/>
                  <a:t>折射波</a:t>
                </a:r>
                <a14:m>
                  <m:oMath xmlns:m="http://schemas.openxmlformats.org/officeDocument/2006/math"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sz="2800" dirty="0" smtClean="0"/>
              </a:p>
              <a:p>
                <a:pPr algn="l"/>
                <a:r>
                  <a:rPr lang="zh-CN" altLang="en-US" sz="2800" dirty="0" smtClean="0"/>
                  <a:t>透射厚度：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800" dirty="0" smtClean="0"/>
              </a:p>
              <a:p>
                <a:pPr algn="l"/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2693520"/>
                <a:ext cx="9144000" cy="3320715"/>
              </a:xfr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 flipV="1">
            <a:off x="964131" y="2322362"/>
            <a:ext cx="10088880" cy="1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02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26156" y="535222"/>
            <a:ext cx="9567511" cy="1399456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4.6 </a:t>
            </a:r>
            <a:r>
              <a:rPr lang="zh-CN" altLang="en-US" sz="2800" dirty="0" smtClean="0"/>
              <a:t>平面电磁波垂直射到金属表面上，试证明透入金属内部的电磁波能量全部变为焦耳热</a:t>
            </a:r>
            <a:r>
              <a:rPr lang="en-US" altLang="zh-CN" sz="2800" dirty="0" smtClean="0"/>
              <a:t>.</a:t>
            </a:r>
            <a:br>
              <a:rPr lang="en-US" altLang="zh-CN" sz="2800" dirty="0" smtClean="0"/>
            </a:b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26156" y="1822383"/>
                <a:ext cx="9926855" cy="4568792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zh-CN" altLang="en-US" sz="2800" dirty="0" smtClean="0">
                    <a:latin typeface="Cambria Math" panose="02040503050406030204" pitchFamily="18" charset="0"/>
                  </a:rPr>
                  <a:t>设金属表面为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/>
                  <a:t>折射</a:t>
                </a:r>
                <a:r>
                  <a:rPr lang="zh-CN" altLang="en-US" sz="2800" dirty="0" smtClean="0"/>
                  <a:t>波矢量为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zh-CN" alt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8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endParaRPr lang="en-US" altLang="zh-CN" sz="2800" b="1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zh-CN" altLang="en-US" sz="2800" dirty="0"/>
                  <a:t>折射</a:t>
                </a:r>
                <a:r>
                  <a:rPr lang="zh-CN" altLang="en-US" sz="2800" dirty="0" smtClean="0"/>
                  <a:t>波为：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zh-CN" altLang="en-US" sz="2800" dirty="0" smtClean="0"/>
                  <a:t>其中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𝜔𝜇𝜎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rad>
                  </m:oMath>
                </a14:m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pPr algn="l"/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𝜔𝜇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zh-CN" altLang="en-US" sz="2800" dirty="0" smtClean="0"/>
                  <a:t>能流密度：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zh-CN" altLang="en-US" sz="2800" b="0" dirty="0" smtClean="0"/>
                  <a:t>损耗功率：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pPr algn="l"/>
                <a:endParaRPr lang="en-US" altLang="zh-CN" sz="280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26156" y="1822383"/>
                <a:ext cx="9926855" cy="4568792"/>
              </a:xfrm>
              <a:blipFill rotWithShape="0">
                <a:blip r:embed="rId2"/>
                <a:stretch>
                  <a:fillRect l="-1290" t="-3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 flipV="1">
            <a:off x="964131" y="1812223"/>
            <a:ext cx="10088880" cy="1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260908" y="1122363"/>
                <a:ext cx="9711891" cy="1399456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altLang="zh-CN" sz="2800" dirty="0" smtClean="0"/>
                  <a:t>4.8</a:t>
                </a:r>
                <a:r>
                  <a:rPr lang="zh-CN" altLang="en-US" sz="2800" dirty="0" smtClean="0"/>
                  <a:t>平面电磁波由真空倾斜入射到导电介质表面上，入射角度为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.</a:t>
                </a:r>
                <a:r>
                  <a:rPr lang="zh-CN" altLang="en-US" sz="2800" dirty="0" smtClean="0"/>
                  <a:t>求导电介质中电磁波的相速度和衰减长度</a:t>
                </a:r>
                <a:r>
                  <a:rPr lang="en-US" altLang="zh-CN" sz="2800" dirty="0" smtClean="0"/>
                  <a:t>.</a:t>
                </a:r>
                <a:r>
                  <a:rPr lang="zh-CN" altLang="en-US" sz="2800" dirty="0" smtClean="0"/>
                  <a:t>若导电介质为金属，结果如何？</a:t>
                </a:r>
                <a:r>
                  <a:rPr lang="en-US" altLang="zh-CN" sz="2800" dirty="0" smtClean="0"/>
                  <a:t/>
                </a:r>
                <a:br>
                  <a:rPr lang="en-US" altLang="zh-CN" sz="2800" dirty="0" smtClean="0"/>
                </a:br>
                <a:endParaRPr lang="zh-CN" altLang="en-US" sz="2800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260908" y="1122363"/>
                <a:ext cx="9711891" cy="1399456"/>
              </a:xfrm>
              <a:blipFill rotWithShape="0">
                <a:blip r:embed="rId2"/>
                <a:stretch>
                  <a:fillRect l="-1067" t="-1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60909" y="2283861"/>
                <a:ext cx="9792101" cy="3850105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2800" dirty="0" smtClean="0"/>
                  <a:t>折射波为：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zh-CN" altLang="en-US" sz="2800" dirty="0" smtClean="0"/>
                  <a:t>波矢量为：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</a:rPr>
                  <a:t>,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</a:rPr>
                  <a:t>,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2800" dirty="0">
                  <a:latin typeface="Cambria Math" panose="02040503050406030204" pitchFamily="18" charset="0"/>
                </a:endParaRPr>
              </a:p>
              <a:p>
                <a:pPr algn="l"/>
                <a:r>
                  <a:rPr lang="zh-CN" altLang="en-US" sz="2800" dirty="0" smtClean="0"/>
                  <a:t>由边值关系可得：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𝑘𝑠𝑖𝑛</m:t>
                    </m:r>
                    <m:r>
                      <a:rPr lang="zh-CN" altLang="en-US" sz="28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待定）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pPr algn="l"/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𝜔</m:t>
                    </m:r>
                    <m:rad>
                      <m:radPr>
                        <m:degHide m:val="on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（比较两边的实数项和虚数项）</a:t>
                </a:r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60909" y="2283861"/>
                <a:ext cx="9792101" cy="3850105"/>
              </a:xfrm>
              <a:blipFill rotWithShape="0">
                <a:blip r:embed="rId3"/>
                <a:stretch>
                  <a:fillRect l="-1308" t="-2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 flipV="1">
            <a:off x="964131" y="2283861"/>
            <a:ext cx="10088880" cy="1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8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325078" y="519448"/>
                <a:ext cx="9144000" cy="1399456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altLang="zh-CN" sz="2800" dirty="0" smtClean="0"/>
                  <a:t>4.9 </a:t>
                </a:r>
                <a:r>
                  <a:rPr lang="zh-CN" altLang="en-US" sz="2800" dirty="0" smtClean="0"/>
                  <a:t>无限长的矩形波导管，在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 smtClean="0"/>
                  <a:t>处被一块垂直地插入的理想导体板完全封闭，求在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zh-CN" altLang="en-US" sz="2800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 smtClean="0"/>
                  <a:t>这段管内可能存在的波模</a:t>
                </a:r>
                <a:r>
                  <a:rPr lang="en-US" altLang="zh-CN" sz="2800" dirty="0" smtClean="0"/>
                  <a:t>.</a:t>
                </a:r>
                <a:br>
                  <a:rPr lang="en-US" altLang="zh-CN" sz="2800" dirty="0" smtClean="0"/>
                </a:br>
                <a:endParaRPr lang="zh-CN" altLang="en-US" sz="28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325078" y="519448"/>
                <a:ext cx="9144000" cy="1399456"/>
              </a:xfrm>
              <a:blipFill rotWithShape="0">
                <a:blip r:embed="rId2"/>
                <a:stretch>
                  <a:fillRect l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25078" y="2050231"/>
                <a:ext cx="9301213" cy="4254316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zh-CN" altLang="en-US" dirty="0" smtClean="0"/>
                  <a:t>考虑时谐波：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algn="l"/>
                <a:endParaRPr lang="en-US" altLang="zh-CN" dirty="0" smtClean="0"/>
              </a:p>
              <a:p>
                <a:pPr algn="l"/>
                <a:r>
                  <a:rPr lang="zh-CN" altLang="en-US" dirty="0" smtClean="0"/>
                  <a:t>满足的方程为：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dirty="0" smtClean="0"/>
              </a:p>
              <a:p>
                <a:pPr algn="l"/>
                <a:r>
                  <a:rPr lang="zh-CN" altLang="en-US" dirty="0" smtClean="0"/>
                  <a:t>边界条件为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pPr algn="l"/>
                <a:endParaRPr lang="en-US" altLang="zh-CN" dirty="0" smtClean="0"/>
              </a:p>
              <a:p>
                <a:pPr algn="l"/>
                <a:r>
                  <a:rPr lang="zh-CN" altLang="en-US" dirty="0" smtClean="0"/>
                  <a:t>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dirty="0" smtClean="0"/>
              </a:p>
              <a:p>
                <a:pPr algn="l"/>
                <a:r>
                  <a:rPr lang="en-US" altLang="zh-CN" dirty="0"/>
                  <a:t> </a:t>
                </a: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dirty="0"/>
              </a:p>
              <a:p>
                <a:pPr algn="l"/>
                <a:r>
                  <a:rPr lang="en-US" altLang="zh-CN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dirty="0" smtClean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满足：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𝜵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25078" y="2050231"/>
                <a:ext cx="9301213" cy="4254316"/>
              </a:xfrm>
              <a:blipFill rotWithShape="0">
                <a:blip r:embed="rId3"/>
                <a:stretch>
                  <a:fillRect l="-983" t="-32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 flipV="1">
            <a:off x="1051560" y="1908744"/>
            <a:ext cx="10088880" cy="1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72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1122363"/>
                <a:ext cx="9144000" cy="1399456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/>
                  <a:t>4.12 </a:t>
                </a:r>
                <a:r>
                  <a:rPr lang="zh-CN" altLang="en-US" sz="2800" dirty="0" smtClean="0"/>
                  <a:t>论证矩形波导管内不存在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波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1122363"/>
                <a:ext cx="9144000" cy="1399456"/>
              </a:xfrm>
              <a:blipFill rotWithShape="0">
                <a:blip r:embed="rId2"/>
                <a:stretch>
                  <a:fillRect l="-1333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1819"/>
            <a:ext cx="9144000" cy="3850105"/>
          </a:xfrm>
        </p:spPr>
        <p:txBody>
          <a:bodyPr/>
          <a:lstStyle/>
          <a:p>
            <a:pPr algn="l"/>
            <a:endParaRPr lang="en-US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val="16219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167</Words>
  <Application>Microsoft Office PowerPoint</Application>
  <PresentationFormat>宽屏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Cambria Math</vt:lpstr>
      <vt:lpstr>Office 主题</vt:lpstr>
      <vt:lpstr>波动方程：          ∇×E=-∂B/∂t       ∇×H=∂D/∂t </vt:lpstr>
      <vt:lpstr>4.3 有一可见平面光波由水入射到空气，入射角为60°.证明这事将会发生全发射，并求折射波沿表面传播的相速度和透入空气的深度. </vt:lpstr>
      <vt:lpstr>4.6 平面电磁波垂直射到金属表面上，试证明透入金属内部的电磁波能量全部变为焦耳热. </vt:lpstr>
      <vt:lpstr>4.8平面电磁波由真空倾斜入射到导电介质表面上，入射角度为θ_1.求导电介质中电磁波的相速度和衰减长度.若导电介质为金属，结果如何？ </vt:lpstr>
      <vt:lpstr>4.9 无限长的矩形波导管，在z=0处被一块垂直地插入的理想导体板完全封闭，求在z=-∞到z=0这段管内可能存在的波模. </vt:lpstr>
      <vt:lpstr>4.12 论证矩形波导管内不存在〖TM〗_m0或〖TM〗_0n波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方杰</dc:creator>
  <cp:lastModifiedBy>方杰</cp:lastModifiedBy>
  <cp:revision>116</cp:revision>
  <dcterms:created xsi:type="dcterms:W3CDTF">2015-10-29T11:23:11Z</dcterms:created>
  <dcterms:modified xsi:type="dcterms:W3CDTF">2015-12-15T06:26:55Z</dcterms:modified>
</cp:coreProperties>
</file>