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37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7" Type="http://schemas.openxmlformats.org/officeDocument/2006/relationships/slideLayout" Target="../slideLayouts/slideLayout1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" name="Freeform 5"/>
          <p:cNvSpPr/>
          <p:nvPr>
            <p:custDataLst>
              <p:tags r:id="rId1"/>
            </p:custDataLst>
          </p:nvPr>
        </p:nvSpPr>
        <p:spPr bwMode="auto">
          <a:xfrm>
            <a:off x="209550" y="2040890"/>
            <a:ext cx="8390890" cy="4062730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5"/>
              <a:gd name="T49" fmla="*/ 0 h 784"/>
              <a:gd name="T50" fmla="*/ 1735 w 1735"/>
              <a:gd name="T51" fmla="*/ 784 h 78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p>
            <a:endParaRPr lang="zh-CN" altLang="en-US"/>
          </a:p>
        </p:txBody>
      </p:sp>
      <p:sp>
        <p:nvSpPr>
          <p:cNvPr id="60" name="文本框 59"/>
          <p:cNvSpPr txBox="1"/>
          <p:nvPr>
            <p:custDataLst>
              <p:tags r:id="rId2"/>
            </p:custDataLst>
          </p:nvPr>
        </p:nvSpPr>
        <p:spPr>
          <a:xfrm>
            <a:off x="5826125" y="4166870"/>
            <a:ext cx="2427605" cy="709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工信部、国家标准委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《国家车联网产业标准体系建设指南（智能网联汽车）》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6511925" y="4913630"/>
            <a:ext cx="794680" cy="1178560"/>
            <a:chOff x="10786" y="7050"/>
            <a:chExt cx="1355" cy="2124"/>
          </a:xfrm>
        </p:grpSpPr>
        <p:grpSp>
          <p:nvGrpSpPr>
            <p:cNvPr id="65" name="Group 63"/>
            <p:cNvGrpSpPr>
              <a:grpSpLocks noChangeAspect="1"/>
            </p:cNvGrpSpPr>
            <p:nvPr/>
          </p:nvGrpSpPr>
          <p:grpSpPr>
            <a:xfrm>
              <a:off x="10786" y="7050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66" name="Wave 58"/>
              <p:cNvSpPr/>
              <p:nvPr>
                <p:custDataLst>
                  <p:tags r:id="rId3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7" name="Can 62"/>
              <p:cNvSpPr/>
              <p:nvPr>
                <p:custDataLst>
                  <p:tags r:id="rId4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Can 61"/>
              <p:cNvSpPr/>
              <p:nvPr>
                <p:custDataLst>
                  <p:tags r:id="rId5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69" name="文本框 68"/>
            <p:cNvSpPr txBox="1"/>
            <p:nvPr>
              <p:custDataLst>
                <p:tags r:id="rId6"/>
              </p:custDataLst>
            </p:nvPr>
          </p:nvSpPr>
          <p:spPr>
            <a:xfrm>
              <a:off x="10894" y="7214"/>
              <a:ext cx="1247" cy="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>
                  <a:sym typeface="+mn-ea"/>
                </a:rPr>
                <a:t>2023</a:t>
              </a:r>
              <a:r>
                <a:rPr lang="en-US" altLang="zh-CN" sz="1400" b="1">
                  <a:sym typeface="+mn-ea"/>
                </a:rPr>
                <a:t>.</a:t>
              </a:r>
              <a:r>
                <a:rPr lang="zh-CN" altLang="en-US" sz="1400" b="1">
                  <a:sym typeface="+mn-ea"/>
                </a:rPr>
                <a:t>7</a:t>
              </a:r>
              <a:endParaRPr lang="zh-CN" altLang="en-US" sz="1400" b="1">
                <a:sym typeface="+mn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059680" y="4785995"/>
            <a:ext cx="862712" cy="1178560"/>
            <a:chOff x="7702" y="6853"/>
            <a:chExt cx="1471" cy="2124"/>
          </a:xfrm>
        </p:grpSpPr>
        <p:grpSp>
          <p:nvGrpSpPr>
            <p:cNvPr id="71" name="Group 63"/>
            <p:cNvGrpSpPr>
              <a:grpSpLocks noChangeAspect="1"/>
            </p:cNvGrpSpPr>
            <p:nvPr/>
          </p:nvGrpSpPr>
          <p:grpSpPr>
            <a:xfrm>
              <a:off x="7702" y="6853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72" name="Wave 58"/>
              <p:cNvSpPr/>
              <p:nvPr>
                <p:custDataLst>
                  <p:tags r:id="rId7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3" name="Can 62"/>
              <p:cNvSpPr/>
              <p:nvPr>
                <p:custDataLst>
                  <p:tags r:id="rId8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4" name="Can 61"/>
              <p:cNvSpPr/>
              <p:nvPr>
                <p:custDataLst>
                  <p:tags r:id="rId9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5" name="文本框 74"/>
            <p:cNvSpPr txBox="1"/>
            <p:nvPr>
              <p:custDataLst>
                <p:tags r:id="rId10"/>
              </p:custDataLst>
            </p:nvPr>
          </p:nvSpPr>
          <p:spPr>
            <a:xfrm>
              <a:off x="7810" y="7017"/>
              <a:ext cx="1363" cy="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>
                  <a:sym typeface="+mn-ea"/>
                </a:rPr>
                <a:t>202</a:t>
              </a:r>
              <a:r>
                <a:rPr lang="en-US" altLang="zh-CN" sz="1400" b="1">
                  <a:sym typeface="+mn-ea"/>
                </a:rPr>
                <a:t>2.2</a:t>
              </a:r>
              <a:endParaRPr lang="en-US" altLang="zh-CN" sz="1400" b="1">
                <a:sym typeface="+mn-ea"/>
              </a:endParaRPr>
            </a:p>
          </p:txBody>
        </p:sp>
      </p:grpSp>
      <p:sp>
        <p:nvSpPr>
          <p:cNvPr id="76" name="文本框 75"/>
          <p:cNvSpPr txBox="1"/>
          <p:nvPr>
            <p:custDataLst>
              <p:tags r:id="rId11"/>
            </p:custDataLst>
          </p:nvPr>
        </p:nvSpPr>
        <p:spPr>
          <a:xfrm>
            <a:off x="3174365" y="5760085"/>
            <a:ext cx="2187575" cy="702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《车联网网络安全和数据安全标准体系建设指南》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3684270" y="4361815"/>
            <a:ext cx="848637" cy="1178560"/>
            <a:chOff x="7702" y="6853"/>
            <a:chExt cx="1447" cy="2124"/>
          </a:xfrm>
        </p:grpSpPr>
        <p:grpSp>
          <p:nvGrpSpPr>
            <p:cNvPr id="78" name="Group 63"/>
            <p:cNvGrpSpPr>
              <a:grpSpLocks noChangeAspect="1"/>
            </p:cNvGrpSpPr>
            <p:nvPr/>
          </p:nvGrpSpPr>
          <p:grpSpPr>
            <a:xfrm>
              <a:off x="7702" y="6853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79" name="Wave 58"/>
              <p:cNvSpPr/>
              <p:nvPr>
                <p:custDataLst>
                  <p:tags r:id="rId12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" name="Can 62"/>
              <p:cNvSpPr/>
              <p:nvPr>
                <p:custDataLst>
                  <p:tags r:id="rId13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" name="Can 61"/>
              <p:cNvSpPr/>
              <p:nvPr>
                <p:custDataLst>
                  <p:tags r:id="rId14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2" name="文本框 81"/>
            <p:cNvSpPr txBox="1"/>
            <p:nvPr>
              <p:custDataLst>
                <p:tags r:id="rId15"/>
              </p:custDataLst>
            </p:nvPr>
          </p:nvSpPr>
          <p:spPr>
            <a:xfrm>
              <a:off x="7810" y="7017"/>
              <a:ext cx="1339" cy="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>
                  <a:sym typeface="+mn-ea"/>
                </a:rPr>
                <a:t>202</a:t>
              </a:r>
              <a:r>
                <a:rPr lang="en-US" altLang="zh-CN" sz="1400" b="1">
                  <a:sym typeface="+mn-ea"/>
                </a:rPr>
                <a:t>1</a:t>
              </a:r>
              <a:r>
                <a:rPr lang="en-US" altLang="zh-CN" sz="1400" b="1">
                  <a:sym typeface="+mn-ea"/>
                </a:rPr>
                <a:t>.9</a:t>
              </a:r>
              <a:endParaRPr lang="en-US" altLang="zh-CN" sz="1400" b="1">
                <a:sym typeface="+mn-ea"/>
              </a:endParaRPr>
            </a:p>
          </p:txBody>
        </p:sp>
      </p:grpSp>
      <p:sp>
        <p:nvSpPr>
          <p:cNvPr id="83" name="文本框 82"/>
          <p:cNvSpPr txBox="1"/>
          <p:nvPr>
            <p:custDataLst>
              <p:tags r:id="rId16"/>
            </p:custDataLst>
          </p:nvPr>
        </p:nvSpPr>
        <p:spPr>
          <a:xfrm>
            <a:off x="1342390" y="5038090"/>
            <a:ext cx="2276475" cy="721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《车联网身份认证和安全信任试点技术指南（1.0）》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559300" y="2516505"/>
            <a:ext cx="848703" cy="1178560"/>
            <a:chOff x="7702" y="6853"/>
            <a:chExt cx="1448" cy="2124"/>
          </a:xfrm>
        </p:grpSpPr>
        <p:grpSp>
          <p:nvGrpSpPr>
            <p:cNvPr id="85" name="Group 63"/>
            <p:cNvGrpSpPr>
              <a:grpSpLocks noChangeAspect="1"/>
            </p:cNvGrpSpPr>
            <p:nvPr/>
          </p:nvGrpSpPr>
          <p:grpSpPr>
            <a:xfrm>
              <a:off x="7702" y="6853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86" name="Wave 58"/>
              <p:cNvSpPr/>
              <p:nvPr>
                <p:custDataLst>
                  <p:tags r:id="rId17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7" name="Can 62"/>
              <p:cNvSpPr/>
              <p:nvPr>
                <p:custDataLst>
                  <p:tags r:id="rId18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8" name="Can 61"/>
              <p:cNvSpPr/>
              <p:nvPr>
                <p:custDataLst>
                  <p:tags r:id="rId19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9" name="文本框 88"/>
            <p:cNvSpPr txBox="1"/>
            <p:nvPr>
              <p:custDataLst>
                <p:tags r:id="rId20"/>
              </p:custDataLst>
            </p:nvPr>
          </p:nvSpPr>
          <p:spPr>
            <a:xfrm>
              <a:off x="7739" y="7017"/>
              <a:ext cx="1411" cy="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>
                  <a:sym typeface="+mn-ea"/>
                </a:rPr>
                <a:t>20</a:t>
              </a:r>
              <a:r>
                <a:rPr lang="en-US" altLang="zh-CN" sz="1400" b="1">
                  <a:sym typeface="+mn-ea"/>
                </a:rPr>
                <a:t>18</a:t>
              </a:r>
              <a:r>
                <a:rPr lang="en-US" altLang="zh-CN" sz="1400" b="1">
                  <a:sym typeface="+mn-ea"/>
                </a:rPr>
                <a:t>.12</a:t>
              </a:r>
              <a:endParaRPr lang="en-US" altLang="zh-CN" sz="1400" b="1">
                <a:sym typeface="+mn-ea"/>
              </a:endParaRPr>
            </a:p>
          </p:txBody>
        </p:sp>
      </p:grpSp>
      <p:sp>
        <p:nvSpPr>
          <p:cNvPr id="90" name="文本框 89"/>
          <p:cNvSpPr txBox="1"/>
          <p:nvPr>
            <p:custDataLst>
              <p:tags r:id="rId21"/>
            </p:custDataLst>
          </p:nvPr>
        </p:nvSpPr>
        <p:spPr>
          <a:xfrm>
            <a:off x="5313680" y="2481580"/>
            <a:ext cx="2123440" cy="6445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《车联网（智能网联汽车）产业发展行动计划》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91" name="组合 90"/>
          <p:cNvGrpSpPr>
            <a:grpSpLocks noChangeAspect="1"/>
          </p:cNvGrpSpPr>
          <p:nvPr/>
        </p:nvGrpSpPr>
        <p:grpSpPr>
          <a:xfrm>
            <a:off x="2519767" y="1678305"/>
            <a:ext cx="857250" cy="989330"/>
            <a:chOff x="7658" y="6853"/>
            <a:chExt cx="1743" cy="2124"/>
          </a:xfrm>
        </p:grpSpPr>
        <p:grpSp>
          <p:nvGrpSpPr>
            <p:cNvPr id="92" name="Group 63"/>
            <p:cNvGrpSpPr>
              <a:grpSpLocks noChangeAspect="1"/>
            </p:cNvGrpSpPr>
            <p:nvPr/>
          </p:nvGrpSpPr>
          <p:grpSpPr>
            <a:xfrm>
              <a:off x="7702" y="6853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93" name="Wave 58"/>
              <p:cNvSpPr/>
              <p:nvPr>
                <p:custDataLst>
                  <p:tags r:id="rId22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4" name="Can 62"/>
              <p:cNvSpPr/>
              <p:nvPr>
                <p:custDataLst>
                  <p:tags r:id="rId23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5" name="Can 61"/>
              <p:cNvSpPr/>
              <p:nvPr>
                <p:custDataLst>
                  <p:tags r:id="rId24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96" name="文本框 95"/>
            <p:cNvSpPr txBox="1"/>
            <p:nvPr>
              <p:custDataLst>
                <p:tags r:id="rId25"/>
              </p:custDataLst>
            </p:nvPr>
          </p:nvSpPr>
          <p:spPr>
            <a:xfrm>
              <a:off x="7658" y="7001"/>
              <a:ext cx="1743" cy="5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ym typeface="+mn-ea"/>
                </a:rPr>
                <a:t>20</a:t>
              </a:r>
              <a:r>
                <a:rPr lang="en-US" altLang="zh-CN" sz="1200" b="1">
                  <a:sym typeface="+mn-ea"/>
                </a:rPr>
                <a:t>18.10</a:t>
              </a:r>
              <a:endParaRPr lang="en-US" altLang="zh-CN" sz="1200" b="1">
                <a:sym typeface="+mn-ea"/>
              </a:endParaRPr>
            </a:p>
          </p:txBody>
        </p:sp>
      </p:grpSp>
      <p:sp>
        <p:nvSpPr>
          <p:cNvPr id="97" name="文本框 96"/>
          <p:cNvSpPr txBox="1"/>
          <p:nvPr>
            <p:custDataLst>
              <p:tags r:id="rId26"/>
            </p:custDataLst>
          </p:nvPr>
        </p:nvSpPr>
        <p:spPr>
          <a:xfrm>
            <a:off x="3110865" y="1548130"/>
            <a:ext cx="3275330" cy="702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《车联网（智能网联汽车）直连通信使用5905-5925MHz频段管理规定（暂行）》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98" name="组合 97"/>
          <p:cNvGrpSpPr>
            <a:grpSpLocks noChangeAspect="1"/>
          </p:cNvGrpSpPr>
          <p:nvPr/>
        </p:nvGrpSpPr>
        <p:grpSpPr>
          <a:xfrm>
            <a:off x="1195705" y="1598295"/>
            <a:ext cx="685800" cy="910590"/>
            <a:chOff x="7702" y="6853"/>
            <a:chExt cx="1515" cy="2124"/>
          </a:xfrm>
        </p:grpSpPr>
        <p:grpSp>
          <p:nvGrpSpPr>
            <p:cNvPr id="99" name="Group 63"/>
            <p:cNvGrpSpPr>
              <a:grpSpLocks noChangeAspect="1"/>
            </p:cNvGrpSpPr>
            <p:nvPr/>
          </p:nvGrpSpPr>
          <p:grpSpPr>
            <a:xfrm>
              <a:off x="7702" y="6853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100" name="Wave 58"/>
              <p:cNvSpPr/>
              <p:nvPr>
                <p:custDataLst>
                  <p:tags r:id="rId27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1" name="Can 62"/>
              <p:cNvSpPr/>
              <p:nvPr>
                <p:custDataLst>
                  <p:tags r:id="rId28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2" name="Can 61"/>
              <p:cNvSpPr/>
              <p:nvPr>
                <p:custDataLst>
                  <p:tags r:id="rId29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03" name="文本框 102"/>
            <p:cNvSpPr txBox="1"/>
            <p:nvPr>
              <p:custDataLst>
                <p:tags r:id="rId30"/>
              </p:custDataLst>
            </p:nvPr>
          </p:nvSpPr>
          <p:spPr>
            <a:xfrm>
              <a:off x="7744" y="7017"/>
              <a:ext cx="1473" cy="6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ym typeface="+mn-ea"/>
                </a:rPr>
                <a:t>20</a:t>
              </a:r>
              <a:r>
                <a:rPr lang="en-US" sz="1200" b="1">
                  <a:sym typeface="+mn-ea"/>
                </a:rPr>
                <a:t>18</a:t>
              </a:r>
              <a:r>
                <a:rPr lang="en-US" altLang="zh-CN" sz="1200" b="1">
                  <a:sym typeface="+mn-ea"/>
                </a:rPr>
                <a:t>.6</a:t>
              </a:r>
              <a:endParaRPr lang="en-US" altLang="zh-CN" sz="1200" b="1">
                <a:sym typeface="+mn-ea"/>
              </a:endParaRPr>
            </a:p>
          </p:txBody>
        </p:sp>
      </p:grpSp>
      <p:sp>
        <p:nvSpPr>
          <p:cNvPr id="104" name="文本框 103"/>
          <p:cNvSpPr txBox="1"/>
          <p:nvPr>
            <p:custDataLst>
              <p:tags r:id="rId31"/>
            </p:custDataLst>
          </p:nvPr>
        </p:nvSpPr>
        <p:spPr>
          <a:xfrm>
            <a:off x="196850" y="2487295"/>
            <a:ext cx="2149475" cy="7150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</a:t>
            </a:r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、国家标准委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《国家车联网产业标准体系建设指南（总体要求》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3110865" y="3390900"/>
            <a:ext cx="848637" cy="1178560"/>
            <a:chOff x="7702" y="6853"/>
            <a:chExt cx="1447" cy="2124"/>
          </a:xfrm>
        </p:grpSpPr>
        <p:grpSp>
          <p:nvGrpSpPr>
            <p:cNvPr id="106" name="Group 63"/>
            <p:cNvGrpSpPr>
              <a:grpSpLocks noChangeAspect="1"/>
            </p:cNvGrpSpPr>
            <p:nvPr/>
          </p:nvGrpSpPr>
          <p:grpSpPr>
            <a:xfrm>
              <a:off x="7702" y="6853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107" name="Wave 58"/>
              <p:cNvSpPr/>
              <p:nvPr>
                <p:custDataLst>
                  <p:tags r:id="rId32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8" name="Can 62"/>
              <p:cNvSpPr/>
              <p:nvPr>
                <p:custDataLst>
                  <p:tags r:id="rId33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9" name="Can 61"/>
              <p:cNvSpPr/>
              <p:nvPr>
                <p:custDataLst>
                  <p:tags r:id="rId34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10" name="文本框 109"/>
            <p:cNvSpPr txBox="1"/>
            <p:nvPr>
              <p:custDataLst>
                <p:tags r:id="rId35"/>
              </p:custDataLst>
            </p:nvPr>
          </p:nvSpPr>
          <p:spPr>
            <a:xfrm>
              <a:off x="7810" y="7017"/>
              <a:ext cx="1339" cy="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>
                  <a:sym typeface="+mn-ea"/>
                </a:rPr>
                <a:t>202</a:t>
              </a:r>
              <a:r>
                <a:rPr lang="en-US" altLang="zh-CN" sz="1400" b="1">
                  <a:sym typeface="+mn-ea"/>
                </a:rPr>
                <a:t>1</a:t>
              </a:r>
              <a:r>
                <a:rPr lang="en-US" altLang="zh-CN" sz="1400" b="1">
                  <a:sym typeface="+mn-ea"/>
                </a:rPr>
                <a:t>.7</a:t>
              </a:r>
              <a:endParaRPr lang="en-US" altLang="zh-CN" sz="1400" b="1">
                <a:sym typeface="+mn-ea"/>
              </a:endParaRPr>
            </a:p>
          </p:txBody>
        </p:sp>
      </p:grpSp>
      <p:sp>
        <p:nvSpPr>
          <p:cNvPr id="111" name="文本框 110"/>
          <p:cNvSpPr txBox="1"/>
          <p:nvPr>
            <p:custDataLst>
              <p:tags r:id="rId36"/>
            </p:custDataLst>
          </p:nvPr>
        </p:nvSpPr>
        <p:spPr>
          <a:xfrm>
            <a:off x="639445" y="3606800"/>
            <a:ext cx="2556510" cy="721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工信部、公安部、交通运输部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《智能网联汽车道路测试与示范应用管理规范（试行）》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733550" y="446088"/>
            <a:ext cx="5676900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2800" b="1" dirty="0">
                <a:latin typeface="+mj-ea"/>
                <a:ea typeface="+mj-ea"/>
                <a:cs typeface="+mj-ea"/>
                <a:sym typeface="+mn-ea"/>
              </a:rPr>
              <a:t>国家车联网产业标准体系进展情况</a:t>
            </a:r>
            <a:endParaRPr lang="zh-CN" altLang="en-US" sz="2800" b="1" dirty="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commondata" val="eyJoZGlkIjoiMTAwMTY5Y2IyODU5ZTE2NWM4ZmQ5NmJhOGQ0ZWVlMGI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WPS 演示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</vt:lpstr>
      <vt:lpstr>华文中宋</vt:lpstr>
      <vt:lpstr>仿宋</vt:lpstr>
      <vt:lpstr>华文楷体</vt:lpstr>
      <vt:lpstr>华文细黑</vt:lpstr>
      <vt:lpstr>华文新魏</vt:lpstr>
      <vt:lpstr>幼圆</vt:lpstr>
      <vt:lpstr>楷体</vt:lpstr>
      <vt:lpstr>华文行楷</vt:lpstr>
      <vt:lpstr>仿宋_GB2312</vt:lpstr>
      <vt:lpstr>方正舒体</vt:lpstr>
      <vt:lpstr>等线</vt:lpstr>
      <vt:lpstr>黑体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小咖</cp:lastModifiedBy>
  <cp:revision>3</cp:revision>
  <dcterms:created xsi:type="dcterms:W3CDTF">2023-12-09T09:47:00Z</dcterms:created>
  <dcterms:modified xsi:type="dcterms:W3CDTF">2023-12-10T03:42:59Z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3EF25BBBC6274770A54D160AAEC4152C_12</vt:lpwstr>
  </property>
  <property fmtid="{D5CDD505-2E9C-101B-9397-08002B2CF9AE}" pid="3" name="KSOProductBuildVer">
    <vt:lpwstr>2052-12.1.0.15712</vt:lpwstr>
  </property>
</Properties>
</file>