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9144000" cy="6858000" type="screen4x3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42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2" Type="http://schemas.openxmlformats.org/officeDocument/2006/relationships/slideLayout" Target="../slideLayouts/slideLayout1.xml"/><Relationship Id="rId41" Type="http://schemas.openxmlformats.org/officeDocument/2006/relationships/tags" Target="../tags/tag41.xml"/><Relationship Id="rId40" Type="http://schemas.openxmlformats.org/officeDocument/2006/relationships/tags" Target="../tags/tag40.xml"/><Relationship Id="rId4" Type="http://schemas.openxmlformats.org/officeDocument/2006/relationships/tags" Target="../tags/tag4.xml"/><Relationship Id="rId39" Type="http://schemas.openxmlformats.org/officeDocument/2006/relationships/tags" Target="../tags/tag39.xml"/><Relationship Id="rId38" Type="http://schemas.openxmlformats.org/officeDocument/2006/relationships/tags" Target="../tags/tag38.xml"/><Relationship Id="rId37" Type="http://schemas.openxmlformats.org/officeDocument/2006/relationships/tags" Target="../tags/tag37.xml"/><Relationship Id="rId36" Type="http://schemas.openxmlformats.org/officeDocument/2006/relationships/tags" Target="../tags/tag36.xml"/><Relationship Id="rId35" Type="http://schemas.openxmlformats.org/officeDocument/2006/relationships/tags" Target="../tags/tag35.xml"/><Relationship Id="rId34" Type="http://schemas.openxmlformats.org/officeDocument/2006/relationships/tags" Target="../tags/tag34.xml"/><Relationship Id="rId33" Type="http://schemas.openxmlformats.org/officeDocument/2006/relationships/tags" Target="../tags/tag33.xml"/><Relationship Id="rId32" Type="http://schemas.openxmlformats.org/officeDocument/2006/relationships/tags" Target="../tags/tag32.xml"/><Relationship Id="rId31" Type="http://schemas.openxmlformats.org/officeDocument/2006/relationships/tags" Target="../tags/tag31.xml"/><Relationship Id="rId30" Type="http://schemas.openxmlformats.org/officeDocument/2006/relationships/tags" Target="../tags/tag30.xml"/><Relationship Id="rId3" Type="http://schemas.openxmlformats.org/officeDocument/2006/relationships/tags" Target="../tags/tag3.xml"/><Relationship Id="rId29" Type="http://schemas.openxmlformats.org/officeDocument/2006/relationships/tags" Target="../tags/tag29.xml"/><Relationship Id="rId28" Type="http://schemas.openxmlformats.org/officeDocument/2006/relationships/tags" Target="../tags/tag28.xml"/><Relationship Id="rId27" Type="http://schemas.openxmlformats.org/officeDocument/2006/relationships/tags" Target="../tags/tag27.xml"/><Relationship Id="rId26" Type="http://schemas.openxmlformats.org/officeDocument/2006/relationships/tags" Target="../tags/tag26.xml"/><Relationship Id="rId25" Type="http://schemas.openxmlformats.org/officeDocument/2006/relationships/tags" Target="../tags/tag25.xml"/><Relationship Id="rId24" Type="http://schemas.openxmlformats.org/officeDocument/2006/relationships/tags" Target="../tags/tag24.xml"/><Relationship Id="rId23" Type="http://schemas.openxmlformats.org/officeDocument/2006/relationships/tags" Target="../tags/tag23.xml"/><Relationship Id="rId22" Type="http://schemas.openxmlformats.org/officeDocument/2006/relationships/tags" Target="../tags/tag22.xml"/><Relationship Id="rId21" Type="http://schemas.openxmlformats.org/officeDocument/2006/relationships/tags" Target="../tags/tag21.xml"/><Relationship Id="rId20" Type="http://schemas.openxmlformats.org/officeDocument/2006/relationships/tags" Target="../tags/tag20.xml"/><Relationship Id="rId2" Type="http://schemas.openxmlformats.org/officeDocument/2006/relationships/tags" Target="../tags/tag2.xml"/><Relationship Id="rId19" Type="http://schemas.openxmlformats.org/officeDocument/2006/relationships/tags" Target="../tags/tag19.xml"/><Relationship Id="rId18" Type="http://schemas.openxmlformats.org/officeDocument/2006/relationships/tags" Target="../tags/tag18.xml"/><Relationship Id="rId17" Type="http://schemas.openxmlformats.org/officeDocument/2006/relationships/tags" Target="../tags/tag17.xml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" name="Freeform 5"/>
          <p:cNvSpPr/>
          <p:nvPr>
            <p:custDataLst>
              <p:tags r:id="rId1"/>
            </p:custDataLst>
          </p:nvPr>
        </p:nvSpPr>
        <p:spPr bwMode="auto">
          <a:xfrm>
            <a:off x="209550" y="2040890"/>
            <a:ext cx="8390890" cy="4062730"/>
          </a:xfrm>
          <a:custGeom>
            <a:avLst/>
            <a:gdLst>
              <a:gd name="T0" fmla="*/ 2147483646 w 1735"/>
              <a:gd name="T1" fmla="*/ 2147483646 h 784"/>
              <a:gd name="T2" fmla="*/ 2147483646 w 1735"/>
              <a:gd name="T3" fmla="*/ 2147483646 h 784"/>
              <a:gd name="T4" fmla="*/ 2147483646 w 1735"/>
              <a:gd name="T5" fmla="*/ 2147483646 h 784"/>
              <a:gd name="T6" fmla="*/ 2147483646 w 1735"/>
              <a:gd name="T7" fmla="*/ 2147483646 h 784"/>
              <a:gd name="T8" fmla="*/ 2147483646 w 1735"/>
              <a:gd name="T9" fmla="*/ 2147483646 h 784"/>
              <a:gd name="T10" fmla="*/ 2147483646 w 1735"/>
              <a:gd name="T11" fmla="*/ 2147483646 h 784"/>
              <a:gd name="T12" fmla="*/ 2147483646 w 1735"/>
              <a:gd name="T13" fmla="*/ 2147483646 h 784"/>
              <a:gd name="T14" fmla="*/ 2147483646 w 1735"/>
              <a:gd name="T15" fmla="*/ 2147483646 h 784"/>
              <a:gd name="T16" fmla="*/ 2147483646 w 1735"/>
              <a:gd name="T17" fmla="*/ 2147483646 h 784"/>
              <a:gd name="T18" fmla="*/ 2147483646 w 1735"/>
              <a:gd name="T19" fmla="*/ 2147483646 h 784"/>
              <a:gd name="T20" fmla="*/ 0 w 1735"/>
              <a:gd name="T21" fmla="*/ 0 h 784"/>
              <a:gd name="T22" fmla="*/ 2147483646 w 1735"/>
              <a:gd name="T23" fmla="*/ 2147483646 h 784"/>
              <a:gd name="T24" fmla="*/ 2147483646 w 1735"/>
              <a:gd name="T25" fmla="*/ 2147483646 h 784"/>
              <a:gd name="T26" fmla="*/ 2147483646 w 1735"/>
              <a:gd name="T27" fmla="*/ 2147483646 h 784"/>
              <a:gd name="T28" fmla="*/ 2147483646 w 1735"/>
              <a:gd name="T29" fmla="*/ 2147483646 h 784"/>
              <a:gd name="T30" fmla="*/ 2147483646 w 1735"/>
              <a:gd name="T31" fmla="*/ 2147483646 h 78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735"/>
              <a:gd name="T49" fmla="*/ 0 h 784"/>
              <a:gd name="T50" fmla="*/ 1735 w 1735"/>
              <a:gd name="T51" fmla="*/ 784 h 784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735" h="784">
                <a:moveTo>
                  <a:pt x="1548" y="674"/>
                </a:moveTo>
                <a:cubicBezTo>
                  <a:pt x="1577" y="645"/>
                  <a:pt x="1577" y="645"/>
                  <a:pt x="1577" y="645"/>
                </a:cubicBezTo>
                <a:cubicBezTo>
                  <a:pt x="1735" y="724"/>
                  <a:pt x="1735" y="724"/>
                  <a:pt x="1735" y="724"/>
                </a:cubicBezTo>
                <a:cubicBezTo>
                  <a:pt x="1437" y="784"/>
                  <a:pt x="1437" y="784"/>
                  <a:pt x="1437" y="784"/>
                </a:cubicBezTo>
                <a:cubicBezTo>
                  <a:pt x="1474" y="748"/>
                  <a:pt x="1474" y="748"/>
                  <a:pt x="1474" y="748"/>
                </a:cubicBezTo>
                <a:cubicBezTo>
                  <a:pt x="1425" y="747"/>
                  <a:pt x="1376" y="745"/>
                  <a:pt x="1328" y="742"/>
                </a:cubicBezTo>
                <a:cubicBezTo>
                  <a:pt x="1190" y="733"/>
                  <a:pt x="1058" y="716"/>
                  <a:pt x="930" y="692"/>
                </a:cubicBezTo>
                <a:cubicBezTo>
                  <a:pt x="698" y="635"/>
                  <a:pt x="578" y="571"/>
                  <a:pt x="571" y="498"/>
                </a:cubicBezTo>
                <a:cubicBezTo>
                  <a:pt x="562" y="453"/>
                  <a:pt x="606" y="407"/>
                  <a:pt x="702" y="361"/>
                </a:cubicBezTo>
                <a:cubicBezTo>
                  <a:pt x="824" y="313"/>
                  <a:pt x="906" y="271"/>
                  <a:pt x="948" y="236"/>
                </a:cubicBezTo>
                <a:cubicBezTo>
                  <a:pt x="1053" y="130"/>
                  <a:pt x="737" y="51"/>
                  <a:pt x="0" y="0"/>
                </a:cubicBezTo>
                <a:cubicBezTo>
                  <a:pt x="754" y="31"/>
                  <a:pt x="1085" y="112"/>
                  <a:pt x="993" y="243"/>
                </a:cubicBezTo>
                <a:cubicBezTo>
                  <a:pt x="968" y="274"/>
                  <a:pt x="896" y="312"/>
                  <a:pt x="777" y="359"/>
                </a:cubicBezTo>
                <a:cubicBezTo>
                  <a:pt x="664" y="409"/>
                  <a:pt x="631" y="463"/>
                  <a:pt x="678" y="520"/>
                </a:cubicBezTo>
                <a:cubicBezTo>
                  <a:pt x="761" y="606"/>
                  <a:pt x="977" y="656"/>
                  <a:pt x="1328" y="670"/>
                </a:cubicBezTo>
                <a:cubicBezTo>
                  <a:pt x="1396" y="673"/>
                  <a:pt x="1470" y="674"/>
                  <a:pt x="1548" y="674"/>
                </a:cubicBezTo>
                <a:close/>
              </a:path>
            </a:pathLst>
          </a:custGeom>
          <a:solidFill>
            <a:srgbClr val="C1C7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682" tIns="60841" rIns="121682" bIns="60841"/>
          <a:p>
            <a:endParaRPr lang="zh-CN" altLang="en-US"/>
          </a:p>
        </p:txBody>
      </p:sp>
      <p:sp>
        <p:nvSpPr>
          <p:cNvPr id="60" name="文本框 59"/>
          <p:cNvSpPr txBox="1"/>
          <p:nvPr>
            <p:custDataLst>
              <p:tags r:id="rId2"/>
            </p:custDataLst>
          </p:nvPr>
        </p:nvSpPr>
        <p:spPr>
          <a:xfrm>
            <a:off x="4356100" y="6090920"/>
            <a:ext cx="2427605" cy="70993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ctr"/>
            <a:r>
              <a:rPr lang="zh-CN" altLang="en-US" sz="1400" b="1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工信部、国家标准委</a:t>
            </a:r>
            <a:endParaRPr lang="zh-CN" altLang="en-US" sz="1400" b="1">
              <a:solidFill>
                <a:srgbClr val="C00000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algn="just"/>
            <a:r>
              <a:rPr lang="zh-CN" altLang="en-US" sz="1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《国家车联网产业标准体系建设指南（智能网联汽车）》</a:t>
            </a:r>
            <a:endParaRPr lang="zh-CN" altLang="en-US" sz="14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grpSp>
        <p:nvGrpSpPr>
          <p:cNvPr id="61" name="组合 60"/>
          <p:cNvGrpSpPr/>
          <p:nvPr/>
        </p:nvGrpSpPr>
        <p:grpSpPr>
          <a:xfrm>
            <a:off x="5660390" y="4913630"/>
            <a:ext cx="794680" cy="1178560"/>
            <a:chOff x="10786" y="7050"/>
            <a:chExt cx="1355" cy="2124"/>
          </a:xfrm>
        </p:grpSpPr>
        <p:grpSp>
          <p:nvGrpSpPr>
            <p:cNvPr id="65" name="Group 63"/>
            <p:cNvGrpSpPr>
              <a:grpSpLocks noChangeAspect="1"/>
            </p:cNvGrpSpPr>
            <p:nvPr/>
          </p:nvGrpSpPr>
          <p:grpSpPr>
            <a:xfrm>
              <a:off x="10786" y="7050"/>
              <a:ext cx="1338" cy="2124"/>
              <a:chOff x="1257300" y="1962150"/>
              <a:chExt cx="1257300" cy="1995489"/>
            </a:xfrm>
            <a:solidFill>
              <a:srgbClr val="C00000"/>
            </a:solidFill>
          </p:grpSpPr>
          <p:sp>
            <p:nvSpPr>
              <p:cNvPr id="66" name="Wave 58"/>
              <p:cNvSpPr/>
              <p:nvPr>
                <p:custDataLst>
                  <p:tags r:id="rId3"/>
                </p:custDataLst>
              </p:nvPr>
            </p:nvSpPr>
            <p:spPr>
              <a:xfrm>
                <a:off x="1447800" y="1962150"/>
                <a:ext cx="1066800" cy="838200"/>
              </a:xfrm>
              <a:prstGeom prst="wave">
                <a:avLst>
                  <a:gd name="adj1" fmla="val 6364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67" name="Can 62"/>
              <p:cNvSpPr/>
              <p:nvPr>
                <p:custDataLst>
                  <p:tags r:id="rId4"/>
                </p:custDataLst>
              </p:nvPr>
            </p:nvSpPr>
            <p:spPr>
              <a:xfrm>
                <a:off x="1257300" y="3843339"/>
                <a:ext cx="304800" cy="1143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68" name="Can 61"/>
              <p:cNvSpPr/>
              <p:nvPr>
                <p:custDataLst>
                  <p:tags r:id="rId5"/>
                </p:custDataLst>
              </p:nvPr>
            </p:nvSpPr>
            <p:spPr>
              <a:xfrm>
                <a:off x="1371600" y="1962150"/>
                <a:ext cx="76200" cy="19050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sp>
          <p:nvSpPr>
            <p:cNvPr id="69" name="文本框 68"/>
            <p:cNvSpPr txBox="1"/>
            <p:nvPr>
              <p:custDataLst>
                <p:tags r:id="rId6"/>
              </p:custDataLst>
            </p:nvPr>
          </p:nvSpPr>
          <p:spPr>
            <a:xfrm>
              <a:off x="10894" y="7214"/>
              <a:ext cx="1247" cy="55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400" b="1">
                  <a:sym typeface="+mn-ea"/>
                </a:rPr>
                <a:t>2023</a:t>
              </a:r>
              <a:r>
                <a:rPr lang="en-US" altLang="zh-CN" sz="1400" b="1">
                  <a:sym typeface="+mn-ea"/>
                </a:rPr>
                <a:t>.</a:t>
              </a:r>
              <a:r>
                <a:rPr lang="zh-CN" altLang="en-US" sz="1400" b="1">
                  <a:sym typeface="+mn-ea"/>
                </a:rPr>
                <a:t>7</a:t>
              </a:r>
              <a:endParaRPr lang="zh-CN" altLang="en-US" sz="1400" b="1">
                <a:sym typeface="+mn-ea"/>
              </a:endParaRPr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4576445" y="4785995"/>
            <a:ext cx="862712" cy="1178560"/>
            <a:chOff x="7702" y="6853"/>
            <a:chExt cx="1471" cy="2124"/>
          </a:xfrm>
        </p:grpSpPr>
        <p:grpSp>
          <p:nvGrpSpPr>
            <p:cNvPr id="71" name="Group 63"/>
            <p:cNvGrpSpPr>
              <a:grpSpLocks noChangeAspect="1"/>
            </p:cNvGrpSpPr>
            <p:nvPr/>
          </p:nvGrpSpPr>
          <p:grpSpPr>
            <a:xfrm>
              <a:off x="7702" y="6853"/>
              <a:ext cx="1338" cy="2124"/>
              <a:chOff x="1257300" y="1962150"/>
              <a:chExt cx="1257300" cy="1995489"/>
            </a:xfrm>
            <a:solidFill>
              <a:srgbClr val="C00000"/>
            </a:solidFill>
          </p:grpSpPr>
          <p:sp>
            <p:nvSpPr>
              <p:cNvPr id="72" name="Wave 58"/>
              <p:cNvSpPr/>
              <p:nvPr>
                <p:custDataLst>
                  <p:tags r:id="rId7"/>
                </p:custDataLst>
              </p:nvPr>
            </p:nvSpPr>
            <p:spPr>
              <a:xfrm>
                <a:off x="1447800" y="1962150"/>
                <a:ext cx="1066800" cy="838200"/>
              </a:xfrm>
              <a:prstGeom prst="wave">
                <a:avLst>
                  <a:gd name="adj1" fmla="val 6364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73" name="Can 62"/>
              <p:cNvSpPr/>
              <p:nvPr>
                <p:custDataLst>
                  <p:tags r:id="rId8"/>
                </p:custDataLst>
              </p:nvPr>
            </p:nvSpPr>
            <p:spPr>
              <a:xfrm>
                <a:off x="1257300" y="3843339"/>
                <a:ext cx="304800" cy="1143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74" name="Can 61"/>
              <p:cNvSpPr/>
              <p:nvPr>
                <p:custDataLst>
                  <p:tags r:id="rId9"/>
                </p:custDataLst>
              </p:nvPr>
            </p:nvSpPr>
            <p:spPr>
              <a:xfrm>
                <a:off x="1371600" y="1962150"/>
                <a:ext cx="76200" cy="19050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sp>
          <p:nvSpPr>
            <p:cNvPr id="75" name="文本框 74"/>
            <p:cNvSpPr txBox="1"/>
            <p:nvPr>
              <p:custDataLst>
                <p:tags r:id="rId10"/>
              </p:custDataLst>
            </p:nvPr>
          </p:nvSpPr>
          <p:spPr>
            <a:xfrm>
              <a:off x="7810" y="7017"/>
              <a:ext cx="1363" cy="55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400" b="1">
                  <a:sym typeface="+mn-ea"/>
                </a:rPr>
                <a:t>202</a:t>
              </a:r>
              <a:r>
                <a:rPr lang="en-US" altLang="zh-CN" sz="1400" b="1">
                  <a:sym typeface="+mn-ea"/>
                </a:rPr>
                <a:t>2.2</a:t>
              </a:r>
              <a:endParaRPr lang="en-US" altLang="zh-CN" sz="1400" b="1">
                <a:sym typeface="+mn-ea"/>
              </a:endParaRPr>
            </a:p>
          </p:txBody>
        </p:sp>
      </p:grpSp>
      <p:sp>
        <p:nvSpPr>
          <p:cNvPr id="76" name="文本框 75"/>
          <p:cNvSpPr txBox="1"/>
          <p:nvPr>
            <p:custDataLst>
              <p:tags r:id="rId11"/>
            </p:custDataLst>
          </p:nvPr>
        </p:nvSpPr>
        <p:spPr>
          <a:xfrm>
            <a:off x="2378075" y="5736590"/>
            <a:ext cx="2187575" cy="70294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ctr"/>
            <a:r>
              <a:rPr lang="zh-CN" altLang="en-US" sz="1400" b="1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工信部</a:t>
            </a:r>
            <a:endParaRPr lang="zh-CN" altLang="en-US" sz="1400" b="1">
              <a:solidFill>
                <a:srgbClr val="C00000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algn="just"/>
            <a:r>
              <a:rPr lang="zh-CN" altLang="en-US" sz="1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《车联网网络安全和数据安全标准体系建设指南》</a:t>
            </a:r>
            <a:endParaRPr lang="zh-CN" altLang="en-US" sz="14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grpSp>
        <p:nvGrpSpPr>
          <p:cNvPr id="77" name="组合 76"/>
          <p:cNvGrpSpPr/>
          <p:nvPr/>
        </p:nvGrpSpPr>
        <p:grpSpPr>
          <a:xfrm>
            <a:off x="3627120" y="4393565"/>
            <a:ext cx="848637" cy="1178560"/>
            <a:chOff x="7702" y="6853"/>
            <a:chExt cx="1447" cy="2124"/>
          </a:xfrm>
        </p:grpSpPr>
        <p:grpSp>
          <p:nvGrpSpPr>
            <p:cNvPr id="78" name="Group 63"/>
            <p:cNvGrpSpPr>
              <a:grpSpLocks noChangeAspect="1"/>
            </p:cNvGrpSpPr>
            <p:nvPr/>
          </p:nvGrpSpPr>
          <p:grpSpPr>
            <a:xfrm>
              <a:off x="7702" y="6853"/>
              <a:ext cx="1338" cy="2124"/>
              <a:chOff x="1257300" y="1962150"/>
              <a:chExt cx="1257300" cy="1995489"/>
            </a:xfrm>
            <a:solidFill>
              <a:srgbClr val="C00000"/>
            </a:solidFill>
          </p:grpSpPr>
          <p:sp>
            <p:nvSpPr>
              <p:cNvPr id="79" name="Wave 58"/>
              <p:cNvSpPr/>
              <p:nvPr>
                <p:custDataLst>
                  <p:tags r:id="rId12"/>
                </p:custDataLst>
              </p:nvPr>
            </p:nvSpPr>
            <p:spPr>
              <a:xfrm>
                <a:off x="1447800" y="1962150"/>
                <a:ext cx="1066800" cy="838200"/>
              </a:xfrm>
              <a:prstGeom prst="wave">
                <a:avLst>
                  <a:gd name="adj1" fmla="val 6364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80" name="Can 62"/>
              <p:cNvSpPr/>
              <p:nvPr>
                <p:custDataLst>
                  <p:tags r:id="rId13"/>
                </p:custDataLst>
              </p:nvPr>
            </p:nvSpPr>
            <p:spPr>
              <a:xfrm>
                <a:off x="1257300" y="3843339"/>
                <a:ext cx="304800" cy="1143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81" name="Can 61"/>
              <p:cNvSpPr/>
              <p:nvPr>
                <p:custDataLst>
                  <p:tags r:id="rId14"/>
                </p:custDataLst>
              </p:nvPr>
            </p:nvSpPr>
            <p:spPr>
              <a:xfrm>
                <a:off x="1371600" y="1962150"/>
                <a:ext cx="76200" cy="19050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sp>
          <p:nvSpPr>
            <p:cNvPr id="82" name="文本框 81"/>
            <p:cNvSpPr txBox="1"/>
            <p:nvPr>
              <p:custDataLst>
                <p:tags r:id="rId15"/>
              </p:custDataLst>
            </p:nvPr>
          </p:nvSpPr>
          <p:spPr>
            <a:xfrm>
              <a:off x="7810" y="7017"/>
              <a:ext cx="1339" cy="55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400" b="1">
                  <a:sym typeface="+mn-ea"/>
                </a:rPr>
                <a:t>202</a:t>
              </a:r>
              <a:r>
                <a:rPr lang="en-US" altLang="zh-CN" sz="1400" b="1">
                  <a:sym typeface="+mn-ea"/>
                </a:rPr>
                <a:t>1</a:t>
              </a:r>
              <a:r>
                <a:rPr lang="en-US" altLang="zh-CN" sz="1400" b="1">
                  <a:sym typeface="+mn-ea"/>
                </a:rPr>
                <a:t>.9</a:t>
              </a:r>
              <a:endParaRPr lang="en-US" altLang="zh-CN" sz="1400" b="1">
                <a:sym typeface="+mn-ea"/>
              </a:endParaRPr>
            </a:p>
          </p:txBody>
        </p:sp>
      </p:grpSp>
      <p:sp>
        <p:nvSpPr>
          <p:cNvPr id="83" name="文本框 82"/>
          <p:cNvSpPr txBox="1"/>
          <p:nvPr>
            <p:custDataLst>
              <p:tags r:id="rId16"/>
            </p:custDataLst>
          </p:nvPr>
        </p:nvSpPr>
        <p:spPr>
          <a:xfrm>
            <a:off x="1342390" y="4961890"/>
            <a:ext cx="2276475" cy="72199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ctr"/>
            <a:r>
              <a:rPr lang="zh-CN" altLang="en-US" sz="1400" b="1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工信部</a:t>
            </a:r>
            <a:endParaRPr lang="zh-CN" altLang="en-US" sz="1400" b="1">
              <a:solidFill>
                <a:srgbClr val="C00000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algn="just"/>
            <a:r>
              <a:rPr lang="zh-CN" altLang="en-US" sz="1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《车联网身份认证和安全信任试点技术指南（1.0）》</a:t>
            </a:r>
            <a:endParaRPr lang="zh-CN" altLang="en-US" sz="14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grpSp>
        <p:nvGrpSpPr>
          <p:cNvPr id="84" name="组合 83"/>
          <p:cNvGrpSpPr/>
          <p:nvPr/>
        </p:nvGrpSpPr>
        <p:grpSpPr>
          <a:xfrm>
            <a:off x="4819650" y="2313305"/>
            <a:ext cx="848703" cy="1178560"/>
            <a:chOff x="7702" y="6853"/>
            <a:chExt cx="1448" cy="2124"/>
          </a:xfrm>
        </p:grpSpPr>
        <p:grpSp>
          <p:nvGrpSpPr>
            <p:cNvPr id="85" name="Group 63"/>
            <p:cNvGrpSpPr>
              <a:grpSpLocks noChangeAspect="1"/>
            </p:cNvGrpSpPr>
            <p:nvPr/>
          </p:nvGrpSpPr>
          <p:grpSpPr>
            <a:xfrm>
              <a:off x="7702" y="6853"/>
              <a:ext cx="1338" cy="2124"/>
              <a:chOff x="1257300" y="1962150"/>
              <a:chExt cx="1257300" cy="1995489"/>
            </a:xfrm>
            <a:solidFill>
              <a:srgbClr val="C00000"/>
            </a:solidFill>
          </p:grpSpPr>
          <p:sp>
            <p:nvSpPr>
              <p:cNvPr id="86" name="Wave 58"/>
              <p:cNvSpPr/>
              <p:nvPr>
                <p:custDataLst>
                  <p:tags r:id="rId17"/>
                </p:custDataLst>
              </p:nvPr>
            </p:nvSpPr>
            <p:spPr>
              <a:xfrm>
                <a:off x="1447800" y="1962150"/>
                <a:ext cx="1066800" cy="838200"/>
              </a:xfrm>
              <a:prstGeom prst="wave">
                <a:avLst>
                  <a:gd name="adj1" fmla="val 6364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87" name="Can 62"/>
              <p:cNvSpPr/>
              <p:nvPr>
                <p:custDataLst>
                  <p:tags r:id="rId18"/>
                </p:custDataLst>
              </p:nvPr>
            </p:nvSpPr>
            <p:spPr>
              <a:xfrm>
                <a:off x="1257300" y="3843339"/>
                <a:ext cx="304800" cy="1143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88" name="Can 61"/>
              <p:cNvSpPr/>
              <p:nvPr>
                <p:custDataLst>
                  <p:tags r:id="rId19"/>
                </p:custDataLst>
              </p:nvPr>
            </p:nvSpPr>
            <p:spPr>
              <a:xfrm>
                <a:off x="1371600" y="1962150"/>
                <a:ext cx="76200" cy="19050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sp>
          <p:nvSpPr>
            <p:cNvPr id="89" name="文本框 88"/>
            <p:cNvSpPr txBox="1"/>
            <p:nvPr>
              <p:custDataLst>
                <p:tags r:id="rId20"/>
              </p:custDataLst>
            </p:nvPr>
          </p:nvSpPr>
          <p:spPr>
            <a:xfrm>
              <a:off x="7739" y="7017"/>
              <a:ext cx="1411" cy="55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400" b="1">
                  <a:sym typeface="+mn-ea"/>
                </a:rPr>
                <a:t>20</a:t>
              </a:r>
              <a:r>
                <a:rPr lang="en-US" altLang="zh-CN" sz="1400" b="1">
                  <a:sym typeface="+mn-ea"/>
                </a:rPr>
                <a:t>18</a:t>
              </a:r>
              <a:r>
                <a:rPr lang="en-US" altLang="zh-CN" sz="1400" b="1">
                  <a:sym typeface="+mn-ea"/>
                </a:rPr>
                <a:t>.12</a:t>
              </a:r>
              <a:endParaRPr lang="en-US" altLang="zh-CN" sz="1400" b="1">
                <a:sym typeface="+mn-ea"/>
              </a:endParaRPr>
            </a:p>
          </p:txBody>
        </p:sp>
      </p:grpSp>
      <p:sp>
        <p:nvSpPr>
          <p:cNvPr id="90" name="文本框 89"/>
          <p:cNvSpPr txBox="1"/>
          <p:nvPr>
            <p:custDataLst>
              <p:tags r:id="rId21"/>
            </p:custDataLst>
          </p:nvPr>
        </p:nvSpPr>
        <p:spPr>
          <a:xfrm>
            <a:off x="5516880" y="2379980"/>
            <a:ext cx="2123440" cy="64452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ctr"/>
            <a:r>
              <a:rPr lang="zh-CN" altLang="en-US" sz="1400" b="1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工信部</a:t>
            </a:r>
            <a:endParaRPr lang="zh-CN" altLang="en-US" sz="1400" b="1">
              <a:solidFill>
                <a:srgbClr val="C00000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algn="just"/>
            <a:r>
              <a:rPr lang="zh-CN" altLang="en-US" sz="1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《车联网（智能网联汽车）产业发展行动计划》</a:t>
            </a:r>
            <a:endParaRPr lang="zh-CN" altLang="en-US" sz="14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grpSp>
        <p:nvGrpSpPr>
          <p:cNvPr id="91" name="组合 90"/>
          <p:cNvGrpSpPr>
            <a:grpSpLocks noChangeAspect="1"/>
          </p:cNvGrpSpPr>
          <p:nvPr/>
        </p:nvGrpSpPr>
        <p:grpSpPr>
          <a:xfrm>
            <a:off x="2519767" y="1678305"/>
            <a:ext cx="857250" cy="989330"/>
            <a:chOff x="7658" y="6853"/>
            <a:chExt cx="1743" cy="2124"/>
          </a:xfrm>
        </p:grpSpPr>
        <p:grpSp>
          <p:nvGrpSpPr>
            <p:cNvPr id="92" name="Group 63"/>
            <p:cNvGrpSpPr>
              <a:grpSpLocks noChangeAspect="1"/>
            </p:cNvGrpSpPr>
            <p:nvPr/>
          </p:nvGrpSpPr>
          <p:grpSpPr>
            <a:xfrm>
              <a:off x="7702" y="6853"/>
              <a:ext cx="1338" cy="2124"/>
              <a:chOff x="1257300" y="1962150"/>
              <a:chExt cx="1257300" cy="1995489"/>
            </a:xfrm>
            <a:solidFill>
              <a:srgbClr val="C00000"/>
            </a:solidFill>
          </p:grpSpPr>
          <p:sp>
            <p:nvSpPr>
              <p:cNvPr id="93" name="Wave 58"/>
              <p:cNvSpPr/>
              <p:nvPr>
                <p:custDataLst>
                  <p:tags r:id="rId22"/>
                </p:custDataLst>
              </p:nvPr>
            </p:nvSpPr>
            <p:spPr>
              <a:xfrm>
                <a:off x="1447800" y="1962150"/>
                <a:ext cx="1066800" cy="838200"/>
              </a:xfrm>
              <a:prstGeom prst="wave">
                <a:avLst>
                  <a:gd name="adj1" fmla="val 6364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94" name="Can 62"/>
              <p:cNvSpPr/>
              <p:nvPr>
                <p:custDataLst>
                  <p:tags r:id="rId23"/>
                </p:custDataLst>
              </p:nvPr>
            </p:nvSpPr>
            <p:spPr>
              <a:xfrm>
                <a:off x="1257300" y="3843339"/>
                <a:ext cx="304800" cy="1143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95" name="Can 61"/>
              <p:cNvSpPr/>
              <p:nvPr>
                <p:custDataLst>
                  <p:tags r:id="rId24"/>
                </p:custDataLst>
              </p:nvPr>
            </p:nvSpPr>
            <p:spPr>
              <a:xfrm>
                <a:off x="1371600" y="1962150"/>
                <a:ext cx="76200" cy="19050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sp>
          <p:nvSpPr>
            <p:cNvPr id="96" name="文本框 95"/>
            <p:cNvSpPr txBox="1"/>
            <p:nvPr>
              <p:custDataLst>
                <p:tags r:id="rId25"/>
              </p:custDataLst>
            </p:nvPr>
          </p:nvSpPr>
          <p:spPr>
            <a:xfrm>
              <a:off x="7658" y="7001"/>
              <a:ext cx="1743" cy="59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200" b="1">
                  <a:sym typeface="+mn-ea"/>
                </a:rPr>
                <a:t>20</a:t>
              </a:r>
              <a:r>
                <a:rPr lang="en-US" altLang="zh-CN" sz="1200" b="1">
                  <a:sym typeface="+mn-ea"/>
                </a:rPr>
                <a:t>18.10</a:t>
              </a:r>
              <a:endParaRPr lang="en-US" altLang="zh-CN" sz="1200" b="1">
                <a:sym typeface="+mn-ea"/>
              </a:endParaRPr>
            </a:p>
          </p:txBody>
        </p:sp>
      </p:grpSp>
      <p:sp>
        <p:nvSpPr>
          <p:cNvPr id="97" name="文本框 96"/>
          <p:cNvSpPr txBox="1"/>
          <p:nvPr>
            <p:custDataLst>
              <p:tags r:id="rId26"/>
            </p:custDataLst>
          </p:nvPr>
        </p:nvSpPr>
        <p:spPr>
          <a:xfrm>
            <a:off x="3110865" y="1522730"/>
            <a:ext cx="3275330" cy="70294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ctr"/>
            <a:r>
              <a:rPr lang="zh-CN" altLang="en-US" sz="1400" b="1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工信部</a:t>
            </a:r>
            <a:endParaRPr lang="zh-CN" altLang="en-US" sz="1400" b="1">
              <a:solidFill>
                <a:srgbClr val="C00000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algn="just"/>
            <a:r>
              <a:rPr lang="zh-CN" altLang="en-US" sz="1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《车联网（智能网联汽车）直连通信使用5905-5925MHz频段管理规定（暂行）》</a:t>
            </a:r>
            <a:endParaRPr lang="zh-CN" altLang="en-US" sz="14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grpSp>
        <p:nvGrpSpPr>
          <p:cNvPr id="98" name="组合 97"/>
          <p:cNvGrpSpPr>
            <a:grpSpLocks noChangeAspect="1"/>
          </p:cNvGrpSpPr>
          <p:nvPr/>
        </p:nvGrpSpPr>
        <p:grpSpPr>
          <a:xfrm>
            <a:off x="1195705" y="1598295"/>
            <a:ext cx="685800" cy="910590"/>
            <a:chOff x="7702" y="6853"/>
            <a:chExt cx="1515" cy="2124"/>
          </a:xfrm>
        </p:grpSpPr>
        <p:grpSp>
          <p:nvGrpSpPr>
            <p:cNvPr id="99" name="Group 63"/>
            <p:cNvGrpSpPr>
              <a:grpSpLocks noChangeAspect="1"/>
            </p:cNvGrpSpPr>
            <p:nvPr/>
          </p:nvGrpSpPr>
          <p:grpSpPr>
            <a:xfrm>
              <a:off x="7702" y="6853"/>
              <a:ext cx="1338" cy="2124"/>
              <a:chOff x="1257300" y="1962150"/>
              <a:chExt cx="1257300" cy="1995489"/>
            </a:xfrm>
            <a:solidFill>
              <a:srgbClr val="C00000"/>
            </a:solidFill>
          </p:grpSpPr>
          <p:sp>
            <p:nvSpPr>
              <p:cNvPr id="100" name="Wave 58"/>
              <p:cNvSpPr/>
              <p:nvPr>
                <p:custDataLst>
                  <p:tags r:id="rId27"/>
                </p:custDataLst>
              </p:nvPr>
            </p:nvSpPr>
            <p:spPr>
              <a:xfrm>
                <a:off x="1447800" y="1962150"/>
                <a:ext cx="1066800" cy="838200"/>
              </a:xfrm>
              <a:prstGeom prst="wave">
                <a:avLst>
                  <a:gd name="adj1" fmla="val 6364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01" name="Can 62"/>
              <p:cNvSpPr/>
              <p:nvPr>
                <p:custDataLst>
                  <p:tags r:id="rId28"/>
                </p:custDataLst>
              </p:nvPr>
            </p:nvSpPr>
            <p:spPr>
              <a:xfrm>
                <a:off x="1257300" y="3843339"/>
                <a:ext cx="304800" cy="1143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02" name="Can 61"/>
              <p:cNvSpPr/>
              <p:nvPr>
                <p:custDataLst>
                  <p:tags r:id="rId29"/>
                </p:custDataLst>
              </p:nvPr>
            </p:nvSpPr>
            <p:spPr>
              <a:xfrm>
                <a:off x="1371600" y="1962150"/>
                <a:ext cx="76200" cy="19050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sp>
          <p:nvSpPr>
            <p:cNvPr id="103" name="文本框 102"/>
            <p:cNvSpPr txBox="1"/>
            <p:nvPr>
              <p:custDataLst>
                <p:tags r:id="rId30"/>
              </p:custDataLst>
            </p:nvPr>
          </p:nvSpPr>
          <p:spPr>
            <a:xfrm>
              <a:off x="7744" y="7017"/>
              <a:ext cx="1473" cy="64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200" b="1">
                  <a:sym typeface="+mn-ea"/>
                </a:rPr>
                <a:t>20</a:t>
              </a:r>
              <a:r>
                <a:rPr lang="en-US" sz="1200" b="1">
                  <a:sym typeface="+mn-ea"/>
                </a:rPr>
                <a:t>18</a:t>
              </a:r>
              <a:r>
                <a:rPr lang="en-US" altLang="zh-CN" sz="1200" b="1">
                  <a:sym typeface="+mn-ea"/>
                </a:rPr>
                <a:t>.6</a:t>
              </a:r>
              <a:endParaRPr lang="en-US" altLang="zh-CN" sz="1200" b="1">
                <a:sym typeface="+mn-ea"/>
              </a:endParaRPr>
            </a:p>
          </p:txBody>
        </p:sp>
      </p:grpSp>
      <p:sp>
        <p:nvSpPr>
          <p:cNvPr id="104" name="文本框 103"/>
          <p:cNvSpPr txBox="1"/>
          <p:nvPr>
            <p:custDataLst>
              <p:tags r:id="rId31"/>
            </p:custDataLst>
          </p:nvPr>
        </p:nvSpPr>
        <p:spPr>
          <a:xfrm>
            <a:off x="196850" y="2487295"/>
            <a:ext cx="2149475" cy="71501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ctr"/>
            <a:r>
              <a:rPr lang="zh-CN" altLang="en-US" sz="1400" b="1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工信部</a:t>
            </a:r>
            <a:r>
              <a:rPr lang="zh-CN" altLang="en-US" sz="1400" b="1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、国家标准委</a:t>
            </a:r>
            <a:endParaRPr lang="zh-CN" altLang="en-US" sz="1400" b="1">
              <a:solidFill>
                <a:srgbClr val="C00000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algn="just"/>
            <a:r>
              <a:rPr lang="zh-CN" altLang="en-US" sz="1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《国家车联网产业标准体系建设指南（总体要求》</a:t>
            </a:r>
            <a:endParaRPr lang="zh-CN" altLang="en-US" sz="14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grpSp>
        <p:nvGrpSpPr>
          <p:cNvPr id="105" name="组合 104"/>
          <p:cNvGrpSpPr/>
          <p:nvPr/>
        </p:nvGrpSpPr>
        <p:grpSpPr>
          <a:xfrm>
            <a:off x="3620135" y="3107690"/>
            <a:ext cx="848637" cy="1178560"/>
            <a:chOff x="7702" y="6853"/>
            <a:chExt cx="1447" cy="2124"/>
          </a:xfrm>
        </p:grpSpPr>
        <p:grpSp>
          <p:nvGrpSpPr>
            <p:cNvPr id="106" name="Group 63"/>
            <p:cNvGrpSpPr>
              <a:grpSpLocks noChangeAspect="1"/>
            </p:cNvGrpSpPr>
            <p:nvPr/>
          </p:nvGrpSpPr>
          <p:grpSpPr>
            <a:xfrm>
              <a:off x="7702" y="6853"/>
              <a:ext cx="1338" cy="2124"/>
              <a:chOff x="1257300" y="1962150"/>
              <a:chExt cx="1257300" cy="1995489"/>
            </a:xfrm>
            <a:solidFill>
              <a:srgbClr val="C00000"/>
            </a:solidFill>
          </p:grpSpPr>
          <p:sp>
            <p:nvSpPr>
              <p:cNvPr id="107" name="Wave 58"/>
              <p:cNvSpPr/>
              <p:nvPr>
                <p:custDataLst>
                  <p:tags r:id="rId32"/>
                </p:custDataLst>
              </p:nvPr>
            </p:nvSpPr>
            <p:spPr>
              <a:xfrm>
                <a:off x="1447800" y="1962150"/>
                <a:ext cx="1066800" cy="838200"/>
              </a:xfrm>
              <a:prstGeom prst="wave">
                <a:avLst>
                  <a:gd name="adj1" fmla="val 6364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08" name="Can 62"/>
              <p:cNvSpPr/>
              <p:nvPr>
                <p:custDataLst>
                  <p:tags r:id="rId33"/>
                </p:custDataLst>
              </p:nvPr>
            </p:nvSpPr>
            <p:spPr>
              <a:xfrm>
                <a:off x="1257300" y="3843339"/>
                <a:ext cx="304800" cy="1143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09" name="Can 61"/>
              <p:cNvSpPr/>
              <p:nvPr>
                <p:custDataLst>
                  <p:tags r:id="rId34"/>
                </p:custDataLst>
              </p:nvPr>
            </p:nvSpPr>
            <p:spPr>
              <a:xfrm>
                <a:off x="1371600" y="1962150"/>
                <a:ext cx="76200" cy="19050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sp>
          <p:nvSpPr>
            <p:cNvPr id="110" name="文本框 109"/>
            <p:cNvSpPr txBox="1"/>
            <p:nvPr>
              <p:custDataLst>
                <p:tags r:id="rId35"/>
              </p:custDataLst>
            </p:nvPr>
          </p:nvSpPr>
          <p:spPr>
            <a:xfrm>
              <a:off x="7810" y="7017"/>
              <a:ext cx="1339" cy="55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400" b="1">
                  <a:sym typeface="+mn-ea"/>
                </a:rPr>
                <a:t>202</a:t>
              </a:r>
              <a:r>
                <a:rPr lang="en-US" altLang="zh-CN" sz="1400" b="1">
                  <a:sym typeface="+mn-ea"/>
                </a:rPr>
                <a:t>1</a:t>
              </a:r>
              <a:r>
                <a:rPr lang="en-US" altLang="zh-CN" sz="1400" b="1">
                  <a:sym typeface="+mn-ea"/>
                </a:rPr>
                <a:t>.7</a:t>
              </a:r>
              <a:endParaRPr lang="en-US" altLang="zh-CN" sz="1400" b="1">
                <a:sym typeface="+mn-ea"/>
              </a:endParaRPr>
            </a:p>
          </p:txBody>
        </p:sp>
      </p:grpSp>
      <p:sp>
        <p:nvSpPr>
          <p:cNvPr id="111" name="文本框 110"/>
          <p:cNvSpPr txBox="1"/>
          <p:nvPr>
            <p:custDataLst>
              <p:tags r:id="rId36"/>
            </p:custDataLst>
          </p:nvPr>
        </p:nvSpPr>
        <p:spPr>
          <a:xfrm>
            <a:off x="1134745" y="3263900"/>
            <a:ext cx="2556510" cy="72199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ctr"/>
            <a:r>
              <a:rPr lang="zh-CN" altLang="en-US" sz="1400" b="1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工信部、公安部、交通运输部</a:t>
            </a:r>
            <a:endParaRPr lang="zh-CN" altLang="en-US" sz="1400" b="1">
              <a:solidFill>
                <a:srgbClr val="C00000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algn="just"/>
            <a:r>
              <a:rPr lang="zh-CN" altLang="en-US" sz="1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《智能网联汽车道路测试与示范应用管理规范（试行）》</a:t>
            </a:r>
            <a:endParaRPr lang="zh-CN" altLang="en-US" sz="14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1733550" y="446088"/>
            <a:ext cx="5676900" cy="52197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ctr"/>
            <a:r>
              <a:rPr lang="zh-CN" altLang="en-US" sz="2800" b="1" dirty="0">
                <a:latin typeface="+mj-ea"/>
                <a:ea typeface="+mj-ea"/>
                <a:cs typeface="+mj-ea"/>
                <a:sym typeface="+mn-ea"/>
              </a:rPr>
              <a:t>国家车联网产业标准体系进展情况</a:t>
            </a:r>
            <a:endParaRPr lang="zh-CN" altLang="en-US" sz="2800" b="1" dirty="0">
              <a:latin typeface="+mj-ea"/>
              <a:ea typeface="+mj-ea"/>
              <a:cs typeface="+mj-ea"/>
              <a:sym typeface="+mn-ea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777355" y="5006340"/>
            <a:ext cx="843944" cy="1178560"/>
            <a:chOff x="10786" y="7050"/>
            <a:chExt cx="1439" cy="2124"/>
          </a:xfrm>
        </p:grpSpPr>
        <p:grpSp>
          <p:nvGrpSpPr>
            <p:cNvPr id="4" name="Group 63"/>
            <p:cNvGrpSpPr>
              <a:grpSpLocks noChangeAspect="1"/>
            </p:cNvGrpSpPr>
            <p:nvPr/>
          </p:nvGrpSpPr>
          <p:grpSpPr>
            <a:xfrm>
              <a:off x="10786" y="7050"/>
              <a:ext cx="1338" cy="2124"/>
              <a:chOff x="1257300" y="1962150"/>
              <a:chExt cx="1257300" cy="1995489"/>
            </a:xfrm>
            <a:solidFill>
              <a:srgbClr val="C00000"/>
            </a:solidFill>
          </p:grpSpPr>
          <p:sp>
            <p:nvSpPr>
              <p:cNvPr id="5" name="Wave 58"/>
              <p:cNvSpPr/>
              <p:nvPr>
                <p:custDataLst>
                  <p:tags r:id="rId37"/>
                </p:custDataLst>
              </p:nvPr>
            </p:nvSpPr>
            <p:spPr>
              <a:xfrm>
                <a:off x="1447800" y="1962150"/>
                <a:ext cx="1066800" cy="838200"/>
              </a:xfrm>
              <a:prstGeom prst="wave">
                <a:avLst>
                  <a:gd name="adj1" fmla="val 6364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6" name="Can 62"/>
              <p:cNvSpPr/>
              <p:nvPr>
                <p:custDataLst>
                  <p:tags r:id="rId38"/>
                </p:custDataLst>
              </p:nvPr>
            </p:nvSpPr>
            <p:spPr>
              <a:xfrm>
                <a:off x="1257300" y="3843339"/>
                <a:ext cx="304800" cy="1143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7" name="Can 61"/>
              <p:cNvSpPr/>
              <p:nvPr>
                <p:custDataLst>
                  <p:tags r:id="rId39"/>
                </p:custDataLst>
              </p:nvPr>
            </p:nvSpPr>
            <p:spPr>
              <a:xfrm>
                <a:off x="1371600" y="1962150"/>
                <a:ext cx="76200" cy="19050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sp>
          <p:nvSpPr>
            <p:cNvPr id="8" name="文本框 7"/>
            <p:cNvSpPr txBox="1"/>
            <p:nvPr>
              <p:custDataLst>
                <p:tags r:id="rId40"/>
              </p:custDataLst>
            </p:nvPr>
          </p:nvSpPr>
          <p:spPr>
            <a:xfrm>
              <a:off x="10861" y="7214"/>
              <a:ext cx="1364" cy="55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400" b="1">
                  <a:sym typeface="+mn-ea"/>
                </a:rPr>
                <a:t>2023</a:t>
              </a:r>
              <a:r>
                <a:rPr lang="en-US" altLang="zh-CN" sz="1400" b="1">
                  <a:sym typeface="+mn-ea"/>
                </a:rPr>
                <a:t>.11</a:t>
              </a:r>
              <a:endParaRPr lang="en-US" altLang="zh-CN" sz="1400" b="1">
                <a:sym typeface="+mn-ea"/>
              </a:endParaRPr>
            </a:p>
          </p:txBody>
        </p:sp>
      </p:grpSp>
      <p:sp>
        <p:nvSpPr>
          <p:cNvPr id="9" name="文本框 8"/>
          <p:cNvSpPr txBox="1"/>
          <p:nvPr>
            <p:custDataLst>
              <p:tags r:id="rId41"/>
            </p:custDataLst>
          </p:nvPr>
        </p:nvSpPr>
        <p:spPr>
          <a:xfrm>
            <a:off x="6269355" y="4043045"/>
            <a:ext cx="2618105" cy="109474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ctr"/>
            <a:r>
              <a:rPr lang="zh-CN" altLang="en-US" sz="1400" b="1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工信部、公安部、住房和城乡建设部、交通运输部</a:t>
            </a:r>
            <a:endParaRPr lang="zh-CN" altLang="en-US" sz="1400" b="1">
              <a:solidFill>
                <a:srgbClr val="C00000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algn="ctr"/>
            <a:r>
              <a:rPr lang="zh-CN" altLang="en-US" sz="1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《智能网联汽车准入和上路通行试点实施指南（试行）》</a:t>
            </a:r>
            <a:endParaRPr lang="zh-CN" altLang="en-US" sz="14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commondata" val="eyJoZGlkIjoiMTAwMTY5Y2IyODU5ZTE2NWM4ZmQ5NmJhOGQ0ZWVlMGIifQ==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4874CB"/>
      </a:accent1>
      <a:accent2>
        <a:srgbClr val="E6724B"/>
      </a:accent2>
      <a:accent3>
        <a:srgbClr val="EFBB1F"/>
      </a:accent3>
      <a:accent4>
        <a:srgbClr val="75BD42"/>
      </a:accent4>
      <a:accent5>
        <a:srgbClr val="30C0B4"/>
      </a:accent5>
      <a:accent6>
        <a:srgbClr val="E05269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337</Words>
  <Application>WPS 演示</Application>
  <PresentationFormat>宽屏</PresentationFormat>
  <Paragraphs>42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黑体</vt:lpstr>
      <vt:lpstr>Calibri</vt:lpstr>
      <vt:lpstr>微软雅黑</vt:lpstr>
      <vt:lpstr>Arial Unicode MS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Lenovo</dc:creator>
  <cp:lastModifiedBy>小咖</cp:lastModifiedBy>
  <cp:revision>4</cp:revision>
  <dcterms:created xsi:type="dcterms:W3CDTF">2023-12-09T09:47:00Z</dcterms:created>
  <dcterms:modified xsi:type="dcterms:W3CDTF">2023-12-10T06:03:59Z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3EF25BBBC6274770A54D160AAEC4152C_12</vt:lpwstr>
  </property>
  <property fmtid="{D5CDD505-2E9C-101B-9397-08002B2CF9AE}" pid="3" name="KSOProductBuildVer">
    <vt:lpwstr>2052-12.1.0.15712</vt:lpwstr>
  </property>
</Properties>
</file>