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2"/>
  </p:notesMasterIdLst>
  <p:sldIdLst>
    <p:sldId id="256" r:id="rId2"/>
    <p:sldId id="423" r:id="rId3"/>
    <p:sldId id="426" r:id="rId4"/>
    <p:sldId id="427" r:id="rId5"/>
    <p:sldId id="429" r:id="rId6"/>
    <p:sldId id="428" r:id="rId7"/>
    <p:sldId id="430" r:id="rId8"/>
    <p:sldId id="431" r:id="rId9"/>
    <p:sldId id="432" r:id="rId10"/>
    <p:sldId id="42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赵 杰亮" initials="赵" lastIdx="6" clrIdx="0">
    <p:extLst>
      <p:ext uri="{19B8F6BF-5375-455C-9EA6-DF929625EA0E}">
        <p15:presenceInfo xmlns:p15="http://schemas.microsoft.com/office/powerpoint/2012/main" userId="d3c3c73544fb4d9c" providerId="Windows Live"/>
      </p:ext>
    </p:extLst>
  </p:cmAuthor>
  <p:cmAuthor id="2" name="chenhuayu" initials="c" lastIdx="1" clrIdx="1">
    <p:extLst>
      <p:ext uri="{19B8F6BF-5375-455C-9EA6-DF929625EA0E}">
        <p15:presenceInfo xmlns:p15="http://schemas.microsoft.com/office/powerpoint/2012/main" userId="chenhuay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49A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956" autoAdjust="0"/>
  </p:normalViewPr>
  <p:slideViewPr>
    <p:cSldViewPr snapToGrid="0">
      <p:cViewPr varScale="1">
        <p:scale>
          <a:sx n="68" d="100"/>
          <a:sy n="68" d="100"/>
        </p:scale>
        <p:origin x="1910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31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490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自我介绍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评委老师们好，我是来自自动化系的陈华玉。下面由我来给老师们介绍一下我们针对动态服装的虚拟换装系统，本项目也已经在校挑战杯中取得了二等奖和最佳新秀奖，我们本人也入选了星火计划十三期，并获得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学术年会最佳展示奖。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虚拟换装这个概念我想大家都很熟悉，但是在这里我想强调的是动态服装这个概念。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@@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deepfake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将历史  对抗生成与融合生成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725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讲解最基本的换装思路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检测关键点？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并引出换装所需要的几个关键的条件</a:t>
            </a:r>
            <a:endParaRPr lang="en-US" altLang="zh-CN" dirty="0" smtClean="0"/>
          </a:p>
          <a:p>
            <a:r>
              <a:rPr lang="zh-CN" altLang="en-US" dirty="0" smtClean="0"/>
              <a:t>人体解析（像素级别 图像级别）</a:t>
            </a:r>
            <a:endParaRPr lang="en-US" altLang="zh-CN" dirty="0" smtClean="0"/>
          </a:p>
          <a:p>
            <a:r>
              <a:rPr lang="zh-CN" altLang="en-US" dirty="0" smtClean="0"/>
              <a:t>人体建模</a:t>
            </a:r>
            <a:endParaRPr lang="en-US" altLang="zh-CN" dirty="0" smtClean="0"/>
          </a:p>
          <a:p>
            <a:r>
              <a:rPr lang="zh-CN" altLang="en-US" dirty="0" smtClean="0"/>
              <a:t>服装建模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698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讲解最基本的换装思路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检测关键点？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并引出换装所需要的几个关键的条件</a:t>
            </a:r>
            <a:endParaRPr lang="en-US" altLang="zh-CN" dirty="0" smtClean="0"/>
          </a:p>
          <a:p>
            <a:r>
              <a:rPr lang="zh-CN" altLang="en-US" dirty="0" smtClean="0"/>
              <a:t>人体解析（像素级别 图像级别）</a:t>
            </a:r>
            <a:endParaRPr lang="en-US" altLang="zh-CN" dirty="0" smtClean="0"/>
          </a:p>
          <a:p>
            <a:r>
              <a:rPr lang="zh-CN" altLang="en-US" dirty="0" smtClean="0"/>
              <a:t>人体建模</a:t>
            </a:r>
            <a:endParaRPr lang="en-US" altLang="zh-CN" dirty="0" smtClean="0"/>
          </a:p>
          <a:p>
            <a:r>
              <a:rPr lang="zh-CN" altLang="en-US" dirty="0" smtClean="0"/>
              <a:t>服装建模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368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讲解最基本的换装思路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检测关键点？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并引出换装所需要的几个关键的条件</a:t>
            </a:r>
            <a:endParaRPr lang="en-US" altLang="zh-CN" dirty="0" smtClean="0"/>
          </a:p>
          <a:p>
            <a:r>
              <a:rPr lang="zh-CN" altLang="en-US" dirty="0" smtClean="0"/>
              <a:t>人体解析（像素级别 图像级别）</a:t>
            </a:r>
            <a:endParaRPr lang="en-US" altLang="zh-CN" dirty="0" smtClean="0"/>
          </a:p>
          <a:p>
            <a:r>
              <a:rPr lang="zh-CN" altLang="en-US" dirty="0" smtClean="0"/>
              <a:t>人体建模</a:t>
            </a:r>
            <a:endParaRPr lang="en-US" altLang="zh-CN" dirty="0" smtClean="0"/>
          </a:p>
          <a:p>
            <a:r>
              <a:rPr lang="zh-CN" altLang="en-US" dirty="0" smtClean="0"/>
              <a:t>服装建模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515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讲解最基本的换装思路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检测关键点？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并引出换装所需要的几个关键的条件</a:t>
            </a:r>
            <a:endParaRPr lang="en-US" altLang="zh-CN" dirty="0" smtClean="0"/>
          </a:p>
          <a:p>
            <a:r>
              <a:rPr lang="zh-CN" altLang="en-US" dirty="0" smtClean="0"/>
              <a:t>人体解析（像素级别 图像级别）</a:t>
            </a:r>
            <a:endParaRPr lang="en-US" altLang="zh-CN" dirty="0" smtClean="0"/>
          </a:p>
          <a:p>
            <a:r>
              <a:rPr lang="zh-CN" altLang="en-US" dirty="0" smtClean="0"/>
              <a:t>人体建模</a:t>
            </a:r>
            <a:endParaRPr lang="en-US" altLang="zh-CN" dirty="0" smtClean="0"/>
          </a:p>
          <a:p>
            <a:r>
              <a:rPr lang="zh-CN" altLang="en-US" dirty="0" smtClean="0"/>
              <a:t>服装建模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989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讲解最基本的换装思路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检测关键点？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并引出换装所需要的几个关键的条件</a:t>
            </a:r>
            <a:endParaRPr lang="en-US" altLang="zh-CN" dirty="0" smtClean="0"/>
          </a:p>
          <a:p>
            <a:r>
              <a:rPr lang="zh-CN" altLang="en-US" dirty="0" smtClean="0"/>
              <a:t>人体解析（像素级别 图像级别）</a:t>
            </a:r>
            <a:endParaRPr lang="en-US" altLang="zh-CN" dirty="0" smtClean="0"/>
          </a:p>
          <a:p>
            <a:r>
              <a:rPr lang="zh-CN" altLang="en-US" dirty="0" smtClean="0"/>
              <a:t>人体建模</a:t>
            </a:r>
            <a:endParaRPr lang="en-US" altLang="zh-CN" dirty="0" smtClean="0"/>
          </a:p>
          <a:p>
            <a:r>
              <a:rPr lang="zh-CN" altLang="en-US" dirty="0" smtClean="0"/>
              <a:t>服装建模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521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讲解最基本的换装思路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检测关键点？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并引出换装所需要的几个关键的条件</a:t>
            </a:r>
            <a:endParaRPr lang="en-US" altLang="zh-CN" dirty="0" smtClean="0"/>
          </a:p>
          <a:p>
            <a:r>
              <a:rPr lang="zh-CN" altLang="en-US" dirty="0" smtClean="0"/>
              <a:t>人体解析（像素级别 图像级别）</a:t>
            </a:r>
            <a:endParaRPr lang="en-US" altLang="zh-CN" dirty="0" smtClean="0"/>
          </a:p>
          <a:p>
            <a:r>
              <a:rPr lang="zh-CN" altLang="en-US" dirty="0" smtClean="0"/>
              <a:t>人体建模</a:t>
            </a:r>
            <a:endParaRPr lang="en-US" altLang="zh-CN" dirty="0" smtClean="0"/>
          </a:p>
          <a:p>
            <a:r>
              <a:rPr lang="zh-CN" altLang="en-US" dirty="0" smtClean="0"/>
              <a:t>服装建模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236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讲解最基本的换装思路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检测关键点？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并引出换装所需要的几个关键的条件</a:t>
            </a:r>
            <a:endParaRPr lang="en-US" altLang="zh-CN" dirty="0" smtClean="0"/>
          </a:p>
          <a:p>
            <a:r>
              <a:rPr lang="zh-CN" altLang="en-US" dirty="0" smtClean="0"/>
              <a:t>人体解析（像素级别 图像级别）</a:t>
            </a:r>
            <a:endParaRPr lang="en-US" altLang="zh-CN" dirty="0" smtClean="0"/>
          </a:p>
          <a:p>
            <a:r>
              <a:rPr lang="zh-CN" altLang="en-US" dirty="0" smtClean="0"/>
              <a:t>人体建模</a:t>
            </a:r>
            <a:endParaRPr lang="en-US" altLang="zh-CN" dirty="0" smtClean="0"/>
          </a:p>
          <a:p>
            <a:r>
              <a:rPr lang="zh-CN" altLang="en-US" dirty="0" smtClean="0"/>
              <a:t>服装建模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41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讲解最基本的换装思路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检测关键点？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并引出换装所需要的几个关键的条件</a:t>
            </a:r>
            <a:endParaRPr lang="en-US" altLang="zh-CN" dirty="0" smtClean="0"/>
          </a:p>
          <a:p>
            <a:r>
              <a:rPr lang="zh-CN" altLang="en-US" dirty="0" smtClean="0"/>
              <a:t>人体解析（像素级别 图像级别）</a:t>
            </a:r>
            <a:endParaRPr lang="en-US" altLang="zh-CN" dirty="0" smtClean="0"/>
          </a:p>
          <a:p>
            <a:r>
              <a:rPr lang="zh-CN" altLang="en-US" dirty="0" smtClean="0"/>
              <a:t>人体建模</a:t>
            </a:r>
            <a:endParaRPr lang="en-US" altLang="zh-CN" dirty="0" smtClean="0"/>
          </a:p>
          <a:p>
            <a:r>
              <a:rPr lang="zh-CN" altLang="en-US" dirty="0" smtClean="0"/>
              <a:t>服装建模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03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2063-6B70-4B12-8763-6BD7B9BE9E50}" type="datetime1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00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460">
        <p:fade/>
      </p:transition>
    </mc:Choice>
    <mc:Fallback xmlns="">
      <p:transition advTm="246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24CF-5BF0-43BA-B5EA-1F523D938A28}" type="datetime1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01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460">
        <p:fade/>
      </p:transition>
    </mc:Choice>
    <mc:Fallback xmlns="">
      <p:transition advTm="246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DC8C-9054-4342-906C-3FB2348D0E5D}" type="datetime1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46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460">
        <p:fade/>
      </p:transition>
    </mc:Choice>
    <mc:Fallback xmlns="">
      <p:transition advTm="246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A39D-708D-4E97-94E1-3EE41812DA74}" type="datetime1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46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460">
        <p:fade/>
      </p:transition>
    </mc:Choice>
    <mc:Fallback xmlns="">
      <p:transition advTm="246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4C54-6BFB-4459-8187-19926CF08138}" type="datetime1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15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460">
        <p:fade/>
      </p:transition>
    </mc:Choice>
    <mc:Fallback xmlns="">
      <p:transition advTm="246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DAE7-48E7-43D8-A2FE-A8DCB369F29E}" type="datetime1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52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460">
        <p:fade/>
      </p:transition>
    </mc:Choice>
    <mc:Fallback xmlns="">
      <p:transition advTm="246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87D5-BC8F-4B28-8095-BA0E59E7EA06}" type="datetime1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42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460">
        <p:fade/>
      </p:transition>
    </mc:Choice>
    <mc:Fallback xmlns="">
      <p:transition advTm="246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865F-FE80-4E78-A05C-635A39CAAD28}" type="datetime1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99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460">
        <p:fade/>
      </p:transition>
    </mc:Choice>
    <mc:Fallback xmlns="">
      <p:transition advTm="246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305B-BC68-4C3D-B777-847FD375AC09}" type="datetime1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42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460">
        <p:fade/>
      </p:transition>
    </mc:Choice>
    <mc:Fallback xmlns="">
      <p:transition advTm="246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FCDD-0DB4-421F-A4F6-D65E3220AC38}" type="datetime1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01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460">
        <p:fade/>
      </p:transition>
    </mc:Choice>
    <mc:Fallback xmlns="">
      <p:transition advTm="246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E2B2-9A81-4132-80B3-6046B88C90D4}" type="datetime1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29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460">
        <p:fade/>
      </p:transition>
    </mc:Choice>
    <mc:Fallback xmlns="">
      <p:transition advTm="246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6DA15-FB20-4B6F-B14A-45A2EAA0B86F}" type="datetime1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55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10" advTm="2460">
        <p:fade/>
      </p:transition>
    </mc:Choice>
    <mc:Fallback xmlns="">
      <p:transition advTm="2460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825739" y="6115078"/>
            <a:ext cx="219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7D49A3"/>
                </a:solidFill>
                <a:latin typeface="微软雅黑" pitchFamily="34" charset="-122"/>
                <a:ea typeface="微软雅黑" pitchFamily="34" charset="-122"/>
              </a:rPr>
              <a:t>      陈华玉</a:t>
            </a:r>
            <a:endParaRPr lang="en-US" altLang="zh-CN" dirty="0" smtClean="0">
              <a:solidFill>
                <a:srgbClr val="7D4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05741" y="2811684"/>
            <a:ext cx="733251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人工智能基础大作业</a:t>
            </a:r>
            <a:endParaRPr lang="en-US" altLang="zh-CN" sz="4000" dirty="0" smtClean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100" dirty="0" smtClean="0">
                <a:solidFill>
                  <a:srgbClr val="7030A0"/>
                </a:solidFill>
                <a:latin typeface="Bahnschrift SemiBold" panose="020B0502040204020203" pitchFamily="34" charset="0"/>
              </a:rPr>
              <a:t>七巧板自动求解设计</a:t>
            </a:r>
            <a:endParaRPr lang="zh-CN" altLang="en-US" sz="2100" dirty="0">
              <a:solidFill>
                <a:srgbClr val="7030A0"/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-1" y="-38933"/>
            <a:ext cx="9144001" cy="880582"/>
            <a:chOff x="-1" y="-50018"/>
            <a:chExt cx="12192001" cy="1174109"/>
          </a:xfrm>
        </p:grpSpPr>
        <p:sp>
          <p:nvSpPr>
            <p:cNvPr id="13" name="矩形 12"/>
            <p:cNvSpPr/>
            <p:nvPr/>
          </p:nvSpPr>
          <p:spPr>
            <a:xfrm flipV="1">
              <a:off x="-1" y="-8"/>
              <a:ext cx="9412941" cy="982517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-1" y="-50018"/>
              <a:ext cx="5725535" cy="1007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七巧板</a:t>
              </a:r>
            </a:p>
          </p:txBody>
        </p:sp>
        <p:sp>
          <p:nvSpPr>
            <p:cNvPr id="15" name="矩形 14"/>
            <p:cNvSpPr/>
            <p:nvPr/>
          </p:nvSpPr>
          <p:spPr>
            <a:xfrm flipV="1">
              <a:off x="0" y="1047628"/>
              <a:ext cx="12192000" cy="76463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008" y="238279"/>
              <a:ext cx="1980288" cy="612460"/>
            </a:xfrm>
            <a:prstGeom prst="rect">
              <a:avLst/>
            </a:prstGeom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460">
        <p:fade/>
      </p:transition>
    </mc:Choice>
    <mc:Fallback xmlns="">
      <p:transition advTm="24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05741" y="2937280"/>
            <a:ext cx="73325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感谢倾听</a:t>
            </a:r>
            <a:endParaRPr lang="en-US" altLang="zh-CN" sz="8000" b="1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-1" y="-38933"/>
            <a:ext cx="9144001" cy="880582"/>
            <a:chOff x="-1" y="-50018"/>
            <a:chExt cx="12192001" cy="1174109"/>
          </a:xfrm>
        </p:grpSpPr>
        <p:sp>
          <p:nvSpPr>
            <p:cNvPr id="13" name="矩形 12"/>
            <p:cNvSpPr/>
            <p:nvPr/>
          </p:nvSpPr>
          <p:spPr>
            <a:xfrm flipV="1">
              <a:off x="-1" y="-8"/>
              <a:ext cx="9412941" cy="982517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-1" y="-50018"/>
              <a:ext cx="5725535" cy="1007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七巧板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V="1">
              <a:off x="0" y="1047628"/>
              <a:ext cx="12192000" cy="76463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008" y="238279"/>
              <a:ext cx="1980288" cy="612460"/>
            </a:xfrm>
            <a:prstGeom prst="rect">
              <a:avLst/>
            </a:prstGeom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46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460">
        <p:fade/>
      </p:transition>
    </mc:Choice>
    <mc:Fallback xmlns="">
      <p:transition advTm="24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flipV="1">
            <a:off x="0" y="688876"/>
            <a:ext cx="9144000" cy="57347"/>
          </a:xfrm>
          <a:prstGeom prst="rect">
            <a:avLst/>
          </a:prstGeom>
          <a:solidFill>
            <a:srgbClr val="7030A0">
              <a:alpha val="80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0" y="121920"/>
            <a:ext cx="7710397" cy="47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1651" y="203747"/>
            <a:ext cx="1107997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问题抽象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69648" y="2027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基本功能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77645" y="205259"/>
            <a:ext cx="11079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图像处理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01059" y="199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拓扑图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09056" y="199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图搜索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630" y="199666"/>
            <a:ext cx="1191045" cy="368364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224234" y="810276"/>
            <a:ext cx="5530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如何建模七巧板问题？</a:t>
            </a:r>
            <a:endParaRPr lang="en-US" altLang="zh-CN" sz="2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709633" y="194554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任意图像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601636" y="197977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十三巧版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24234" y="1411762"/>
            <a:ext cx="6932922" cy="1856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880"/>
              </a:lnSpc>
              <a:buAutoNum type="arabicPeriod"/>
            </a:pPr>
            <a:r>
              <a:rPr lang="zh-CN" altLang="en-US" sz="2000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如何有效地解析图像，并确定图形可能摆放的位置？</a:t>
            </a:r>
            <a:endParaRPr lang="en-US" altLang="zh-CN" sz="2000" dirty="0" smtClean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880"/>
              </a:lnSpc>
              <a:buAutoNum type="arabicPeriod"/>
            </a:pPr>
            <a:r>
              <a:rPr lang="zh-CN" altLang="en-US" sz="2000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如何将一个图像抽象成一个可以搜索的离散空间？</a:t>
            </a:r>
            <a:endParaRPr lang="en-US" altLang="zh-CN" sz="2000" dirty="0" smtClean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880"/>
              </a:lnSpc>
              <a:buAutoNum type="arabicPeriod"/>
            </a:pPr>
            <a:r>
              <a:rPr lang="zh-CN" altLang="en-US" sz="2000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如何选定搜索策略并搜索？</a:t>
            </a:r>
            <a:endParaRPr lang="en-US" altLang="zh-CN" sz="2000" dirty="0" smtClean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80"/>
              </a:lnSpc>
            </a:pPr>
            <a:endParaRPr lang="en-US" altLang="zh-CN" sz="2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24234" y="3951655"/>
            <a:ext cx="5803038" cy="2972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880"/>
              </a:lnSpc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无论是七巧板块还是图形，都可以被分解为一些最基本的单元。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880"/>
              </a:lnSpc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如果能够找到所有最基本单元，自然图像问题将转变为图搜索问题。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880"/>
              </a:lnSpc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所有小三角形的边长度和角坐标是有规律的。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880"/>
              </a:lnSpc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我们可以从自然图像关键点坐标中提取这种规律。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80"/>
              </a:lnSpc>
            </a:pPr>
            <a:endParaRPr lang="en-US" altLang="zh-CN" sz="24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右箭头 28"/>
          <p:cNvSpPr/>
          <p:nvPr/>
        </p:nvSpPr>
        <p:spPr>
          <a:xfrm rot="5400000">
            <a:off x="2368722" y="3089042"/>
            <a:ext cx="875058" cy="366874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24234" y="3421455"/>
            <a:ext cx="5530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199" y="1041108"/>
            <a:ext cx="2584750" cy="239266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894" y="3918083"/>
            <a:ext cx="2415417" cy="248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3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460">
        <p:fade/>
      </p:transition>
    </mc:Choice>
    <mc:Fallback xmlns="">
      <p:transition advTm="246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086" y="638607"/>
            <a:ext cx="2520147" cy="2493931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 flipV="1">
            <a:off x="0" y="688876"/>
            <a:ext cx="9144000" cy="57347"/>
          </a:xfrm>
          <a:prstGeom prst="rect">
            <a:avLst/>
          </a:prstGeom>
          <a:solidFill>
            <a:srgbClr val="7030A0">
              <a:alpha val="80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0" y="121920"/>
            <a:ext cx="7710397" cy="47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1651" y="203747"/>
            <a:ext cx="11079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问题抽象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169648" y="202703"/>
            <a:ext cx="1107997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基本功能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77645" y="205259"/>
            <a:ext cx="11079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图像处理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01059" y="199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拓扑图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09056" y="199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图搜索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630" y="199666"/>
            <a:ext cx="1191045" cy="368364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224234" y="810276"/>
            <a:ext cx="5530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搜索需要？</a:t>
            </a:r>
            <a:endParaRPr lang="en-US" altLang="zh-CN" sz="2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709633" y="194554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任意图像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601636" y="197977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十三巧版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24234" y="1411762"/>
            <a:ext cx="6932922" cy="1485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880"/>
              </a:lnSpc>
              <a:buAutoNum type="arabicPeriod"/>
            </a:pPr>
            <a:r>
              <a:rPr lang="zh-CN" altLang="en-US" sz="2000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zh-CN" altLang="en-US" sz="2000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：几点、搜索过程中的一步</a:t>
            </a:r>
            <a:endParaRPr lang="en-US" altLang="zh-CN" sz="2000" dirty="0" smtClean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880"/>
              </a:lnSpc>
              <a:buAutoNum type="arabicPeriod"/>
            </a:pPr>
            <a:r>
              <a:rPr lang="zh-CN" altLang="en-US" sz="2000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2000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关系：一个状态是否能变为另外一个状态</a:t>
            </a:r>
            <a:endParaRPr lang="en-US" altLang="zh-CN" sz="2000" dirty="0" smtClean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880"/>
              </a:lnSpc>
              <a:buAutoNum type="arabicPeriod"/>
            </a:pPr>
            <a:r>
              <a:rPr lang="zh-CN" altLang="en-US" sz="2000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终点：结束条件</a:t>
            </a:r>
            <a:endParaRPr lang="en-US" altLang="zh-CN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24234" y="3951655"/>
            <a:ext cx="5377402" cy="1856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880"/>
              </a:lnSpc>
              <a:buAutoNum type="arabicPeriod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进行数字图像处理，找到图像的边角信息。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880"/>
              </a:lnSpc>
              <a:buAutoNum type="arabicPeriod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将边角信息转换为图的结构；预先确定不同图形可能摆放的位置。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880"/>
              </a:lnSpc>
              <a:buAutoNum type="arabicPeriod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对建模好图进行搜索并可视化</a:t>
            </a:r>
            <a:endParaRPr lang="en-US" altLang="zh-CN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右箭头 28"/>
          <p:cNvSpPr/>
          <p:nvPr/>
        </p:nvSpPr>
        <p:spPr>
          <a:xfrm rot="5400000">
            <a:off x="2368722" y="3089042"/>
            <a:ext cx="875058" cy="366874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24234" y="3421455"/>
            <a:ext cx="5530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系统模块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24234" y="6010442"/>
            <a:ext cx="6932922" cy="1113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80"/>
              </a:lnSpc>
            </a:pPr>
            <a:r>
              <a:rPr lang="zh-CN" altLang="en-US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 七巧板、十三（九）巧</a:t>
            </a:r>
            <a:r>
              <a:rPr lang="zh-CN" altLang="en-US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</a:t>
            </a:r>
            <a:endParaRPr lang="en-US" altLang="zh-CN" dirty="0" smtClean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80"/>
              </a:lnSpc>
            </a:pPr>
            <a:r>
              <a:rPr lang="zh-CN" altLang="en-US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 均在</a:t>
            </a:r>
            <a:r>
              <a:rPr lang="en-US" altLang="zh-CN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1s</a:t>
            </a:r>
            <a:r>
              <a:rPr lang="zh-CN" altLang="en-US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内完成</a:t>
            </a:r>
            <a:endParaRPr lang="en-US" altLang="zh-CN" dirty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5822" y="2626789"/>
            <a:ext cx="2057042" cy="2253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885" y="4671329"/>
            <a:ext cx="1884915" cy="2274490"/>
          </a:xfrm>
          <a:prstGeom prst="rect">
            <a:avLst/>
          </a:prstGeom>
        </p:spPr>
      </p:pic>
      <p:sp>
        <p:nvSpPr>
          <p:cNvPr id="23" name="右箭头 22"/>
          <p:cNvSpPr/>
          <p:nvPr/>
        </p:nvSpPr>
        <p:spPr>
          <a:xfrm rot="5400000">
            <a:off x="7051248" y="2734833"/>
            <a:ext cx="293268" cy="100553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 rot="5400000">
            <a:off x="7060798" y="4862156"/>
            <a:ext cx="293268" cy="100553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31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460">
        <p:fade/>
      </p:transition>
    </mc:Choice>
    <mc:Fallback xmlns="">
      <p:transition advTm="246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flipV="1">
            <a:off x="0" y="688876"/>
            <a:ext cx="9144000" cy="57347"/>
          </a:xfrm>
          <a:prstGeom prst="rect">
            <a:avLst/>
          </a:prstGeom>
          <a:solidFill>
            <a:srgbClr val="7030A0">
              <a:alpha val="80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0" y="121920"/>
            <a:ext cx="7710397" cy="47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1651" y="203747"/>
            <a:ext cx="11079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基本功能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69648" y="2027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问题抽象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77645" y="205259"/>
            <a:ext cx="1107997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图像处理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01059" y="199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拓扑图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09056" y="199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图搜索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630" y="199666"/>
            <a:ext cx="1191045" cy="368364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709633" y="194554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任意图像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601636" y="197977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十三巧版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1651" y="948091"/>
            <a:ext cx="6932922" cy="222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880"/>
              </a:lnSpc>
              <a:buAutoNum type="arabicPeriod"/>
            </a:pPr>
            <a:r>
              <a:rPr lang="zh-CN" altLang="en-US" sz="2000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找到关键点（可能有噪音）</a:t>
            </a:r>
            <a:endParaRPr lang="en-US" altLang="zh-CN" sz="2000" dirty="0" smtClean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880"/>
              </a:lnSpc>
              <a:buAutoNum type="arabicPeriod"/>
            </a:pPr>
            <a:r>
              <a:rPr lang="zh-CN" altLang="en-US" sz="2000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从关键点中提取节点坐标（聚类）同时移除噪音</a:t>
            </a:r>
            <a:endParaRPr lang="en-US" altLang="zh-CN" sz="2000" dirty="0" smtClean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880"/>
              </a:lnSpc>
              <a:buAutoNum type="arabicPeriod"/>
            </a:pPr>
            <a:r>
              <a:rPr lang="zh-CN" altLang="en-US" sz="2000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预估所有关键点</a:t>
            </a:r>
            <a:endParaRPr lang="en-US" altLang="zh-CN" sz="2000" dirty="0" smtClean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880"/>
              </a:lnSpc>
              <a:buAutoNum type="arabicPeriod"/>
            </a:pPr>
            <a:r>
              <a:rPr lang="zh-CN" altLang="en-US" sz="2000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找出所有可能连边。</a:t>
            </a:r>
            <a:endParaRPr lang="en-US" altLang="zh-CN" sz="2000" dirty="0" smtClean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80"/>
              </a:lnSpc>
            </a:pPr>
            <a:endParaRPr lang="en-US" altLang="zh-CN" sz="2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026" y="2174472"/>
            <a:ext cx="3963607" cy="46835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4851" y="2174472"/>
            <a:ext cx="4010985" cy="46833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1643" y="2174246"/>
            <a:ext cx="3688276" cy="4614302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142595" y="5608351"/>
            <a:ext cx="6932922" cy="74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8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仍有错误，但不影响最终结果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92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460">
        <p:fade/>
      </p:transition>
    </mc:Choice>
    <mc:Fallback xmlns="">
      <p:transition advTm="246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flipV="1">
            <a:off x="0" y="688876"/>
            <a:ext cx="9144000" cy="57347"/>
          </a:xfrm>
          <a:prstGeom prst="rect">
            <a:avLst/>
          </a:prstGeom>
          <a:solidFill>
            <a:srgbClr val="7030A0">
              <a:alpha val="80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0" y="121920"/>
            <a:ext cx="7710397" cy="47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1651" y="203747"/>
            <a:ext cx="11079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基本功能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69648" y="2027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问题抽象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77645" y="205259"/>
            <a:ext cx="11079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图像处理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01059" y="199666"/>
            <a:ext cx="877163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拓扑图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09056" y="199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图搜索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630" y="199666"/>
            <a:ext cx="1191045" cy="368364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709633" y="194554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任意图像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601636" y="197977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十三巧版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993" y="1559712"/>
            <a:ext cx="3688276" cy="4614302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24234" y="810276"/>
            <a:ext cx="6639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拓扑图：</a:t>
            </a:r>
            <a:r>
              <a:rPr lang="zh-CN" altLang="en-US" sz="2400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不同的七巧板块所有可能放置位置</a:t>
            </a:r>
            <a:endParaRPr lang="en-US" altLang="zh-CN" sz="3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30709" y="1559712"/>
            <a:ext cx="693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对正方形，已知正方形有四个基本三角形组成。</a:t>
            </a:r>
            <a:endParaRPr lang="en-US" altLang="zh-CN" dirty="0" smtClean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正方形可能摆放的位置有</a:t>
            </a:r>
            <a:r>
              <a:rPr lang="en-US" altLang="zh-CN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dirty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右箭头 23"/>
          <p:cNvSpPr/>
          <p:nvPr/>
        </p:nvSpPr>
        <p:spPr>
          <a:xfrm rot="5400000">
            <a:off x="1656708" y="2741666"/>
            <a:ext cx="396335" cy="196204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08877" y="2955479"/>
            <a:ext cx="5803038" cy="4460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80"/>
              </a:lnSpc>
            </a:pPr>
            <a:r>
              <a:rPr lang="zh-CN" altLang="en-US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拓扑图的建立其实就是</a:t>
            </a:r>
            <a:r>
              <a:rPr lang="en-US" altLang="zh-CN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domain</a:t>
            </a:r>
            <a:r>
              <a:rPr lang="zh-CN" altLang="en-US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的建立</a:t>
            </a:r>
            <a:endParaRPr lang="en-US" altLang="zh-CN" dirty="0" smtClean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80"/>
              </a:lnSpc>
            </a:pPr>
            <a:r>
              <a:rPr lang="en-US" altLang="zh-CN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Domain</a:t>
            </a:r>
            <a:r>
              <a:rPr lang="zh-CN" altLang="en-US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表示五个形状对应所有搜索区域</a:t>
            </a:r>
            <a:endParaRPr lang="en-US" altLang="zh-CN" dirty="0" smtClean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80"/>
              </a:lnSpc>
            </a:pPr>
            <a:r>
              <a:rPr lang="zh-CN" altLang="en-US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如正方形</a:t>
            </a:r>
            <a:r>
              <a:rPr lang="en-US" altLang="zh-CN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 </a:t>
            </a:r>
          </a:p>
          <a:p>
            <a:pPr>
              <a:lnSpc>
                <a:spcPts val="2880"/>
              </a:lnSpc>
            </a:pPr>
            <a:r>
              <a:rPr lang="zh-CN" altLang="en-US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包含六块区域</a:t>
            </a:r>
            <a:r>
              <a:rPr lang="en-US" altLang="zh-CN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sq1,sq2,sq3,sq4,sq5,sq6</a:t>
            </a:r>
            <a:r>
              <a:rPr lang="en-US" altLang="zh-CN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>
              <a:lnSpc>
                <a:spcPts val="2880"/>
              </a:lnSpc>
            </a:pPr>
            <a:r>
              <a:rPr lang="zh-CN" altLang="en-US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r>
              <a:rPr lang="zh-CN" altLang="en-US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dirty="0" err="1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sqi</a:t>
            </a:r>
            <a:r>
              <a:rPr lang="zh-CN" altLang="en-US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就是一个对象</a:t>
            </a:r>
            <a:endParaRPr lang="en-US" altLang="zh-CN" dirty="0" smtClean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80"/>
              </a:lnSpc>
            </a:pPr>
            <a:r>
              <a:rPr lang="en-US" altLang="zh-CN" dirty="0" err="1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Sqi</a:t>
            </a:r>
            <a:r>
              <a:rPr lang="zh-CN" altLang="en-US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包含如下数据：</a:t>
            </a:r>
            <a:endParaRPr lang="en-US" altLang="zh-CN" dirty="0" smtClean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80"/>
              </a:lnSpc>
            </a:pPr>
            <a:r>
              <a:rPr lang="en-US" altLang="zh-CN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Corner</a:t>
            </a:r>
            <a:r>
              <a:rPr lang="zh-CN" altLang="en-US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：顶点</a:t>
            </a:r>
            <a:r>
              <a:rPr lang="zh-CN" altLang="en-US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</a:t>
            </a:r>
            <a:endParaRPr lang="en-US" altLang="zh-CN" dirty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80"/>
              </a:lnSpc>
            </a:pPr>
            <a:r>
              <a:rPr lang="en-US" altLang="zh-CN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children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dirty="0" err="1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zh-CN" altLang="en-US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包含两个基本图形</a:t>
            </a:r>
            <a:r>
              <a:rPr lang="en-US" altLang="zh-CN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ts val="2880"/>
              </a:lnSpc>
            </a:pPr>
            <a:r>
              <a:rPr lang="en-US" altLang="zh-CN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edge</a:t>
            </a:r>
            <a:r>
              <a:rPr lang="zh-CN" altLang="en-US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 ….</a:t>
            </a:r>
          </a:p>
          <a:p>
            <a:pPr>
              <a:lnSpc>
                <a:spcPts val="2880"/>
              </a:lnSpc>
            </a:pPr>
            <a:r>
              <a:rPr lang="en-US" altLang="zh-CN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is_equal</a:t>
            </a:r>
            <a:r>
              <a:rPr lang="en-US" altLang="zh-CN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：比较方法</a:t>
            </a:r>
            <a:endParaRPr lang="en-US" altLang="zh-CN" dirty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80"/>
              </a:lnSpc>
            </a:pPr>
            <a:endParaRPr lang="en-US" altLang="zh-CN" dirty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773178" y="5957274"/>
            <a:ext cx="6764911" cy="1113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从边角（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point,edge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）信息找出所有基本元素，与他们邻居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递归搜索建立好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Domain</a:t>
            </a:r>
          </a:p>
          <a:p>
            <a:endParaRPr lang="en-US" altLang="zh-CN" dirty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30709" y="2120976"/>
            <a:ext cx="6764911" cy="42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从不同元素之间存在递归继承关系！</a:t>
            </a:r>
            <a:endParaRPr lang="en-US" altLang="zh-CN" dirty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988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460">
        <p:fade/>
      </p:transition>
    </mc:Choice>
    <mc:Fallback xmlns="">
      <p:transition advTm="246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flipV="1">
            <a:off x="0" y="688876"/>
            <a:ext cx="9144000" cy="57347"/>
          </a:xfrm>
          <a:prstGeom prst="rect">
            <a:avLst/>
          </a:prstGeom>
          <a:solidFill>
            <a:srgbClr val="7030A0">
              <a:alpha val="80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0" y="121920"/>
            <a:ext cx="7710397" cy="47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1651" y="203747"/>
            <a:ext cx="11079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基本功能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69648" y="2027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问题抽象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77645" y="205259"/>
            <a:ext cx="11079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图像处理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01059" y="199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拓扑图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09056" y="199666"/>
            <a:ext cx="877163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图搜索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630" y="199666"/>
            <a:ext cx="1191045" cy="368364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228589" y="884944"/>
            <a:ext cx="5530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图搜索：深度优先</a:t>
            </a:r>
            <a:endParaRPr lang="en-US" altLang="zh-CN" sz="2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940466" y="1945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654105" y="208852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问题优化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30709" y="1485330"/>
            <a:ext cx="693292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个图形块，若</a:t>
            </a:r>
            <a:endParaRPr lang="en-US" altLang="zh-CN" sz="2000" dirty="0" smtClean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正方形： </a:t>
            </a:r>
            <a:r>
              <a:rPr lang="en-US" altLang="zh-CN" sz="2000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2000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个放置位置</a:t>
            </a:r>
            <a:endParaRPr lang="en-US" altLang="zh-CN" sz="2000" dirty="0" smtClean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大三角</a:t>
            </a:r>
            <a:r>
              <a:rPr lang="zh-CN" altLang="en-US" sz="2000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形：</a:t>
            </a:r>
            <a:r>
              <a:rPr lang="en-US" altLang="zh-CN" sz="2000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000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个放置位置</a:t>
            </a:r>
            <a:endParaRPr lang="en-US" altLang="zh-CN" sz="2000" dirty="0" smtClean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小三角形：</a:t>
            </a:r>
            <a:r>
              <a:rPr lang="en-US" altLang="zh-CN" sz="2000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 </a:t>
            </a:r>
            <a:r>
              <a:rPr lang="zh-CN" altLang="en-US" sz="2000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个放置</a:t>
            </a:r>
            <a:r>
              <a:rPr lang="zh-CN" altLang="en-US" sz="2000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endParaRPr lang="en-US" altLang="zh-CN" sz="2000" dirty="0" smtClean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平行四边形： </a:t>
            </a:r>
            <a:r>
              <a:rPr lang="en-US" altLang="zh-CN" sz="2000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 </a:t>
            </a:r>
            <a:r>
              <a:rPr lang="zh-CN" altLang="en-US" sz="2000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个放置</a:t>
            </a:r>
            <a:r>
              <a:rPr lang="zh-CN" altLang="en-US" sz="2000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endParaRPr lang="en-US" altLang="zh-CN" sz="2000" dirty="0" smtClean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中三角形：  </a:t>
            </a:r>
            <a:r>
              <a:rPr lang="en-US" altLang="zh-CN" sz="2000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 </a:t>
            </a:r>
            <a:r>
              <a:rPr lang="zh-CN" altLang="en-US" sz="2000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个放置位置</a:t>
            </a:r>
            <a:endParaRPr lang="en-US" altLang="zh-CN" sz="2000" dirty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30708" y="3496981"/>
            <a:ext cx="8553647" cy="464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8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依次摆放 大三角、正方、四边、中三角、小三角形</a:t>
            </a:r>
            <a:endParaRPr lang="en-US" altLang="zh-CN" sz="2000" dirty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30709" y="4255762"/>
            <a:ext cx="6932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en-US" altLang="zh-CN" sz="2000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 close </a:t>
            </a:r>
            <a:r>
              <a:rPr lang="zh-CN" altLang="en-US" sz="2000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表，进行试探</a:t>
            </a:r>
            <a:endParaRPr lang="en-US" altLang="zh-CN" sz="2000" dirty="0" smtClean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遇到死路递归回退</a:t>
            </a:r>
            <a:endParaRPr lang="en-US" altLang="zh-CN" sz="2000" dirty="0" smtClean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062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460">
        <p:fade/>
      </p:transition>
    </mc:Choice>
    <mc:Fallback xmlns="">
      <p:transition advTm="24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flipV="1">
            <a:off x="0" y="688876"/>
            <a:ext cx="9144000" cy="57347"/>
          </a:xfrm>
          <a:prstGeom prst="rect">
            <a:avLst/>
          </a:prstGeom>
          <a:solidFill>
            <a:srgbClr val="7030A0">
              <a:alpha val="80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0" y="121920"/>
            <a:ext cx="7710397" cy="47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1651" y="203747"/>
            <a:ext cx="11079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基本功能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69648" y="2027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问题抽象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77645" y="205259"/>
            <a:ext cx="11079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图像处理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01059" y="199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拓扑图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09056" y="199666"/>
            <a:ext cx="877163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图搜索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630" y="199666"/>
            <a:ext cx="1191045" cy="368364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940466" y="1945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654105" y="208852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问题优化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48" y="884222"/>
            <a:ext cx="6667191" cy="547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3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460">
        <p:fade/>
      </p:transition>
    </mc:Choice>
    <mc:Fallback xmlns="">
      <p:transition advTm="24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flipV="1">
            <a:off x="0" y="688876"/>
            <a:ext cx="9144000" cy="57347"/>
          </a:xfrm>
          <a:prstGeom prst="rect">
            <a:avLst/>
          </a:prstGeom>
          <a:solidFill>
            <a:srgbClr val="7030A0">
              <a:alpha val="80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0" y="121920"/>
            <a:ext cx="7710397" cy="47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1651" y="203747"/>
            <a:ext cx="11079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基本功能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69648" y="2027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问题抽象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77645" y="205259"/>
            <a:ext cx="11079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图像处理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01059" y="199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拓扑图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09056" y="199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图搜索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630" y="199666"/>
            <a:ext cx="1191045" cy="368364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940466" y="1945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654105" y="208852"/>
            <a:ext cx="1107997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问题优化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7898" y="1131195"/>
            <a:ext cx="86964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默认了图形紧密铺开（离散图像）         </a:t>
            </a:r>
            <a:r>
              <a:rPr lang="en-US" altLang="zh-CN" sz="2000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2000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原有算法加入</a:t>
            </a:r>
            <a:r>
              <a:rPr lang="en-US" altLang="zh-CN" sz="2000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000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循环，分开处理</a:t>
            </a:r>
            <a:endParaRPr lang="en-US" altLang="zh-CN" sz="2000" dirty="0" smtClean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默认基本元素都是横平竖直的？（</a:t>
            </a:r>
            <a:r>
              <a:rPr lang="en-US" altLang="zh-CN" sz="2000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r>
              <a:rPr lang="zh-CN" altLang="en-US" sz="2000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度倾斜）     </a:t>
            </a:r>
            <a:r>
              <a:rPr lang="en-US" altLang="zh-CN" sz="2000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2000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图像旋转后递归会简单情况</a:t>
            </a:r>
            <a:endParaRPr lang="en-US" altLang="zh-CN" sz="2000" dirty="0" smtClean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搜索还能优化？无效搜索太多？                          </a:t>
            </a:r>
            <a:r>
              <a:rPr lang="en-US" altLang="zh-CN" sz="2000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2000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</a:t>
            </a:r>
            <a:r>
              <a:rPr lang="en-US" altLang="zh-CN" sz="2000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dead</a:t>
            </a:r>
            <a:r>
              <a:rPr lang="zh-CN" altLang="en-US" sz="2000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endParaRPr lang="en-US" altLang="zh-CN" sz="2000" dirty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753"/>
          <a:stretch/>
        </p:blipFill>
        <p:spPr>
          <a:xfrm>
            <a:off x="755994" y="2787797"/>
            <a:ext cx="1935304" cy="31705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9542" y="2787797"/>
            <a:ext cx="3003610" cy="30132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9129" y="2902793"/>
            <a:ext cx="2901021" cy="29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0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460">
        <p:fade/>
      </p:transition>
    </mc:Choice>
    <mc:Fallback xmlns="">
      <p:transition advTm="24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flipV="1">
            <a:off x="0" y="688876"/>
            <a:ext cx="9144000" cy="57347"/>
          </a:xfrm>
          <a:prstGeom prst="rect">
            <a:avLst/>
          </a:prstGeom>
          <a:solidFill>
            <a:srgbClr val="7030A0">
              <a:alpha val="80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0" y="121920"/>
            <a:ext cx="7710397" cy="47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1651" y="203747"/>
            <a:ext cx="11079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基本功能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69648" y="2027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问题抽象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77645" y="205259"/>
            <a:ext cx="11079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图像处理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01059" y="199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拓扑图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09056" y="199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图搜索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630" y="199666"/>
            <a:ext cx="1191045" cy="368364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940466" y="194554"/>
            <a:ext cx="646331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654105" y="208852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问题优化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7898" y="1131195"/>
            <a:ext cx="8820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十三巧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r>
              <a:rPr lang="zh-CN" altLang="en-US" sz="2000" dirty="0" smtClean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：基本元素为正方形，只需要重新定义拓扑集成关系，甚至更加简单</a:t>
            </a:r>
            <a:endParaRPr lang="en-US" altLang="zh-CN" sz="2000" dirty="0" smtClean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260" y="1579947"/>
            <a:ext cx="4763731" cy="495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7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460">
        <p:fade/>
      </p:transition>
    </mc:Choice>
    <mc:Fallback xmlns="">
      <p:transition advTm="24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7923</TotalTime>
  <Words>997</Words>
  <Application>Microsoft Office PowerPoint</Application>
  <PresentationFormat>全屏显示(4:3)</PresentationFormat>
  <Paragraphs>195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等线</vt:lpstr>
      <vt:lpstr>等线 Light</vt:lpstr>
      <vt:lpstr>楷体</vt:lpstr>
      <vt:lpstr>宋体</vt:lpstr>
      <vt:lpstr>微软雅黑</vt:lpstr>
      <vt:lpstr>Arial</vt:lpstr>
      <vt:lpstr>Bahnschrift SemiBold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CDL</dc:creator>
  <cp:lastModifiedBy>chenhuayu</cp:lastModifiedBy>
  <cp:revision>450</cp:revision>
  <dcterms:created xsi:type="dcterms:W3CDTF">2015-05-05T08:02:00Z</dcterms:created>
  <dcterms:modified xsi:type="dcterms:W3CDTF">2019-10-26T07:27:43Z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2052-10.1.0.6156</vt:lpwstr>
  </property>
</Properties>
</file>