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5" r:id="rId6"/>
    <p:sldId id="264" r:id="rId7"/>
    <p:sldId id="267" r:id="rId8"/>
    <p:sldId id="261" r:id="rId9"/>
    <p:sldId id="260" r:id="rId10"/>
    <p:sldId id="273" r:id="rId11"/>
    <p:sldId id="263" r:id="rId12"/>
    <p:sldId id="270" r:id="rId13"/>
    <p:sldId id="274" r:id="rId14"/>
    <p:sldId id="26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1084E-3900-C158-9B29-18FC6CD1C752}" v="83" dt="2024-03-04T16:48:1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4C8A-810F-41F0-9E3E-4A555B92FD2D}" type="datetimeFigureOut"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082C3-53A4-484F-B022-A2F80130E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Plenty of app rely on ai for classification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Experts on our app are required to provide a certificate as proof of their </a:t>
            </a:r>
            <a:r>
              <a:rPr lang="en-US" dirty="0" err="1">
                <a:ea typeface="Calibri"/>
                <a:cs typeface="Calibri"/>
              </a:rPr>
              <a:t>experties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082C3-53A4-484F-B022-A2F80130EFB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Blurred Background Free Stock Photo - Public Domain Pictures">
            <a:extLst>
              <a:ext uri="{FF2B5EF4-FFF2-40B4-BE49-F238E27FC236}">
                <a16:creationId xmlns:a16="http://schemas.microsoft.com/office/drawing/2014/main" id="{4ACC07C4-693B-C83A-4BA0-15DA77B0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7" r="19689" b="-1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66" y="5046581"/>
            <a:ext cx="8320125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</a:rPr>
              <a:t>PLANT-DETECT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9EB35DD4-9F29-F484-9DD3-9E1D8B76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6" r="1" b="10257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D267D-62A2-80E2-2514-6B235E9162B4}"/>
              </a:ext>
            </a:extLst>
          </p:cNvPr>
          <p:cNvSpPr txBox="1"/>
          <p:nvPr/>
        </p:nvSpPr>
        <p:spPr>
          <a:xfrm>
            <a:off x="941545" y="5864621"/>
            <a:ext cx="48304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Chen Dahan – 207860420</a:t>
            </a:r>
          </a:p>
          <a:p>
            <a:r>
              <a:rPr lang="en-US" dirty="0"/>
              <a:t>Gilad Fisher – 318471109</a:t>
            </a:r>
          </a:p>
          <a:p>
            <a:r>
              <a:rPr lang="en-US" dirty="0"/>
              <a:t>Daniel Zin – 208640326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What it looks like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1756-0AEB-69A1-E03D-ECACF1C1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493643"/>
            <a:ext cx="1861931" cy="18619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39FEF1-5247-31EA-ABD8-5BCBB9C68A4F}"/>
              </a:ext>
            </a:extLst>
          </p:cNvPr>
          <p:cNvSpPr/>
          <p:nvPr/>
        </p:nvSpPr>
        <p:spPr>
          <a:xfrm>
            <a:off x="6990521" y="326886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world with red points&#10;&#10;Description automatically generated">
            <a:extLst>
              <a:ext uri="{FF2B5EF4-FFF2-40B4-BE49-F238E27FC236}">
                <a16:creationId xmlns:a16="http://schemas.microsoft.com/office/drawing/2014/main" id="{33103CDA-7F34-2EDB-5BF4-747BF73E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79" y="855034"/>
            <a:ext cx="2380372" cy="4925027"/>
          </a:xfrm>
          <a:prstGeom prst="rect">
            <a:avLst/>
          </a:prstGeom>
        </p:spPr>
      </p:pic>
      <p:pic>
        <p:nvPicPr>
          <p:cNvPr id="7" name="Picture 6" descr="A map with a red pin on it&#10;&#10;Description automatically generated">
            <a:extLst>
              <a:ext uri="{FF2B5EF4-FFF2-40B4-BE49-F238E27FC236}">
                <a16:creationId xmlns:a16="http://schemas.microsoft.com/office/drawing/2014/main" id="{9B611643-033A-9C39-A45D-D977F852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64" y="1126245"/>
            <a:ext cx="1517006" cy="2270687"/>
          </a:xfrm>
          <a:prstGeom prst="rect">
            <a:avLst/>
          </a:prstGeom>
        </p:spPr>
      </p:pic>
      <p:pic>
        <p:nvPicPr>
          <p:cNvPr id="8" name="Picture 7" descr="A map with red points on it&#10;&#10;Description automatically generated">
            <a:extLst>
              <a:ext uri="{FF2B5EF4-FFF2-40B4-BE49-F238E27FC236}">
                <a16:creationId xmlns:a16="http://schemas.microsoft.com/office/drawing/2014/main" id="{4AC0F3FF-D983-AD17-BAAE-38A71263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807" y="3706746"/>
            <a:ext cx="1514957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9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5FDCD-0D94-1982-5244-B4A21871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7" y="551172"/>
            <a:ext cx="5107608" cy="1708029"/>
          </a:xfrm>
        </p:spPr>
        <p:txBody>
          <a:bodyPr anchor="b">
            <a:normAutofit/>
          </a:bodyPr>
          <a:lstStyle/>
          <a:p>
            <a:r>
              <a:rPr lang="en-US" sz="5400" dirty="0"/>
              <a:t>Use Case Diagram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AC1912-FCFB-B1C5-5FB1-49F7D0D3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Amateurs can view posts or post a new one</a:t>
            </a:r>
          </a:p>
          <a:p>
            <a:r>
              <a:rPr lang="en-US" sz="2200" dirty="0"/>
              <a:t>An expert can add comments to an existing post</a:t>
            </a:r>
          </a:p>
          <a:p>
            <a:r>
              <a:rPr lang="en-US" sz="2200" dirty="0"/>
              <a:t>Experts can later like comments made by other experts</a:t>
            </a:r>
          </a:p>
          <a:p>
            <a:r>
              <a:rPr lang="en-US" sz="2200" dirty="0"/>
              <a:t>Amateurs can also view the comments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1CFBD667-970A-977B-26F1-ED00ADA9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640080"/>
            <a:ext cx="682304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019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24A1D-AA67-53C4-28FE-C1CF405A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81" y="1025739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ERD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7AA0F2-DB44-BBB0-32E6-55952D24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Posts have a picture in the form of a URL</a:t>
            </a:r>
          </a:p>
          <a:p>
            <a:r>
              <a:rPr lang="en-US" sz="2200" dirty="0"/>
              <a:t>Each comment has one post reference (ID)</a:t>
            </a:r>
          </a:p>
          <a:p>
            <a:r>
              <a:rPr lang="en-US" sz="2200" dirty="0"/>
              <a:t>Comments remember the IDs of Experts who liked them to avoid double-likes</a:t>
            </a:r>
          </a:p>
          <a:p>
            <a:r>
              <a:rPr lang="en-US" sz="2200" dirty="0"/>
              <a:t>Markers have GPS coordinates and description of organism</a:t>
            </a:r>
          </a:p>
        </p:txBody>
      </p:sp>
      <p:pic>
        <p:nvPicPr>
          <p:cNvPr id="4" name="Content Placeholder 3" descr="A diagram of a user account&#10;&#10;Description automatically generated">
            <a:extLst>
              <a:ext uri="{FF2B5EF4-FFF2-40B4-BE49-F238E27FC236}">
                <a16:creationId xmlns:a16="http://schemas.microsoft.com/office/drawing/2014/main" id="{2F6761E5-5E1D-27E7-0102-66CE09F3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71" y="640080"/>
            <a:ext cx="64483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3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F9E9E-EBF3-D01E-9A64-21674470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Files Order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5F303C7E-20DB-D454-B8CA-78DE06A1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Entities – for objects</a:t>
            </a:r>
          </a:p>
          <a:p>
            <a:r>
              <a:rPr lang="en-US" sz="2200" dirty="0"/>
              <a:t>Homepage – for the fragments </a:t>
            </a:r>
            <a:r>
              <a:rPr lang="en-US" sz="2200"/>
              <a:t>of the main activity</a:t>
            </a:r>
            <a:endParaRPr lang="en-US" sz="2200" dirty="0"/>
          </a:p>
          <a:p>
            <a:r>
              <a:rPr lang="en-US" sz="2200" dirty="0"/>
              <a:t>Login – for the login and sign up phase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74C7D5-A5B7-5B4F-01B9-C4F8FDB0C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48632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Functional Requirements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2" y="2588760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New user sign up</a:t>
            </a:r>
          </a:p>
          <a:p>
            <a:r>
              <a:rPr lang="en-US" sz="2200" dirty="0">
                <a:ea typeface="+mn-lt"/>
                <a:cs typeface="+mn-lt"/>
              </a:rPr>
              <a:t>User authentication (Login)</a:t>
            </a:r>
          </a:p>
          <a:p>
            <a:r>
              <a:rPr lang="en-US" sz="2200" dirty="0">
                <a:ea typeface="+mn-lt"/>
                <a:cs typeface="+mn-lt"/>
              </a:rPr>
              <a:t>Post upload</a:t>
            </a:r>
          </a:p>
          <a:p>
            <a:r>
              <a:rPr lang="en-US" sz="2200" dirty="0">
                <a:ea typeface="+mn-lt"/>
                <a:cs typeface="+mn-lt"/>
              </a:rPr>
              <a:t>Comment on post</a:t>
            </a:r>
          </a:p>
          <a:p>
            <a:r>
              <a:rPr lang="en-US" sz="2200" dirty="0">
                <a:ea typeface="+mn-lt"/>
                <a:cs typeface="+mn-lt"/>
              </a:rPr>
              <a:t>Like a comment </a:t>
            </a:r>
          </a:p>
          <a:p>
            <a:r>
              <a:rPr lang="en-US" sz="2200" dirty="0">
                <a:ea typeface="+mn-lt"/>
                <a:cs typeface="+mn-lt"/>
              </a:rPr>
              <a:t>Search post by title</a:t>
            </a:r>
          </a:p>
          <a:p>
            <a:r>
              <a:rPr lang="en-US" sz="2200" dirty="0">
                <a:ea typeface="+mn-lt"/>
                <a:cs typeface="+mn-lt"/>
              </a:rPr>
              <a:t>Add geo-markers</a:t>
            </a:r>
          </a:p>
          <a:p>
            <a:r>
              <a:rPr lang="en-US" sz="2200" dirty="0">
                <a:ea typeface="+mn-lt"/>
                <a:cs typeface="+mn-lt"/>
              </a:rPr>
              <a:t>Retrieve expert's certificate</a:t>
            </a: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38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Non - Functional Requirements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Compatibility with Android OS</a:t>
            </a:r>
          </a:p>
          <a:p>
            <a:r>
              <a:rPr lang="en-US" sz="2200" dirty="0">
                <a:ea typeface="+mn-lt"/>
                <a:cs typeface="+mn-lt"/>
              </a:rPr>
              <a:t>Scalability – unlimited number of users</a:t>
            </a:r>
          </a:p>
          <a:p>
            <a:r>
              <a:rPr lang="en-US" sz="2200" dirty="0">
                <a:ea typeface="+mn-lt"/>
                <a:cs typeface="+mn-lt"/>
              </a:rPr>
              <a:t>Usability – hard to make mistakes</a:t>
            </a:r>
          </a:p>
          <a:p>
            <a:r>
              <a:rPr lang="en-US" sz="2200" dirty="0">
                <a:ea typeface="+mn-lt"/>
                <a:cs typeface="+mn-lt"/>
              </a:rPr>
              <a:t>Availability – System is up 24/7</a:t>
            </a:r>
          </a:p>
          <a:p>
            <a:r>
              <a:rPr lang="en-US" sz="2200" dirty="0">
                <a:ea typeface="+mn-lt"/>
                <a:cs typeface="+mn-lt"/>
              </a:rPr>
              <a:t>Follow MVC design pattern</a:t>
            </a: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45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000000"/>
                </a:solidFill>
                <a:ea typeface="+mj-lt"/>
                <a:cs typeface="+mj-lt"/>
              </a:rPr>
              <a:t>Unfulfilled Plans</a:t>
            </a:r>
            <a:endParaRPr lang="en-US" sz="50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Support for multiple images and videos in the same post</a:t>
            </a:r>
          </a:p>
          <a:p>
            <a:r>
              <a:rPr lang="en-US" sz="2200" dirty="0">
                <a:ea typeface="+mn-lt"/>
                <a:cs typeface="+mn-lt"/>
              </a:rPr>
              <a:t>E-mail verification by one-time code</a:t>
            </a:r>
          </a:p>
          <a:p>
            <a:r>
              <a:rPr lang="en-US" sz="2200" dirty="0">
                <a:ea typeface="+mn-lt"/>
                <a:cs typeface="+mn-lt"/>
              </a:rPr>
              <a:t>Password recovery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03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2E2D0-1A2B-CA90-0F30-33925D3D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Main goals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2BE885F-FB35-0CB2-7758-E5342E73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Allow nature lovers to be safely educated about the wild</a:t>
            </a:r>
            <a:endParaRPr lang="en-US" dirty="0"/>
          </a:p>
          <a:p>
            <a:r>
              <a:rPr lang="en-US" sz="2200" dirty="0"/>
              <a:t>Give experts the platform to share knowledge with the community</a:t>
            </a:r>
          </a:p>
          <a:p>
            <a:r>
              <a:rPr lang="en-US" sz="2200" dirty="0"/>
              <a:t>Share and remember your encounters with nature</a:t>
            </a:r>
          </a:p>
          <a:p>
            <a:r>
              <a:rPr lang="en-US" sz="2200" dirty="0"/>
              <a:t>Protect new foragers</a:t>
            </a: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BA06ECCC-2D2C-BCDB-9045-99BA3651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2469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How do we do that?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Split our users into groups of amateurs and experts</a:t>
            </a:r>
          </a:p>
          <a:p>
            <a:r>
              <a:rPr lang="en-US" sz="2400" dirty="0"/>
              <a:t>Amateurs can upload photos of an organism they encountered on a hike and ask what it is</a:t>
            </a:r>
          </a:p>
          <a:p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Experts can later comment on the post to share their opinion or like a comment made by another expert if they agree</a:t>
            </a:r>
          </a:p>
          <a:p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Experts can also share known locations of plants</a:t>
            </a:r>
          </a:p>
          <a:p>
            <a:pPr marL="0" indent="0">
              <a:buNone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7651077" y="1848170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84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4E038-FDA7-E4B0-A6A1-E4E2DDF6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6491"/>
            <a:ext cx="4808450" cy="855027"/>
          </a:xfrm>
        </p:spPr>
        <p:txBody>
          <a:bodyPr anchor="b">
            <a:normAutofit/>
          </a:bodyPr>
          <a:lstStyle/>
          <a:p>
            <a:r>
              <a:rPr lang="en-US" sz="5400" dirty="0"/>
              <a:t>Similar apps? 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4883A0DD-D224-A8CB-480B-3348E191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048" y="167160"/>
            <a:ext cx="2410968" cy="2410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C044F-D0A3-A6E2-57F7-33A15D933AE0}"/>
              </a:ext>
            </a:extLst>
          </p:cNvPr>
          <p:cNvSpPr txBox="1"/>
          <p:nvPr/>
        </p:nvSpPr>
        <p:spPr>
          <a:xfrm>
            <a:off x="647177" y="1607506"/>
            <a:ext cx="36095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"</a:t>
            </a:r>
            <a:r>
              <a:rPr lang="en-US" sz="2000" err="1"/>
              <a:t>iNaturalist</a:t>
            </a:r>
            <a:r>
              <a:rPr lang="en-US" sz="2000" dirty="0"/>
              <a:t>" is very similar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EB7-1509-3D45-FE5E-82AB0F6E08E0}"/>
              </a:ext>
            </a:extLst>
          </p:cNvPr>
          <p:cNvSpPr txBox="1"/>
          <p:nvPr/>
        </p:nvSpPr>
        <p:spPr>
          <a:xfrm>
            <a:off x="465629" y="2987352"/>
            <a:ext cx="4591711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iNaturalist's</a:t>
            </a:r>
            <a:r>
              <a:rPr lang="en-US" sz="2400" b="1" dirty="0">
                <a:ea typeface="+mn-lt"/>
                <a:cs typeface="+mn-lt"/>
              </a:rPr>
              <a:t> approach:</a:t>
            </a:r>
          </a:p>
          <a:p>
            <a:endParaRPr lang="en-US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Utilizes user votes for organism identification.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All users have equal participation and identification authority.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F14AF-8CB0-20F9-F233-BF7CEDABA870}"/>
              </a:ext>
            </a:extLst>
          </p:cNvPr>
          <p:cNvSpPr txBox="1"/>
          <p:nvPr/>
        </p:nvSpPr>
        <p:spPr>
          <a:xfrm>
            <a:off x="6094677" y="2987219"/>
            <a:ext cx="487262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Our App's Unique Approach: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b="1" dirty="0">
              <a:solidFill>
                <a:srgbClr val="0D0D0D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Users are categorized into experts and amateurs.</a:t>
            </a:r>
            <a:endParaRPr lang="en-US" sz="2400" b="1" dirty="0">
              <a:solidFill>
                <a:srgbClr val="0D0D0D"/>
              </a:solidFill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Experts: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Responsible for verifying and confirming identifications.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Amateurs: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Upload images and initial identifications.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169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BAD1-B85E-B416-C966-63794F9B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Chen's Part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1C2E02-101C-561B-D009-476A95C6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746-82B3-26CC-63B5-4310A801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Sign up and Login activities</a:t>
            </a:r>
          </a:p>
          <a:p>
            <a:r>
              <a:rPr lang="en-US" sz="1800">
                <a:solidFill>
                  <a:schemeClr val="tx2"/>
                </a:solidFill>
              </a:rPr>
              <a:t>Comment upload and view system</a:t>
            </a:r>
          </a:p>
          <a:p>
            <a:r>
              <a:rPr lang="en-US" sz="1800">
                <a:solidFill>
                  <a:schemeClr val="tx2"/>
                </a:solidFill>
              </a:rPr>
              <a:t>Maps integration and land markers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967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2E1E-1905-C1E0-7A49-E546118F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Gilad's Part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C667EA07-E684-26B3-1938-7907EEFF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1413-6618-68EB-C0B2-8CF6A21C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Comment Likes System</a:t>
            </a:r>
          </a:p>
          <a:p>
            <a:r>
              <a:rPr lang="en-US" sz="1800">
                <a:solidFill>
                  <a:schemeClr val="tx2"/>
                </a:solidFill>
              </a:rPr>
              <a:t>Expert certificate upload</a:t>
            </a:r>
          </a:p>
          <a:p>
            <a:r>
              <a:rPr lang="en-US" sz="1800">
                <a:solidFill>
                  <a:schemeClr val="tx2"/>
                </a:solidFill>
              </a:rPr>
              <a:t>Post retrieval and view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788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BAD1-B85E-B416-C966-63794F9B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Daniel's Part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1C2E02-101C-561B-D009-476A95C6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746-82B3-26CC-63B5-4310A801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Task bar and activity fragments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21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6B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80B9CAE-7E1D-A64A-6853-48002D7F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61" y="960438"/>
            <a:ext cx="2551665" cy="527312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C9C2E54C-D99B-E7FB-2D89-9669985D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5" y="960438"/>
            <a:ext cx="2489821" cy="5273122"/>
          </a:xfrm>
          <a:prstGeom prst="rect">
            <a:avLst/>
          </a:prstGeom>
        </p:spPr>
      </p:pic>
      <p:pic>
        <p:nvPicPr>
          <p:cNvPr id="3" name="Content Placeholder 2" descr="A screenshot of a phone&#10;&#10;Description automatically generated">
            <a:extLst>
              <a:ext uri="{FF2B5EF4-FFF2-40B4-BE49-F238E27FC236}">
                <a16:creationId xmlns:a16="http://schemas.microsoft.com/office/drawing/2014/main" id="{02EB0B7E-A495-9C09-00E9-F17BA720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79566" y="960437"/>
            <a:ext cx="2499209" cy="527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Signing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CE2C0-D8ED-B096-E5EC-2CB2F3E602F3}"/>
              </a:ext>
            </a:extLst>
          </p:cNvPr>
          <p:cNvSpPr txBox="1"/>
          <p:nvPr/>
        </p:nvSpPr>
        <p:spPr>
          <a:xfrm>
            <a:off x="4218608" y="198782"/>
            <a:ext cx="2047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Choose amateur or expert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9AA83-BC61-B3D0-77AB-D9D0A8ADECF8}"/>
              </a:ext>
            </a:extLst>
          </p:cNvPr>
          <p:cNvSpPr txBox="1"/>
          <p:nvPr/>
        </p:nvSpPr>
        <p:spPr>
          <a:xfrm>
            <a:off x="6714435" y="66260"/>
            <a:ext cx="19149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Amateur account doesn't require certificate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72D0A-EF99-2881-621D-4A0E64212595}"/>
              </a:ext>
            </a:extLst>
          </p:cNvPr>
          <p:cNvSpPr txBox="1"/>
          <p:nvPr/>
        </p:nvSpPr>
        <p:spPr>
          <a:xfrm>
            <a:off x="9099825" y="66260"/>
            <a:ext cx="19038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Expert account requires certificate</a:t>
            </a:r>
          </a:p>
        </p:txBody>
      </p:sp>
    </p:spTree>
    <p:extLst>
      <p:ext uri="{BB962C8B-B14F-4D97-AF65-F5344CB8AC3E}">
        <p14:creationId xmlns:p14="http://schemas.microsoft.com/office/powerpoint/2010/main" val="16169039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What it looks like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9B2D7-8C30-1642-C3D7-682B47DD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56" y="740322"/>
            <a:ext cx="2558585" cy="527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71756-0AEB-69A1-E03D-ECACF1C1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5" y="493643"/>
            <a:ext cx="1861931" cy="18619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39FEF1-5247-31EA-ABD8-5BCBB9C68A4F}"/>
              </a:ext>
            </a:extLst>
          </p:cNvPr>
          <p:cNvSpPr/>
          <p:nvPr/>
        </p:nvSpPr>
        <p:spPr>
          <a:xfrm>
            <a:off x="6990521" y="326886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974898-A693-38B7-5581-7398203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81" y="737570"/>
            <a:ext cx="2477536" cy="5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67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PLANT-DETECT</vt:lpstr>
      <vt:lpstr>Main goals</vt:lpstr>
      <vt:lpstr>How do we do that?</vt:lpstr>
      <vt:lpstr>Similar apps? </vt:lpstr>
      <vt:lpstr>Chen's Part</vt:lpstr>
      <vt:lpstr>Gilad's Part</vt:lpstr>
      <vt:lpstr>Daniel's Part</vt:lpstr>
      <vt:lpstr>Signing up</vt:lpstr>
      <vt:lpstr>What it looks like</vt:lpstr>
      <vt:lpstr>What it looks like</vt:lpstr>
      <vt:lpstr>Use Case Diagram</vt:lpstr>
      <vt:lpstr>ERD </vt:lpstr>
      <vt:lpstr>Files Order</vt:lpstr>
      <vt:lpstr>Functional Requirements</vt:lpstr>
      <vt:lpstr>Non - Functional Requirements</vt:lpstr>
      <vt:lpstr>Unfulfilled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688</cp:revision>
  <dcterms:created xsi:type="dcterms:W3CDTF">2024-02-29T14:26:19Z</dcterms:created>
  <dcterms:modified xsi:type="dcterms:W3CDTF">2024-03-04T16:51:16Z</dcterms:modified>
</cp:coreProperties>
</file>