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1" r:id="rId5"/>
    <p:sldId id="260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1" d="100"/>
          <a:sy n="101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在单人项目中使用</a:t>
            </a:r>
            <a:r>
              <a:rPr kumimoji="1" lang="en-US" altLang="zh-CN"/>
              <a:t>Git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 &amp; SVN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Git</a:t>
            </a:r>
            <a:r>
              <a:rPr kumimoji="1" lang="zh-CN" altLang="en-US"/>
              <a:t>是一款自由和开源的</a:t>
            </a:r>
            <a:r>
              <a:rPr kumimoji="1" lang="zh-CN" altLang="en-US">
                <a:solidFill>
                  <a:srgbClr val="FF0000"/>
                </a:solidFill>
              </a:rPr>
              <a:t>分布式</a:t>
            </a:r>
            <a:r>
              <a:rPr kumimoji="1" lang="zh-CN" altLang="en-US">
                <a:solidFill>
                  <a:srgbClr val="0000FF"/>
                </a:solidFill>
              </a:rPr>
              <a:t>版本控制系统</a:t>
            </a:r>
            <a:r>
              <a:rPr kumimoji="1" lang="zh-CN" altLang="en-US"/>
              <a:t>，用于敏捷高效地处理任何或小或大的项目</a:t>
            </a:r>
            <a:endParaRPr kumimoji="1" lang="en-US" altLang="zh-CN"/>
          </a:p>
          <a:p>
            <a:r>
              <a:rPr kumimoji="1" lang="en-US" altLang="zh-CN"/>
              <a:t>Linus</a:t>
            </a:r>
            <a:r>
              <a:rPr kumimoji="1" lang="zh-CN" altLang="en-US"/>
              <a:t>的第二个伟大作品</a:t>
            </a:r>
            <a:r>
              <a:rPr kumimoji="1" lang="en-US" altLang="zh-CN"/>
              <a:t>linux</a:t>
            </a:r>
          </a:p>
          <a:p>
            <a:r>
              <a:rPr kumimoji="1" lang="zh-CN" altLang="en-US"/>
              <a:t>使用</a:t>
            </a:r>
            <a:r>
              <a:rPr kumimoji="1" lang="en-US" altLang="zh-CN"/>
              <a:t>Git</a:t>
            </a:r>
            <a:r>
              <a:rPr kumimoji="1" lang="zh-CN" altLang="en-US"/>
              <a:t>的开源软件</a:t>
            </a:r>
            <a:endParaRPr kumimoji="1" lang="en-US" altLang="zh-CN"/>
          </a:p>
          <a:p>
            <a:pPr lvl="1"/>
            <a:r>
              <a:rPr kumimoji="1" lang="en-US" altLang="zh-CN"/>
              <a:t>Linux kernel</a:t>
            </a:r>
          </a:p>
          <a:p>
            <a:pPr lvl="1"/>
            <a:r>
              <a:rPr kumimoji="1" lang="en-US" altLang="zh-CN"/>
              <a:t>Android</a:t>
            </a:r>
          </a:p>
          <a:p>
            <a:pPr lvl="1"/>
            <a:r>
              <a:rPr kumimoji="1" lang="en-US" altLang="zh-CN"/>
              <a:t>jQuery</a:t>
            </a:r>
          </a:p>
          <a:p>
            <a:pPr lvl="1"/>
            <a:r>
              <a:rPr kumimoji="1" lang="en-US" altLang="zh-CN"/>
              <a:t>Ruby on Rails</a:t>
            </a:r>
          </a:p>
          <a:p>
            <a:pPr lvl="1"/>
            <a:r>
              <a:rPr kumimoji="1" lang="en-US" altLang="zh-CN"/>
              <a:t>...</a:t>
            </a:r>
          </a:p>
          <a:p>
            <a:r>
              <a:rPr kumimoji="1" lang="zh-CN" altLang="en-US"/>
              <a:t>几乎所有优秀的</a:t>
            </a:r>
            <a:r>
              <a:rPr kumimoji="1" lang="en-US" altLang="zh-CN"/>
              <a:t>iOS</a:t>
            </a:r>
            <a:r>
              <a:rPr kumimoji="1" lang="zh-CN" altLang="en-US"/>
              <a:t>第三方框架都使用</a:t>
            </a:r>
            <a:r>
              <a:rPr kumimoji="1" lang="en-US" altLang="zh-CN"/>
              <a:t>Git</a:t>
            </a:r>
          </a:p>
          <a:p>
            <a:r>
              <a:rPr kumimoji="1" lang="zh-CN" altLang="en-US"/>
              <a:t>与其他版本控制软件不同，</a:t>
            </a:r>
            <a:r>
              <a:rPr kumimoji="1" lang="en-US" altLang="zh-CN">
                <a:solidFill>
                  <a:srgbClr val="FF0000"/>
                </a:solidFill>
              </a:rPr>
              <a:t>Git</a:t>
            </a:r>
            <a:r>
              <a:rPr kumimoji="1" lang="zh-CN" altLang="en-US">
                <a:solidFill>
                  <a:srgbClr val="FF0000"/>
                </a:solidFill>
              </a:rPr>
              <a:t>同样适用单人开发项目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>
                <a:solidFill>
                  <a:srgbClr val="FF0000"/>
                </a:solidFill>
              </a:rPr>
              <a:t>Xcode</a:t>
            </a:r>
            <a:r>
              <a:rPr kumimoji="1" lang="zh-CN" altLang="en-US">
                <a:solidFill>
                  <a:srgbClr val="FF0000"/>
                </a:solidFill>
              </a:rPr>
              <a:t>中已经集成了最常用的</a:t>
            </a:r>
            <a:r>
              <a:rPr kumimoji="1" lang="en-US" altLang="zh-CN">
                <a:solidFill>
                  <a:srgbClr val="FF0000"/>
                </a:solidFill>
              </a:rPr>
              <a:t>Git</a:t>
            </a:r>
            <a:r>
              <a:rPr kumimoji="1" lang="zh-CN" altLang="en-US">
                <a:solidFill>
                  <a:srgbClr val="FF0000"/>
                </a:solidFill>
              </a:rPr>
              <a:t>功能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3543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8649" y="1554994"/>
            <a:ext cx="1839780" cy="10683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SVN</a:t>
            </a:r>
            <a:r>
              <a:rPr kumimoji="1" lang="zh-CN" altLang="en-US" sz="1200"/>
              <a:t>服务器</a:t>
            </a:r>
            <a:endParaRPr kumimoji="1" lang="en-US" altLang="zh-CN" sz="1200"/>
          </a:p>
          <a:p>
            <a:pPr algn="ctr"/>
            <a:endParaRPr kumimoji="1" lang="en-US" altLang="zh-CN" sz="1200"/>
          </a:p>
          <a:p>
            <a:pPr algn="ctr"/>
            <a:r>
              <a:rPr kumimoji="1" lang="zh-CN" altLang="en-US" sz="1200"/>
              <a:t>唯一一份最完整的代码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569738" y="3572926"/>
            <a:ext cx="1424345" cy="783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9134" y="3572926"/>
            <a:ext cx="1424345" cy="783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</a:t>
            </a:r>
            <a:endParaRPr kumimoji="1" lang="zh-CN" altLang="en-US"/>
          </a:p>
        </p:txBody>
      </p:sp>
      <p:cxnSp>
        <p:nvCxnSpPr>
          <p:cNvPr id="8" name="直线箭头连接符 7"/>
          <p:cNvCxnSpPr>
            <a:stCxn id="5" idx="0"/>
            <a:endCxn id="4" idx="2"/>
          </p:cNvCxnSpPr>
          <p:nvPr/>
        </p:nvCxnSpPr>
        <p:spPr>
          <a:xfrm flipV="1">
            <a:off x="1281911" y="2623311"/>
            <a:ext cx="1216628" cy="949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4" idx="2"/>
            <a:endCxn id="6" idx="0"/>
          </p:cNvCxnSpPr>
          <p:nvPr/>
        </p:nvCxnSpPr>
        <p:spPr>
          <a:xfrm>
            <a:off x="2498539" y="2623311"/>
            <a:ext cx="1392768" cy="949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2172127" y="2623311"/>
            <a:ext cx="1364997" cy="949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1673606" y="2623311"/>
            <a:ext cx="1115737" cy="949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43674" y="4558152"/>
            <a:ext cx="26913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solidFill>
                  <a:srgbClr val="FF0000"/>
                </a:solidFill>
              </a:rPr>
              <a:t>原则</a:t>
            </a:r>
            <a:r>
              <a:rPr kumimoji="1" lang="en-US" altLang="zh-CN" sz="1400">
                <a:solidFill>
                  <a:srgbClr val="FF0000"/>
                </a:solidFill>
              </a:rPr>
              <a:t>:</a:t>
            </a:r>
          </a:p>
          <a:p>
            <a:endParaRPr kumimoji="1" lang="en-US" altLang="zh-CN" sz="1400"/>
          </a:p>
          <a:p>
            <a:r>
              <a:rPr kumimoji="1" lang="zh-CN" altLang="en-US" sz="1400"/>
              <a:t>先更新</a:t>
            </a:r>
            <a:r>
              <a:rPr kumimoji="1" lang="en-US" altLang="zh-CN" sz="1400"/>
              <a:t>(</a:t>
            </a:r>
            <a:r>
              <a:rPr kumimoji="1" lang="zh-CN" altLang="en-US" sz="1400"/>
              <a:t>其他人的代码更新下来</a:t>
            </a:r>
            <a:r>
              <a:rPr kumimoji="1" lang="en-US" altLang="zh-CN" sz="1400"/>
              <a:t>),</a:t>
            </a:r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每天下班必做的</a:t>
            </a:r>
            <a:endParaRPr kumimoji="1" lang="en-US" altLang="zh-CN" sz="1400"/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每天上班第一件事</a:t>
            </a:r>
            <a:endParaRPr kumimoji="1" lang="en-US" altLang="zh-CN" sz="1400"/>
          </a:p>
          <a:p>
            <a:r>
              <a:rPr kumimoji="1" lang="zh-CN" altLang="en-US" sz="1400"/>
              <a:t>后提交</a:t>
            </a:r>
            <a:r>
              <a:rPr kumimoji="1" lang="en-US" altLang="zh-CN" sz="1400"/>
              <a:t>(</a:t>
            </a:r>
            <a:r>
              <a:rPr kumimoji="1" lang="zh-CN" altLang="en-US" sz="1400"/>
              <a:t>再提交自己的</a:t>
            </a:r>
            <a:r>
              <a:rPr kumimoji="1" lang="en-US" altLang="zh-CN" sz="1400"/>
              <a:t>)</a:t>
            </a:r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每天下班第一件事</a:t>
            </a:r>
          </a:p>
        </p:txBody>
      </p:sp>
      <p:sp>
        <p:nvSpPr>
          <p:cNvPr id="16" name="矩形 15"/>
          <p:cNvSpPr/>
          <p:nvPr/>
        </p:nvSpPr>
        <p:spPr>
          <a:xfrm>
            <a:off x="5887294" y="3442354"/>
            <a:ext cx="1032650" cy="9140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/>
          </a:p>
        </p:txBody>
      </p:sp>
      <p:cxnSp>
        <p:nvCxnSpPr>
          <p:cNvPr id="18" name="肘形连接符 17"/>
          <p:cNvCxnSpPr>
            <a:stCxn id="16" idx="1"/>
            <a:endCxn id="16" idx="2"/>
          </p:cNvCxnSpPr>
          <p:nvPr/>
        </p:nvCxnSpPr>
        <p:spPr>
          <a:xfrm rot="10800000" flipH="1" flipV="1">
            <a:off x="5887293" y="3899356"/>
            <a:ext cx="516325" cy="457002"/>
          </a:xfrm>
          <a:prstGeom prst="bentConnector4">
            <a:avLst>
              <a:gd name="adj1" fmla="val -44274"/>
              <a:gd name="adj2" fmla="val 1500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28431" y="3442354"/>
            <a:ext cx="1032650" cy="9140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</a:t>
            </a:r>
            <a:endParaRPr kumimoji="1" lang="zh-CN" altLang="en-US"/>
          </a:p>
        </p:txBody>
      </p:sp>
      <p:cxnSp>
        <p:nvCxnSpPr>
          <p:cNvPr id="20" name="肘形连接符 19"/>
          <p:cNvCxnSpPr>
            <a:stCxn id="19" idx="1"/>
            <a:endCxn id="19" idx="2"/>
          </p:cNvCxnSpPr>
          <p:nvPr/>
        </p:nvCxnSpPr>
        <p:spPr>
          <a:xfrm rot="10800000" flipH="1" flipV="1">
            <a:off x="7428430" y="3899356"/>
            <a:ext cx="516325" cy="457002"/>
          </a:xfrm>
          <a:prstGeom prst="bentConnector4">
            <a:avLst>
              <a:gd name="adj1" fmla="val -44274"/>
              <a:gd name="adj2" fmla="val 1500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13118" y="1554994"/>
            <a:ext cx="1459954" cy="13532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r>
              <a:rPr kumimoji="1" lang="en-US" altLang="zh-CN"/>
              <a:t>Dropbox</a:t>
            </a:r>
          </a:p>
          <a:p>
            <a:pPr algn="ctr"/>
            <a:r>
              <a:rPr kumimoji="1" lang="en-US" altLang="zh-CN"/>
              <a:t>U</a:t>
            </a:r>
            <a:r>
              <a:rPr kumimoji="1" lang="zh-CN" altLang="en-US"/>
              <a:t>盘</a:t>
            </a:r>
            <a:endParaRPr kumimoji="1" lang="en-US" altLang="zh-CN"/>
          </a:p>
        </p:txBody>
      </p:sp>
      <p:cxnSp>
        <p:nvCxnSpPr>
          <p:cNvPr id="23" name="直线箭头连接符 22"/>
          <p:cNvCxnSpPr>
            <a:stCxn id="16" idx="0"/>
            <a:endCxn id="21" idx="2"/>
          </p:cNvCxnSpPr>
          <p:nvPr/>
        </p:nvCxnSpPr>
        <p:spPr>
          <a:xfrm flipV="1">
            <a:off x="6403619" y="2908196"/>
            <a:ext cx="1139476" cy="534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9" idx="0"/>
            <a:endCxn id="21" idx="2"/>
          </p:cNvCxnSpPr>
          <p:nvPr/>
        </p:nvCxnSpPr>
        <p:spPr>
          <a:xfrm flipH="1" flipV="1">
            <a:off x="7543095" y="2908196"/>
            <a:ext cx="401661" cy="534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09370" y="1483773"/>
            <a:ext cx="1348718" cy="902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32" name="直线箭头连接符 31"/>
          <p:cNvCxnSpPr>
            <a:stCxn id="26" idx="3"/>
            <a:endCxn id="21" idx="1"/>
          </p:cNvCxnSpPr>
          <p:nvPr/>
        </p:nvCxnSpPr>
        <p:spPr>
          <a:xfrm>
            <a:off x="6158088" y="1934840"/>
            <a:ext cx="655030" cy="2967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887294" y="356106"/>
            <a:ext cx="1032650" cy="60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团队</a:t>
            </a:r>
          </a:p>
        </p:txBody>
      </p:sp>
      <p:cxnSp>
        <p:nvCxnSpPr>
          <p:cNvPr id="35" name="直线箭头连接符 34"/>
          <p:cNvCxnSpPr>
            <a:stCxn id="26" idx="0"/>
            <a:endCxn id="33" idx="2"/>
          </p:cNvCxnSpPr>
          <p:nvPr/>
        </p:nvCxnSpPr>
        <p:spPr>
          <a:xfrm flipV="1">
            <a:off x="5483729" y="961485"/>
            <a:ext cx="919890" cy="52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733743" y="2718272"/>
            <a:ext cx="1424345" cy="52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CI</a:t>
            </a:r>
            <a:r>
              <a:rPr kumimoji="1" lang="zh-CN" altLang="en-US"/>
              <a:t>服务器</a:t>
            </a:r>
          </a:p>
        </p:txBody>
      </p:sp>
      <p:cxnSp>
        <p:nvCxnSpPr>
          <p:cNvPr id="42" name="直线箭头连接符 41"/>
          <p:cNvCxnSpPr>
            <a:stCxn id="40" idx="0"/>
            <a:endCxn id="21" idx="1"/>
          </p:cNvCxnSpPr>
          <p:nvPr/>
        </p:nvCxnSpPr>
        <p:spPr>
          <a:xfrm flipV="1">
            <a:off x="5445916" y="2231595"/>
            <a:ext cx="1367202" cy="486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将已有项目添加到</a:t>
            </a:r>
            <a:r>
              <a:rPr kumimoji="1" lang="en-US" altLang="zh-CN"/>
              <a:t>Git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没有版本控制控制时，</a:t>
            </a:r>
            <a:r>
              <a:rPr kumimoji="1" lang="en-US" altLang="zh-CN"/>
              <a:t>Xcode</a:t>
            </a:r>
            <a:r>
              <a:rPr kumimoji="1" lang="zh-CN" altLang="en-US"/>
              <a:t>中的</a:t>
            </a:r>
            <a:r>
              <a:rPr kumimoji="1" lang="en-US" altLang="zh-CN">
                <a:solidFill>
                  <a:srgbClr val="FF0000"/>
                </a:solidFill>
              </a:rPr>
              <a:t>Source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Control</a:t>
            </a:r>
            <a:r>
              <a:rPr kumimoji="1" lang="zh-CN" altLang="en-US"/>
              <a:t>菜单选项如下</a:t>
            </a:r>
          </a:p>
        </p:txBody>
      </p:sp>
      <p:pic>
        <p:nvPicPr>
          <p:cNvPr id="4" name="图片 3" descr="屏幕快照 2014-04-25 上午6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0" y="2545054"/>
            <a:ext cx="3746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将已有项目添加到</a:t>
            </a:r>
            <a:r>
              <a:rPr kumimoji="1" lang="en-US" altLang="zh-CN"/>
              <a:t>Git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开始之前先退出</a:t>
            </a:r>
            <a:r>
              <a:rPr kumimoji="1" lang="en-US" altLang="zh-CN"/>
              <a:t>Xcode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FF0000"/>
                </a:solidFill>
              </a:rPr>
              <a:t>CMD+Q</a:t>
            </a:r>
          </a:p>
          <a:p>
            <a:r>
              <a:rPr kumimoji="1" lang="zh-CN" altLang="en-US"/>
              <a:t>打开终端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cd</a:t>
            </a:r>
            <a:r>
              <a:rPr kumimoji="1" lang="zh-CN" altLang="en-US"/>
              <a:t> 项目文件目录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git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FF0000"/>
                </a:solidFill>
              </a:rPr>
              <a:t>init</a:t>
            </a:r>
          </a:p>
          <a:p>
            <a:pPr lvl="1">
              <a:buFont typeface="Wingdings" charset="2"/>
              <a:buChar char="p"/>
            </a:pPr>
            <a:endParaRPr kumimoji="1" lang="en-US" altLang="zh-CN"/>
          </a:p>
          <a:p>
            <a:pPr lvl="1">
              <a:buFont typeface="Wingdings" charset="2"/>
              <a:buChar char="p"/>
            </a:pPr>
            <a:endParaRPr kumimoji="1" lang="en-US" altLang="zh-CN"/>
          </a:p>
          <a:p>
            <a:pPr lvl="1">
              <a:buFont typeface="Wingdings" charset="2"/>
              <a:buChar char="p"/>
            </a:pP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git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FF0000"/>
                </a:solidFill>
              </a:rPr>
              <a:t>add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/>
              <a:t>.</a:t>
            </a:r>
          </a:p>
          <a:p>
            <a:pPr lvl="1">
              <a:buFont typeface="Wingdings" charset="2"/>
              <a:buChar char="p"/>
            </a:pP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git </a:t>
            </a:r>
            <a:r>
              <a:rPr kumimoji="1" lang="en-US" altLang="zh-CN">
                <a:solidFill>
                  <a:srgbClr val="FF0000"/>
                </a:solidFill>
              </a:rPr>
              <a:t>commit</a:t>
            </a:r>
            <a:r>
              <a:rPr kumimoji="1" lang="en-US" altLang="zh-CN"/>
              <a:t> -m "</a:t>
            </a:r>
            <a:r>
              <a:rPr kumimoji="1" lang="zh-CN" altLang="en-US"/>
              <a:t>添加项目</a:t>
            </a:r>
            <a:r>
              <a:rPr kumimoji="1" lang="en-US" altLang="zh-CN"/>
              <a:t>"</a:t>
            </a:r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不要</a:t>
            </a:r>
            <a:r>
              <a:rPr kumimoji="1" lang="zh-CN" altLang="en-US"/>
              <a:t>关闭终端</a:t>
            </a:r>
          </a:p>
        </p:txBody>
      </p:sp>
      <p:sp>
        <p:nvSpPr>
          <p:cNvPr id="6" name="矩形 5"/>
          <p:cNvSpPr/>
          <p:nvPr/>
        </p:nvSpPr>
        <p:spPr>
          <a:xfrm>
            <a:off x="2840324" y="3954974"/>
            <a:ext cx="5786749" cy="696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将当前目录及子目录中的文件</a:t>
            </a:r>
            <a:r>
              <a:rPr kumimoji="1" lang="zh-CN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标记为</a:t>
            </a:r>
            <a:r>
              <a:rPr kumimoji="1" lang="zh-CN" altLang="en-US"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要添加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代码仓库</a:t>
            </a:r>
            <a:endParaRPr kumimoji="1" lang="zh-CN" altLang="en-US" sz="16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0324" y="5083894"/>
            <a:ext cx="5786749" cy="696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将代码仓库控制的文件中，所有</a:t>
            </a:r>
            <a:r>
              <a:rPr kumimoji="1" lang="zh-CN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标记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发生变化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的文件提交到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代码仓库</a:t>
            </a:r>
            <a:endParaRPr kumimoji="1" lang="zh-CN" altLang="en-US" sz="160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679615" y="2198383"/>
            <a:ext cx="6947458" cy="1638547"/>
            <a:chOff x="1679615" y="2198383"/>
            <a:chExt cx="6947458" cy="1638547"/>
          </a:xfrm>
        </p:grpSpPr>
        <p:sp>
          <p:nvSpPr>
            <p:cNvPr id="5" name="矩形 4"/>
            <p:cNvSpPr/>
            <p:nvPr/>
          </p:nvSpPr>
          <p:spPr>
            <a:xfrm>
              <a:off x="2840324" y="2198383"/>
              <a:ext cx="5786749" cy="16385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初始化一个</a:t>
              </a:r>
              <a:r>
                <a:rPr kumimoji="1" lang="zh-CN" altLang="en-US" sz="160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空的</a:t>
              </a:r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代码仓库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，代码仓库是版本控制的核心</a:t>
              </a:r>
              <a:endParaRPr kumimoji="1" lang="en-US" altLang="zh-CN" sz="1600">
                <a:latin typeface="Eurostile"/>
                <a:ea typeface="微软雅黑"/>
                <a:cs typeface="Eurostile"/>
              </a:endParaRPr>
            </a:p>
            <a:p>
              <a:pPr marL="285750" indent="-285750">
                <a:buFont typeface="Wingdings" charset="2"/>
                <a:buChar char="²"/>
              </a:pP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使用 </a:t>
              </a:r>
              <a:r>
                <a:rPr kumimoji="1" lang="en-US" altLang="zh-CN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ls</a:t>
              </a:r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 </a:t>
              </a:r>
              <a:r>
                <a:rPr kumimoji="1" lang="zh-CN" altLang="zh-CN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-</a:t>
              </a:r>
              <a:r>
                <a:rPr kumimoji="1" lang="en-US" altLang="zh-CN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a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 可以查看当前目录中的隐藏文件</a:t>
              </a:r>
              <a:endParaRPr kumimoji="1" lang="en-US" altLang="zh-CN" sz="1600">
                <a:latin typeface="Eurostile"/>
                <a:ea typeface="微软雅黑"/>
                <a:cs typeface="Eurostile"/>
              </a:endParaRPr>
            </a:p>
            <a:p>
              <a:pPr marL="285750" indent="-285750">
                <a:buFont typeface="Wingdings" charset="2"/>
                <a:buChar char="²"/>
              </a:pP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命令执行后，会在当前目录中创建一个名为 </a:t>
              </a:r>
              <a:r>
                <a:rPr kumimoji="1" lang="en-US" altLang="zh-CN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.git</a:t>
              </a:r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 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的隐藏目录</a:t>
              </a:r>
              <a:endParaRPr kumimoji="1" lang="en-US" altLang="zh-CN" sz="1600">
                <a:latin typeface="Eurostile"/>
                <a:ea typeface="微软雅黑"/>
                <a:cs typeface="Eurostile"/>
              </a:endParaRPr>
            </a:p>
            <a:p>
              <a:pPr marL="285750" indent="-285750">
                <a:buFont typeface="Wingdings" charset="2"/>
                <a:buChar char="²"/>
              </a:pPr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.git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 目录就是</a:t>
              </a:r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代码仓库目录</a:t>
              </a:r>
              <a:endPara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9" name="直线连接符 8"/>
            <p:cNvCxnSpPr>
              <a:endCxn id="5" idx="1"/>
            </p:cNvCxnSpPr>
            <p:nvPr/>
          </p:nvCxnSpPr>
          <p:spPr>
            <a:xfrm>
              <a:off x="1679615" y="2785529"/>
              <a:ext cx="1160709" cy="232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5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选择</a:t>
            </a:r>
            <a:r>
              <a:rPr kumimoji="1" lang="en-US" altLang="zh-CN"/>
              <a:t>Source</a:t>
            </a:r>
            <a:r>
              <a:rPr kumimoji="1" lang="zh-CN" altLang="en-US"/>
              <a:t> </a:t>
            </a:r>
            <a:r>
              <a:rPr kumimoji="1" lang="en-US" altLang="zh-CN"/>
              <a:t>Control-</a:t>
            </a:r>
            <a:r>
              <a:rPr kumimoji="1" lang="en-US" altLang="zh-CN">
                <a:solidFill>
                  <a:srgbClr val="FF0000"/>
                </a:solidFill>
              </a:rPr>
              <a:t>History</a:t>
            </a:r>
            <a:r>
              <a:rPr kumimoji="1" lang="zh-CN" altLang="en-US"/>
              <a:t>查看修改记录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rcRect l="-5487" r="-54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86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Git</a:t>
            </a:r>
            <a:r>
              <a:rPr kumimoji="1" lang="zh-CN" altLang="en-US"/>
              <a:t>全局设置配置个人信息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git </a:t>
            </a:r>
            <a:r>
              <a:rPr kumimoji="1" lang="en-US" altLang="zh-TW">
                <a:solidFill>
                  <a:srgbClr val="FF0000"/>
                </a:solidFill>
              </a:rPr>
              <a:t>config</a:t>
            </a:r>
            <a:r>
              <a:rPr kumimoji="1" lang="en-US" altLang="zh-TW"/>
              <a:t> --global </a:t>
            </a:r>
            <a:r>
              <a:rPr kumimoji="1" lang="en-US" altLang="zh-TW">
                <a:solidFill>
                  <a:srgbClr val="FF0000"/>
                </a:solidFill>
              </a:rPr>
              <a:t>user.name</a:t>
            </a:r>
            <a:r>
              <a:rPr kumimoji="1" lang="en-US" altLang="zh-TW"/>
              <a:t> "</a:t>
            </a:r>
            <a:r>
              <a:rPr kumimoji="1" lang="en-US" altLang="zh-CN">
                <a:solidFill>
                  <a:srgbClr val="FF6600"/>
                </a:solidFill>
              </a:rPr>
              <a:t>Stone</a:t>
            </a:r>
            <a:r>
              <a:rPr kumimoji="1" lang="en-US" altLang="zh-TW"/>
              <a:t>"</a:t>
            </a:r>
          </a:p>
          <a:p>
            <a:pPr marL="0" indent="0">
              <a:buNone/>
            </a:pPr>
            <a:endParaRPr kumimoji="1" lang="en-US" altLang="zh-TW"/>
          </a:p>
          <a:p>
            <a:r>
              <a:rPr kumimoji="1" lang="en-US" altLang="zh-CN"/>
              <a:t>git </a:t>
            </a:r>
            <a:r>
              <a:rPr kumimoji="1" lang="en-US" altLang="zh-CN">
                <a:solidFill>
                  <a:srgbClr val="FF0000"/>
                </a:solidFill>
              </a:rPr>
              <a:t>config</a:t>
            </a:r>
            <a:r>
              <a:rPr kumimoji="1" lang="en-US" altLang="zh-CN"/>
              <a:t> --global </a:t>
            </a:r>
            <a:r>
              <a:rPr kumimoji="1" lang="en-US" altLang="zh-CN">
                <a:solidFill>
                  <a:srgbClr val="FF0000"/>
                </a:solidFill>
              </a:rPr>
              <a:t>user.email</a:t>
            </a:r>
            <a:r>
              <a:rPr kumimoji="1" lang="en-US" altLang="zh-CN"/>
              <a:t> "</a:t>
            </a:r>
            <a:r>
              <a:rPr kumimoji="1" lang="en-US" altLang="zh-CN">
                <a:solidFill>
                  <a:srgbClr val="FF6600"/>
                </a:solidFill>
              </a:rPr>
              <a:t>xxx@qq.com</a:t>
            </a:r>
            <a:r>
              <a:rPr kumimoji="1" lang="en-US" altLang="zh-CN"/>
              <a:t>"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/>
              <a:t>git </a:t>
            </a:r>
            <a:r>
              <a:rPr kumimoji="1" lang="en-US" altLang="zh-CN">
                <a:solidFill>
                  <a:srgbClr val="FF0000"/>
                </a:solidFill>
              </a:rPr>
              <a:t>config</a:t>
            </a:r>
            <a:r>
              <a:rPr kumimoji="1" lang="en-US" altLang="zh-CN"/>
              <a:t> --global –</a:t>
            </a:r>
            <a:r>
              <a:rPr kumimoji="1" lang="en-US" altLang="zh-CN">
                <a:solidFill>
                  <a:srgbClr val="FF0000"/>
                </a:solidFill>
              </a:rPr>
              <a:t>e</a:t>
            </a:r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/>
              <a:t>git </a:t>
            </a:r>
            <a:r>
              <a:rPr kumimoji="1" lang="en-US" altLang="zh-CN">
                <a:solidFill>
                  <a:srgbClr val="FF0000"/>
                </a:solidFill>
              </a:rPr>
              <a:t>config</a:t>
            </a:r>
            <a:r>
              <a:rPr kumimoji="1" lang="en-US" altLang="zh-CN"/>
              <a:t> --global -</a:t>
            </a:r>
            <a:r>
              <a:rPr kumimoji="1" lang="en-US" altLang="zh-CN">
                <a:solidFill>
                  <a:srgbClr val="FF0000"/>
                </a:solidFill>
              </a:rPr>
              <a:t>l</a:t>
            </a:r>
            <a:endParaRPr kumimoji="1" lang="zh-CN" altLang="en-US">
              <a:solidFill>
                <a:srgbClr val="FF0000"/>
              </a:solidFill>
            </a:endParaRPr>
          </a:p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4703" y="1852172"/>
            <a:ext cx="7862370" cy="4964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>
                <a:latin typeface="微软雅黑"/>
                <a:ea typeface="微软雅黑"/>
                <a:cs typeface="微软雅黑"/>
              </a:rPr>
              <a:t>设置用户名，方便在查看版本记录时，能够确定文件的修改人，建议使用英文名字</a:t>
            </a:r>
          </a:p>
        </p:txBody>
      </p:sp>
      <p:sp>
        <p:nvSpPr>
          <p:cNvPr id="5" name="矩形 4"/>
          <p:cNvSpPr/>
          <p:nvPr/>
        </p:nvSpPr>
        <p:spPr>
          <a:xfrm>
            <a:off x="764703" y="2673646"/>
            <a:ext cx="7862370" cy="1217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>
                <a:latin typeface="Eurostile"/>
                <a:ea typeface="微软雅黑"/>
                <a:cs typeface="Eurostile"/>
              </a:rPr>
              <a:t>设置电子邮件</a:t>
            </a:r>
            <a:endParaRPr kumimoji="1" lang="en-US" altLang="zh-CN" sz="1400">
              <a:latin typeface="Eurostile"/>
              <a:ea typeface="微软雅黑"/>
              <a:cs typeface="Eurostile"/>
            </a:endParaRPr>
          </a:p>
          <a:p>
            <a:endParaRPr kumimoji="1" lang="en-US" altLang="zh-CN" sz="1400">
              <a:latin typeface="Eurostile"/>
              <a:ea typeface="微软雅黑"/>
              <a:cs typeface="Eurostile"/>
            </a:endParaRPr>
          </a:p>
          <a:p>
            <a:r>
              <a:rPr kumimoji="1" lang="en-US" altLang="zh-CN" sz="1400">
                <a:latin typeface="Eurostile"/>
                <a:ea typeface="微软雅黑"/>
                <a:cs typeface="Eurostile"/>
              </a:rPr>
              <a:t>GIT</a:t>
            </a:r>
            <a:r>
              <a:rPr kumimoji="1" lang="zh-CN" altLang="en-US" sz="1400">
                <a:latin typeface="Eurostile"/>
                <a:ea typeface="微软雅黑"/>
                <a:cs typeface="Eurostile"/>
              </a:rPr>
              <a:t>可以与</a:t>
            </a:r>
            <a:r>
              <a:rPr kumimoji="1" lang="en-US" altLang="zh-CN" sz="1400">
                <a:latin typeface="Eurostile"/>
                <a:ea typeface="微软雅黑"/>
                <a:cs typeface="Eurostile"/>
              </a:rPr>
              <a:t>CI</a:t>
            </a:r>
            <a:r>
              <a:rPr kumimoji="1" lang="zh-CN" altLang="en-US" sz="1400">
                <a:latin typeface="Eurostile"/>
                <a:ea typeface="微软雅黑"/>
                <a:cs typeface="Eurostile"/>
              </a:rPr>
              <a:t>（持续集成）服务器配合使用，在自动化测试失败时给相关人员发送邮件</a:t>
            </a:r>
          </a:p>
        </p:txBody>
      </p:sp>
      <p:sp>
        <p:nvSpPr>
          <p:cNvPr id="6" name="矩形 5"/>
          <p:cNvSpPr/>
          <p:nvPr/>
        </p:nvSpPr>
        <p:spPr>
          <a:xfrm>
            <a:off x="764703" y="4259771"/>
            <a:ext cx="7862370" cy="50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进入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vi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编辑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模式查看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git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的全局配置</a:t>
            </a:r>
            <a:r>
              <a:rPr kumimoji="1" lang="zh-CN" altLang="zh-CN" sz="1600">
                <a:latin typeface="Eurostile"/>
                <a:ea typeface="微软雅黑"/>
                <a:cs typeface="Eurostile"/>
              </a:rPr>
              <a:t>，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所有的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vi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命令都适用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703" y="5081244"/>
            <a:ext cx="7862370" cy="50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列表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查看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git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的全局配置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458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删除</a:t>
            </a:r>
            <a:r>
              <a:rPr kumimoji="1" lang="en-US" altLang="zh-CN"/>
              <a:t>Git</a:t>
            </a:r>
            <a:r>
              <a:rPr kumimoji="1" lang="zh-CN" altLang="en-US"/>
              <a:t>代码仓库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打开终端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cd</a:t>
            </a:r>
            <a:r>
              <a:rPr kumimoji="1" lang="zh-CN" altLang="en-US"/>
              <a:t> 项目文件目录（</a:t>
            </a:r>
            <a:r>
              <a:rPr kumimoji="1" lang="zh-CN" altLang="en-US">
                <a:solidFill>
                  <a:srgbClr val="FF0000"/>
                </a:solidFill>
              </a:rPr>
              <a:t>千万不要忘记！！！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pwd</a:t>
            </a:r>
          </a:p>
          <a:p>
            <a:pPr lvl="1"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rm</a:t>
            </a:r>
            <a:r>
              <a:rPr kumimoji="1" lang="zh-CN" altLang="en-US"/>
              <a:t> </a:t>
            </a:r>
            <a:r>
              <a:rPr kumimoji="1" lang="zh-CN" altLang="zh-CN"/>
              <a:t>-</a:t>
            </a:r>
            <a:r>
              <a:rPr kumimoji="1" lang="en-US" altLang="zh-CN"/>
              <a:t>rf</a:t>
            </a:r>
            <a:r>
              <a:rPr kumimoji="1" lang="zh-CN" altLang="en-US"/>
              <a:t> </a:t>
            </a:r>
            <a:r>
              <a:rPr kumimoji="1" lang="en-US" altLang="zh-CN"/>
              <a:t>.git</a:t>
            </a:r>
            <a:r>
              <a:rPr kumimoji="1" lang="zh-CN" altLang="en-US"/>
              <a:t> </a:t>
            </a:r>
          </a:p>
          <a:p>
            <a:endParaRPr kumimoji="1"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4703" y="2915021"/>
            <a:ext cx="7862370" cy="1399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Eurostile"/>
                <a:ea typeface="微软雅黑"/>
                <a:cs typeface="Eurostile"/>
              </a:rPr>
              <a:t>rm</a:t>
            </a:r>
            <a:r>
              <a:rPr kumimoji="1" lang="zh-CN" altLang="en-US" sz="1600">
                <a:solidFill>
                  <a:schemeClr val="bg1"/>
                </a:solidFill>
                <a:latin typeface="Eurostile"/>
                <a:ea typeface="微软雅黑"/>
                <a:cs typeface="Eurostile"/>
              </a:rPr>
              <a:t> 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是终端命令，用于删除文件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pPr lvl="1"/>
            <a:r>
              <a:rPr kumimoji="1" lang="zh-CN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-</a:t>
            </a:r>
            <a:r>
              <a:rPr kumimoji="1" lang="en-US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rf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 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表示强行删除目录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en-US" altLang="zh-CN" sz="1600">
                <a:latin typeface="Eurostile"/>
                <a:ea typeface="微软雅黑"/>
                <a:cs typeface="Eurostile"/>
              </a:rPr>
              <a:t>pwd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 是终端命令，用于查看当前所在目录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683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602</TotalTime>
  <Words>321</Words>
  <Application>Microsoft Macintosh PowerPoint</Application>
  <PresentationFormat>全屏显示(4:3)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框架PPT2014</vt:lpstr>
      <vt:lpstr>在单人项目中使用Git</vt:lpstr>
      <vt:lpstr>Git &amp; SVN</vt:lpstr>
      <vt:lpstr>PowerPoint 演示文稿</vt:lpstr>
      <vt:lpstr>将已有项目添加到Git</vt:lpstr>
      <vt:lpstr>将已有项目添加到Git</vt:lpstr>
      <vt:lpstr>选择Source Control-History查看修改记录</vt:lpstr>
      <vt:lpstr>在Git全局设置配置个人信息</vt:lpstr>
      <vt:lpstr>删除Git代码仓库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135</cp:revision>
  <dcterms:created xsi:type="dcterms:W3CDTF">2014-04-20T02:34:42Z</dcterms:created>
  <dcterms:modified xsi:type="dcterms:W3CDTF">2014-04-26T04:22:19Z</dcterms:modified>
</cp:coreProperties>
</file>