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106" d="100"/>
          <a:sy n="106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Copy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MutableCopy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Copy &amp; MutableCopy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使用</a:t>
            </a:r>
            <a:r>
              <a:rPr kumimoji="1" lang="en-US" altLang="zh-CN" sz="1800">
                <a:solidFill>
                  <a:srgbClr val="FF0000"/>
                </a:solidFill>
              </a:rPr>
              <a:t>copy</a:t>
            </a:r>
            <a:r>
              <a:rPr kumimoji="1" lang="zh-CN" altLang="en-US" sz="1800"/>
              <a:t>或</a:t>
            </a:r>
            <a:r>
              <a:rPr kumimoji="1" lang="en-US" altLang="zh-CN" sz="1800">
                <a:solidFill>
                  <a:srgbClr val="FF0000"/>
                </a:solidFill>
              </a:rPr>
              <a:t>mutableCopy</a:t>
            </a:r>
            <a:r>
              <a:rPr kumimoji="1" lang="zh-CN" altLang="en-US" sz="1800"/>
              <a:t>方法可以创建一个对象的副本</a:t>
            </a:r>
          </a:p>
          <a:p>
            <a:r>
              <a:rPr kumimoji="1" lang="en-US" altLang="zh-CN" sz="1800"/>
              <a:t>copy</a:t>
            </a:r>
          </a:p>
          <a:p>
            <a:pPr lvl="1"/>
            <a:r>
              <a:rPr kumimoji="1" lang="zh-CN" altLang="en-US" sz="1600"/>
              <a:t>需要实现</a:t>
            </a:r>
            <a:r>
              <a:rPr kumimoji="1" lang="en-US" altLang="zh-CN" sz="1600">
                <a:solidFill>
                  <a:srgbClr val="FF0000"/>
                </a:solidFill>
              </a:rPr>
              <a:t>NSCoppying</a:t>
            </a:r>
            <a:r>
              <a:rPr kumimoji="1" lang="zh-CN" altLang="en-US" sz="1600"/>
              <a:t>协议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创建的是不可变副本</a:t>
            </a:r>
            <a:r>
              <a:rPr kumimoji="1" lang="en-US" altLang="zh-CN" sz="1600"/>
              <a:t>(</a:t>
            </a:r>
            <a:r>
              <a:rPr kumimoji="1" lang="zh-CN" altLang="en-US" sz="1600"/>
              <a:t>如</a:t>
            </a:r>
            <a:r>
              <a:rPr kumimoji="1" lang="en-US" altLang="zh-CN" sz="1600"/>
              <a:t>NSString</a:t>
            </a:r>
            <a:r>
              <a:rPr kumimoji="1" lang="zh-CN" altLang="en-US" sz="1600"/>
              <a:t>、</a:t>
            </a:r>
            <a:r>
              <a:rPr kumimoji="1" lang="en-US" altLang="zh-CN" sz="1600"/>
              <a:t>NSArray</a:t>
            </a:r>
            <a:r>
              <a:rPr kumimoji="1" lang="zh-CN" altLang="en-US" sz="1600"/>
              <a:t>、</a:t>
            </a:r>
            <a:r>
              <a:rPr kumimoji="1" lang="en-US" altLang="zh-CN" sz="1600"/>
              <a:t>NSDictionary)</a:t>
            </a:r>
          </a:p>
          <a:p>
            <a:r>
              <a:rPr kumimoji="1" lang="en-US" altLang="zh-CN" sz="1800"/>
              <a:t>mutableCopy</a:t>
            </a:r>
          </a:p>
          <a:p>
            <a:pPr lvl="1"/>
            <a:r>
              <a:rPr kumimoji="1" lang="zh-CN" altLang="en-US" sz="1600"/>
              <a:t>需要先实现</a:t>
            </a:r>
            <a:r>
              <a:rPr kumimoji="1" lang="en-US" altLang="zh-CN" sz="1600">
                <a:solidFill>
                  <a:srgbClr val="FF0000"/>
                </a:solidFill>
              </a:rPr>
              <a:t>NSMutableCopying</a:t>
            </a:r>
            <a:r>
              <a:rPr kumimoji="1" lang="zh-CN" altLang="en-US" sz="1600"/>
              <a:t>协议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创建的是可变副本</a:t>
            </a:r>
            <a:r>
              <a:rPr kumimoji="1" lang="en-US" altLang="zh-CN" sz="1600"/>
              <a:t>(</a:t>
            </a:r>
            <a:r>
              <a:rPr kumimoji="1" lang="zh-CN" altLang="en-US" sz="1600"/>
              <a:t>如</a:t>
            </a:r>
            <a:r>
              <a:rPr kumimoji="1" lang="en-US" altLang="zh-CN" sz="1600"/>
              <a:t>NSMutableString</a:t>
            </a:r>
            <a:r>
              <a:rPr kumimoji="1" lang="zh-CN" altLang="en-US" sz="1600"/>
              <a:t>、</a:t>
            </a:r>
            <a:r>
              <a:rPr kumimoji="1" lang="en-US" altLang="zh-CN" sz="1600"/>
              <a:t>NSMutableArray</a:t>
            </a:r>
            <a:r>
              <a:rPr kumimoji="1" lang="zh-CN" altLang="en-US" sz="1600"/>
              <a:t>、</a:t>
            </a:r>
            <a:r>
              <a:rPr kumimoji="1" lang="en-US" altLang="zh-CN" sz="1600"/>
              <a:t>NSMutableDictionary)</a:t>
            </a:r>
          </a:p>
          <a:p>
            <a:endParaRPr kumimoji="1" lang="en-US" altLang="zh-CN"/>
          </a:p>
          <a:p>
            <a:r>
              <a:rPr kumimoji="1" lang="en-US" altLang="zh-CN"/>
              <a:t>Copy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FF0000"/>
                </a:solidFill>
              </a:rPr>
              <a:t>目的是建立副本，同时修改原始对象和复本不会互相干扰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1172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2094" y="1401854"/>
            <a:ext cx="2563794" cy="4025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在栈区中的变量名实际上是栈区的指针别名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栈区</a:t>
            </a:r>
            <a:r>
              <a:rPr kumimoji="1" lang="en-US" altLang="zh-CN"/>
              <a:t>(1M)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Char</a:t>
            </a:r>
          </a:p>
          <a:p>
            <a:pPr algn="ctr"/>
            <a:r>
              <a:rPr kumimoji="1" lang="en-US" altLang="zh-CN"/>
              <a:t>Int</a:t>
            </a:r>
          </a:p>
          <a:p>
            <a:pPr algn="ctr"/>
            <a:r>
              <a:rPr kumimoji="1" lang="en-US" altLang="zh-CN"/>
              <a:t>Float</a:t>
            </a:r>
          </a:p>
          <a:p>
            <a:pPr algn="ctr"/>
            <a:r>
              <a:rPr kumimoji="1" lang="en-US" altLang="zh-CN"/>
              <a:t>Double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[[NSObject alloc]init]</a:t>
            </a:r>
          </a:p>
        </p:txBody>
      </p:sp>
      <p:sp>
        <p:nvSpPr>
          <p:cNvPr id="5" name="矩形 4"/>
          <p:cNvSpPr/>
          <p:nvPr/>
        </p:nvSpPr>
        <p:spPr>
          <a:xfrm>
            <a:off x="5043726" y="1401854"/>
            <a:ext cx="2719539" cy="402583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</a:t>
            </a:r>
            <a:r>
              <a:rPr kumimoji="1" lang="en-US" altLang="zh-CN"/>
              <a:t>(</a:t>
            </a:r>
            <a:r>
              <a:rPr kumimoji="1" lang="zh-CN" altLang="en-US"/>
              <a:t>系统的内存加上所有的虚拟缓存</a:t>
            </a:r>
            <a:r>
              <a:rPr kumimoji="1" lang="en-US" altLang="zh-CN"/>
              <a:t>+</a:t>
            </a:r>
            <a:r>
              <a:rPr kumimoji="1" lang="zh-CN" altLang="en-US"/>
              <a:t>磁盘</a:t>
            </a:r>
            <a:r>
              <a:rPr kumimoji="1" lang="en-US" altLang="zh-CN"/>
              <a:t>)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所有用</a:t>
            </a:r>
            <a:r>
              <a:rPr kumimoji="1" lang="en-US" altLang="zh-CN"/>
              <a:t>alloc</a:t>
            </a:r>
            <a:r>
              <a:rPr kumimoji="1" lang="zh-CN" altLang="en-US"/>
              <a:t>出来的对象都是在堆中分配的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694860" y="1042405"/>
            <a:ext cx="1665268" cy="359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99471" y="1677432"/>
            <a:ext cx="1341799" cy="766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000X</a:t>
            </a:r>
          </a:p>
          <a:p>
            <a:pPr algn="ctr"/>
            <a:r>
              <a:rPr kumimoji="1" lang="zh-CN" altLang="zh-CN"/>
              <a:t>1</a:t>
            </a:r>
            <a:r>
              <a:rPr kumimoji="1" lang="en-US" altLang="zh-CN"/>
              <a:t>00Bytes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80877" y="1677432"/>
            <a:ext cx="790702" cy="491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93122" y="754102"/>
            <a:ext cx="4624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系统</a:t>
            </a:r>
            <a:r>
              <a:rPr kumimoji="1" lang="zh-CN" altLang="en-US"/>
              <a:t>使用链表来维护堆中的结构</a:t>
            </a:r>
            <a:endParaRPr kumimoji="1" lang="en-US" altLang="zh-CN"/>
          </a:p>
          <a:p>
            <a:r>
              <a:rPr kumimoji="1" lang="zh-CN" altLang="en-US"/>
              <a:t>在堆中对象</a:t>
            </a:r>
            <a:r>
              <a:rPr kumimoji="1" lang="en-US" altLang="zh-CN"/>
              <a:t>,</a:t>
            </a:r>
            <a:r>
              <a:rPr kumimoji="1" lang="zh-CN" altLang="en-US"/>
              <a:t>是没有别名的</a:t>
            </a:r>
            <a:r>
              <a:rPr kumimoji="1" lang="en-US" altLang="zh-CN"/>
              <a:t>,</a:t>
            </a:r>
            <a:r>
              <a:rPr kumimoji="1" lang="zh-CN" altLang="en-US"/>
              <a:t>只有指针 *</a:t>
            </a:r>
            <a:endParaRPr kumimoji="1" lang="en-US" altLang="zh-CN"/>
          </a:p>
          <a:p>
            <a:endParaRPr kumimoji="1" lang="zh-CN" altLang="en-US"/>
          </a:p>
        </p:txBody>
      </p:sp>
      <p:cxnSp>
        <p:nvCxnSpPr>
          <p:cNvPr id="11" name="直线箭头连接符 10"/>
          <p:cNvCxnSpPr>
            <a:endCxn id="7" idx="1"/>
          </p:cNvCxnSpPr>
          <p:nvPr/>
        </p:nvCxnSpPr>
        <p:spPr>
          <a:xfrm flipV="1">
            <a:off x="3330538" y="2060845"/>
            <a:ext cx="1868933" cy="2695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99471" y="4325378"/>
            <a:ext cx="2024678" cy="611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8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3303" y="1365909"/>
            <a:ext cx="2959146" cy="4001873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98753" y="2012918"/>
            <a:ext cx="2216364" cy="7188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strM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3175" y="1365909"/>
            <a:ext cx="1880914" cy="40018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strM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Str2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id</a:t>
            </a:r>
            <a:endParaRPr kumimoji="1" lang="zh-CN" altLang="en-US"/>
          </a:p>
        </p:txBody>
      </p:sp>
      <p:cxnSp>
        <p:nvCxnSpPr>
          <p:cNvPr id="6" name="直线箭头连接符 5"/>
          <p:cNvCxnSpPr>
            <a:endCxn id="3" idx="1"/>
          </p:cNvCxnSpPr>
          <p:nvPr/>
        </p:nvCxnSpPr>
        <p:spPr>
          <a:xfrm flipV="1">
            <a:off x="1617347" y="2372368"/>
            <a:ext cx="1581406" cy="467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12" idx="1"/>
          </p:cNvCxnSpPr>
          <p:nvPr/>
        </p:nvCxnSpPr>
        <p:spPr>
          <a:xfrm flipH="1">
            <a:off x="1617347" y="3306938"/>
            <a:ext cx="1581406" cy="599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49584" y="1725358"/>
            <a:ext cx="2443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在堆中的变量</a:t>
            </a:r>
            <a:r>
              <a:rPr kumimoji="1" lang="en-US" altLang="zh-CN"/>
              <a:t>,</a:t>
            </a:r>
            <a:r>
              <a:rPr kumimoji="1" lang="zh-CN" altLang="en-US"/>
              <a:t>系统只负责维护空间不管变量类型</a:t>
            </a:r>
            <a:r>
              <a:rPr kumimoji="1" lang="en-US" altLang="zh-CN"/>
              <a:t>.</a:t>
            </a:r>
          </a:p>
          <a:p>
            <a:endParaRPr kumimoji="1" lang="en-US" altLang="zh-CN"/>
          </a:p>
          <a:p>
            <a:r>
              <a:rPr kumimoji="1" lang="zh-CN" altLang="en-US"/>
              <a:t>用指针的时候</a:t>
            </a:r>
            <a:r>
              <a:rPr kumimoji="1" lang="en-US" altLang="zh-CN"/>
              <a:t>,</a:t>
            </a:r>
            <a:r>
              <a:rPr kumimoji="1" lang="zh-CN" altLang="en-US"/>
              <a:t>需要使用类型</a:t>
            </a:r>
            <a:r>
              <a:rPr kumimoji="1" lang="en-US" altLang="zh-CN"/>
              <a:t>NSString,Person</a:t>
            </a:r>
            <a:endParaRPr kumimoji="1" lang="zh-CN" altLang="en-US"/>
          </a:p>
        </p:txBody>
      </p:sp>
      <p:cxnSp>
        <p:nvCxnSpPr>
          <p:cNvPr id="11" name="直线箭头连接符 10"/>
          <p:cNvCxnSpPr>
            <a:endCxn id="3" idx="1"/>
          </p:cNvCxnSpPr>
          <p:nvPr/>
        </p:nvCxnSpPr>
        <p:spPr>
          <a:xfrm flipV="1">
            <a:off x="1844973" y="2372368"/>
            <a:ext cx="1353780" cy="1521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98753" y="2947488"/>
            <a:ext cx="1533484" cy="7188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NSString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3" idx="2"/>
            <a:endCxn id="12" idx="0"/>
          </p:cNvCxnSpPr>
          <p:nvPr/>
        </p:nvCxnSpPr>
        <p:spPr>
          <a:xfrm flipH="1">
            <a:off x="3965495" y="2731817"/>
            <a:ext cx="341440" cy="215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8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深复制 </a:t>
            </a:r>
            <a:r>
              <a:rPr kumimoji="1" lang="en-US" altLang="zh-CN"/>
              <a:t>&amp;</a:t>
            </a:r>
            <a:r>
              <a:rPr kumimoji="1" lang="zh-CN" altLang="en-US"/>
              <a:t> 潜复制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深复制：</a:t>
            </a:r>
            <a:endParaRPr kumimoji="1" lang="en-US" altLang="zh-CN"/>
          </a:p>
          <a:p>
            <a:pPr lvl="1"/>
            <a:r>
              <a:rPr kumimoji="1" lang="zh-CN" altLang="en-US"/>
              <a:t>内容拷贝，源对象和副本指向的是不同的两个对象</a:t>
            </a:r>
            <a:endParaRPr kumimoji="1" lang="en-US" altLang="zh-CN"/>
          </a:p>
          <a:p>
            <a:pPr lvl="1"/>
            <a:r>
              <a:rPr kumimoji="1" lang="zh-CN" altLang="en-US"/>
              <a:t>源对象引用计数器不变，副本计数器设置为</a:t>
            </a:r>
            <a:r>
              <a:rPr kumimoji="1" lang="en-US" altLang="zh-CN"/>
              <a:t>1</a:t>
            </a:r>
          </a:p>
          <a:p>
            <a:endParaRPr kumimoji="1" lang="en-US" altLang="zh-CN"/>
          </a:p>
          <a:p>
            <a:r>
              <a:rPr kumimoji="1" lang="zh-CN" altLang="en-US"/>
              <a:t>浅复制：</a:t>
            </a:r>
            <a:endParaRPr kumimoji="1" lang="en-US" altLang="zh-CN"/>
          </a:p>
          <a:p>
            <a:pPr lvl="1"/>
            <a:r>
              <a:rPr kumimoji="1" lang="zh-CN" altLang="en-US"/>
              <a:t>指针拷贝，源对象和副本指向的是同一个对象</a:t>
            </a:r>
            <a:endParaRPr kumimoji="1" lang="en-US" altLang="zh-CN"/>
          </a:p>
          <a:p>
            <a:pPr lvl="1"/>
            <a:r>
              <a:rPr kumimoji="1" lang="zh-CN" altLang="en-US"/>
              <a:t>对象的引用计数器</a:t>
            </a:r>
            <a:r>
              <a:rPr kumimoji="1" lang="en-US" altLang="zh-CN"/>
              <a:t>+1</a:t>
            </a:r>
            <a:r>
              <a:rPr kumimoji="1" lang="zh-CN" altLang="en-US"/>
              <a:t>，其实相当于做了一次</a:t>
            </a:r>
            <a:r>
              <a:rPr kumimoji="1" lang="en-US" altLang="zh-CN"/>
              <a:t>retain</a:t>
            </a:r>
            <a:r>
              <a:rPr kumimoji="1" lang="zh-CN" altLang="en-US"/>
              <a:t>操作</a:t>
            </a:r>
          </a:p>
          <a:p>
            <a:endParaRPr kumimoji="1" lang="en-US" altLang="zh-CN"/>
          </a:p>
          <a:p>
            <a:r>
              <a:rPr kumimoji="1" lang="zh-CN" altLang="en-US"/>
              <a:t>只有不可变对象创建不可变副本</a:t>
            </a:r>
            <a:r>
              <a:rPr kumimoji="1" lang="en-US" altLang="zh-CN"/>
              <a:t>(copy)</a:t>
            </a:r>
            <a:r>
              <a:rPr kumimoji="1" lang="zh-CN" altLang="en-US"/>
              <a:t>才是浅复制</a:t>
            </a:r>
            <a:r>
              <a:rPr kumimoji="1" lang="en-US" altLang="zh-CN"/>
              <a:t>，</a:t>
            </a:r>
            <a:r>
              <a:rPr kumimoji="1" lang="zh-CN" altLang="en-US"/>
              <a:t>其他都是深复制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6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自定义对象的</a:t>
            </a:r>
            <a:r>
              <a:rPr kumimoji="1" lang="en-US" altLang="zh-CN"/>
              <a:t>copyWithZone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- (id)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copyWithZone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:(NSZone *)zone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Person *p = [[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[self class] 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allocWithZone:zone]</a:t>
            </a:r>
            <a:r>
              <a:rPr lang="zh-CN" altLang="en-US" sz="1600">
                <a:solidFill>
                  <a:schemeClr val="tx1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init];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p.name = self.name;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p.age = self.age;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is-IS" altLang="zh-CN" sz="1600">
                <a:solidFill>
                  <a:schemeClr val="tx1"/>
                </a:solidFill>
                <a:latin typeface="Menlo-Regular"/>
              </a:rPr>
              <a:t>    return p;</a:t>
            </a:r>
          </a:p>
          <a:p>
            <a:pPr marL="0" indent="0">
              <a:buNone/>
            </a:pPr>
            <a:r>
              <a:rPr lang="is-IS" altLang="zh-CN" sz="1600">
                <a:solidFill>
                  <a:schemeClr val="tx1"/>
                </a:solidFill>
                <a:latin typeface="Menlo-Regular"/>
              </a:rPr>
              <a:t>}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关于</a:t>
            </a:r>
            <a:r>
              <a:rPr kumimoji="1" lang="en-US" altLang="zh-CN"/>
              <a:t>NSNumber &amp; int NSInteger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Int </a:t>
            </a:r>
            <a:r>
              <a:rPr kumimoji="1" lang="zh-CN" altLang="en-US"/>
              <a:t>是在栈区的</a:t>
            </a:r>
            <a:r>
              <a:rPr kumimoji="1" lang="en-US" altLang="zh-CN"/>
              <a:t>,</a:t>
            </a:r>
            <a:r>
              <a:rPr kumimoji="1" lang="zh-CN" altLang="en-US"/>
              <a:t>效率高</a:t>
            </a:r>
            <a:r>
              <a:rPr kumimoji="1" lang="en-US" altLang="zh-CN"/>
              <a:t>,</a:t>
            </a:r>
            <a:r>
              <a:rPr kumimoji="1" lang="zh-CN" altLang="en-US"/>
              <a:t>速度快</a:t>
            </a:r>
            <a:r>
              <a:rPr kumimoji="1" lang="en-US" altLang="zh-CN"/>
              <a:t>,</a:t>
            </a:r>
            <a:r>
              <a:rPr kumimoji="1" lang="zh-CN" altLang="en-US"/>
              <a:t>可以放在方法内部使用</a:t>
            </a:r>
            <a:endParaRPr kumimoji="1" lang="en-US" altLang="zh-CN"/>
          </a:p>
          <a:p>
            <a:r>
              <a:rPr kumimoji="1" lang="en-US" altLang="zh-CN"/>
              <a:t>NSNumber</a:t>
            </a:r>
            <a:r>
              <a:rPr kumimoji="1" lang="zh-CN" altLang="en-US"/>
              <a:t>是对象</a:t>
            </a:r>
            <a:r>
              <a:rPr kumimoji="1" lang="en-US" altLang="zh-CN"/>
              <a:t>,</a:t>
            </a:r>
            <a:r>
              <a:rPr kumimoji="1" lang="zh-CN" altLang="en-US"/>
              <a:t>在堆中的</a:t>
            </a:r>
            <a:r>
              <a:rPr kumimoji="1" lang="en-US" altLang="zh-CN"/>
              <a:t>,</a:t>
            </a:r>
            <a:r>
              <a:rPr kumimoji="1" lang="zh-CN" altLang="en-US"/>
              <a:t>自带了数值转换功能</a:t>
            </a:r>
            <a:r>
              <a:rPr kumimoji="1" lang="en-US" altLang="zh-CN"/>
              <a:t>,</a:t>
            </a:r>
            <a:r>
              <a:rPr kumimoji="1" lang="zh-CN" altLang="en-US"/>
              <a:t>效率差一些</a:t>
            </a:r>
            <a:r>
              <a:rPr kumimoji="1" lang="en-US" altLang="zh-CN"/>
              <a:t>,</a:t>
            </a:r>
            <a:r>
              <a:rPr kumimoji="1" lang="zh-CN" altLang="en-US"/>
              <a:t>方便</a:t>
            </a:r>
            <a:r>
              <a:rPr kumimoji="1" lang="en-US" altLang="zh-CN"/>
              <a:t>KVC</a:t>
            </a:r>
            <a:r>
              <a:rPr kumimoji="1" lang="zh-CN" altLang="en-US"/>
              <a:t>赋值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3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546</TotalTime>
  <Words>261</Words>
  <Application>Microsoft Macintosh PowerPoint</Application>
  <PresentationFormat>全屏显示(4:3)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框架PPT2014</vt:lpstr>
      <vt:lpstr>Copy &amp; MutableCopy</vt:lpstr>
      <vt:lpstr>Copy &amp; MutableCopy</vt:lpstr>
      <vt:lpstr>PowerPoint 演示文稿</vt:lpstr>
      <vt:lpstr>PowerPoint 演示文稿</vt:lpstr>
      <vt:lpstr>深复制 &amp; 潜复制</vt:lpstr>
      <vt:lpstr>自定义对象的copyWithZone</vt:lpstr>
      <vt:lpstr>关于NSNumber &amp; int NSInteger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90</cp:revision>
  <dcterms:created xsi:type="dcterms:W3CDTF">2014-04-20T02:34:42Z</dcterms:created>
  <dcterms:modified xsi:type="dcterms:W3CDTF">2014-04-27T03:08:52Z</dcterms:modified>
</cp:coreProperties>
</file>