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66" r:id="rId12"/>
    <p:sldId id="267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25" autoAdjust="0"/>
  </p:normalViewPr>
  <p:slideViewPr>
    <p:cSldViewPr snapToGrid="0" snapToObjects="1">
      <p:cViewPr varScale="1">
        <p:scale>
          <a:sx n="107" d="100"/>
          <a:sy n="107" d="100"/>
        </p:scale>
        <p:origin x="-222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 userDrawn="1"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 userDrawn="1"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3" r:id="rId3"/>
    <p:sldLayoutId id="2147483666" r:id="rId4"/>
    <p:sldLayoutId id="2147483667" r:id="rId5"/>
    <p:sldLayoutId id="2147483668" r:id="rId6"/>
    <p:sldLayoutId id="2147483671" r:id="rId7"/>
    <p:sldLayoutId id="2147483672" r:id="rId8"/>
    <p:sldLayoutId id="2147483673" r:id="rId9"/>
    <p:sldLayoutId id="2147483674" r:id="rId10"/>
    <p:sldLayoutId id="2147483676" r:id="rId11"/>
    <p:sldLayoutId id="2147483675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文件下载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讲师：刘凡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49314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6693" y="1709307"/>
            <a:ext cx="1780431" cy="35254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75994" y="2552090"/>
            <a:ext cx="439173" cy="344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41295" y="1709307"/>
            <a:ext cx="1970344" cy="35254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/>
          <p:cNvCxnSpPr/>
          <p:nvPr/>
        </p:nvCxnSpPr>
        <p:spPr>
          <a:xfrm>
            <a:off x="3537124" y="2658922"/>
            <a:ext cx="1804171" cy="23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93514" y="22895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打开</a:t>
            </a:r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H="1">
            <a:off x="3537124" y="3216820"/>
            <a:ext cx="1804171" cy="23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96775" y="34304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关闭</a:t>
            </a:r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56693" y="973355"/>
            <a:ext cx="4868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绝大多数情况下</a:t>
            </a:r>
            <a:r>
              <a:rPr kumimoji="1" lang="en-US" altLang="zh-CN"/>
              <a:t>,</a:t>
            </a:r>
            <a:r>
              <a:rPr kumimoji="1" lang="zh-CN" altLang="en-US"/>
              <a:t>文件操作有打开就必须有关闭</a:t>
            </a:r>
            <a:endParaRPr kumimoji="1" lang="en-US" altLang="zh-CN"/>
          </a:p>
          <a:p>
            <a:r>
              <a:rPr kumimoji="1" lang="en-US" altLang="zh-CN"/>
              <a:t>SQLite &amp; CoteData</a:t>
            </a:r>
            <a:r>
              <a:rPr kumimoji="1" lang="zh-CN" altLang="en-US"/>
              <a:t>除外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612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将数据写入文件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400">
                <a:solidFill>
                  <a:srgbClr val="007400"/>
                </a:solidFill>
                <a:latin typeface="STHeitiSC-Light"/>
              </a:rPr>
              <a:t>打开缓存文件</a:t>
            </a:r>
            <a:endParaRPr lang="zh-CN" altLang="en-US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NSFileHandle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*fp = [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NSFileHandle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fileHandleForWritingAtPath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cachePath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400">
                <a:solidFill>
                  <a:srgbClr val="007400"/>
                </a:solidFill>
                <a:latin typeface="STHeitiSC-Light"/>
              </a:rPr>
              <a:t>如果文件不存在，直接写入数据</a:t>
            </a:r>
            <a:endParaRPr lang="zh-CN" altLang="en-US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if</a:t>
            </a:r>
            <a:r>
              <a:rPr lang="zh-CN" altLang="en-US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(!fp) {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[data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writeToFile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cachePath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atomically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da-DK" altLang="zh-CN" sz="1400">
                <a:solidFill>
                  <a:srgbClr val="000000"/>
                </a:solidFill>
                <a:latin typeface="Menlo-Regular"/>
              </a:rPr>
              <a:t>} </a:t>
            </a:r>
            <a:r>
              <a:rPr lang="da-DK" altLang="zh-CN" sz="1400">
                <a:solidFill>
                  <a:srgbClr val="AA0D91"/>
                </a:solidFill>
                <a:latin typeface="Menlo-Regular"/>
              </a:rPr>
              <a:t>else</a:t>
            </a:r>
            <a:r>
              <a:rPr lang="da-DK" altLang="zh-CN" sz="1400">
                <a:solidFill>
                  <a:srgbClr val="000000"/>
                </a:solidFill>
                <a:latin typeface="Menlo-Regular"/>
              </a:rPr>
              <a:t> {</a:t>
            </a:r>
          </a:p>
          <a:p>
            <a:pPr marL="0" indent="0">
              <a:buNone/>
            </a:pPr>
            <a:r>
              <a:rPr lang="zh-TW" altLang="en-US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400">
                <a:solidFill>
                  <a:srgbClr val="007400"/>
                </a:solidFill>
                <a:latin typeface="STHeitiSC-Light"/>
              </a:rPr>
              <a:t>移动到文件末尾</a:t>
            </a:r>
            <a:endParaRPr lang="zh-TW" altLang="en-US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[fp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seekToEndOfFile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zh-CN" altLang="en-US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400">
                <a:solidFill>
                  <a:srgbClr val="007400"/>
                </a:solidFill>
                <a:latin typeface="STHeitiSC-Light"/>
              </a:rPr>
              <a:t>将数据文件追加到文件末尾</a:t>
            </a:r>
            <a:endParaRPr lang="zh-CN" altLang="en-US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[fp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writeData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:data];</a:t>
            </a:r>
          </a:p>
          <a:p>
            <a:pPr marL="0" indent="0">
              <a:buNone/>
            </a:pPr>
            <a:r>
              <a:rPr lang="zh-TW" altLang="en-US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400">
                <a:solidFill>
                  <a:srgbClr val="007400"/>
                </a:solidFill>
                <a:latin typeface="STHeitiSC-Light"/>
              </a:rPr>
              <a:t>关闭文件句柄</a:t>
            </a:r>
            <a:endParaRPr lang="zh-TW" altLang="en-US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[fp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closeFile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58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检查文件大小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400">
                <a:solidFill>
                  <a:srgbClr val="007400"/>
                </a:solidFill>
                <a:latin typeface="STHeitiSC-Light"/>
              </a:rPr>
              <a:t>判断文件是否存在</a:t>
            </a:r>
            <a:endParaRPr lang="zh-CN" altLang="en-US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([[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NSFileManager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defaultManager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fileExistsAtPath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cachePath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]) {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*dict = [[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NSFileManager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defaultManager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attributesOfItemAtPath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cachePath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NULL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[dict[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NSFileSize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longLongValue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da-DK" altLang="zh-CN" sz="1400">
                <a:solidFill>
                  <a:srgbClr val="000000"/>
                </a:solidFill>
                <a:latin typeface="Menlo-Regular"/>
              </a:rPr>
              <a:t>} </a:t>
            </a:r>
            <a:r>
              <a:rPr lang="da-DK" altLang="zh-CN" sz="1400">
                <a:solidFill>
                  <a:srgbClr val="AA0D91"/>
                </a:solidFill>
                <a:latin typeface="Menlo-Regular"/>
              </a:rPr>
              <a:t>else</a:t>
            </a:r>
            <a:r>
              <a:rPr lang="da-DK" altLang="zh-CN" sz="1400">
                <a:solidFill>
                  <a:srgbClr val="000000"/>
                </a:solidFill>
                <a:latin typeface="Menlo-Regular"/>
              </a:rPr>
              <a:t> {</a:t>
            </a:r>
          </a:p>
          <a:p>
            <a:pPr marL="0" indent="0">
              <a:buNone/>
            </a:pPr>
            <a:r>
              <a:rPr lang="is-IS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altLang="zh-CN" sz="14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is-IS" altLang="zh-CN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is-IS" altLang="zh-CN" sz="1400">
                <a:solidFill>
                  <a:srgbClr val="1C00CF"/>
                </a:solidFill>
                <a:latin typeface="Menlo-Regular"/>
              </a:rPr>
              <a:t>0</a:t>
            </a:r>
            <a:r>
              <a:rPr lang="is-IS" altLang="zh-CN" sz="14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is-IS" altLang="zh-CN" sz="14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kumimoji="1" lang="is-IS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kumimoji="1" lang="zh-CN" altLang="en-US" sz="1400">
                <a:solidFill>
                  <a:srgbClr val="000000"/>
                </a:solidFill>
                <a:latin typeface="Menlo-Regular"/>
              </a:rPr>
              <a:t>提示：由于数据是追加的，为了避免重复从网络下载文件，在下载之前</a:t>
            </a:r>
            <a:endParaRPr kumimoji="1" lang="en-US" altLang="zh-CN" sz="1400">
              <a:solidFill>
                <a:srgbClr val="000000"/>
              </a:solidFill>
              <a:latin typeface="Menlo-Regular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>
                <a:solidFill>
                  <a:srgbClr val="000000"/>
                </a:solidFill>
                <a:latin typeface="Menlo-Regular"/>
              </a:rPr>
              <a:t>判断缓存路径中文件是否已经存在</a:t>
            </a:r>
            <a:endParaRPr kumimoji="1" lang="en-US" altLang="zh-CN" sz="1400">
              <a:solidFill>
                <a:srgbClr val="000000"/>
              </a:solidFill>
              <a:latin typeface="Menlo-Regular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>
                <a:solidFill>
                  <a:srgbClr val="000000"/>
                </a:solidFill>
                <a:latin typeface="Menlo-Regular"/>
              </a:rPr>
              <a:t>如果存在检查文件大小</a:t>
            </a:r>
            <a:endParaRPr kumimoji="1" lang="en-US" altLang="zh-CN" sz="1400">
              <a:solidFill>
                <a:srgbClr val="000000"/>
              </a:solidFill>
              <a:latin typeface="Menlo-Regular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>
                <a:solidFill>
                  <a:srgbClr val="000000"/>
                </a:solidFill>
                <a:latin typeface="Menlo-Regular"/>
              </a:rPr>
              <a:t>如果文件大小与网络资源大小一致，则不再下载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47624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7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5899163" y="3964641"/>
            <a:ext cx="2727910" cy="237403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200M</a:t>
            </a:r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每一个字节都是</a:t>
            </a:r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文件下载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视频播放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7129" y="2635181"/>
            <a:ext cx="7715204" cy="640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200M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07129" y="3804393"/>
            <a:ext cx="452947" cy="3204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88736" y="3804393"/>
            <a:ext cx="452947" cy="3204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58473" y="3804393"/>
            <a:ext cx="452947" cy="3204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74506" y="2124763"/>
            <a:ext cx="452947" cy="3204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09820" y="3804393"/>
            <a:ext cx="452947" cy="3204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 flipV="1">
            <a:off x="807129" y="3572926"/>
            <a:ext cx="7715204" cy="11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573786" y="3436419"/>
            <a:ext cx="211748" cy="2730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2573786" y="1768658"/>
            <a:ext cx="0" cy="866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H="1" flipV="1">
            <a:off x="4201819" y="2350297"/>
            <a:ext cx="94956" cy="17567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 flipH="1" flipV="1">
            <a:off x="4807165" y="2065413"/>
            <a:ext cx="59348" cy="2041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841683" y="44684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流媒体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82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HTTP</a:t>
            </a:r>
            <a:r>
              <a:rPr kumimoji="1" lang="zh-CN" altLang="en-US"/>
              <a:t> </a:t>
            </a:r>
            <a:r>
              <a:rPr kumimoji="1" lang="en-US" altLang="zh-CN"/>
              <a:t>HEAD</a:t>
            </a:r>
            <a:r>
              <a:rPr kumimoji="1" lang="zh-CN" altLang="en-US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NSMutableURLRequest *request = [NSMutableURLRequest requestWithURL:url cachePolicy:0 timeoutInterval:kTimeout];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request.HTTPMethod = @"HEAD";</a:t>
            </a:r>
            <a:endParaRPr lang="en-US" altLang="zh-CN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[NSURLConnection sendAsynchronousRequest:request queue:self.myQueue completionHandler:^(NSURLResponse *response, NSData *data, NSError *connectionError) {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NSLog(@"%@", response);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   NSLog(@"---------------");</a:t>
            </a:r>
          </a:p>
          <a:p>
            <a:pPr marL="0" indent="0">
              <a:buNone/>
            </a:pPr>
            <a:r>
              <a:rPr lang="nl-NL" altLang="zh-CN" sz="1600">
                <a:solidFill>
                  <a:schemeClr val="tx1"/>
                </a:solidFill>
                <a:latin typeface="Menlo-Regular"/>
              </a:rPr>
              <a:t>    </a:t>
            </a:r>
            <a:r>
              <a:rPr lang="nl-NL" altLang="zh-CN" sz="1600">
                <a:solidFill>
                  <a:srgbClr val="FF0000"/>
                </a:solidFill>
                <a:latin typeface="Menlo-Regular"/>
              </a:rPr>
              <a:t>NSLog(@"%@", data);</a:t>
            </a:r>
          </a:p>
          <a:p>
            <a:pPr marL="0" indent="0">
              <a:buNone/>
            </a:pPr>
            <a:r>
              <a:rPr lang="nl-NL" altLang="zh-CN" sz="1600">
                <a:solidFill>
                  <a:schemeClr val="tx1"/>
                </a:solidFill>
                <a:latin typeface="Menlo-Regular"/>
              </a:rPr>
              <a:t>}];</a:t>
            </a:r>
            <a:endParaRPr kumimoji="1" lang="nl-NL" altLang="zh-CN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Menlo-Regular"/>
              </a:rPr>
              <a:t>运行测试代码可以发现，</a:t>
            </a:r>
            <a:r>
              <a:rPr kumimoji="1" lang="en-US" altLang="zh-CN" sz="1600">
                <a:solidFill>
                  <a:srgbClr val="FF0000"/>
                </a:solidFill>
                <a:latin typeface="Menlo-Regular"/>
              </a:rPr>
              <a:t>HEAD</a:t>
            </a:r>
            <a:r>
              <a:rPr kumimoji="1" lang="zh-CN" altLang="en-US" sz="1600">
                <a:solidFill>
                  <a:srgbClr val="FF0000"/>
                </a:solidFill>
                <a:latin typeface="Menlo-Regular"/>
              </a:rPr>
              <a:t>方法只是返回资源信息，而不会返回数据体</a:t>
            </a:r>
            <a:endParaRPr kumimoji="1" lang="en-US" altLang="zh-CN" sz="1600">
              <a:solidFill>
                <a:srgbClr val="FF0000"/>
              </a:solidFill>
              <a:latin typeface="Menlo-Regular"/>
            </a:endParaRPr>
          </a:p>
          <a:p>
            <a:pPr marL="0" indent="0">
              <a:buNone/>
            </a:pPr>
            <a:r>
              <a:rPr kumimoji="1" lang="zh-CN" altLang="en-US" sz="1600" b="1">
                <a:solidFill>
                  <a:srgbClr val="FF6600"/>
                </a:solidFill>
                <a:latin typeface="Menlo-Regular"/>
              </a:rPr>
              <a:t>应用场景：</a:t>
            </a:r>
            <a:endParaRPr kumimoji="1" lang="en-US" altLang="zh-CN" sz="1600" b="1">
              <a:solidFill>
                <a:srgbClr val="FF6600"/>
              </a:solidFill>
              <a:latin typeface="Menlo-Regular"/>
            </a:endParaRPr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 sz="1600">
                <a:solidFill>
                  <a:schemeClr val="tx1"/>
                </a:solidFill>
                <a:latin typeface="Menlo-Regular"/>
              </a:rPr>
              <a:t>获取资源</a:t>
            </a:r>
            <a:r>
              <a:rPr kumimoji="1" lang="en-US" altLang="zh-CN" sz="1600">
                <a:solidFill>
                  <a:srgbClr val="FF0000"/>
                </a:solidFill>
                <a:latin typeface="Menlo-Regular"/>
              </a:rPr>
              <a:t>Mimetype</a:t>
            </a:r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 sz="1600">
                <a:solidFill>
                  <a:schemeClr val="tx1"/>
                </a:solidFill>
                <a:latin typeface="Menlo-Regular"/>
              </a:rPr>
              <a:t>获取资源</a:t>
            </a:r>
            <a:r>
              <a:rPr kumimoji="1" lang="zh-CN" altLang="en-US" sz="1600">
                <a:solidFill>
                  <a:srgbClr val="FF0000"/>
                </a:solidFill>
                <a:latin typeface="Menlo-Regular"/>
              </a:rPr>
              <a:t>文件大小</a:t>
            </a:r>
            <a:r>
              <a:rPr kumimoji="1" lang="zh-CN" altLang="en-US" sz="1600">
                <a:solidFill>
                  <a:schemeClr val="tx1"/>
                </a:solidFill>
                <a:latin typeface="Menlo-Regular"/>
              </a:rPr>
              <a:t>，用于端点续传或多线程下载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7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使用块代码获取网络资源大小的方法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Menlo-Regular"/>
              </a:rPr>
              <a:t>- (void)fileSizeWithURL:(NSURL *)url completion:</a:t>
            </a:r>
            <a:r>
              <a:rPr lang="en-US" altLang="zh-CN" sz="1800">
                <a:solidFill>
                  <a:srgbClr val="FF0000"/>
                </a:solidFill>
                <a:latin typeface="Menlo-Regular"/>
              </a:rPr>
              <a:t>(void (^)(long long contentLength))completion</a:t>
            </a: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Menlo-Regular"/>
              </a:rPr>
              <a:t>    NSMutableURLRequest *request = [NSMutableURLRequest requestWithURL:url cachePolicy:0 timeoutInterval:kTimeout];</a:t>
            </a: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FF0000"/>
                </a:solidFill>
                <a:latin typeface="Menlo-Regular"/>
              </a:rPr>
              <a:t>request.HTTPMethod = @"HEAD";</a:t>
            </a:r>
            <a:r>
              <a:rPr lang="en-US" altLang="zh-CN" sz="1800">
                <a:solidFill>
                  <a:schemeClr val="tx1"/>
                </a:solidFill>
                <a:latin typeface="Menlo-Regular"/>
              </a:rPr>
              <a:t> </a:t>
            </a: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Menlo-Regular"/>
              </a:rPr>
              <a:t>    NSURLResponse *response = nil;</a:t>
            </a: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Menlo-Regular"/>
              </a:rPr>
              <a:t>    [NSURLConnection sendSynchronousRequest:request returningResponse:&amp;response error:NULL];</a:t>
            </a: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FF0000"/>
                </a:solidFill>
                <a:latin typeface="Menlo-Regular"/>
              </a:rPr>
              <a:t>completion(response.expectedContentLength);</a:t>
            </a: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Menlo-Regular"/>
              </a:rPr>
              <a:t>}</a:t>
            </a:r>
            <a:endParaRPr kumimoji="1"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84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确定每次下载数据包的伪代码实现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)downloadFileWithURL:(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*)url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{</a:t>
            </a:r>
            <a:endParaRPr lang="zh-TW" altLang="en-US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fileSizeWithURL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:url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completion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:^(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long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long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contentLength) {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400">
                <a:solidFill>
                  <a:srgbClr val="C41A16"/>
                </a:solidFill>
                <a:latin typeface="STHeitiSC-Light"/>
              </a:rPr>
              <a:t>文件总大小：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%lld"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contentLength);        </a:t>
            </a:r>
          </a:p>
          <a:p>
            <a:pPr marL="0" indent="0">
              <a:buNone/>
            </a:pPr>
            <a:r>
              <a:rPr lang="zh-TW" altLang="en-US" sz="14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sz="14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400">
                <a:solidFill>
                  <a:srgbClr val="007400"/>
                </a:solidFill>
                <a:latin typeface="STHeitiSC-Light"/>
              </a:rPr>
              <a:t>根据大小下载文件</a:t>
            </a:r>
            <a:endParaRPr lang="zh-TW" altLang="en-US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zh-CN" altLang="en-US" sz="140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while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(contentLength &gt; </a:t>
            </a:r>
            <a:r>
              <a:rPr lang="en-US" altLang="zh-CN" sz="1400">
                <a:solidFill>
                  <a:srgbClr val="643820"/>
                </a:solidFill>
                <a:latin typeface="Menlo-Regular"/>
              </a:rPr>
              <a:t>kDownloadBytes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400">
                <a:solidFill>
                  <a:srgbClr val="C41A16"/>
                </a:solidFill>
                <a:latin typeface="STHeitiSC-Light"/>
              </a:rPr>
              <a:t>每次下载长度：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%lld"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long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long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)kDownloadBytes);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        contentLength -= </a:t>
            </a:r>
            <a:r>
              <a:rPr lang="en-US" altLang="zh-CN" sz="1400">
                <a:solidFill>
                  <a:srgbClr val="643820"/>
                </a:solidFill>
                <a:latin typeface="Menlo-Regular"/>
              </a:rPr>
              <a:t>kDownloadBytes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400">
                <a:solidFill>
                  <a:srgbClr val="C41A16"/>
                </a:solidFill>
                <a:latin typeface="STHeitiSC-Light"/>
              </a:rPr>
              <a:t>最后下载字节数：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%lld"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contentLength);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}];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94032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HTTP</a:t>
            </a:r>
            <a:r>
              <a:rPr kumimoji="1" lang="zh-CN" altLang="en-US"/>
              <a:t> </a:t>
            </a:r>
            <a:r>
              <a:rPr kumimoji="1" lang="en-US" altLang="zh-CN">
                <a:solidFill>
                  <a:srgbClr val="FF0000"/>
                </a:solidFill>
              </a:rPr>
              <a:t>Range</a:t>
            </a:r>
            <a:r>
              <a:rPr kumimoji="1" lang="zh-CN" altLang="en-US"/>
              <a:t>的示例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/>
              <a:t>通过设置</a:t>
            </a:r>
            <a:r>
              <a:rPr kumimoji="1" lang="en-US" altLang="zh-CN" sz="1800"/>
              <a:t>Range</a:t>
            </a:r>
            <a:r>
              <a:rPr kumimoji="1" lang="zh-CN" altLang="en-US" sz="1800"/>
              <a:t>可以指定每次从网路下载数据包的大小</a:t>
            </a:r>
            <a:endParaRPr kumimoji="1" lang="en-US" altLang="zh-CN" sz="1800"/>
          </a:p>
          <a:p>
            <a:r>
              <a:rPr kumimoji="1" lang="en-US" altLang="zh-CN" sz="1800">
                <a:solidFill>
                  <a:srgbClr val="FF6600"/>
                </a:solidFill>
              </a:rPr>
              <a:t>Range</a:t>
            </a:r>
            <a:r>
              <a:rPr kumimoji="1" lang="zh-CN" altLang="en-US" sz="1800">
                <a:solidFill>
                  <a:srgbClr val="FF6600"/>
                </a:solidFill>
              </a:rPr>
              <a:t>示例</a:t>
            </a:r>
            <a:endParaRPr kumimoji="1" lang="en-US" altLang="zh-CN" sz="1800">
              <a:solidFill>
                <a:srgbClr val="FF6600"/>
              </a:solidFill>
            </a:endParaRPr>
          </a:p>
          <a:p>
            <a:pPr lvl="1"/>
            <a:r>
              <a:rPr kumimoji="1" lang="en-US" altLang="zh-CN" sz="1600" dirty="0">
                <a:solidFill>
                  <a:srgbClr val="FF0000"/>
                </a:solidFill>
                <a:latin typeface="Menlo Regular"/>
                <a:cs typeface="Menlo Regular"/>
              </a:rPr>
              <a:t>bytes=</a:t>
            </a:r>
            <a:r>
              <a:rPr kumimoji="1" lang="en-US" altLang="zh-CN" sz="1600" dirty="0">
                <a:latin typeface="Menlo Regular"/>
                <a:cs typeface="Menlo Regular"/>
              </a:rPr>
              <a:t>0</a:t>
            </a:r>
            <a:r>
              <a:rPr kumimoji="1" lang="en-US" altLang="zh-CN" sz="1600" dirty="0">
                <a:solidFill>
                  <a:srgbClr val="FF0000"/>
                </a:solidFill>
                <a:latin typeface="Menlo Regular"/>
                <a:cs typeface="Menlo Regular"/>
              </a:rPr>
              <a:t>-</a:t>
            </a:r>
            <a:r>
              <a:rPr kumimoji="1" lang="en-US" altLang="zh-CN" sz="1600" dirty="0">
                <a:latin typeface="Menlo Regular"/>
                <a:cs typeface="Menlo Regular"/>
              </a:rPr>
              <a:t>499</a:t>
            </a:r>
            <a:r>
              <a:rPr kumimoji="1" lang="en-US" altLang="zh-CN" sz="1600" dirty="0"/>
              <a:t>			</a:t>
            </a:r>
            <a:r>
              <a:rPr kumimoji="1" lang="zh-CN" altLang="en-US" sz="1600" dirty="0">
                <a:solidFill>
                  <a:srgbClr val="0000FF"/>
                </a:solidFill>
              </a:rPr>
              <a:t>从</a:t>
            </a:r>
            <a:r>
              <a:rPr kumimoji="1" lang="en-US" altLang="zh-CN" sz="1600" dirty="0">
                <a:solidFill>
                  <a:srgbClr val="0000FF"/>
                </a:solidFill>
              </a:rPr>
              <a:t>0</a:t>
            </a:r>
            <a:r>
              <a:rPr kumimoji="1" lang="zh-CN" altLang="en-US" sz="1600" dirty="0">
                <a:solidFill>
                  <a:srgbClr val="0000FF"/>
                </a:solidFill>
              </a:rPr>
              <a:t>到</a:t>
            </a:r>
            <a:r>
              <a:rPr kumimoji="1" lang="en-US" altLang="zh-CN" sz="1600" dirty="0">
                <a:solidFill>
                  <a:srgbClr val="0000FF"/>
                </a:solidFill>
              </a:rPr>
              <a:t>499</a:t>
            </a:r>
            <a:r>
              <a:rPr kumimoji="1" lang="zh-CN" altLang="en-US" sz="1600" dirty="0">
                <a:solidFill>
                  <a:srgbClr val="0000FF"/>
                </a:solidFill>
              </a:rPr>
              <a:t>的头</a:t>
            </a:r>
            <a:r>
              <a:rPr kumimoji="1" lang="en-US" altLang="zh-CN" sz="1600" dirty="0">
                <a:solidFill>
                  <a:srgbClr val="0000FF"/>
                </a:solidFill>
              </a:rPr>
              <a:t>500</a:t>
            </a:r>
            <a:r>
              <a:rPr kumimoji="1" lang="zh-CN" altLang="en-US" sz="1600" dirty="0">
                <a:solidFill>
                  <a:srgbClr val="0000FF"/>
                </a:solidFill>
              </a:rPr>
              <a:t>个字节</a:t>
            </a:r>
            <a:endParaRPr kumimoji="1" lang="en-US" altLang="zh-CN" sz="1600" dirty="0">
              <a:solidFill>
                <a:srgbClr val="0000FF"/>
              </a:solidFill>
            </a:endParaRPr>
          </a:p>
          <a:p>
            <a:pPr lvl="1"/>
            <a:r>
              <a:rPr kumimoji="1" lang="en-US" altLang="zh-CN" sz="1600" dirty="0">
                <a:latin typeface="Menlo Bold"/>
                <a:cs typeface="Menlo Bold"/>
              </a:rPr>
              <a:t>bytes=500</a:t>
            </a:r>
            <a:r>
              <a:rPr kumimoji="1" lang="en-US" altLang="zh-CN" sz="1600" dirty="0">
                <a:solidFill>
                  <a:srgbClr val="FF0000"/>
                </a:solidFill>
                <a:latin typeface="Menlo Bold"/>
                <a:cs typeface="Menlo Bold"/>
              </a:rPr>
              <a:t>-</a:t>
            </a:r>
            <a:r>
              <a:rPr kumimoji="1" lang="en-US" altLang="zh-CN" sz="1600" dirty="0">
                <a:latin typeface="Menlo Bold"/>
                <a:cs typeface="Menlo Bold"/>
              </a:rPr>
              <a:t>999</a:t>
            </a:r>
            <a:r>
              <a:rPr kumimoji="1" lang="en-US" altLang="zh-CN" sz="1600" dirty="0"/>
              <a:t>		</a:t>
            </a:r>
            <a:r>
              <a:rPr kumimoji="1" lang="zh-CN" altLang="en-US" sz="1600" dirty="0">
                <a:solidFill>
                  <a:srgbClr val="0000FF"/>
                </a:solidFill>
              </a:rPr>
              <a:t>从</a:t>
            </a:r>
            <a:r>
              <a:rPr kumimoji="1" lang="en-US" altLang="zh-CN" sz="1600" dirty="0">
                <a:solidFill>
                  <a:srgbClr val="0000FF"/>
                </a:solidFill>
              </a:rPr>
              <a:t>500</a:t>
            </a:r>
            <a:r>
              <a:rPr kumimoji="1" lang="zh-CN" altLang="en-US" sz="1600" dirty="0">
                <a:solidFill>
                  <a:srgbClr val="0000FF"/>
                </a:solidFill>
              </a:rPr>
              <a:t>到</a:t>
            </a:r>
            <a:r>
              <a:rPr kumimoji="1" lang="en-US" altLang="zh-CN" sz="1600" dirty="0">
                <a:solidFill>
                  <a:srgbClr val="0000FF"/>
                </a:solidFill>
              </a:rPr>
              <a:t>999</a:t>
            </a:r>
            <a:r>
              <a:rPr kumimoji="1" lang="zh-CN" altLang="en-US" sz="1600" dirty="0">
                <a:solidFill>
                  <a:srgbClr val="0000FF"/>
                </a:solidFill>
              </a:rPr>
              <a:t>的第二个</a:t>
            </a:r>
            <a:r>
              <a:rPr kumimoji="1" lang="en-US" altLang="zh-CN" sz="1600" dirty="0">
                <a:solidFill>
                  <a:srgbClr val="0000FF"/>
                </a:solidFill>
              </a:rPr>
              <a:t>500</a:t>
            </a:r>
            <a:r>
              <a:rPr kumimoji="1" lang="zh-CN" altLang="en-US" sz="1600" dirty="0">
                <a:solidFill>
                  <a:srgbClr val="0000FF"/>
                </a:solidFill>
              </a:rPr>
              <a:t>字节</a:t>
            </a:r>
            <a:endParaRPr kumimoji="1" lang="en-US" altLang="zh-CN" sz="1600" dirty="0">
              <a:solidFill>
                <a:srgbClr val="0000FF"/>
              </a:solidFill>
            </a:endParaRPr>
          </a:p>
          <a:p>
            <a:pPr lvl="1"/>
            <a:r>
              <a:rPr kumimoji="1" lang="en-US" altLang="zh-CN" sz="1600" dirty="0">
                <a:latin typeface="Menlo Regular"/>
                <a:cs typeface="Menlo Regular"/>
              </a:rPr>
              <a:t>bytes=500</a:t>
            </a:r>
            <a:r>
              <a:rPr kumimoji="1" lang="en-US" altLang="zh-CN" sz="1600" dirty="0">
                <a:solidFill>
                  <a:srgbClr val="FF0000"/>
                </a:solidFill>
                <a:latin typeface="Menlo Regular"/>
                <a:cs typeface="Menlo Regular"/>
              </a:rPr>
              <a:t>-</a:t>
            </a:r>
            <a:r>
              <a:rPr kumimoji="1" lang="en-US" altLang="zh-CN" sz="1600" dirty="0"/>
              <a:t>			</a:t>
            </a:r>
            <a:r>
              <a:rPr kumimoji="1" lang="zh-CN" altLang="en-US" sz="1600" dirty="0">
                <a:solidFill>
                  <a:srgbClr val="0000FF"/>
                </a:solidFill>
              </a:rPr>
              <a:t>从</a:t>
            </a:r>
            <a:r>
              <a:rPr kumimoji="1" lang="en-US" altLang="zh-CN" sz="1600" dirty="0">
                <a:solidFill>
                  <a:srgbClr val="0000FF"/>
                </a:solidFill>
              </a:rPr>
              <a:t>500</a:t>
            </a:r>
            <a:r>
              <a:rPr kumimoji="1" lang="zh-CN" altLang="en-US" sz="1600" dirty="0">
                <a:solidFill>
                  <a:srgbClr val="0000FF"/>
                </a:solidFill>
              </a:rPr>
              <a:t>字节以后的所有字节</a:t>
            </a:r>
            <a:endParaRPr kumimoji="1" lang="en-US" altLang="zh-CN" sz="1600" dirty="0">
              <a:solidFill>
                <a:srgbClr val="0000FF"/>
              </a:solidFill>
            </a:endParaRPr>
          </a:p>
          <a:p>
            <a:pPr lvl="1"/>
            <a:endParaRPr kumimoji="1" lang="en-US" altLang="zh-CN" sz="1600" dirty="0">
              <a:solidFill>
                <a:srgbClr val="0000FF"/>
              </a:solidFill>
            </a:endParaRPr>
          </a:p>
          <a:p>
            <a:pPr lvl="1"/>
            <a:r>
              <a:rPr kumimoji="1" lang="en-US" altLang="zh-CN" sz="1600" dirty="0">
                <a:latin typeface="Menlo Regular"/>
                <a:cs typeface="Menlo Regular"/>
              </a:rPr>
              <a:t>bytes=</a:t>
            </a:r>
            <a:r>
              <a:rPr kumimoji="1" lang="en-US" altLang="zh-CN" sz="1600" dirty="0">
                <a:solidFill>
                  <a:srgbClr val="FF0000"/>
                </a:solidFill>
                <a:latin typeface="Menlo Regular"/>
                <a:cs typeface="Menlo Regular"/>
              </a:rPr>
              <a:t>-</a:t>
            </a:r>
            <a:r>
              <a:rPr kumimoji="1" lang="en-US" altLang="zh-CN" sz="1600" dirty="0">
                <a:latin typeface="Menlo Regular"/>
                <a:cs typeface="Menlo Regular"/>
              </a:rPr>
              <a:t>500</a:t>
            </a:r>
            <a:r>
              <a:rPr kumimoji="1" lang="en-US" altLang="zh-CN" sz="1600" dirty="0"/>
              <a:t>			</a:t>
            </a:r>
            <a:r>
              <a:rPr kumimoji="1" lang="zh-CN" altLang="en-US" sz="1600" dirty="0"/>
              <a:t>最后</a:t>
            </a:r>
            <a:r>
              <a:rPr kumimoji="1" lang="en-US" altLang="zh-CN" sz="1600" dirty="0"/>
              <a:t>500</a:t>
            </a:r>
            <a:r>
              <a:rPr kumimoji="1" lang="zh-CN" altLang="en-US" sz="1600" dirty="0"/>
              <a:t>个字节</a:t>
            </a:r>
            <a:endParaRPr kumimoji="1" lang="en-US" altLang="zh-CN" sz="1600" dirty="0"/>
          </a:p>
          <a:p>
            <a:pPr lvl="1"/>
            <a:r>
              <a:rPr kumimoji="1" lang="en-US" altLang="zh-CN" sz="1600" dirty="0">
                <a:latin typeface="Menlo Regular"/>
                <a:cs typeface="Menlo Regular"/>
              </a:rPr>
              <a:t>bytes=500</a:t>
            </a:r>
            <a:r>
              <a:rPr kumimoji="1" lang="en-US" altLang="zh-CN" sz="1600" dirty="0">
                <a:solidFill>
                  <a:srgbClr val="FF0000"/>
                </a:solidFill>
                <a:latin typeface="Menlo Regular"/>
                <a:cs typeface="Menlo Regular"/>
              </a:rPr>
              <a:t>-</a:t>
            </a:r>
            <a:r>
              <a:rPr kumimoji="1" lang="en-US" altLang="zh-CN" sz="1600" dirty="0">
                <a:latin typeface="Menlo Regular"/>
                <a:cs typeface="Menlo Regular"/>
              </a:rPr>
              <a:t>599</a:t>
            </a:r>
            <a:r>
              <a:rPr kumimoji="1" lang="en-US" altLang="zh-CN" sz="1600" dirty="0">
                <a:solidFill>
                  <a:srgbClr val="FF0000"/>
                </a:solidFill>
                <a:latin typeface="Menlo Regular"/>
                <a:cs typeface="Menlo Regular"/>
              </a:rPr>
              <a:t>,</a:t>
            </a:r>
            <a:r>
              <a:rPr kumimoji="1" lang="en-US" altLang="zh-CN" sz="1600" dirty="0">
                <a:latin typeface="Menlo Regular"/>
                <a:cs typeface="Menlo Regular"/>
              </a:rPr>
              <a:t>800</a:t>
            </a:r>
            <a:r>
              <a:rPr kumimoji="1" lang="en-US" altLang="zh-CN" sz="1600" dirty="0">
                <a:solidFill>
                  <a:srgbClr val="FF0000"/>
                </a:solidFill>
                <a:latin typeface="Menlo Regular"/>
                <a:cs typeface="Menlo Regular"/>
              </a:rPr>
              <a:t>-</a:t>
            </a:r>
            <a:r>
              <a:rPr kumimoji="1" lang="en-US" altLang="zh-CN" sz="1600" dirty="0">
                <a:latin typeface="Menlo Regular"/>
                <a:cs typeface="Menlo Regular"/>
              </a:rPr>
              <a:t>899</a:t>
            </a:r>
            <a:r>
              <a:rPr kumimoji="1" lang="en-US" altLang="zh-CN" sz="1600" dirty="0"/>
              <a:t>	</a:t>
            </a:r>
            <a:r>
              <a:rPr kumimoji="1" lang="zh-CN" altLang="en-US" sz="1600" dirty="0"/>
              <a:t>同时指定几个范围</a:t>
            </a:r>
            <a:endParaRPr kumimoji="1" lang="en-US" altLang="zh-CN" sz="1600" dirty="0"/>
          </a:p>
          <a:p>
            <a:r>
              <a:rPr kumimoji="1" lang="en-US" altLang="zh-CN" sz="1800" dirty="0">
                <a:solidFill>
                  <a:srgbClr val="FF6600"/>
                </a:solidFill>
              </a:rPr>
              <a:t>Range</a:t>
            </a:r>
            <a:r>
              <a:rPr kumimoji="1" lang="zh-CN" altLang="en-US" sz="1800" dirty="0">
                <a:solidFill>
                  <a:srgbClr val="FF6600"/>
                </a:solidFill>
              </a:rPr>
              <a:t>小结</a:t>
            </a:r>
            <a:endParaRPr kumimoji="1" lang="en-US" altLang="zh-CN" sz="1800" dirty="0">
              <a:solidFill>
                <a:srgbClr val="FF6600"/>
              </a:solidFill>
            </a:endParaRPr>
          </a:p>
          <a:p>
            <a:pPr lvl="1"/>
            <a:r>
              <a:rPr kumimoji="1" lang="en-US" altLang="zh-CN" sz="1600">
                <a:solidFill>
                  <a:srgbClr val="FF0000"/>
                </a:solidFill>
                <a:latin typeface="Menlo Regular"/>
                <a:cs typeface="Menlo Regular"/>
              </a:rPr>
              <a:t>-</a:t>
            </a:r>
            <a:r>
              <a:rPr kumimoji="1" lang="en-US" altLang="zh-CN" sz="1600"/>
              <a:t>	</a:t>
            </a:r>
            <a:r>
              <a:rPr kumimoji="1" lang="zh-CN" altLang="en-US" sz="1600"/>
              <a:t>用于分隔</a:t>
            </a:r>
            <a:endParaRPr kumimoji="1" lang="en-US" altLang="zh-CN" sz="1600"/>
          </a:p>
          <a:p>
            <a:pPr lvl="2">
              <a:buFont typeface="Wingdings" charset="2"/>
              <a:buChar char="p"/>
            </a:pPr>
            <a:r>
              <a:rPr kumimoji="1" lang="zh-CN" altLang="en-US" sz="1600"/>
              <a:t>前面的数字表示起始字节数</a:t>
            </a:r>
            <a:endParaRPr kumimoji="1" lang="en-US" altLang="zh-CN" sz="1600"/>
          </a:p>
          <a:p>
            <a:pPr lvl="2">
              <a:buFont typeface="Wingdings" charset="2"/>
              <a:buChar char="p"/>
            </a:pPr>
            <a:r>
              <a:rPr kumimoji="1" lang="zh-CN" altLang="en-US" sz="1600"/>
              <a:t>后面的数组表示截止字节数，没有表示到末尾</a:t>
            </a:r>
            <a:endParaRPr kumimoji="1" lang="en-US" altLang="zh-CN" sz="1600"/>
          </a:p>
          <a:p>
            <a:pPr lvl="1"/>
            <a:r>
              <a:rPr kumimoji="1" lang="zh-CN" altLang="zh-CN" sz="1600">
                <a:solidFill>
                  <a:srgbClr val="FF0000"/>
                </a:solidFill>
                <a:latin typeface="Menlo Regular"/>
                <a:cs typeface="Menlo Regular"/>
              </a:rPr>
              <a:t>,</a:t>
            </a:r>
            <a:r>
              <a:rPr kumimoji="1" lang="en-US" altLang="zh-CN" sz="1600"/>
              <a:t>	</a:t>
            </a:r>
            <a:r>
              <a:rPr kumimoji="1" lang="zh-CN" altLang="en-US" sz="1600"/>
              <a:t>用于分组，可以一次指定多个</a:t>
            </a:r>
            <a:r>
              <a:rPr kumimoji="1" lang="en-US" altLang="zh-CN" sz="1600"/>
              <a:t>Range</a:t>
            </a:r>
            <a:r>
              <a:rPr kumimoji="1" lang="zh-CN" altLang="en-US" sz="1600"/>
              <a:t>，不过很少用</a:t>
            </a:r>
          </a:p>
        </p:txBody>
      </p:sp>
    </p:spTree>
    <p:extLst>
      <p:ext uri="{BB962C8B-B14F-4D97-AF65-F5344CB8AC3E}">
        <p14:creationId xmlns:p14="http://schemas.microsoft.com/office/powerpoint/2010/main" val="227752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分段</a:t>
            </a:r>
            <a:r>
              <a:rPr kumimoji="1" lang="en-US" altLang="zh-CN"/>
              <a:t>Range</a:t>
            </a:r>
            <a:r>
              <a:rPr kumimoji="1" lang="zh-CN" altLang="en-US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Menlo-Regular"/>
              </a:rPr>
              <a:t>long long fromBytes = 0;</a:t>
            </a:r>
          </a:p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Menlo-Regular"/>
              </a:rPr>
              <a:t>long long toBytes = 0;</a:t>
            </a:r>
          </a:p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Menlo-Regular"/>
              </a:rPr>
              <a:t>while (</a:t>
            </a:r>
            <a:r>
              <a:rPr lang="en-US" altLang="zh-CN" sz="1200">
                <a:solidFill>
                  <a:srgbClr val="FF0000"/>
                </a:solidFill>
                <a:latin typeface="Menlo-Regular"/>
              </a:rPr>
              <a:t>contentLength &gt; kDownloadBytes</a:t>
            </a:r>
            <a:r>
              <a:rPr lang="en-US" altLang="zh-CN" sz="1200">
                <a:solidFill>
                  <a:schemeClr val="tx1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Menlo-Regular"/>
              </a:rPr>
              <a:t>    </a:t>
            </a:r>
            <a:r>
              <a:rPr lang="en-US" altLang="zh-CN" sz="1200">
                <a:solidFill>
                  <a:srgbClr val="FF0000"/>
                </a:solidFill>
                <a:latin typeface="Menlo-Regular"/>
              </a:rPr>
              <a:t>toBytes = fromBytes + kDownloadBytes - 1;</a:t>
            </a:r>
          </a:p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Menlo-Regular"/>
              </a:rPr>
              <a:t>    NSString *range = [NSString stringWithFormat:@"</a:t>
            </a:r>
            <a:r>
              <a:rPr lang="en-US" altLang="zh-CN" sz="1200">
                <a:solidFill>
                  <a:srgbClr val="FF0000"/>
                </a:solidFill>
                <a:latin typeface="Menlo-Regular"/>
              </a:rPr>
              <a:t>bytes=%lld-%lld</a:t>
            </a:r>
            <a:r>
              <a:rPr lang="en-US" altLang="zh-CN" sz="1200">
                <a:solidFill>
                  <a:schemeClr val="tx1"/>
                </a:solidFill>
                <a:latin typeface="Menlo-Regular"/>
              </a:rPr>
              <a:t>", fromBytes, toBytes];</a:t>
            </a:r>
          </a:p>
          <a:p>
            <a:pPr marL="0" indent="0">
              <a:buNone/>
            </a:pPr>
            <a:r>
              <a:rPr lang="da-DK" altLang="zh-CN" sz="1200">
                <a:solidFill>
                  <a:schemeClr val="tx1"/>
                </a:solidFill>
                <a:latin typeface="Menlo-Regular"/>
              </a:rPr>
              <a:t>    NSLog(@"range %@", range);</a:t>
            </a:r>
          </a:p>
          <a:p>
            <a:pPr marL="0" indent="0">
              <a:buNone/>
            </a:pPr>
            <a:r>
              <a:rPr lang="da-DK" altLang="zh-CN" sz="1200">
                <a:solidFill>
                  <a:schemeClr val="tx1"/>
                </a:solidFill>
                <a:latin typeface="Menlo-Regular"/>
              </a:rPr>
              <a:t>    fromBytes += kDownloadBytes;</a:t>
            </a:r>
          </a:p>
          <a:p>
            <a:pPr marL="0" indent="0">
              <a:buNone/>
            </a:pPr>
            <a:r>
              <a:rPr lang="da-DK" altLang="zh-CN" sz="1200">
                <a:solidFill>
                  <a:schemeClr val="tx1"/>
                </a:solidFill>
                <a:latin typeface="Menlo-Regular"/>
              </a:rPr>
              <a:t>    contentLength -= kDownloadBytes;</a:t>
            </a:r>
          </a:p>
          <a:p>
            <a:pPr marL="0" indent="0">
              <a:buNone/>
            </a:pPr>
            <a:r>
              <a:rPr lang="da-DK" altLang="zh-CN" sz="1200">
                <a:solidFill>
                  <a:schemeClr val="tx1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r>
              <a:rPr lang="da-DK" altLang="zh-CN" sz="1200">
                <a:solidFill>
                  <a:srgbClr val="FF0000"/>
                </a:solidFill>
                <a:latin typeface="Menlo-Regular"/>
              </a:rPr>
              <a:t>fromBytes = fromBytes + contentLength - 1;</a:t>
            </a:r>
          </a:p>
          <a:p>
            <a:pPr marL="0" indent="0">
              <a:buNone/>
            </a:pPr>
            <a:r>
              <a:rPr lang="da-DK" altLang="zh-CN" sz="1200">
                <a:solidFill>
                  <a:schemeClr val="tx1"/>
                </a:solidFill>
                <a:latin typeface="Menlo-Regular"/>
              </a:rPr>
              <a:t>NSString *range = [NSString stringWithFormat:@"</a:t>
            </a:r>
            <a:r>
              <a:rPr lang="da-DK" altLang="zh-CN" sz="1200">
                <a:solidFill>
                  <a:srgbClr val="FF0000"/>
                </a:solidFill>
                <a:latin typeface="Menlo-Regular"/>
              </a:rPr>
              <a:t>bytes=%lld-%lld</a:t>
            </a:r>
            <a:r>
              <a:rPr lang="da-DK" altLang="zh-CN" sz="1200">
                <a:solidFill>
                  <a:schemeClr val="tx1"/>
                </a:solidFill>
                <a:latin typeface="Menlo-Regular"/>
              </a:rPr>
              <a:t>", fromBytes, toBytes];</a:t>
            </a:r>
          </a:p>
          <a:p>
            <a:pPr marL="0" indent="0">
              <a:buNone/>
            </a:pPr>
            <a:r>
              <a:rPr lang="da-DK" altLang="zh-CN" sz="1200">
                <a:solidFill>
                  <a:schemeClr val="tx1"/>
                </a:solidFill>
                <a:latin typeface="Menlo-Regular"/>
              </a:rPr>
              <a:t>NSLog(@"range %@", range);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29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分段下载文件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NSMutableURLRequest *request = [NSMutableURLRequest requestWithURL:url cachePolicy:</a:t>
            </a:r>
            <a:r>
              <a:rPr lang="en-US" altLang="zh-CN" sz="1400" b="1">
                <a:solidFill>
                  <a:srgbClr val="FF0000"/>
                </a:solidFill>
                <a:latin typeface="Menlo-Regular"/>
              </a:rPr>
              <a:t>NSURLRequestReloadIgnoringCacheData</a:t>
            </a:r>
            <a:r>
              <a:rPr lang="en-US" altLang="zh-CN" sz="1400" b="1">
                <a:solidFill>
                  <a:schemeClr val="tx1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timeoutInterval:kTimeout];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NSString *range = [NSString stringWithFormat:@"bytes=%lld-%lld", from, end];</a:t>
            </a: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[request 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setValue:</a:t>
            </a: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range 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forHTTPHeaderField:@"</a:t>
            </a:r>
            <a:r>
              <a:rPr lang="en-US" altLang="zh-CN" sz="1400" b="1">
                <a:solidFill>
                  <a:srgbClr val="FF0000"/>
                </a:solidFill>
                <a:latin typeface="Menlo-Regular"/>
              </a:rPr>
              <a:t>Range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"</a:t>
            </a: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4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NSURLResponse *response = nil;</a:t>
            </a: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NSData *data = [NSURLConnection 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sendSynchronousRequest</a:t>
            </a: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:request returningResponse:&amp;response error:NULL];</a:t>
            </a: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NSLog(@"%@-%@-%ld", range, response, (unsigned long)data.length);</a:t>
            </a:r>
          </a:p>
          <a:p>
            <a:pPr marL="0" indent="0">
              <a:buNone/>
            </a:pPr>
            <a:endParaRPr kumimoji="1" lang="en-US" altLang="zh-CN" sz="140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kumimoji="1" lang="zh-CN" altLang="en-US" sz="1400">
                <a:solidFill>
                  <a:schemeClr val="tx1"/>
                </a:solidFill>
              </a:rPr>
              <a:t>提示：</a:t>
            </a:r>
            <a:endParaRPr kumimoji="1" lang="en-US" altLang="zh-CN" sz="1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zh-CN" altLang="en-US" sz="1400">
                <a:solidFill>
                  <a:srgbClr val="FF0000"/>
                </a:solidFill>
              </a:rPr>
              <a:t>如果</a:t>
            </a:r>
            <a:r>
              <a:rPr kumimoji="1" lang="en-US" altLang="zh-CN" sz="1400">
                <a:solidFill>
                  <a:srgbClr val="FF0000"/>
                </a:solidFill>
              </a:rPr>
              <a:t>GET</a:t>
            </a:r>
            <a:r>
              <a:rPr kumimoji="1" lang="zh-CN" altLang="en-US" sz="1400">
                <a:solidFill>
                  <a:srgbClr val="FF0000"/>
                </a:solidFill>
              </a:rPr>
              <a:t>包含</a:t>
            </a:r>
            <a:r>
              <a:rPr kumimoji="1" lang="en-US" altLang="zh-CN" sz="1400">
                <a:solidFill>
                  <a:srgbClr val="FF0000"/>
                </a:solidFill>
              </a:rPr>
              <a:t>Range</a:t>
            </a:r>
            <a:r>
              <a:rPr kumimoji="1" lang="zh-CN" altLang="en-US" sz="1400">
                <a:solidFill>
                  <a:srgbClr val="FF0000"/>
                </a:solidFill>
              </a:rPr>
              <a:t>请求头</a:t>
            </a:r>
            <a:r>
              <a:rPr kumimoji="1" lang="zh-CN" altLang="en-US" sz="1400">
                <a:solidFill>
                  <a:schemeClr val="tx1"/>
                </a:solidFill>
              </a:rPr>
              <a:t>，响应会以状态码</a:t>
            </a:r>
            <a:r>
              <a:rPr kumimoji="1" lang="en-US" altLang="zh-CN" sz="1400">
                <a:solidFill>
                  <a:srgbClr val="FF0000"/>
                </a:solidFill>
              </a:rPr>
              <a:t>206</a:t>
            </a:r>
            <a:r>
              <a:rPr kumimoji="1" lang="zh-CN" altLang="en-US" sz="1400">
                <a:solidFill>
                  <a:schemeClr val="tx1"/>
                </a:solidFill>
              </a:rPr>
              <a:t>（</a:t>
            </a:r>
            <a:r>
              <a:rPr kumimoji="1" lang="en-US" altLang="zh-CN" sz="1400">
                <a:solidFill>
                  <a:schemeClr val="tx1"/>
                </a:solidFill>
              </a:rPr>
              <a:t>PartialContent</a:t>
            </a:r>
            <a:r>
              <a:rPr kumimoji="1" lang="zh-CN" altLang="en-US" sz="1400">
                <a:solidFill>
                  <a:schemeClr val="tx1"/>
                </a:solidFill>
              </a:rPr>
              <a:t>）返回而不是</a:t>
            </a:r>
            <a:r>
              <a:rPr kumimoji="1" lang="en-US" altLang="zh-CN" sz="1400">
                <a:solidFill>
                  <a:srgbClr val="FF0000"/>
                </a:solidFill>
              </a:rPr>
              <a:t>200</a:t>
            </a:r>
            <a:r>
              <a:rPr kumimoji="1" lang="zh-CN" altLang="en-US" sz="1400">
                <a:solidFill>
                  <a:schemeClr val="tx1"/>
                </a:solidFill>
              </a:rPr>
              <a:t>（</a:t>
            </a:r>
            <a:r>
              <a:rPr kumimoji="1" lang="en-US" altLang="zh-CN" sz="1400">
                <a:solidFill>
                  <a:schemeClr val="tx1"/>
                </a:solidFill>
              </a:rPr>
              <a:t>OK</a:t>
            </a:r>
            <a:r>
              <a:rPr kumimoji="1" lang="zh-CN" altLang="en-US" sz="1400">
                <a:solidFill>
                  <a:schemeClr val="tx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1700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90234" y="1227886"/>
            <a:ext cx="2077170" cy="6647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346" y="1227886"/>
            <a:ext cx="172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NSFileHandler</a:t>
            </a:r>
            <a:endParaRPr kumimoji="1" lang="zh-CN" altLang="en-US"/>
          </a:p>
        </p:txBody>
      </p:sp>
      <p:cxnSp>
        <p:nvCxnSpPr>
          <p:cNvPr id="7" name="直线箭头连接符 6"/>
          <p:cNvCxnSpPr>
            <a:stCxn id="5" idx="3"/>
            <a:endCxn id="4" idx="1"/>
          </p:cNvCxnSpPr>
          <p:nvPr/>
        </p:nvCxnSpPr>
        <p:spPr>
          <a:xfrm>
            <a:off x="2058562" y="1412552"/>
            <a:ext cx="831672" cy="1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47781" y="189261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搜索文件的指针位置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39477" y="3988383"/>
            <a:ext cx="4106862" cy="771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数据文件</a:t>
            </a:r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H="1">
            <a:off x="6255249" y="2967548"/>
            <a:ext cx="1" cy="1020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32346" y="2516479"/>
            <a:ext cx="801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NSFileManager</a:t>
            </a:r>
            <a:r>
              <a:rPr kumimoji="1" lang="en-US" altLang="zh-CN"/>
              <a:t> </a:t>
            </a:r>
            <a:r>
              <a:rPr kumimoji="1" lang="zh-CN" altLang="en-US"/>
              <a:t>主要处理单个文件</a:t>
            </a:r>
            <a:r>
              <a:rPr kumimoji="1" lang="en-US" altLang="zh-CN"/>
              <a:t>,</a:t>
            </a:r>
            <a:r>
              <a:rPr kumimoji="1" lang="zh-CN" altLang="en-US"/>
              <a:t>是否存在</a:t>
            </a:r>
            <a:r>
              <a:rPr kumimoji="1" lang="en-US" altLang="zh-CN"/>
              <a:t>,</a:t>
            </a:r>
            <a:r>
              <a:rPr kumimoji="1" lang="zh-CN" altLang="en-US"/>
              <a:t>删除文件</a:t>
            </a:r>
            <a:r>
              <a:rPr kumimoji="1" lang="en-US" altLang="zh-CN"/>
              <a:t>,</a:t>
            </a:r>
            <a:r>
              <a:rPr kumimoji="1" lang="zh-CN" altLang="en-US"/>
              <a:t>拷贝文件</a:t>
            </a:r>
            <a:r>
              <a:rPr kumimoji="1" lang="en-US" altLang="zh-CN"/>
              <a:t>,</a:t>
            </a:r>
            <a:r>
              <a:rPr kumimoji="1" lang="zh-CN" altLang="en-US"/>
              <a:t>是否是目录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246339" y="3988384"/>
            <a:ext cx="1008911" cy="771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55250" y="3988383"/>
            <a:ext cx="1008911" cy="771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66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框架PPT2014.potx</Template>
  <TotalTime>1223</TotalTime>
  <Words>776</Words>
  <Application>Microsoft Macintosh PowerPoint</Application>
  <PresentationFormat>全屏显示(4:3)</PresentationFormat>
  <Paragraphs>119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框架PPT2014</vt:lpstr>
      <vt:lpstr>文件下载</vt:lpstr>
      <vt:lpstr>文件下载</vt:lpstr>
      <vt:lpstr>HTTP HEAD方法</vt:lpstr>
      <vt:lpstr>使用块代码获取网络资源大小的方法</vt:lpstr>
      <vt:lpstr>确定每次下载数据包的伪代码实现</vt:lpstr>
      <vt:lpstr>HTTP Range的示例</vt:lpstr>
      <vt:lpstr>分段Range代码实现</vt:lpstr>
      <vt:lpstr>分段下载文件</vt:lpstr>
      <vt:lpstr>PowerPoint 演示文稿</vt:lpstr>
      <vt:lpstr>PowerPoint 演示文稿</vt:lpstr>
      <vt:lpstr>将数据写入文件</vt:lpstr>
      <vt:lpstr>检查文件大小</vt:lpstr>
      <vt:lpstr>Q &amp; A</vt:lpstr>
    </vt:vector>
  </TitlesOfParts>
  <Company>joyios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凡 刘</dc:creator>
  <cp:lastModifiedBy>aplle adsf</cp:lastModifiedBy>
  <cp:revision>114</cp:revision>
  <dcterms:created xsi:type="dcterms:W3CDTF">2014-04-20T02:34:42Z</dcterms:created>
  <dcterms:modified xsi:type="dcterms:W3CDTF">2014-04-29T03:58:50Z</dcterms:modified>
</cp:coreProperties>
</file>