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2" r:id="rId5"/>
    <p:sldId id="261" r:id="rId6"/>
    <p:sldId id="260" r:id="rId7"/>
    <p:sldId id="263" r:id="rId8"/>
    <p:sldId id="264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25" autoAdjust="0"/>
  </p:normalViewPr>
  <p:slideViewPr>
    <p:cSldViewPr snapToGrid="0" snapToObjects="1">
      <p:cViewPr varScale="1">
        <p:scale>
          <a:sx n="105" d="100"/>
          <a:sy n="105" d="100"/>
        </p:scale>
        <p:origin x="-22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business_landing_her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858"/>
            <a:ext cx="9144000" cy="2759384"/>
          </a:xfrm>
          <a:prstGeom prst="rect">
            <a:avLst/>
          </a:prstGeom>
        </p:spPr>
      </p:pic>
      <p:pic>
        <p:nvPicPr>
          <p:cNvPr id="16" name="图片 15" descr="overview_ios_galle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746" y="4624668"/>
            <a:ext cx="8498454" cy="933450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46" y="5562599"/>
            <a:ext cx="8498454" cy="748553"/>
          </a:xfrm>
        </p:spPr>
        <p:txBody>
          <a:bodyPr>
            <a:normAutofit/>
          </a:bodyPr>
          <a:lstStyle>
            <a:lvl1pPr marL="0" indent="0" algn="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/>
          </a:p>
        </p:txBody>
      </p:sp>
      <p:grpSp>
        <p:nvGrpSpPr>
          <p:cNvPr id="10" name="组 9"/>
          <p:cNvGrpSpPr/>
          <p:nvPr userDrawn="1"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11" name="Picture 11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sp>
        <p:nvSpPr>
          <p:cNvPr id="13" name="Rectangle 5"/>
          <p:cNvSpPr txBox="1">
            <a:spLocks noChangeArrowheads="1"/>
          </p:cNvSpPr>
          <p:nvPr userDrawn="1"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728009"/>
            <a:ext cx="3460658" cy="54156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照片和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4504134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4504134" cy="2147888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5" name="图片 4" descr="overview_it_cen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" y="1570254"/>
            <a:ext cx="3642811" cy="37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905" y="4424082"/>
            <a:ext cx="64197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607358"/>
            <a:ext cx="6378389" cy="380919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905" y="5257799"/>
            <a:ext cx="6419757" cy="88582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827471"/>
          </a:xfrm>
        </p:spPr>
        <p:txBody>
          <a:bodyPr/>
          <a:lstStyle>
            <a:lvl1pPr>
              <a:defRPr b="0" i="0">
                <a:latin typeface="Eurostile"/>
                <a:cs typeface="Eurostile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450976"/>
            <a:ext cx="8128599" cy="4675188"/>
          </a:xfrm>
        </p:spPr>
        <p:txBody>
          <a:bodyPr/>
          <a:lstStyle>
            <a:lvl1pPr>
              <a:defRPr>
                <a:latin typeface="Eurostile"/>
                <a:cs typeface="Eurostile"/>
              </a:defRPr>
            </a:lvl1pPr>
            <a:lvl2pPr>
              <a:defRPr>
                <a:latin typeface="Eurostile"/>
                <a:cs typeface="Eurostile"/>
              </a:defRPr>
            </a:lvl2pPr>
            <a:lvl3pPr>
              <a:defRPr>
                <a:latin typeface="Eurostile"/>
                <a:cs typeface="Eurostile"/>
              </a:defRPr>
            </a:lvl3pPr>
            <a:lvl4pPr>
              <a:defRPr>
                <a:latin typeface="Eurostile"/>
                <a:cs typeface="Eurostile"/>
              </a:defRPr>
            </a:lvl4pPr>
            <a:lvl5pPr>
              <a:defRPr>
                <a:latin typeface="Eurostile"/>
                <a:cs typeface="Eurostile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5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8128599" cy="99508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7" y="1129553"/>
            <a:ext cx="8128555" cy="610057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Eurostile"/>
                <a:ea typeface="+mj-ea"/>
                <a:cs typeface="Eurostil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739610"/>
            <a:ext cx="3657600" cy="43865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070847"/>
            <a:ext cx="3657600" cy="40553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1739610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1748118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739610"/>
            <a:ext cx="8128556" cy="22123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3951923"/>
            <a:ext cx="8128556" cy="217900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Line 9"/>
          <p:cNvSpPr>
            <a:spLocks noChangeShapeType="1"/>
          </p:cNvSpPr>
          <p:nvPr userDrawn="1"/>
        </p:nvSpPr>
        <p:spPr bwMode="auto">
          <a:xfrm>
            <a:off x="457200" y="1320735"/>
            <a:ext cx="82296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774478"/>
            <a:ext cx="3451225" cy="5498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774478"/>
            <a:ext cx="4597399" cy="549879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/>
        </p:nvGrpSpPr>
        <p:grpSpPr>
          <a:xfrm>
            <a:off x="97685" y="117792"/>
            <a:ext cx="6148481" cy="494578"/>
            <a:chOff x="0" y="-7821"/>
            <a:chExt cx="7343775" cy="609396"/>
          </a:xfrm>
        </p:grpSpPr>
        <p:pic>
          <p:nvPicPr>
            <p:cNvPr id="7" name="Picture 11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-7821"/>
              <a:ext cx="1582737" cy="609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2"/>
            <p:cNvSpPr>
              <a:spLocks noChangeArrowheads="1"/>
            </p:cNvSpPr>
            <p:nvPr userDrawn="1"/>
          </p:nvSpPr>
          <p:spPr bwMode="auto">
            <a:xfrm>
              <a:off x="1582737" y="25092"/>
              <a:ext cx="57610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—</a:t>
              </a:r>
              <a:r>
                <a:rPr lang="zh-CN" altLang="en-US" sz="2400" b="1" dirty="0" smtClean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高级软件人才实作培训专家</a:t>
              </a:r>
              <a:r>
                <a:rPr lang="en-US" altLang="zh-CN" sz="2400" b="1" dirty="0">
                  <a:solidFill>
                    <a:srgbClr val="DF3333"/>
                  </a:solidFill>
                  <a:latin typeface="微软雅黑"/>
                  <a:ea typeface="微软雅黑"/>
                  <a:cs typeface="微软雅黑"/>
                </a:rPr>
                <a:t>!</a:t>
              </a:r>
            </a:p>
          </p:txBody>
        </p:sp>
      </p:grpSp>
      <p:pic>
        <p:nvPicPr>
          <p:cNvPr id="9" name="图片 8" descr="overview_ios_gallery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23" y="-156667"/>
            <a:ext cx="2932515" cy="17568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623504"/>
            <a:ext cx="8128599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739610"/>
            <a:ext cx="8128599" cy="4386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2995520" y="6400800"/>
            <a:ext cx="315296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北京传智播客教育 </a:t>
            </a:r>
            <a:r>
              <a:rPr lang="en-US" sz="1400" b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Eurostile"/>
                <a:ea typeface="微软雅黑"/>
                <a:cs typeface="Eurostile"/>
              </a:rPr>
              <a:t>www.itcast.cn</a:t>
            </a:r>
            <a:endParaRPr 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Eurostile"/>
              <a:ea typeface="微软雅黑"/>
              <a:cs typeface="Eurosti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3" r:id="rId3"/>
    <p:sldLayoutId id="2147483666" r:id="rId4"/>
    <p:sldLayoutId id="2147483667" r:id="rId5"/>
    <p:sldLayoutId id="2147483668" r:id="rId6"/>
    <p:sldLayoutId id="2147483671" r:id="rId7"/>
    <p:sldLayoutId id="2147483672" r:id="rId8"/>
    <p:sldLayoutId id="2147483673" r:id="rId9"/>
    <p:sldLayoutId id="2147483674" r:id="rId10"/>
    <p:sldLayoutId id="2147483676" r:id="rId11"/>
    <p:sldLayoutId id="2147483675" r:id="rId12"/>
  </p:sldLayoutIdLst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Eurostile"/>
          <a:ea typeface="微软雅黑"/>
          <a:cs typeface="Eurostile"/>
        </a:defRPr>
      </a:lvl1pPr>
    </p:titleStyle>
    <p:bodyStyle>
      <a:lvl1pPr marL="228600" indent="-228600" algn="l" defTabSz="914400" rtl="0" eaLnBrk="1" latinLnBrk="0" hangingPunct="1">
        <a:spcBef>
          <a:spcPts val="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Eurostile"/>
          <a:ea typeface="微软雅黑"/>
          <a:cs typeface="Eurostile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URLSession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讲师：刘凡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49314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URLSession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600"/>
              <a:t>NSURLSession</a:t>
            </a:r>
            <a:r>
              <a:rPr kumimoji="1" lang="zh-CN" altLang="en-US" sz="1600"/>
              <a:t>是</a:t>
            </a:r>
            <a:r>
              <a:rPr kumimoji="1" lang="en-US" altLang="zh-CN" sz="1600">
                <a:solidFill>
                  <a:srgbClr val="FF0000"/>
                </a:solidFill>
              </a:rPr>
              <a:t>iOS7</a:t>
            </a:r>
            <a:r>
              <a:rPr kumimoji="1" lang="zh-CN" altLang="en-US" sz="1600">
                <a:solidFill>
                  <a:srgbClr val="FF0000"/>
                </a:solidFill>
              </a:rPr>
              <a:t>中新的网络接口</a:t>
            </a:r>
            <a:r>
              <a:rPr kumimoji="1" lang="zh-CN" altLang="en-US" sz="1600"/>
              <a:t>，</a:t>
            </a:r>
            <a:r>
              <a:rPr kumimoji="1" lang="zh-CN" altLang="en-US" sz="1600">
                <a:solidFill>
                  <a:srgbClr val="FF0000"/>
                </a:solidFill>
              </a:rPr>
              <a:t>与</a:t>
            </a:r>
            <a:r>
              <a:rPr kumimoji="1" lang="en-US" altLang="zh-CN" sz="1600">
                <a:solidFill>
                  <a:srgbClr val="FF0000"/>
                </a:solidFill>
              </a:rPr>
              <a:t>NSURLConnection</a:t>
            </a:r>
            <a:r>
              <a:rPr kumimoji="1" lang="zh-CN" altLang="en-US" sz="1600">
                <a:solidFill>
                  <a:srgbClr val="FF0000"/>
                </a:solidFill>
              </a:rPr>
              <a:t>是并列的</a:t>
            </a:r>
            <a:r>
              <a:rPr kumimoji="1" lang="zh-CN" altLang="en-US" sz="1600"/>
              <a:t>。</a:t>
            </a:r>
            <a:endParaRPr kumimoji="1" lang="en-US" altLang="zh-CN" sz="1600"/>
          </a:p>
          <a:p>
            <a:r>
              <a:rPr kumimoji="1" lang="zh-CN" altLang="en-US" sz="1600"/>
              <a:t>当程序</a:t>
            </a:r>
            <a:r>
              <a:rPr kumimoji="1" lang="zh-CN" altLang="en-US" sz="1600">
                <a:solidFill>
                  <a:srgbClr val="FF0000"/>
                </a:solidFill>
              </a:rPr>
              <a:t>在前台时</a:t>
            </a:r>
            <a:r>
              <a:rPr kumimoji="1" lang="zh-CN" altLang="en-US" sz="1600"/>
              <a:t>，</a:t>
            </a:r>
            <a:r>
              <a:rPr kumimoji="1" lang="en-US" altLang="zh-CN" sz="1600"/>
              <a:t>NSURLSession</a:t>
            </a:r>
            <a:r>
              <a:rPr kumimoji="1" lang="zh-CN" altLang="en-US" sz="1600"/>
              <a:t>与</a:t>
            </a:r>
            <a:r>
              <a:rPr kumimoji="1" lang="en-US" altLang="zh-CN" sz="1600"/>
              <a:t>NSURLConnection</a:t>
            </a:r>
            <a:r>
              <a:rPr kumimoji="1" lang="zh-CN" altLang="en-US" sz="1600"/>
              <a:t>大部分可以互相替代</a:t>
            </a:r>
            <a:endParaRPr kumimoji="1" lang="en-US" altLang="zh-CN" sz="1600"/>
          </a:p>
          <a:p>
            <a:r>
              <a:rPr kumimoji="1" lang="en-US" altLang="zh-CN" sz="1600">
                <a:solidFill>
                  <a:srgbClr val="FF0000"/>
                </a:solidFill>
              </a:rPr>
              <a:t>NSURLSession</a:t>
            </a:r>
            <a:r>
              <a:rPr kumimoji="1" lang="zh-CN" altLang="en-US" sz="1600">
                <a:solidFill>
                  <a:srgbClr val="FF0000"/>
                </a:solidFill>
              </a:rPr>
              <a:t>支持后台网络操作</a:t>
            </a:r>
            <a:r>
              <a:rPr kumimoji="1" lang="zh-CN" altLang="en-US" sz="1600"/>
              <a:t>，除非用户强行关闭</a:t>
            </a:r>
          </a:p>
          <a:p>
            <a:endParaRPr kumimoji="1" lang="zh-CN" altLang="en-US" sz="1600"/>
          </a:p>
          <a:p>
            <a:r>
              <a:rPr kumimoji="1" lang="en-US" altLang="zh-CN" sz="1600"/>
              <a:t>NSURLSession</a:t>
            </a:r>
            <a:r>
              <a:rPr kumimoji="1" lang="zh-CN" altLang="en-US" sz="1600"/>
              <a:t>提供的功能：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 sz="1400"/>
              <a:t>通过</a:t>
            </a:r>
            <a:r>
              <a:rPr kumimoji="1" lang="en-US" altLang="zh-CN" sz="1400"/>
              <a:t>URL</a:t>
            </a:r>
            <a:r>
              <a:rPr kumimoji="1" lang="zh-CN" altLang="en-US" sz="1400"/>
              <a:t>将数据下载到内存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 sz="1400"/>
              <a:t>通过</a:t>
            </a:r>
            <a:r>
              <a:rPr kumimoji="1" lang="en-US" altLang="zh-CN" sz="1400"/>
              <a:t>URL</a:t>
            </a:r>
            <a:r>
              <a:rPr kumimoji="1" lang="zh-CN" altLang="en-US" sz="1400"/>
              <a:t>将数据下载到文件系统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 sz="1400"/>
              <a:t>将数据上传到指定</a:t>
            </a:r>
            <a:r>
              <a:rPr kumimoji="1" lang="en-US" altLang="zh-CN" sz="1400"/>
              <a:t>URL</a:t>
            </a:r>
          </a:p>
          <a:p>
            <a:pPr lvl="1">
              <a:buFont typeface="Wingdings" charset="2"/>
              <a:buChar char="p"/>
            </a:pPr>
            <a:r>
              <a:rPr kumimoji="1" lang="zh-CN" altLang="en-US" sz="1400"/>
              <a:t>在后台完成上述功能</a:t>
            </a:r>
            <a:endParaRPr kumimoji="1" lang="en-US" altLang="zh-CN" sz="1400"/>
          </a:p>
          <a:p>
            <a:pPr lvl="1">
              <a:buFont typeface="Wingdings" charset="2"/>
              <a:buChar char="p"/>
            </a:pPr>
            <a:endParaRPr kumimoji="1" lang="en-US" altLang="zh-CN" sz="1400"/>
          </a:p>
          <a:p>
            <a:pPr>
              <a:buFont typeface="Wingdings" charset="2"/>
              <a:buChar char="p"/>
            </a:pPr>
            <a:r>
              <a:rPr kumimoji="1" lang="zh-CN" altLang="en-US" sz="1600">
                <a:solidFill>
                  <a:srgbClr val="FF0000"/>
                </a:solidFill>
              </a:rPr>
              <a:t>对于小型数据，例如用户登录、下载小图像、</a:t>
            </a:r>
            <a:r>
              <a:rPr kumimoji="1" lang="en-US" altLang="zh-CN" sz="1600">
                <a:solidFill>
                  <a:srgbClr val="FF0000"/>
                </a:solidFill>
              </a:rPr>
              <a:t>JSON</a:t>
            </a:r>
            <a:r>
              <a:rPr kumimoji="1" lang="zh-CN" altLang="en-US" sz="1600">
                <a:solidFill>
                  <a:srgbClr val="FF0000"/>
                </a:solidFill>
              </a:rPr>
              <a:t> </a:t>
            </a:r>
            <a:r>
              <a:rPr kumimoji="1" lang="en-US" altLang="zh-CN" sz="1600">
                <a:solidFill>
                  <a:srgbClr val="FF0000"/>
                </a:solidFill>
              </a:rPr>
              <a:t>&amp;</a:t>
            </a:r>
            <a:r>
              <a:rPr kumimoji="1" lang="zh-CN" altLang="en-US" sz="1600">
                <a:solidFill>
                  <a:srgbClr val="FF0000"/>
                </a:solidFill>
              </a:rPr>
              <a:t> </a:t>
            </a:r>
            <a:r>
              <a:rPr kumimoji="1" lang="en-US" altLang="zh-CN" sz="1600">
                <a:solidFill>
                  <a:srgbClr val="FF0000"/>
                </a:solidFill>
              </a:rPr>
              <a:t>XML</a:t>
            </a:r>
            <a:r>
              <a:rPr kumimoji="1" lang="zh-CN" altLang="en-US" sz="1600">
                <a:solidFill>
                  <a:srgbClr val="FF0000"/>
                </a:solidFill>
              </a:rPr>
              <a:t>仍然使用</a:t>
            </a:r>
            <a:r>
              <a:rPr kumimoji="1" lang="en-US" altLang="zh-CN" sz="1600">
                <a:solidFill>
                  <a:srgbClr val="FF0000"/>
                </a:solidFill>
              </a:rPr>
              <a:t>NSURLConnection</a:t>
            </a:r>
            <a:r>
              <a:rPr kumimoji="1" lang="zh-CN" altLang="en-US" sz="1600">
                <a:solidFill>
                  <a:srgbClr val="FF0000"/>
                </a:solidFill>
              </a:rPr>
              <a:t>的异步或同步方法即可</a:t>
            </a:r>
          </a:p>
          <a:p>
            <a:endParaRPr kumimoji="1"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7642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19905" y="1136952"/>
            <a:ext cx="1463524" cy="5684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URL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9905" y="2104571"/>
            <a:ext cx="1463524" cy="58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Request</a:t>
            </a: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53809" y="3200400"/>
            <a:ext cx="1995715" cy="580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Connection</a:t>
            </a:r>
          </a:p>
          <a:p>
            <a:pPr algn="ctr"/>
            <a:r>
              <a:rPr kumimoji="1" lang="zh-CN" altLang="en-US"/>
              <a:t>简单 </a:t>
            </a:r>
            <a:r>
              <a:rPr kumimoji="1" lang="en-US" altLang="zh-CN"/>
              <a:t>JSON XML</a:t>
            </a: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55066" y="3200399"/>
            <a:ext cx="2786744" cy="1262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Session</a:t>
            </a:r>
          </a:p>
          <a:p>
            <a:pPr algn="ctr"/>
            <a:r>
              <a:rPr kumimoji="1" lang="zh-CN" altLang="en-US"/>
              <a:t>下载</a:t>
            </a:r>
            <a:r>
              <a:rPr kumimoji="1" lang="en-US" altLang="zh-CN"/>
              <a:t>,</a:t>
            </a:r>
            <a:r>
              <a:rPr kumimoji="1" lang="zh-CN" altLang="en-US"/>
              <a:t>断点续传</a:t>
            </a:r>
            <a:r>
              <a:rPr kumimoji="1" lang="en-US" altLang="zh-CN"/>
              <a:t>,</a:t>
            </a:r>
            <a:r>
              <a:rPr kumimoji="1" lang="zh-CN" altLang="en-US"/>
              <a:t>后台下载</a:t>
            </a:r>
            <a:endParaRPr kumimoji="1" lang="en-US" altLang="zh-CN"/>
          </a:p>
          <a:p>
            <a:pPr algn="ctr"/>
            <a:r>
              <a:rPr kumimoji="1" lang="zh-CN" altLang="en-US"/>
              <a:t>上传</a:t>
            </a:r>
            <a:r>
              <a:rPr kumimoji="1" lang="en-US" altLang="zh-CN"/>
              <a:t>,</a:t>
            </a:r>
            <a:r>
              <a:rPr kumimoji="1" lang="zh-CN" altLang="en-US"/>
              <a:t>后台上传</a:t>
            </a:r>
            <a:endParaRPr kumimoji="1" lang="en-US" altLang="zh-CN"/>
          </a:p>
          <a:p>
            <a:pPr algn="ctr"/>
            <a:r>
              <a:rPr kumimoji="1" lang="zh-CN" altLang="en-US"/>
              <a:t>下载</a:t>
            </a:r>
            <a:r>
              <a:rPr kumimoji="1" lang="en-US" altLang="zh-CN"/>
              <a:t>\</a:t>
            </a:r>
            <a:r>
              <a:rPr kumimoji="1" lang="zh-CN" altLang="en-US"/>
              <a:t>上传进度跟进</a:t>
            </a:r>
            <a:endParaRPr kumimoji="1" lang="zh-CN" altLang="en-US"/>
          </a:p>
        </p:txBody>
      </p:sp>
      <p:cxnSp>
        <p:nvCxnSpPr>
          <p:cNvPr id="9" name="直线箭头连接符 8"/>
          <p:cNvCxnSpPr>
            <a:stCxn id="4" idx="2"/>
            <a:endCxn id="5" idx="0"/>
          </p:cNvCxnSpPr>
          <p:nvPr/>
        </p:nvCxnSpPr>
        <p:spPr>
          <a:xfrm>
            <a:off x="2751667" y="1705429"/>
            <a:ext cx="0" cy="399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2"/>
            <a:endCxn id="6" idx="0"/>
          </p:cNvCxnSpPr>
          <p:nvPr/>
        </p:nvCxnSpPr>
        <p:spPr>
          <a:xfrm>
            <a:off x="2751667" y="2685143"/>
            <a:ext cx="0" cy="5152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3"/>
            <a:endCxn id="7" idx="0"/>
          </p:cNvCxnSpPr>
          <p:nvPr/>
        </p:nvCxnSpPr>
        <p:spPr>
          <a:xfrm>
            <a:off x="3483429" y="2394857"/>
            <a:ext cx="2465009" cy="805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51714" y="1705429"/>
            <a:ext cx="2769810" cy="6894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URLSessionConfigration</a:t>
            </a:r>
            <a:endParaRPr kumimoji="1" lang="zh-CN" altLang="en-US"/>
          </a:p>
        </p:txBody>
      </p:sp>
      <p:cxnSp>
        <p:nvCxnSpPr>
          <p:cNvPr id="22" name="直线箭头连接符 21"/>
          <p:cNvCxnSpPr>
            <a:stCxn id="20" idx="2"/>
            <a:endCxn id="7" idx="0"/>
          </p:cNvCxnSpPr>
          <p:nvPr/>
        </p:nvCxnSpPr>
        <p:spPr>
          <a:xfrm flipH="1">
            <a:off x="5948438" y="2394857"/>
            <a:ext cx="988181" cy="8055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753809" y="5285619"/>
            <a:ext cx="1995715" cy="641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DataTask</a:t>
            </a:r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301066" y="5285619"/>
            <a:ext cx="1995715" cy="641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DownloadTask</a:t>
            </a:r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48285" y="5285619"/>
            <a:ext cx="1995715" cy="641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UploadTask</a:t>
            </a:r>
            <a:endParaRPr kumimoji="1" lang="zh-CN" altLang="en-US"/>
          </a:p>
        </p:txBody>
      </p:sp>
      <p:cxnSp>
        <p:nvCxnSpPr>
          <p:cNvPr id="27" name="直线箭头连接符 26"/>
          <p:cNvCxnSpPr>
            <a:stCxn id="7" idx="2"/>
            <a:endCxn id="23" idx="0"/>
          </p:cNvCxnSpPr>
          <p:nvPr/>
        </p:nvCxnSpPr>
        <p:spPr>
          <a:xfrm flipH="1">
            <a:off x="2751667" y="4463142"/>
            <a:ext cx="3196771" cy="822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7" idx="2"/>
            <a:endCxn id="24" idx="0"/>
          </p:cNvCxnSpPr>
          <p:nvPr/>
        </p:nvCxnSpPr>
        <p:spPr>
          <a:xfrm flipH="1">
            <a:off x="5298924" y="4463142"/>
            <a:ext cx="649514" cy="822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7" idx="2"/>
            <a:endCxn id="25" idx="0"/>
          </p:cNvCxnSpPr>
          <p:nvPr/>
        </p:nvCxnSpPr>
        <p:spPr>
          <a:xfrm>
            <a:off x="5948438" y="4463142"/>
            <a:ext cx="2197705" cy="822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8201" y="4463142"/>
            <a:ext cx="339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所有任务都是由</a:t>
            </a:r>
            <a:r>
              <a:rPr kumimoji="1" lang="en-US" altLang="zh-CN"/>
              <a:t>Session</a:t>
            </a:r>
            <a:r>
              <a:rPr kumimoji="1" lang="zh-CN" altLang="en-US"/>
              <a:t>发起的</a:t>
            </a:r>
            <a:endParaRPr kumimoji="1" lang="en-US" altLang="zh-CN"/>
          </a:p>
          <a:p>
            <a:r>
              <a:rPr kumimoji="1" lang="zh-CN" altLang="en-US"/>
              <a:t>所有任务默认是</a:t>
            </a:r>
            <a:r>
              <a:rPr kumimoji="1" lang="zh-CN" altLang="en-US">
                <a:solidFill>
                  <a:srgbClr val="FF0000"/>
                </a:solidFill>
              </a:rPr>
              <a:t>挂起</a:t>
            </a:r>
            <a:r>
              <a:rPr kumimoji="1" lang="zh-CN" altLang="en-US"/>
              <a:t>的</a:t>
            </a:r>
            <a:r>
              <a:rPr kumimoji="1" lang="en-US" altLang="zh-CN"/>
              <a:t>,Resume</a:t>
            </a:r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58200" y="1136952"/>
            <a:ext cx="1162562" cy="2914953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5" name="直线箭头连接符 34"/>
          <p:cNvCxnSpPr/>
          <p:nvPr/>
        </p:nvCxnSpPr>
        <p:spPr>
          <a:xfrm>
            <a:off x="181429" y="1136952"/>
            <a:ext cx="12095" cy="2914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32189" y="1360714"/>
            <a:ext cx="1028096" cy="471714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Task</a:t>
            </a:r>
            <a:endParaRPr kumimoji="1" lang="zh-CN" altLang="en-US"/>
          </a:p>
        </p:txBody>
      </p:sp>
      <p:cxnSp>
        <p:nvCxnSpPr>
          <p:cNvPr id="38" name="直线连接符 37"/>
          <p:cNvCxnSpPr/>
          <p:nvPr/>
        </p:nvCxnSpPr>
        <p:spPr>
          <a:xfrm>
            <a:off x="1892905" y="798286"/>
            <a:ext cx="1717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7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HT"/>
              <a:t>NSURLSession</a:t>
            </a:r>
            <a:r>
              <a:rPr kumimoji="1" lang="zh-CHT" altLang="en-US"/>
              <a:t>的使用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1800"/>
              <a:t>使用</a:t>
            </a:r>
            <a:r>
              <a:rPr kumimoji="1" lang="en-US" altLang="zh-TW" sz="1800">
                <a:solidFill>
                  <a:srgbClr val="FF0000"/>
                </a:solidFill>
              </a:rPr>
              <a:t>NSURLSessionConfiguration</a:t>
            </a:r>
            <a:r>
              <a:rPr kumimoji="1" lang="zh-TW" altLang="en-US" sz="1800"/>
              <a:t>来配置</a:t>
            </a:r>
            <a:r>
              <a:rPr kumimoji="1" lang="en-US" altLang="zh-TW" sz="1800"/>
              <a:t>NSURLSession</a:t>
            </a:r>
            <a:r>
              <a:rPr kumimoji="1" lang="zh-TW" altLang="en-US" sz="1800"/>
              <a:t>对象</a:t>
            </a:r>
          </a:p>
          <a:p>
            <a:r>
              <a:rPr kumimoji="1" lang="zh-TW" altLang="en-US" sz="1800"/>
              <a:t>用</a:t>
            </a:r>
            <a:r>
              <a:rPr kumimoji="1" lang="en-US" altLang="zh-TW" sz="1800"/>
              <a:t>NSURLSession</a:t>
            </a:r>
            <a:r>
              <a:rPr kumimoji="1" lang="zh-TW" altLang="en-US" sz="1800"/>
              <a:t>对象来启动一个</a:t>
            </a:r>
            <a:r>
              <a:rPr kumimoji="1" lang="en-US" altLang="zh-TW" sz="1800">
                <a:solidFill>
                  <a:srgbClr val="FF0000"/>
                </a:solidFill>
              </a:rPr>
              <a:t>NSURLSessionTask</a:t>
            </a:r>
            <a:r>
              <a:rPr kumimoji="1" lang="zh-TW" altLang="en-US" sz="1800"/>
              <a:t>对象</a:t>
            </a:r>
          </a:p>
          <a:p>
            <a:endParaRPr kumimoji="1" lang="zh-TW" altLang="en-US" sz="1800"/>
          </a:p>
          <a:p>
            <a:r>
              <a:rPr kumimoji="1" lang="zh-TW" altLang="en-US" sz="1800"/>
              <a:t>也可以使用系统全局的</a:t>
            </a:r>
            <a:r>
              <a:rPr kumimoji="1" lang="en-US" altLang="zh-TW" sz="1800"/>
              <a:t>sharedSession</a:t>
            </a:r>
            <a:r>
              <a:rPr kumimoji="1" lang="zh-TW" altLang="en-US" sz="1800"/>
              <a:t>单例来满足大多数的需求</a:t>
            </a:r>
          </a:p>
          <a:p>
            <a:endParaRPr kumimoji="1" lang="zh-TW" altLang="en-US" sz="1800"/>
          </a:p>
          <a:p>
            <a:r>
              <a:rPr kumimoji="1" lang="zh-TW" altLang="en-US" sz="1800"/>
              <a:t>注：相比较</a:t>
            </a:r>
            <a:r>
              <a:rPr kumimoji="1" lang="en-US" altLang="zh-TW" sz="1800"/>
              <a:t>NSURLConnection</a:t>
            </a:r>
            <a:r>
              <a:rPr kumimoji="1" lang="zh-TW" altLang="en-US" sz="1800"/>
              <a:t>的返回处理，</a:t>
            </a:r>
            <a:r>
              <a:rPr kumimoji="1" lang="en-US" altLang="zh-TW" sz="1800"/>
              <a:t>NSURLSession</a:t>
            </a:r>
            <a:r>
              <a:rPr kumimoji="1" lang="zh-TW" altLang="en-US" sz="1800"/>
              <a:t>提供了灵活的数据返回方式，可以使用简单的</a:t>
            </a:r>
            <a:r>
              <a:rPr kumimoji="1" lang="en-US" altLang="zh-TW" sz="1800"/>
              <a:t>block</a:t>
            </a:r>
            <a:r>
              <a:rPr kumimoji="1" lang="zh-TW" altLang="en-US" sz="1800"/>
              <a:t>方式来处理返回数据，也可以使用更强大的</a:t>
            </a:r>
            <a:r>
              <a:rPr kumimoji="1" lang="en-US" altLang="zh-TW" sz="1800"/>
              <a:t>delegate</a:t>
            </a:r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55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NSURLSessionConfiguration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1800"/>
              <a:t>作用：</a:t>
            </a:r>
            <a:r>
              <a:rPr kumimoji="1" lang="zh-TW" altLang="en-US" sz="1800">
                <a:solidFill>
                  <a:srgbClr val="FF0000"/>
                </a:solidFill>
              </a:rPr>
              <a:t>用于定义和配置</a:t>
            </a:r>
            <a:r>
              <a:rPr kumimoji="1" lang="en-US" altLang="zh-TW" sz="1800">
                <a:solidFill>
                  <a:srgbClr val="FF0000"/>
                </a:solidFill>
              </a:rPr>
              <a:t>NSURLSession</a:t>
            </a:r>
            <a:r>
              <a:rPr kumimoji="1" lang="zh-TW" altLang="en-US" sz="1800">
                <a:solidFill>
                  <a:srgbClr val="FF0000"/>
                </a:solidFill>
              </a:rPr>
              <a:t>对象</a:t>
            </a:r>
          </a:p>
          <a:p>
            <a:endParaRPr kumimoji="1" lang="zh-TW" altLang="en-US" sz="1800"/>
          </a:p>
          <a:p>
            <a:r>
              <a:rPr kumimoji="1" lang="zh-TW" altLang="en-US" sz="1800"/>
              <a:t>每一个</a:t>
            </a:r>
            <a:r>
              <a:rPr kumimoji="1" lang="en-US" altLang="zh-TW" sz="1800"/>
              <a:t>NSURLSession</a:t>
            </a:r>
            <a:r>
              <a:rPr kumimoji="1" lang="zh-TW" altLang="en-US" sz="1800"/>
              <a:t>对象都可以设置不同的</a:t>
            </a:r>
            <a:r>
              <a:rPr kumimoji="1" lang="en-US" altLang="zh-TW" sz="1800"/>
              <a:t>NSURLSessionConfiguration</a:t>
            </a:r>
            <a:r>
              <a:rPr kumimoji="1" lang="zh-TW" altLang="en-US" sz="1800"/>
              <a:t>，从而满足应用内不同类型的网络请求</a:t>
            </a:r>
          </a:p>
          <a:p>
            <a:endParaRPr kumimoji="1" lang="zh-TW" altLang="en-US" sz="1800"/>
          </a:p>
          <a:p>
            <a:r>
              <a:rPr kumimoji="1" lang="en-US" altLang="zh-TW" sz="1800"/>
              <a:t>NSURLSessionConfiguration</a:t>
            </a:r>
            <a:r>
              <a:rPr kumimoji="1" lang="zh-TW" altLang="en-US" sz="1800"/>
              <a:t>的三种类型：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defaultSessionConfiguration</a:t>
            </a:r>
            <a:r>
              <a:rPr kumimoji="1" lang="zh-TW" altLang="en-US" sz="1600"/>
              <a:t>默认</a:t>
            </a:r>
            <a:r>
              <a:rPr kumimoji="1" lang="en-US" altLang="zh-TW" sz="1600"/>
              <a:t>session</a:t>
            </a:r>
            <a:r>
              <a:rPr kumimoji="1" lang="zh-TW" altLang="en-US" sz="1600"/>
              <a:t>配置，类似</a:t>
            </a:r>
            <a:r>
              <a:rPr kumimoji="1" lang="en-US" altLang="zh-TW" sz="1600"/>
              <a:t>NSURLConnection</a:t>
            </a:r>
            <a:r>
              <a:rPr kumimoji="1" lang="zh-TW" altLang="en-US" sz="1600"/>
              <a:t>的标准配置，使用硬盘来存储缓存数据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ephemeralSessionConfiguration</a:t>
            </a:r>
            <a:r>
              <a:rPr kumimoji="1" lang="zh-TW" altLang="en-US" sz="1600"/>
              <a:t>临时</a:t>
            </a:r>
            <a:r>
              <a:rPr kumimoji="1" lang="en-US" altLang="zh-TW" sz="1600"/>
              <a:t>session</a:t>
            </a:r>
            <a:r>
              <a:rPr kumimoji="1" lang="zh-TW" altLang="en-US" sz="1600"/>
              <a:t>配置，与默认配置相比，这个配置不会将缓存、</a:t>
            </a:r>
            <a:r>
              <a:rPr kumimoji="1" lang="en-US" altLang="zh-TW" sz="1600"/>
              <a:t>cookie</a:t>
            </a:r>
            <a:r>
              <a:rPr kumimoji="1" lang="zh-TW" altLang="en-US" sz="1600"/>
              <a:t>等存在本地，只会存在内存里，所以当程序退出时，所有的数据都会消失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backgroundSessionConfiguration</a:t>
            </a:r>
            <a:r>
              <a:rPr kumimoji="1" lang="zh-TW" altLang="en-US" sz="1600"/>
              <a:t>后台</a:t>
            </a:r>
            <a:r>
              <a:rPr kumimoji="1" lang="en-US" altLang="zh-TW" sz="1600"/>
              <a:t>session</a:t>
            </a:r>
            <a:r>
              <a:rPr kumimoji="1" lang="zh-TW" altLang="en-US" sz="1600"/>
              <a:t>配置，与默认配置类似，不同的是会在后台开启另一个线程来处理网络数据</a:t>
            </a:r>
          </a:p>
          <a:p>
            <a:pPr marL="0" indent="0">
              <a:buNone/>
            </a:pPr>
            <a:endParaRPr kumimoji="1"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403686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NSURLSessionTask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800">
                <a:solidFill>
                  <a:srgbClr val="FF0000"/>
                </a:solidFill>
              </a:rPr>
              <a:t>NSURLSession</a:t>
            </a:r>
            <a:r>
              <a:rPr kumimoji="1" lang="zh-TW" altLang="en-US" sz="1800"/>
              <a:t>使用</a:t>
            </a:r>
            <a:r>
              <a:rPr kumimoji="1" lang="en-US" altLang="zh-TW" sz="1800"/>
              <a:t>NSURLSession</a:t>
            </a:r>
            <a:r>
              <a:rPr kumimoji="1" lang="en-US" altLang="zh-TW" sz="1800">
                <a:solidFill>
                  <a:srgbClr val="FF0000"/>
                </a:solidFill>
              </a:rPr>
              <a:t>Task</a:t>
            </a:r>
            <a:r>
              <a:rPr kumimoji="1" lang="zh-TW" altLang="en-US" sz="1800"/>
              <a:t>来具体执行网络请求的任务</a:t>
            </a:r>
          </a:p>
          <a:p>
            <a:endParaRPr kumimoji="1" lang="zh-TW" altLang="en-US" sz="1800"/>
          </a:p>
          <a:p>
            <a:r>
              <a:rPr kumimoji="1" lang="en-US" altLang="zh-TW" sz="1800"/>
              <a:t>NSURLSessionTask</a:t>
            </a:r>
            <a:r>
              <a:rPr kumimoji="1" lang="zh-TW" altLang="en-US" sz="1800">
                <a:solidFill>
                  <a:srgbClr val="FF0000"/>
                </a:solidFill>
              </a:rPr>
              <a:t>支持网络请求的取消、暂停和恢复</a:t>
            </a:r>
            <a:r>
              <a:rPr kumimoji="1" lang="zh-TW" altLang="en-US" sz="1800"/>
              <a:t>，比如下载文件暂停之后再恢复就能够自动从上次的进度继续下载</a:t>
            </a:r>
            <a:endParaRPr kumimoji="1" lang="en-US" altLang="zh-TW" sz="1800"/>
          </a:p>
          <a:p>
            <a:r>
              <a:rPr kumimoji="1" lang="en-US" altLang="zh-TW" sz="1800"/>
              <a:t>NSURLSessionTask</a:t>
            </a:r>
            <a:r>
              <a:rPr kumimoji="1" lang="zh-TW" altLang="en-US" sz="1800"/>
              <a:t>还能</a:t>
            </a:r>
            <a:r>
              <a:rPr kumimoji="1" lang="zh-TW" altLang="en-US" sz="1800">
                <a:solidFill>
                  <a:srgbClr val="FF0000"/>
                </a:solidFill>
              </a:rPr>
              <a:t>获取数据的读取进度</a:t>
            </a:r>
          </a:p>
          <a:p>
            <a:endParaRPr kumimoji="1" lang="zh-TW" altLang="en-US" sz="1800"/>
          </a:p>
          <a:p>
            <a:r>
              <a:rPr kumimoji="1" lang="en-US" altLang="zh-TW" sz="1800"/>
              <a:t>NSURLSessionTask</a:t>
            </a:r>
            <a:r>
              <a:rPr kumimoji="1" lang="zh-TW" altLang="en-US" sz="1800"/>
              <a:t>的三种类型：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NSURLSessionDataTask</a:t>
            </a:r>
            <a:r>
              <a:rPr kumimoji="1" lang="en-US" altLang="zh-TW" sz="1600"/>
              <a:t> </a:t>
            </a:r>
            <a:r>
              <a:rPr kumimoji="1" lang="zh-TW" altLang="en-US" sz="1600"/>
              <a:t>处理一般的</a:t>
            </a:r>
            <a:r>
              <a:rPr kumimoji="1" lang="en-US" altLang="zh-TW" sz="1600"/>
              <a:t>NSData</a:t>
            </a:r>
            <a:r>
              <a:rPr kumimoji="1" lang="zh-TW" altLang="en-US" sz="1600"/>
              <a:t>数据对象，比如通过</a:t>
            </a:r>
            <a:r>
              <a:rPr kumimoji="1" lang="en-US" altLang="zh-TW" sz="1600"/>
              <a:t>GET</a:t>
            </a:r>
            <a:r>
              <a:rPr kumimoji="1" lang="zh-TW" altLang="en-US" sz="1600"/>
              <a:t>或</a:t>
            </a:r>
            <a:r>
              <a:rPr kumimoji="1" lang="en-US" altLang="zh-TW" sz="1600"/>
              <a:t>POST</a:t>
            </a:r>
            <a:r>
              <a:rPr kumimoji="1" lang="zh-TW" altLang="en-US" sz="1600"/>
              <a:t>方式从服务器获取</a:t>
            </a:r>
            <a:r>
              <a:rPr kumimoji="1" lang="en-US" altLang="zh-TW" sz="1600"/>
              <a:t>JSON</a:t>
            </a:r>
            <a:r>
              <a:rPr kumimoji="1" lang="zh-TW" altLang="en-US" sz="1600"/>
              <a:t>或</a:t>
            </a:r>
            <a:r>
              <a:rPr kumimoji="1" lang="en-US" altLang="zh-TW" sz="1600"/>
              <a:t>XML</a:t>
            </a:r>
            <a:r>
              <a:rPr kumimoji="1" lang="zh-TW" altLang="en-US" sz="1600"/>
              <a:t>返回等等，但不支持后台获取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NSURLSessionUploadTask</a:t>
            </a:r>
            <a:r>
              <a:rPr kumimoji="1" lang="en-US" altLang="zh-TW" sz="1600"/>
              <a:t> </a:t>
            </a:r>
            <a:r>
              <a:rPr kumimoji="1" lang="zh-TW" altLang="en-US" sz="1600"/>
              <a:t>用于上传文件，支持后台上传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en-US" altLang="zh-TW" sz="1600">
                <a:solidFill>
                  <a:srgbClr val="FF0000"/>
                </a:solidFill>
              </a:rPr>
              <a:t>NSURLSessionDownloadTask</a:t>
            </a:r>
            <a:r>
              <a:rPr kumimoji="1" lang="en-US" altLang="zh-TW" sz="1600"/>
              <a:t> </a:t>
            </a:r>
            <a:r>
              <a:rPr kumimoji="1" lang="zh-TW" altLang="en-US" sz="1600"/>
              <a:t>用于下载文件，支持后台下载</a:t>
            </a:r>
          </a:p>
          <a:p>
            <a:endParaRPr kumimoji="1" lang="zh-TW" altLang="en-US" sz="1800"/>
          </a:p>
          <a:p>
            <a:endParaRPr kumimoji="1"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890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通过</a:t>
            </a:r>
            <a:r>
              <a:rPr kumimoji="1" lang="en-US" altLang="zh-CN"/>
              <a:t>HTTP PUT</a:t>
            </a:r>
            <a:r>
              <a:rPr kumimoji="1" lang="zh-CN" altLang="en-US"/>
              <a:t>方法实现文件上传的步骤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实例化</a:t>
            </a:r>
            <a:r>
              <a:rPr kumimoji="1" lang="en-US" altLang="zh-TW">
                <a:solidFill>
                  <a:srgbClr val="FF0000"/>
                </a:solidFill>
              </a:rPr>
              <a:t>NSMutableURLRequest</a:t>
            </a:r>
            <a:r>
              <a:rPr kumimoji="1" lang="zh-TW" altLang="en-US"/>
              <a:t>并指定</a:t>
            </a:r>
            <a:r>
              <a:rPr kumimoji="1" lang="en-US" altLang="zh-TW"/>
              <a:t>HTTPMethod</a:t>
            </a:r>
            <a:r>
              <a:rPr kumimoji="1" lang="zh-TW" altLang="en-US"/>
              <a:t>为</a:t>
            </a:r>
            <a:r>
              <a:rPr kumimoji="1" lang="en-US" altLang="zh-TW">
                <a:solidFill>
                  <a:srgbClr val="FF0000"/>
                </a:solidFill>
              </a:rPr>
              <a:t>PUT</a:t>
            </a:r>
          </a:p>
          <a:p>
            <a:endParaRPr kumimoji="1" lang="en-US" altLang="zh-TW"/>
          </a:p>
          <a:p>
            <a:r>
              <a:rPr kumimoji="1" lang="zh-TW" altLang="en-US"/>
              <a:t>设置请求的授权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TW" altLang="en-US"/>
              <a:t>授权字符串格式：用户名</a:t>
            </a:r>
            <a:r>
              <a:rPr kumimoji="1" lang="en-US" altLang="zh-TW"/>
              <a:t>:</a:t>
            </a:r>
            <a:r>
              <a:rPr kumimoji="1" lang="zh-TW" altLang="en-US"/>
              <a:t>口令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TW" altLang="en-US"/>
              <a:t>授权模式：</a:t>
            </a:r>
            <a:r>
              <a:rPr kumimoji="1" lang="en-US" altLang="zh-TW">
                <a:solidFill>
                  <a:srgbClr val="FF0000"/>
                </a:solidFill>
              </a:rPr>
              <a:t>Basic base64</a:t>
            </a:r>
            <a:r>
              <a:rPr kumimoji="1" lang="zh-TW" altLang="en-US">
                <a:solidFill>
                  <a:srgbClr val="FF0000"/>
                </a:solidFill>
              </a:rPr>
              <a:t>编码的授权字符串</a:t>
            </a:r>
          </a:p>
          <a:p>
            <a:pPr marL="571500" lvl="1" indent="-342900">
              <a:buFont typeface="+mj-lt"/>
              <a:buAutoNum type="arabicParenBoth"/>
            </a:pPr>
            <a:r>
              <a:rPr kumimoji="1" lang="zh-TW" altLang="en-US"/>
              <a:t>为</a:t>
            </a:r>
            <a:r>
              <a:rPr kumimoji="1" lang="en-US" altLang="zh-TW">
                <a:solidFill>
                  <a:srgbClr val="FF0000"/>
                </a:solidFill>
              </a:rPr>
              <a:t>HTTPHeaderField</a:t>
            </a:r>
            <a:r>
              <a:rPr kumimoji="1" lang="zh-TW" altLang="en-US"/>
              <a:t>的</a:t>
            </a:r>
            <a:r>
              <a:rPr kumimoji="1" lang="en-US" altLang="zh-TW">
                <a:solidFill>
                  <a:srgbClr val="FF0000"/>
                </a:solidFill>
              </a:rPr>
              <a:t>Authorization</a:t>
            </a:r>
            <a:r>
              <a:rPr kumimoji="1" lang="zh-TW" altLang="en-US"/>
              <a:t>赋值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72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文件上传的请求部分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// 1. URLRequest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NSURL *url = [NSURL URLWithString:@"http://localhost/uploads/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xxx.png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"];</a:t>
            </a: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NSMutableURLRequest *requestM = [NSMutableURLRequest requestWithURL:url cachePolicy:0 timeoutInterval:2.0f];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requestM.HTTPMethod = @"PUT";</a:t>
            </a: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// </a:t>
            </a:r>
            <a:r>
              <a:rPr lang="zh-CN" altLang="en-US" sz="1400">
                <a:solidFill>
                  <a:schemeClr val="tx1"/>
                </a:solidFill>
                <a:latin typeface="STHeitiSC-Light"/>
              </a:rPr>
              <a:t>设置用户授权</a:t>
            </a:r>
            <a:endParaRPr lang="zh-CN" altLang="en-U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// 1&gt; </a:t>
            </a:r>
            <a:r>
              <a:rPr lang="zh-TW" altLang="en-US" sz="1400">
                <a:solidFill>
                  <a:schemeClr val="tx1"/>
                </a:solidFill>
                <a:latin typeface="STHeitiSC-Light"/>
              </a:rPr>
              <a:t>授权字符串</a:t>
            </a: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(</a:t>
            </a:r>
            <a:r>
              <a:rPr lang="zh-TW" altLang="en-US" sz="1400">
                <a:solidFill>
                  <a:schemeClr val="tx1"/>
                </a:solidFill>
                <a:latin typeface="STHeitiSC-Light"/>
              </a:rPr>
              <a:t>用户名</a:t>
            </a: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+</a:t>
            </a:r>
            <a:r>
              <a:rPr lang="zh-TW" altLang="en-US" sz="1400">
                <a:solidFill>
                  <a:schemeClr val="tx1"/>
                </a:solidFill>
                <a:latin typeface="STHeitiSC-Light"/>
              </a:rPr>
              <a:t>密码</a:t>
            </a: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)</a:t>
            </a:r>
            <a:endParaRPr lang="zh-TW" altLang="en-U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NSString *authStr = @"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admin:123456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";</a:t>
            </a:r>
          </a:p>
          <a:p>
            <a:pPr marL="0" indent="0">
              <a:buNone/>
            </a:pPr>
            <a:r>
              <a:rPr lang="en-US" altLang="zh-TW" sz="1400">
                <a:solidFill>
                  <a:schemeClr val="tx1"/>
                </a:solidFill>
                <a:latin typeface="Menlo-Regular"/>
              </a:rPr>
              <a:t>// 2&gt; BASE 64</a:t>
            </a:r>
            <a:r>
              <a:rPr lang="zh-TW" altLang="en-US" sz="1400">
                <a:solidFill>
                  <a:schemeClr val="tx1"/>
                </a:solidFill>
                <a:latin typeface="STHeitiSC-Light"/>
              </a:rPr>
              <a:t>编码</a:t>
            </a:r>
            <a:endParaRPr lang="zh-TW" altLang="en-US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NSData *authData = [authStr dataUsingEncoding:NSUTF8StringEncoding];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NSString *base64Str = [authData base64EncodedStringWithOptions:0];</a:t>
            </a:r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NSString *auth = [NSString stringWithFormat:@"BASIC %@", base64Str];</a:t>
            </a:r>
          </a:p>
          <a:p>
            <a:pPr marL="0" indent="0">
              <a:buNone/>
            </a:pPr>
            <a:endParaRPr lang="en-US" altLang="zh-CN" sz="1400">
              <a:solidFill>
                <a:schemeClr val="tx1"/>
              </a:solidFill>
              <a:latin typeface="Menlo-Regular"/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[requestM setValue:auth forHTTPHeaderField:@"</a:t>
            </a:r>
            <a:r>
              <a:rPr lang="en-US" altLang="zh-CN" sz="1400">
                <a:solidFill>
                  <a:srgbClr val="FF0000"/>
                </a:solidFill>
                <a:latin typeface="Menlo-Regular"/>
              </a:rPr>
              <a:t>Authorization</a:t>
            </a:r>
            <a:r>
              <a:rPr lang="en-US" altLang="zh-CN" sz="1400">
                <a:solidFill>
                  <a:schemeClr val="tx1"/>
                </a:solidFill>
                <a:latin typeface="Menlo-Regular"/>
              </a:rPr>
              <a:t>"];</a:t>
            </a:r>
          </a:p>
          <a:p>
            <a:pPr marL="0" indent="0">
              <a:buNone/>
            </a:pPr>
            <a:endParaRPr kumimoji="1" lang="zh-CN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7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/>
              <a:t>Q &amp; A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7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框架PPT2014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优势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框架PPT2014.potx</Template>
  <TotalTime>566</TotalTime>
  <Words>464</Words>
  <Application>Microsoft Macintosh PowerPoint</Application>
  <PresentationFormat>全屏显示(4:3)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框架PPT2014</vt:lpstr>
      <vt:lpstr>URLSession</vt:lpstr>
      <vt:lpstr>URLSession</vt:lpstr>
      <vt:lpstr>PowerPoint 演示文稿</vt:lpstr>
      <vt:lpstr>NSURLSession的使用</vt:lpstr>
      <vt:lpstr>NSURLSessionConfiguration</vt:lpstr>
      <vt:lpstr>NSURLSessionTask</vt:lpstr>
      <vt:lpstr>通过HTTP PUT方法实现文件上传的步骤</vt:lpstr>
      <vt:lpstr>文件上传的请求部分</vt:lpstr>
      <vt:lpstr>Q &amp; A</vt:lpstr>
    </vt:vector>
  </TitlesOfParts>
  <Company>joyios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凡 刘</dc:creator>
  <cp:lastModifiedBy>aplle adsf</cp:lastModifiedBy>
  <cp:revision>102</cp:revision>
  <dcterms:created xsi:type="dcterms:W3CDTF">2014-04-20T02:34:42Z</dcterms:created>
  <dcterms:modified xsi:type="dcterms:W3CDTF">2014-04-29T08:54:04Z</dcterms:modified>
</cp:coreProperties>
</file>