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9" r:id="rId12"/>
    <p:sldId id="276" r:id="rId13"/>
    <p:sldId id="277" r:id="rId14"/>
    <p:sldId id="282" r:id="rId15"/>
    <p:sldId id="283" r:id="rId16"/>
    <p:sldId id="298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架构分析" id="{E670B95E-A584-2D4F-BFAB-B3634A057963}">
          <p14:sldIdLst>
            <p14:sldId id="257"/>
            <p14:sldId id="267"/>
            <p14:sldId id="268"/>
          </p14:sldIdLst>
        </p14:section>
        <p14:section name="自定义TabBarController" id="{271DD852-6762-6341-B72C-CD491905815B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展示子控制器" id="{03AA93F8-E21C-8D43-BA6A-1A51C971FC6C}">
          <p14:sldIdLst>
            <p14:sldId id="275"/>
            <p14:sldId id="279"/>
            <p14:sldId id="276"/>
            <p14:sldId id="277"/>
            <p14:sldId id="282"/>
            <p14:sldId id="283"/>
            <p14:sldId id="298"/>
            <p14:sldId id="284"/>
            <p14:sldId id="285"/>
            <p14:sldId id="286"/>
          </p14:sldIdLst>
        </p14:section>
        <p14:section name="增加导航功能" id="{FF1FCBA5-A9F8-854C-9190-58ADE73E4782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iOS6\7图片适配" id="{0B956870-5618-3C42-905A-A7225950F76F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6531" autoAdjust="0"/>
  </p:normalViewPr>
  <p:slideViewPr>
    <p:cSldViewPr snapToGrid="0" snapToObjects="1">
      <p:cViewPr varScale="1">
        <p:scale>
          <a:sx n="102" d="100"/>
          <a:sy n="102" d="100"/>
        </p:scale>
        <p:origin x="-12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在这里删掉了默认创建的</a:t>
            </a:r>
            <a:r>
              <a:rPr kumimoji="1" lang="en-US" altLang="zh-CN" dirty="0" smtClean="0"/>
              <a:t>IWViewController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13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l"/>
            </a:pPr>
            <a:r>
              <a:rPr kumimoji="1" lang="zh-CN" altLang="en-US" dirty="0" smtClean="0"/>
              <a:t>由于有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大模块，所以必须新建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个子控制器表示每一个模块</a:t>
            </a:r>
            <a:endParaRPr kumimoji="1" lang="en-US" altLang="zh-CN" dirty="0" smtClean="0"/>
          </a:p>
          <a:p>
            <a:pPr marL="171450" indent="-171450">
              <a:buFont typeface="Wingdings" charset="2"/>
              <a:buChar char="l"/>
            </a:pPr>
            <a:r>
              <a:rPr kumimoji="1" lang="zh-CN" altLang="en-US" dirty="0" smtClean="0"/>
              <a:t>按照业务需要：</a:t>
            </a:r>
            <a:r>
              <a:rPr kumimoji="1" lang="en-US" altLang="zh-CN" dirty="0" smtClean="0"/>
              <a:t>IWHomeViewController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IWMessageViewController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IWMoreViewController</a:t>
            </a:r>
            <a:r>
              <a:rPr kumimoji="1" lang="zh-CN" altLang="en-US" dirty="0" smtClean="0"/>
              <a:t>都是继承自</a:t>
            </a:r>
            <a:r>
              <a:rPr kumimoji="1" lang="en-US" altLang="zh-CN" dirty="0" smtClean="0"/>
              <a:t>UITableViewController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55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643820"/>
                </a:solidFill>
                <a:latin typeface="Menlo-Regular"/>
              </a:rPr>
              <a:t>IWColor</a:t>
            </a:r>
            <a:r>
              <a:rPr lang="zh-CN" altLang="en-US" sz="1200" dirty="0" smtClean="0">
                <a:solidFill>
                  <a:srgbClr val="643820"/>
                </a:solidFill>
                <a:latin typeface="Menlo-Regular"/>
              </a:rPr>
              <a:t>是一个生成颜色的宏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99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zh-CN" altLang="en-US" sz="1200" dirty="0" smtClean="0"/>
              <a:t>苹果在</a:t>
            </a:r>
            <a:r>
              <a:rPr lang="en-US" altLang="zh-CN" sz="1200" dirty="0" smtClean="0"/>
              <a:t>iOS 7</a:t>
            </a:r>
            <a:r>
              <a:rPr lang="zh-CN" altLang="en-US" sz="1200" dirty="0" smtClean="0"/>
              <a:t>发布一个月就宣布该版本在苹果设备中的占有率已经达到</a:t>
            </a:r>
            <a:r>
              <a:rPr lang="en-US" altLang="zh-CN" sz="1200" dirty="0" smtClean="0"/>
              <a:t>64%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 dirty="0" smtClean="0"/>
              <a:t>2013</a:t>
            </a:r>
            <a:r>
              <a:rPr lang="zh-CN" altLang="en-US" sz="1200" dirty="0" smtClean="0"/>
              <a:t>年 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月初，这个数字已经升到</a:t>
            </a:r>
            <a:r>
              <a:rPr lang="en-US" altLang="zh-CN" sz="1200" dirty="0" smtClean="0"/>
              <a:t>74%</a:t>
            </a:r>
            <a:r>
              <a:rPr lang="zh-CN" altLang="en-US" sz="1200" dirty="0" smtClean="0"/>
              <a:t>，成为使用率最高的</a:t>
            </a:r>
            <a:r>
              <a:rPr lang="en-US" altLang="zh-CN" sz="1200" dirty="0" smtClean="0"/>
              <a:t>iOS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sz="1200" dirty="0" smtClean="0"/>
              <a:t>在</a:t>
            </a:r>
            <a:r>
              <a:rPr lang="en-US" altLang="zh-CN" sz="1200" dirty="0" smtClean="0"/>
              <a:t>2013</a:t>
            </a:r>
            <a:r>
              <a:rPr lang="zh-CN" altLang="en-US" sz="1200" dirty="0" smtClean="0"/>
              <a:t>年 和</a:t>
            </a:r>
            <a:r>
              <a:rPr lang="en-US" altLang="zh-CN" sz="1200" dirty="0" smtClean="0"/>
              <a:t>2014</a:t>
            </a:r>
            <a:r>
              <a:rPr lang="zh-CN" altLang="en-US" sz="1200" dirty="0" smtClean="0"/>
              <a:t>年交替之际，这个数字更飙升到</a:t>
            </a:r>
            <a:r>
              <a:rPr lang="en-US" altLang="zh-CN" sz="1200" dirty="0" smtClean="0"/>
              <a:t>78%</a:t>
            </a:r>
            <a:r>
              <a:rPr lang="zh-CN" altLang="en-US" sz="1200" dirty="0" smtClean="0"/>
              <a:t>，而</a:t>
            </a:r>
            <a:r>
              <a:rPr lang="en-US" altLang="zh-CN" sz="1200" dirty="0" smtClean="0"/>
              <a:t>iOS6</a:t>
            </a:r>
            <a:r>
              <a:rPr lang="zh-CN" altLang="en-US" sz="1200" dirty="0" smtClean="0"/>
              <a:t>的占有率仅剩</a:t>
            </a:r>
            <a:r>
              <a:rPr lang="en-US" altLang="zh-CN" sz="1200" dirty="0" smtClean="0"/>
              <a:t>18%</a:t>
            </a:r>
            <a:r>
              <a:rPr lang="zh-CN" altLang="en-US" sz="1200" dirty="0" smtClean="0"/>
              <a:t>，其他更早的版本为</a:t>
            </a:r>
            <a:r>
              <a:rPr lang="en-US" altLang="zh-CN" sz="1200" dirty="0" smtClean="0"/>
              <a:t>4%</a:t>
            </a:r>
            <a:r>
              <a:rPr lang="zh-CN" altLang="en-US" sz="1200" dirty="0" smtClean="0"/>
              <a:t>左右</a:t>
            </a:r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06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背景色不一样是因为随机色</a:t>
            </a:r>
            <a:endParaRPr kumimoji="1" lang="en-US" altLang="zh-CN" dirty="0" smtClean="0"/>
          </a:p>
          <a:p>
            <a:r>
              <a:rPr kumimoji="1" lang="en-US" altLang="zh-CN" dirty="0" smtClean="0"/>
              <a:t>2.TabBar</a:t>
            </a:r>
            <a:r>
              <a:rPr kumimoji="1" lang="zh-CN" altLang="en-US" dirty="0" smtClean="0"/>
              <a:t>的文字颜色、</a:t>
            </a:r>
            <a:r>
              <a:rPr kumimoji="1" lang="en-US" altLang="zh-CN" dirty="0" smtClean="0"/>
              <a:t>TabBar</a:t>
            </a:r>
            <a:r>
              <a:rPr kumimoji="1" lang="zh-CN" altLang="en-US" dirty="0" smtClean="0"/>
              <a:t>的背景、导航条的背景都不一样是系统本身的原因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主要关注的是图片：</a:t>
            </a:r>
            <a:r>
              <a:rPr kumimoji="1" lang="en-US" altLang="zh-CN" dirty="0" smtClean="0"/>
              <a:t>iOS6</a:t>
            </a:r>
            <a:r>
              <a:rPr kumimoji="1" lang="zh-CN" altLang="en-US" dirty="0" smtClean="0"/>
              <a:t>中比较粗，</a:t>
            </a:r>
            <a:r>
              <a:rPr kumimoji="1" lang="en-US" altLang="zh-CN" dirty="0" smtClean="0"/>
              <a:t>iOS7</a:t>
            </a:r>
            <a:r>
              <a:rPr kumimoji="1" lang="zh-CN" altLang="en-US" dirty="0" smtClean="0"/>
              <a:t>中比较细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78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14-1-12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新浪微博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TW" dirty="0"/>
              <a:t>03-UI</a:t>
            </a:r>
            <a:r>
              <a:rPr kumimoji="1" lang="zh-TW" altLang="en-US" dirty="0"/>
              <a:t>主框架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新建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个子控制器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pic>
        <p:nvPicPr>
          <p:cNvPr id="6" name="内容占位符 5" descr="QQ20140102-29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269" b="-202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382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增加TabBar图片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给</a:t>
            </a:r>
            <a:r>
              <a:rPr kumimoji="1" lang="en-US" altLang="zh-CN" sz="1800" dirty="0" smtClean="0"/>
              <a:t>UITabBar</a:t>
            </a:r>
            <a:r>
              <a:rPr kumimoji="1" lang="zh-CN" altLang="en-US" sz="1800" dirty="0" smtClean="0"/>
              <a:t>添加相应的图片资源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将整个文件夹拖进去</a:t>
            </a:r>
            <a:endParaRPr kumimoji="1" lang="zh-CN" altLang="en-US" sz="1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462010"/>
            <a:ext cx="4038600" cy="3123184"/>
          </a:xfrm>
        </p:spPr>
      </p:pic>
      <p:pic>
        <p:nvPicPr>
          <p:cNvPr id="3" name="图片 2" descr="QQ20140102-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957263"/>
            <a:ext cx="36068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/>
              <a:t>4</a:t>
            </a:r>
            <a:r>
              <a:rPr kumimoji="1" lang="zh-CN" altLang="en-US" dirty="0" smtClean="0"/>
              <a:t>个子控制器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07260"/>
            <a:ext cx="8229600" cy="47660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)viewDidLoad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super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viewDidLoad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CHT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HT" sz="1400" dirty="0">
                <a:solidFill>
                  <a:srgbClr val="1D8519"/>
                </a:solidFill>
                <a:latin typeface="Menlo-Regular"/>
              </a:rPr>
              <a:t>// 1.</a:t>
            </a:r>
            <a:r>
              <a:rPr lang="zh-CHT" altLang="en-US" sz="1400" dirty="0">
                <a:solidFill>
                  <a:srgbClr val="1D8519"/>
                </a:solidFill>
                <a:latin typeface="STHeitiSC-Light"/>
              </a:rPr>
              <a:t>添加所有的子控制器</a:t>
            </a:r>
            <a:endParaRPr lang="zh-CHT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03C3F"/>
                </a:solidFill>
                <a:latin typeface="Menlo-Regular"/>
              </a:rPr>
              <a:t>addChildViewControllers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T" sz="1400" dirty="0">
                <a:solidFill>
                  <a:srgbClr val="6E200D"/>
                </a:solidFill>
                <a:latin typeface="Menlo-Regular"/>
              </a:rPr>
              <a:t>#pragma mark </a:t>
            </a:r>
            <a:r>
              <a:rPr lang="zh-CHT" altLang="en-US" sz="1400" dirty="0">
                <a:solidFill>
                  <a:srgbClr val="6E200D"/>
                </a:solidFill>
                <a:latin typeface="STHeitiSC-Light"/>
              </a:rPr>
              <a:t>添加所有的子控制器</a:t>
            </a:r>
            <a:endParaRPr lang="zh-CHT" altLang="en-US" sz="1400" dirty="0">
              <a:solidFill>
                <a:srgbClr val="6E200D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)addChildViewControllers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1D8519"/>
                </a:solidFill>
                <a:latin typeface="Menlo-Regular"/>
              </a:rPr>
              <a:t>// 1.</a:t>
            </a:r>
            <a:r>
              <a:rPr lang="zh-TW" altLang="en-US" sz="1400" dirty="0">
                <a:solidFill>
                  <a:srgbClr val="1D8519"/>
                </a:solidFill>
                <a:latin typeface="STHeitiSC-Light"/>
              </a:rPr>
              <a:t>首页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306F79"/>
                </a:solidFill>
                <a:latin typeface="Menlo-Regular"/>
              </a:rPr>
              <a:t>IWHomeViewController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*home = [[</a:t>
            </a:r>
            <a:r>
              <a:rPr lang="en-US" altLang="zh-CN" sz="1400" dirty="0">
                <a:solidFill>
                  <a:srgbClr val="306F79"/>
                </a:solidFill>
                <a:latin typeface="Menlo-Regular"/>
              </a:rPr>
              <a:t>IWHomeViewController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home.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title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</a:t>
            </a:r>
            <a:r>
              <a:rPr lang="zh-CN" altLang="en-US" sz="1400" dirty="0">
                <a:solidFill>
                  <a:srgbClr val="BA0011"/>
                </a:solidFill>
                <a:latin typeface="STHeitiSC-Light"/>
              </a:rPr>
              <a:t>首页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home.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@"tabbar_home"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home.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selectedImage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@"tabbar_home_selected"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home.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backgroundColor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brownColor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1D8519"/>
                </a:solidFill>
                <a:latin typeface="Menlo-Regular"/>
              </a:rPr>
              <a:t>// 2.</a:t>
            </a:r>
            <a:r>
              <a:rPr lang="zh-CN" altLang="en-US" sz="1400" dirty="0">
                <a:solidFill>
                  <a:srgbClr val="1D8519"/>
                </a:solidFill>
                <a:latin typeface="STHeitiSC-Light"/>
              </a:rPr>
              <a:t>消息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306F79"/>
                </a:solidFill>
                <a:latin typeface="Menlo-Regular"/>
              </a:rPr>
              <a:t>IWMessageViewController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*message = [[</a:t>
            </a:r>
            <a:r>
              <a:rPr lang="en-US" altLang="zh-CN" sz="1400" dirty="0">
                <a:solidFill>
                  <a:srgbClr val="306F79"/>
                </a:solidFill>
                <a:latin typeface="Menlo-Regular"/>
              </a:rPr>
              <a:t>IWMessageViewController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message.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title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</a:t>
            </a:r>
            <a:r>
              <a:rPr lang="zh-CN" altLang="en-US" sz="1400" dirty="0">
                <a:solidFill>
                  <a:srgbClr val="BA0011"/>
                </a:solidFill>
                <a:latin typeface="STHeitiSC-Light"/>
              </a:rPr>
              <a:t>消息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message.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@"tabbar_message_center"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message.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selectedImage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@"tabbar_message_center_selected"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message.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backgroundColor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whiteColor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400" dirty="0"/>
          </a:p>
        </p:txBody>
      </p:sp>
      <p:pic>
        <p:nvPicPr>
          <p:cNvPr id="3" name="图片 2" descr="QQ20140102-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16" y="1854200"/>
            <a:ext cx="2578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/>
              <a:t>4</a:t>
            </a:r>
            <a:r>
              <a:rPr kumimoji="1" lang="zh-CN" altLang="en-US" dirty="0" smtClean="0"/>
              <a:t>个子控制器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0842" y="1511214"/>
            <a:ext cx="8365958" cy="4705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 smtClean="0">
                <a:solidFill>
                  <a:srgbClr val="1D8519"/>
                </a:solidFill>
                <a:latin typeface="Menlo-Regular"/>
              </a:rPr>
              <a:t>	/</a:t>
            </a:r>
            <a:r>
              <a:rPr lang="en-US" altLang="zh-TW" sz="1400" dirty="0">
                <a:solidFill>
                  <a:srgbClr val="1D8519"/>
                </a:solidFill>
                <a:latin typeface="Menlo-Regular"/>
              </a:rPr>
              <a:t>/ </a:t>
            </a:r>
            <a:r>
              <a:rPr lang="en-US" altLang="zh-TW" sz="1400" dirty="0" smtClean="0">
                <a:solidFill>
                  <a:srgbClr val="1D8519"/>
                </a:solidFill>
                <a:latin typeface="Menlo-Regular"/>
              </a:rPr>
              <a:t>3.</a:t>
            </a:r>
            <a:r>
              <a:rPr lang="zh-TW" altLang="en-US" sz="1400" dirty="0">
                <a:solidFill>
                  <a:srgbClr val="1D8519"/>
                </a:solidFill>
                <a:latin typeface="STHeitiSC-Light"/>
              </a:rPr>
              <a:t>广场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smtClean="0">
                <a:solidFill>
                  <a:srgbClr val="306F79"/>
                </a:solidFill>
                <a:latin typeface="Menlo-Regular"/>
              </a:rPr>
              <a:t>IWSquareViewController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*square = [[</a:t>
            </a:r>
            <a:r>
              <a:rPr lang="en-US" altLang="zh-CN" sz="1400" dirty="0">
                <a:solidFill>
                  <a:srgbClr val="306F79"/>
                </a:solidFill>
                <a:latin typeface="Menlo-Regular"/>
              </a:rPr>
              <a:t>IWSquareViewController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square.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title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</a:t>
            </a:r>
            <a:r>
              <a:rPr lang="zh-CN" altLang="en-US" sz="1400" dirty="0">
                <a:solidFill>
                  <a:srgbClr val="BA0011"/>
                </a:solidFill>
                <a:latin typeface="STHeitiSC-Light"/>
              </a:rPr>
              <a:t>广场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square.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@"tabbar_discover"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square.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selectedImage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@"tabbar_discover_selected"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square.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backgroundColor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orangeColor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  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 </a:t>
            </a:r>
          </a:p>
          <a:p>
            <a:pPr marL="0" indent="0">
              <a:buNone/>
            </a:pPr>
            <a:r>
              <a:rPr lang="en-US" altLang="zh-CHT" sz="1400" dirty="0" smtClean="0">
                <a:solidFill>
                  <a:srgbClr val="1D8519"/>
                </a:solidFill>
                <a:latin typeface="Menlo-Regular"/>
              </a:rPr>
              <a:t>	/</a:t>
            </a:r>
            <a:r>
              <a:rPr lang="en-US" altLang="zh-CHT" sz="1400" dirty="0">
                <a:solidFill>
                  <a:srgbClr val="1D8519"/>
                </a:solidFill>
                <a:latin typeface="Menlo-Regular"/>
              </a:rPr>
              <a:t>/ 4.</a:t>
            </a:r>
            <a:r>
              <a:rPr lang="zh-CHT" altLang="en-US" sz="1400" dirty="0">
                <a:solidFill>
                  <a:srgbClr val="1D8519"/>
                </a:solidFill>
                <a:latin typeface="STHeitiSC-Light"/>
              </a:rPr>
              <a:t>我</a:t>
            </a:r>
            <a:endParaRPr lang="zh-CHT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>
                <a:solidFill>
                  <a:srgbClr val="306F79"/>
                </a:solidFill>
                <a:latin typeface="Menlo-Regular"/>
              </a:rPr>
              <a:t>IWMeViewController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*me = [[</a:t>
            </a:r>
            <a:r>
              <a:rPr lang="en-US" altLang="zh-CN" sz="1400" dirty="0">
                <a:solidFill>
                  <a:srgbClr val="306F79"/>
                </a:solidFill>
                <a:latin typeface="Menlo-Regular"/>
              </a:rPr>
              <a:t>IWMeViewController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me.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title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</a:t>
            </a:r>
            <a:r>
              <a:rPr lang="zh-CN" altLang="en-US" sz="1400" dirty="0">
                <a:solidFill>
                  <a:srgbClr val="BA0011"/>
                </a:solidFill>
                <a:latin typeface="STHeitiSC-Light"/>
              </a:rPr>
              <a:t>我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me.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@"tabbar_profile"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me.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selectedImage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@"tabbar_profile_selected"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me.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backgroundColor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redColor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viewControllers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000BFF"/>
                </a:solidFill>
                <a:latin typeface="Menlo-Regular"/>
              </a:rPr>
              <a:t>@[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home, message,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square, me</a:t>
            </a:r>
            <a:r>
              <a:rPr lang="en-US" altLang="zh-CN" sz="1400" dirty="0" smtClean="0">
                <a:solidFill>
                  <a:srgbClr val="000BFF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kumimoji="1" lang="zh-CN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82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程序运行效果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设置了</a:t>
            </a:r>
            <a:r>
              <a:rPr kumimoji="1" lang="zh-CN" altLang="zh-CN" sz="1800" dirty="0"/>
              <a:t>4</a:t>
            </a:r>
            <a:r>
              <a:rPr kumimoji="1" lang="zh-CN" altLang="en-US" sz="1800" dirty="0" smtClean="0"/>
              <a:t>个子控制器，并且每个控制器都有自己的</a:t>
            </a:r>
            <a:r>
              <a:rPr kumimoji="1" lang="en-US" altLang="zh-CN" sz="1800" dirty="0" smtClean="0"/>
              <a:t>tabbar</a:t>
            </a:r>
            <a:r>
              <a:rPr kumimoji="1" lang="zh-CN" altLang="en-US" sz="1800" dirty="0" smtClean="0"/>
              <a:t>标题和图标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最中间的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号比较特殊，后面再考虑</a:t>
            </a:r>
            <a:endParaRPr kumimoji="1" lang="zh-CN" altLang="en-US" sz="1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962" y="1600200"/>
            <a:ext cx="2885076" cy="4525962"/>
          </a:xfrm>
        </p:spPr>
      </p:pic>
    </p:spTree>
    <p:extLst>
      <p:ext uri="{BB962C8B-B14F-4D97-AF65-F5344CB8AC3E}">
        <p14:creationId xmlns:p14="http://schemas.microsoft.com/office/powerpoint/2010/main" val="68591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06625"/>
            <a:ext cx="8229600" cy="37832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目前情况下的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架构如下图所示：一个</a:t>
            </a:r>
            <a:r>
              <a:rPr kumimoji="1" lang="en-US" altLang="zh-CN" sz="1600" dirty="0" smtClean="0"/>
              <a:t>IWTabBarController</a:t>
            </a:r>
            <a:r>
              <a:rPr kumimoji="1" lang="zh-CN" altLang="en-US" sz="1600" dirty="0" smtClean="0"/>
              <a:t>拥有</a:t>
            </a:r>
            <a:r>
              <a:rPr kumimoji="1" lang="zh-CN" altLang="zh-CN" sz="1600" dirty="0"/>
              <a:t>4</a:t>
            </a:r>
            <a:r>
              <a:rPr kumimoji="1" lang="zh-CN" altLang="en-US" sz="1600" dirty="0" smtClean="0"/>
              <a:t>个子控制器</a:t>
            </a:r>
            <a:endParaRPr kumimoji="1" lang="zh-CN" altLang="en-US" sz="1600" dirty="0"/>
          </a:p>
        </p:txBody>
      </p:sp>
      <p:grpSp>
        <p:nvGrpSpPr>
          <p:cNvPr id="10" name="组 9"/>
          <p:cNvGrpSpPr/>
          <p:nvPr/>
        </p:nvGrpSpPr>
        <p:grpSpPr>
          <a:xfrm>
            <a:off x="483937" y="2884910"/>
            <a:ext cx="2900948" cy="1697788"/>
            <a:chOff x="347579" y="2914317"/>
            <a:chExt cx="2900948" cy="1697788"/>
          </a:xfrm>
        </p:grpSpPr>
        <p:sp>
          <p:nvSpPr>
            <p:cNvPr id="7" name="矩形 6"/>
            <p:cNvSpPr/>
            <p:nvPr/>
          </p:nvSpPr>
          <p:spPr>
            <a:xfrm>
              <a:off x="347579" y="2914317"/>
              <a:ext cx="2900948" cy="16977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IWTabBarController</a:t>
              </a:r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57200" y="3636212"/>
              <a:ext cx="2644274" cy="401053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viewControllers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7200" y="4104106"/>
              <a:ext cx="2644274" cy="401053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childViewControllers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5200313" y="2358195"/>
            <a:ext cx="2981160" cy="3342102"/>
            <a:chOff x="4411577" y="2179056"/>
            <a:chExt cx="2981160" cy="3342102"/>
          </a:xfrm>
        </p:grpSpPr>
        <p:sp>
          <p:nvSpPr>
            <p:cNvPr id="11" name="矩形 10"/>
            <p:cNvSpPr/>
            <p:nvPr/>
          </p:nvSpPr>
          <p:spPr>
            <a:xfrm>
              <a:off x="4411577" y="2179056"/>
              <a:ext cx="2981160" cy="33421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91785" y="2312737"/>
              <a:ext cx="2820737" cy="474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solidFill>
                    <a:schemeClr val="bg1"/>
                  </a:solidFill>
                </a:rPr>
                <a:t>IWHomeViewController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91785" y="3153612"/>
              <a:ext cx="2820737" cy="474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solidFill>
                    <a:schemeClr val="bg1"/>
                  </a:solidFill>
                </a:rPr>
                <a:t>IWMessageViewController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491785" y="4649476"/>
              <a:ext cx="2820737" cy="474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solidFill>
                    <a:schemeClr val="bg1"/>
                  </a:solidFill>
                </a:rPr>
                <a:t>IWMeViewController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91785" y="3928978"/>
              <a:ext cx="2820737" cy="474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solidFill>
                    <a:schemeClr val="bg1"/>
                  </a:solidFill>
                </a:rPr>
                <a:t>IWSquareViewController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直线箭头连接符 18"/>
          <p:cNvCxnSpPr>
            <a:stCxn id="8" idx="3"/>
            <a:endCxn id="11" idx="1"/>
          </p:cNvCxnSpPr>
          <p:nvPr/>
        </p:nvCxnSpPr>
        <p:spPr>
          <a:xfrm>
            <a:off x="3237832" y="3807332"/>
            <a:ext cx="1962481" cy="221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9" idx="3"/>
            <a:endCxn id="11" idx="1"/>
          </p:cNvCxnSpPr>
          <p:nvPr/>
        </p:nvCxnSpPr>
        <p:spPr>
          <a:xfrm flipV="1">
            <a:off x="3237832" y="4029246"/>
            <a:ext cx="1962481" cy="245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PCH</a:t>
            </a:r>
            <a:r>
              <a:rPr kumimoji="1" lang="zh-CN" altLang="en-US" dirty="0" smtClean="0"/>
              <a:t>文件中添加常用的宏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1D8519"/>
                </a:solidFill>
                <a:latin typeface="Menlo-Regular"/>
              </a:rPr>
              <a:t>// 1.</a:t>
            </a:r>
            <a:r>
              <a:rPr lang="zh-TW" altLang="en-US" sz="1800" dirty="0">
                <a:solidFill>
                  <a:srgbClr val="1D8519"/>
                </a:solidFill>
                <a:latin typeface="STHeitiSC-Light"/>
              </a:rPr>
              <a:t>日志开关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#ifdef DEBUG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#define IWLog(...) NSLog(__VA_ARGS__)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#else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#define IWLog(...)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#endif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1D8519"/>
                </a:solidFill>
                <a:latin typeface="Menlo-Regular"/>
              </a:rPr>
              <a:t>// 2.</a:t>
            </a:r>
            <a:r>
              <a:rPr lang="zh-TW" altLang="en-US" sz="1800" dirty="0">
                <a:solidFill>
                  <a:srgbClr val="1D8519"/>
                </a:solidFill>
                <a:latin typeface="STHeitiSC-Light"/>
              </a:rPr>
              <a:t>判断是否为</a:t>
            </a:r>
            <a:r>
              <a:rPr lang="en-US" altLang="zh-TW" sz="1800" dirty="0">
                <a:solidFill>
                  <a:srgbClr val="1D8519"/>
                </a:solidFill>
                <a:latin typeface="Menlo-Regular"/>
              </a:rPr>
              <a:t>iOS7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#define iOS7 ([[[UIDevice currentDevice] systemVersion] floatValue] &gt;= </a:t>
            </a:r>
            <a:r>
              <a:rPr lang="en-US" altLang="zh-CN" sz="1800" dirty="0">
                <a:solidFill>
                  <a:srgbClr val="000BFF"/>
                </a:solidFill>
                <a:latin typeface="Menlo-Regular"/>
              </a:rPr>
              <a:t>7.0</a:t>
            </a: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1D8519"/>
                </a:solidFill>
                <a:latin typeface="Menlo-Regular"/>
              </a:rPr>
              <a:t>// 3.</a:t>
            </a:r>
            <a:r>
              <a:rPr lang="zh-TW" altLang="en-US" sz="1800" dirty="0">
                <a:solidFill>
                  <a:srgbClr val="1D8519"/>
                </a:solidFill>
                <a:latin typeface="STHeitiSC-Light"/>
              </a:rPr>
              <a:t>获得颜色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#define IWColor(r, g, b) [UIColor colorWithRed:(r)/</a:t>
            </a:r>
            <a:r>
              <a:rPr lang="en-US" altLang="zh-CN" sz="1800" dirty="0">
                <a:solidFill>
                  <a:srgbClr val="000BFF"/>
                </a:solidFill>
                <a:latin typeface="Menlo-Regular"/>
              </a:rPr>
              <a:t>255.0</a:t>
            </a: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 green:(g)/</a:t>
            </a:r>
            <a:r>
              <a:rPr lang="en-US" altLang="zh-CN" sz="1800" dirty="0">
                <a:solidFill>
                  <a:srgbClr val="000BFF"/>
                </a:solidFill>
                <a:latin typeface="Menlo-Regular"/>
              </a:rPr>
              <a:t>255.0</a:t>
            </a: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 blue:(b)/</a:t>
            </a:r>
            <a:r>
              <a:rPr lang="en-US" altLang="zh-CN" sz="1800" dirty="0">
                <a:solidFill>
                  <a:srgbClr val="000BFF"/>
                </a:solidFill>
                <a:latin typeface="Menlo-Regular"/>
              </a:rPr>
              <a:t>255.0</a:t>
            </a: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 alpha:</a:t>
            </a:r>
            <a:r>
              <a:rPr lang="en-US" altLang="zh-CN" sz="1800" dirty="0">
                <a:solidFill>
                  <a:srgbClr val="000BFF"/>
                </a:solidFill>
                <a:latin typeface="Menlo-Regular"/>
              </a:rPr>
              <a:t>1</a:t>
            </a: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]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51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小小的代码重构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6E200D"/>
                </a:solidFill>
                <a:latin typeface="Menlo-Regular"/>
              </a:rPr>
              <a:t>#pragma mark </a:t>
            </a:r>
            <a:r>
              <a:rPr lang="zh-TW" altLang="en-US" sz="1600" dirty="0">
                <a:solidFill>
                  <a:srgbClr val="6E200D"/>
                </a:solidFill>
                <a:latin typeface="STHeitiSC-Light"/>
              </a:rPr>
              <a:t>初始化子控制器的属性</a:t>
            </a:r>
            <a:endParaRPr lang="zh-TW" altLang="en-US" sz="1600" dirty="0">
              <a:solidFill>
                <a:srgbClr val="6E200D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)addChildViewController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*)child title:(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*)title image:(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 selectedImage:(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*)selectedImage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child.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title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title;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child.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:image];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child.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selectedImage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:selectedImage]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600" dirty="0">
                <a:solidFill>
                  <a:srgbClr val="1D8519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1D8519"/>
                </a:solidFill>
                <a:latin typeface="STHeitiSC-Light"/>
              </a:rPr>
              <a:t>背景色随机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child.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backgroundColor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IWColor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arc4random_uniform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000BFF"/>
                </a:solidFill>
                <a:latin typeface="Menlo-Regular"/>
              </a:rPr>
              <a:t>255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arc4random_uniform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000BFF"/>
                </a:solidFill>
                <a:latin typeface="Menlo-Regular"/>
              </a:rPr>
              <a:t>255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arc4random_uniform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000BFF"/>
                </a:solidFill>
                <a:latin typeface="Menlo-Regular"/>
              </a:rPr>
              <a:t>255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addChildViewController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:child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69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小小的代码重构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HT" sz="1600" dirty="0" smtClean="0">
                <a:solidFill>
                  <a:srgbClr val="6E200D"/>
                </a:solidFill>
                <a:latin typeface="Menlo-Regular"/>
              </a:rPr>
              <a:t>#</a:t>
            </a:r>
            <a:r>
              <a:rPr lang="en-US" altLang="zh-CHT" sz="1600" dirty="0">
                <a:solidFill>
                  <a:srgbClr val="6E200D"/>
                </a:solidFill>
                <a:latin typeface="Menlo-Regular"/>
              </a:rPr>
              <a:t>pragma mark </a:t>
            </a:r>
            <a:r>
              <a:rPr lang="zh-CHT" altLang="en-US" sz="1600" dirty="0">
                <a:solidFill>
                  <a:srgbClr val="6E200D"/>
                </a:solidFill>
                <a:latin typeface="STHeitiSC-Light"/>
              </a:rPr>
              <a:t>添加所有的子控制器</a:t>
            </a:r>
            <a:endParaRPr lang="zh-CHT" altLang="en-US" sz="1600" dirty="0">
              <a:solidFill>
                <a:srgbClr val="6E200D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)addChildViewControllers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 dirty="0">
                <a:solidFill>
                  <a:srgbClr val="1D8519"/>
                </a:solidFill>
                <a:latin typeface="Menlo-Regular"/>
              </a:rPr>
              <a:t>// 1.</a:t>
            </a:r>
            <a:r>
              <a:rPr lang="zh-TW" altLang="en-US" sz="1600" dirty="0">
                <a:solidFill>
                  <a:srgbClr val="1D8519"/>
                </a:solidFill>
                <a:latin typeface="STHeitiSC-Light"/>
              </a:rPr>
              <a:t>首页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smtClean="0">
                <a:solidFill>
                  <a:srgbClr val="306F79"/>
                </a:solidFill>
                <a:latin typeface="Menlo-Regular"/>
              </a:rPr>
              <a:t>IWHomeViewController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*home = [[</a:t>
            </a:r>
            <a:r>
              <a:rPr lang="en-US" altLang="zh-CN" sz="1600" dirty="0">
                <a:solidFill>
                  <a:srgbClr val="306F79"/>
                </a:solidFill>
                <a:latin typeface="Menlo-Regular"/>
              </a:rPr>
              <a:t>IWHomeViewController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03C3F"/>
                </a:solidFill>
                <a:latin typeface="Menlo-Regular"/>
              </a:rPr>
              <a:t>addChildViewController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:home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title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@"</a:t>
            </a:r>
            <a:r>
              <a:rPr lang="zh-CN" altLang="en-US" sz="1600" dirty="0">
                <a:solidFill>
                  <a:srgbClr val="BA0011"/>
                </a:solidFill>
                <a:latin typeface="STHeitiSC-Light"/>
              </a:rPr>
              <a:t>首页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@"tabbar_home"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selectedImage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@"tabbar_home_selected"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       </a:t>
            </a:r>
            <a:r>
              <a:rPr lang="en-US" altLang="zh-CN" sz="1600" dirty="0" smtClean="0">
                <a:solidFill>
                  <a:srgbClr val="1D8519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1D8519"/>
                </a:solidFill>
                <a:latin typeface="Menlo-Regular"/>
              </a:rPr>
              <a:t>/ 2.</a:t>
            </a:r>
            <a:r>
              <a:rPr lang="zh-CN" altLang="en-US" sz="1600" dirty="0">
                <a:solidFill>
                  <a:srgbClr val="1D8519"/>
                </a:solidFill>
                <a:latin typeface="STHeitiSC-Light"/>
              </a:rPr>
              <a:t>消息</a:t>
            </a: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smtClean="0">
                <a:solidFill>
                  <a:srgbClr val="306F79"/>
                </a:solidFill>
                <a:latin typeface="Menlo-Regular"/>
              </a:rPr>
              <a:t>IWMessageViewController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*message = [[</a:t>
            </a:r>
            <a:r>
              <a:rPr lang="en-US" altLang="zh-CN" sz="1600" dirty="0">
                <a:solidFill>
                  <a:srgbClr val="306F79"/>
                </a:solidFill>
                <a:latin typeface="Menlo-Regular"/>
              </a:rPr>
              <a:t>IWMessageViewController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03C3F"/>
                </a:solidFill>
                <a:latin typeface="Menlo-Regular"/>
              </a:rPr>
              <a:t>addChildViewController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:message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title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@"</a:t>
            </a:r>
            <a:r>
              <a:rPr lang="zh-CN" altLang="en-US" sz="1600" dirty="0">
                <a:solidFill>
                  <a:srgbClr val="BA0011"/>
                </a:solidFill>
                <a:latin typeface="STHeitiSC-Light"/>
              </a:rPr>
              <a:t>消息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@"tabbar_message_center"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selectedImage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@"tabbar_message_center_selected"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9064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小小的代码重构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TW" sz="1600" dirty="0" smtClean="0">
                <a:solidFill>
                  <a:srgbClr val="1D8519"/>
                </a:solidFill>
                <a:latin typeface="Menlo-Regular"/>
              </a:rPr>
              <a:t>/</a:t>
            </a:r>
            <a:r>
              <a:rPr lang="en-US" altLang="zh-TW" sz="1600" dirty="0">
                <a:solidFill>
                  <a:srgbClr val="1D8519"/>
                </a:solidFill>
                <a:latin typeface="Menlo-Regular"/>
              </a:rPr>
              <a:t>/ </a:t>
            </a:r>
            <a:r>
              <a:rPr lang="en-US" altLang="zh-CN" sz="1600" dirty="0" smtClean="0">
                <a:solidFill>
                  <a:srgbClr val="1D8519"/>
                </a:solidFill>
                <a:latin typeface="Menlo-Regular"/>
              </a:rPr>
              <a:t>3</a:t>
            </a:r>
            <a:r>
              <a:rPr lang="en-US" altLang="zh-TW" sz="1600" dirty="0" smtClean="0">
                <a:solidFill>
                  <a:srgbClr val="1D8519"/>
                </a:solidFill>
                <a:latin typeface="Menlo-Regular"/>
              </a:rPr>
              <a:t>.</a:t>
            </a:r>
            <a:r>
              <a:rPr lang="zh-TW" altLang="en-US" sz="1600" dirty="0">
                <a:solidFill>
                  <a:srgbClr val="1D8519"/>
                </a:solidFill>
                <a:latin typeface="STHeitiSC-Light"/>
              </a:rPr>
              <a:t>广场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smtClean="0">
                <a:solidFill>
                  <a:srgbClr val="306F79"/>
                </a:solidFill>
                <a:latin typeface="Menlo-Regular"/>
              </a:rPr>
              <a:t>IWSquareViewController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*square = [[</a:t>
            </a:r>
            <a:r>
              <a:rPr lang="en-US" altLang="zh-CN" sz="1600" dirty="0">
                <a:solidFill>
                  <a:srgbClr val="306F79"/>
                </a:solidFill>
                <a:latin typeface="Menlo-Regular"/>
              </a:rPr>
              <a:t>IWSquareViewController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03C3F"/>
                </a:solidFill>
                <a:latin typeface="Menlo-Regular"/>
              </a:rPr>
              <a:t>addChildViewController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:square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title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@"</a:t>
            </a:r>
            <a:r>
              <a:rPr lang="zh-CN" altLang="en-US" sz="1600" dirty="0">
                <a:solidFill>
                  <a:srgbClr val="BA0011"/>
                </a:solidFill>
                <a:latin typeface="STHeitiSC-Light"/>
              </a:rPr>
              <a:t>广场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@"tabbar_discover"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selectedImage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@"tabbar_discover_selected"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HT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HT" sz="16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HT" sz="1600" dirty="0" smtClean="0">
                <a:solidFill>
                  <a:srgbClr val="1D8519"/>
                </a:solidFill>
                <a:latin typeface="Menlo-Regular"/>
              </a:rPr>
              <a:t>/</a:t>
            </a:r>
            <a:r>
              <a:rPr lang="en-US" altLang="zh-CHT" sz="1600" dirty="0">
                <a:solidFill>
                  <a:srgbClr val="1D8519"/>
                </a:solidFill>
                <a:latin typeface="Menlo-Regular"/>
              </a:rPr>
              <a:t>/ </a:t>
            </a:r>
            <a:r>
              <a:rPr lang="en-US" altLang="zh-CN" sz="1600" dirty="0">
                <a:solidFill>
                  <a:srgbClr val="1D8519"/>
                </a:solidFill>
                <a:latin typeface="Menlo-Regular"/>
              </a:rPr>
              <a:t>4</a:t>
            </a:r>
            <a:r>
              <a:rPr lang="en-US" altLang="zh-CHT" sz="1600" dirty="0">
                <a:solidFill>
                  <a:srgbClr val="1D8519"/>
                </a:solidFill>
                <a:latin typeface="Menlo-Regular"/>
              </a:rPr>
              <a:t>.</a:t>
            </a:r>
            <a:r>
              <a:rPr lang="zh-CHT" altLang="en-US" sz="1600" dirty="0">
                <a:solidFill>
                  <a:srgbClr val="1D8519"/>
                </a:solidFill>
                <a:latin typeface="STHeitiSC-Light"/>
              </a:rPr>
              <a:t>我</a:t>
            </a:r>
            <a:endParaRPr lang="zh-CHT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>
                <a:solidFill>
                  <a:srgbClr val="306F79"/>
                </a:solidFill>
                <a:latin typeface="Menlo-Regular"/>
              </a:rPr>
              <a:t>IWMeViewController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*me = [[</a:t>
            </a:r>
            <a:r>
              <a:rPr lang="en-US" altLang="zh-CN" sz="1600" dirty="0">
                <a:solidFill>
                  <a:srgbClr val="306F79"/>
                </a:solidFill>
                <a:latin typeface="Menlo-Regular"/>
              </a:rPr>
              <a:t>IWMeViewController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addChildViewController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:me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title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@"</a:t>
            </a:r>
            <a:r>
              <a:rPr lang="zh-CN" altLang="en-US" sz="1600" dirty="0">
                <a:solidFill>
                  <a:srgbClr val="BA0011"/>
                </a:solidFill>
                <a:latin typeface="STHeitiSC-Light"/>
              </a:rPr>
              <a:t>我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@"tabbar_profile"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selectedImage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@"tabbar_profile_selected"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063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主框架分析</a:t>
            </a:r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81" y="1600200"/>
            <a:ext cx="2549838" cy="4525963"/>
          </a:xfrm>
        </p:spPr>
      </p:pic>
      <p:sp>
        <p:nvSpPr>
          <p:cNvPr id="10" name="矩形 9"/>
          <p:cNvSpPr/>
          <p:nvPr/>
        </p:nvSpPr>
        <p:spPr>
          <a:xfrm>
            <a:off x="4853616" y="1600200"/>
            <a:ext cx="3114781" cy="4525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53616" y="5457675"/>
            <a:ext cx="3114781" cy="668488"/>
          </a:xfrm>
          <a:prstGeom prst="rect">
            <a:avLst/>
          </a:prstGeom>
          <a:solidFill>
            <a:schemeClr val="accent2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TabBar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如何添加导航功能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目前虽然能随意切换</a:t>
            </a:r>
            <a:r>
              <a:rPr kumimoji="1" lang="en-US" altLang="zh-CN" sz="1800" dirty="0"/>
              <a:t>4</a:t>
            </a:r>
            <a:r>
              <a:rPr kumimoji="1" lang="zh-CN" altLang="en-US" sz="1800" dirty="0" smtClean="0"/>
              <a:t>个不同的控制器界面了，但是缺少导航功能，无法导航切换到下一个界面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现在的</a:t>
            </a:r>
            <a:r>
              <a:rPr kumimoji="1" lang="zh-CN" altLang="zh-CN" sz="1800" dirty="0"/>
              <a:t>4</a:t>
            </a:r>
            <a:r>
              <a:rPr kumimoji="1" lang="zh-CN" altLang="en-US" sz="1800" dirty="0" smtClean="0"/>
              <a:t>个界面中，每个界面都有自己的导航栏内容，所以可以考虑给这</a:t>
            </a:r>
            <a:r>
              <a:rPr kumimoji="1" lang="zh-CN" altLang="zh-CN" sz="1800" dirty="0"/>
              <a:t>4</a:t>
            </a:r>
            <a:r>
              <a:rPr kumimoji="1" lang="zh-CN" altLang="en-US" sz="1800" dirty="0" smtClean="0"/>
              <a:t>个控制器分别包装一个导航控制器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首页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消息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广场</a:t>
            </a:r>
            <a:endParaRPr kumimoji="1" lang="en-US" altLang="zh-CN" sz="1800" dirty="0" smtClean="0"/>
          </a:p>
        </p:txBody>
      </p:sp>
      <p:pic>
        <p:nvPicPr>
          <p:cNvPr id="5" name="图片 4" descr="QQ20140102-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44" y="3834089"/>
            <a:ext cx="2374900" cy="330200"/>
          </a:xfrm>
          <a:prstGeom prst="rect">
            <a:avLst/>
          </a:prstGeom>
        </p:spPr>
      </p:pic>
      <p:pic>
        <p:nvPicPr>
          <p:cNvPr id="6" name="图片 5" descr="QQ20140102-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20" y="4481380"/>
            <a:ext cx="2209800" cy="342900"/>
          </a:xfrm>
          <a:prstGeom prst="rect">
            <a:avLst/>
          </a:prstGeom>
        </p:spPr>
      </p:pic>
      <p:pic>
        <p:nvPicPr>
          <p:cNvPr id="8" name="图片 7" descr="QQ20140110-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20" y="3219160"/>
            <a:ext cx="2235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包装导航控制器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6E200D"/>
                </a:solidFill>
                <a:latin typeface="Menlo-Regular"/>
              </a:rPr>
              <a:t>#pragma mark </a:t>
            </a:r>
            <a:r>
              <a:rPr lang="zh-TW" altLang="en-US" sz="1600" dirty="0">
                <a:solidFill>
                  <a:srgbClr val="6E200D"/>
                </a:solidFill>
                <a:latin typeface="STHeitiSC-Light"/>
              </a:rPr>
              <a:t>初始化子控制器的属性</a:t>
            </a:r>
            <a:endParaRPr lang="zh-TW" altLang="en-US" sz="1600" dirty="0">
              <a:solidFill>
                <a:srgbClr val="6E200D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)addChildViewController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*)child title:(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*)title image:(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 selectedImage:(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*)selectedImage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 dirty="0">
                <a:solidFill>
                  <a:srgbClr val="1D8519"/>
                </a:solidFill>
                <a:latin typeface="Menlo-Regular"/>
              </a:rPr>
              <a:t>// 1.</a:t>
            </a:r>
            <a:r>
              <a:rPr lang="zh-TW" altLang="en-US" sz="1600" dirty="0">
                <a:solidFill>
                  <a:srgbClr val="1D8519"/>
                </a:solidFill>
                <a:latin typeface="STHeitiSC-Light"/>
              </a:rPr>
              <a:t>设置</a:t>
            </a:r>
            <a:r>
              <a:rPr lang="en-US" altLang="zh-TW" sz="1600" dirty="0">
                <a:solidFill>
                  <a:srgbClr val="1D8519"/>
                </a:solidFill>
                <a:latin typeface="Menlo-Regular"/>
              </a:rPr>
              <a:t>tabBarItem</a:t>
            </a:r>
            <a:r>
              <a:rPr lang="zh-TW" altLang="en-US" sz="1600" dirty="0">
                <a:solidFill>
                  <a:srgbClr val="1D8519"/>
                </a:solidFill>
                <a:latin typeface="STHeitiSC-Light"/>
              </a:rPr>
              <a:t>属性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child.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title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title;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child.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:image];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child.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selectedImage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:selectedImage]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child.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backgroundColor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IWColor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arc4random_uniform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000BFF"/>
                </a:solidFill>
                <a:latin typeface="Menlo-Regular"/>
              </a:rPr>
              <a:t>255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arc4random_uniform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000BFF"/>
                </a:solidFill>
                <a:latin typeface="Menlo-Regular"/>
              </a:rPr>
              <a:t>255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arc4random_uniform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000BFF"/>
                </a:solidFill>
                <a:latin typeface="Menlo-Regular"/>
              </a:rPr>
              <a:t>255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1D8519"/>
                </a:solidFill>
                <a:latin typeface="Menlo-Regular"/>
              </a:rPr>
              <a:t>// 2.</a:t>
            </a:r>
            <a:r>
              <a:rPr lang="zh-CN" altLang="en-US" sz="1600" dirty="0">
                <a:solidFill>
                  <a:srgbClr val="1D8519"/>
                </a:solidFill>
                <a:latin typeface="STHeitiSC-Light"/>
              </a:rPr>
              <a:t>设置标题和包装导航控制器</a:t>
            </a: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child.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title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 title;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UINavigationController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*nav = [[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UINavigationController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initWithRootViewController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:child];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addChildViewController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:nav];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85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运行效果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2" y="1600200"/>
            <a:ext cx="2885076" cy="4525963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962" y="1600200"/>
            <a:ext cx="2885076" cy="4525963"/>
          </a:xfrm>
        </p:spPr>
      </p:pic>
    </p:spTree>
    <p:extLst>
      <p:ext uri="{BB962C8B-B14F-4D97-AF65-F5344CB8AC3E}">
        <p14:creationId xmlns:p14="http://schemas.microsoft.com/office/powerpoint/2010/main" val="23678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92969"/>
            <a:ext cx="8229600" cy="61895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目前情况下的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架构如下图所示：一个</a:t>
            </a:r>
            <a:r>
              <a:rPr kumimoji="1" lang="en-US" altLang="zh-CN" sz="1600" dirty="0" smtClean="0"/>
              <a:t>IWTabBarController</a:t>
            </a:r>
            <a:r>
              <a:rPr kumimoji="1" lang="zh-CN" altLang="en-US" sz="1600" dirty="0" smtClean="0"/>
              <a:t>拥有</a:t>
            </a:r>
            <a:r>
              <a:rPr kumimoji="1" lang="en-US" altLang="zh-CN" sz="1600" dirty="0"/>
              <a:t>4</a:t>
            </a:r>
            <a:r>
              <a:rPr kumimoji="1" lang="zh-CN" altLang="en-US" sz="1600" dirty="0" smtClean="0"/>
              <a:t>个导航控制器作为子控制器</a:t>
            </a:r>
            <a:r>
              <a:rPr kumimoji="1" lang="zh-CN" altLang="zh-CN" sz="1600" dirty="0" smtClean="0"/>
              <a:t>，</a:t>
            </a:r>
            <a:r>
              <a:rPr kumimoji="1" lang="zh-CN" altLang="en-US" sz="1600" dirty="0" smtClean="0"/>
              <a:t>每个导航控制器都有自己的根控制器（栈底控制器）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endParaRPr kumimoji="1" lang="zh-CN" altLang="en-US" sz="1600" dirty="0"/>
          </a:p>
        </p:txBody>
      </p:sp>
      <p:grpSp>
        <p:nvGrpSpPr>
          <p:cNvPr id="55" name="组 54"/>
          <p:cNvGrpSpPr/>
          <p:nvPr/>
        </p:nvGrpSpPr>
        <p:grpSpPr>
          <a:xfrm>
            <a:off x="-236577" y="2280268"/>
            <a:ext cx="10043302" cy="3620210"/>
            <a:chOff x="-171117" y="2136400"/>
            <a:chExt cx="10043302" cy="3620210"/>
          </a:xfrm>
        </p:grpSpPr>
        <p:grpSp>
          <p:nvGrpSpPr>
            <p:cNvPr id="10" name="组 9"/>
            <p:cNvGrpSpPr/>
            <p:nvPr/>
          </p:nvGrpSpPr>
          <p:grpSpPr>
            <a:xfrm>
              <a:off x="-171117" y="3192504"/>
              <a:ext cx="2900948" cy="1697788"/>
              <a:chOff x="347579" y="2914317"/>
              <a:chExt cx="2900948" cy="169778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47579" y="2914317"/>
                <a:ext cx="2900948" cy="16977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IWTabBarController</a:t>
                </a:r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57200" y="3636212"/>
                <a:ext cx="2644274" cy="401053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viewControllers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57200" y="4104106"/>
                <a:ext cx="2644274" cy="401053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childViewControllers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组 2"/>
            <p:cNvGrpSpPr/>
            <p:nvPr/>
          </p:nvGrpSpPr>
          <p:grpSpPr>
            <a:xfrm>
              <a:off x="3397471" y="2136400"/>
              <a:ext cx="3014582" cy="3620210"/>
              <a:chOff x="3709733" y="1506625"/>
              <a:chExt cx="2981160" cy="413436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709733" y="1506625"/>
                <a:ext cx="2981160" cy="4134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" name="组 1"/>
              <p:cNvGrpSpPr/>
              <p:nvPr/>
            </p:nvGrpSpPr>
            <p:grpSpPr>
              <a:xfrm>
                <a:off x="3789941" y="2625557"/>
                <a:ext cx="2820737" cy="850232"/>
                <a:chOff x="3789941" y="2625557"/>
                <a:chExt cx="2820737" cy="85023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789941" y="2625557"/>
                  <a:ext cx="2820737" cy="8502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 smtClean="0">
                      <a:solidFill>
                        <a:schemeClr val="bg1"/>
                      </a:solidFill>
                    </a:rPr>
                    <a:t>UINavigationController</a:t>
                  </a:r>
                </a:p>
                <a:p>
                  <a:pPr algn="ctr"/>
                  <a:endParaRPr kumimoji="1" lang="en-US" altLang="zh-CN" sz="160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4030572" y="2983851"/>
                  <a:ext cx="2332796" cy="401053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rootViewController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组 19"/>
              <p:cNvGrpSpPr/>
              <p:nvPr/>
            </p:nvGrpSpPr>
            <p:grpSpPr>
              <a:xfrm>
                <a:off x="3789941" y="3582742"/>
                <a:ext cx="2820737" cy="850232"/>
                <a:chOff x="3789941" y="2625557"/>
                <a:chExt cx="2820737" cy="85023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3789941" y="2625557"/>
                  <a:ext cx="2820737" cy="8502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 smtClean="0">
                      <a:solidFill>
                        <a:schemeClr val="bg1"/>
                      </a:solidFill>
                    </a:rPr>
                    <a:t>UINavigationController</a:t>
                  </a:r>
                </a:p>
                <a:p>
                  <a:pPr algn="ctr"/>
                  <a:endParaRPr kumimoji="1" lang="en-US" altLang="zh-CN" sz="160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4030572" y="2983851"/>
                  <a:ext cx="2332796" cy="401053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rootViewController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组 23"/>
              <p:cNvGrpSpPr/>
              <p:nvPr/>
            </p:nvGrpSpPr>
            <p:grpSpPr>
              <a:xfrm>
                <a:off x="3789941" y="4580023"/>
                <a:ext cx="2820737" cy="850232"/>
                <a:chOff x="3789941" y="2625557"/>
                <a:chExt cx="2820737" cy="850232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3789941" y="2625557"/>
                  <a:ext cx="2820737" cy="8502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 smtClean="0">
                      <a:solidFill>
                        <a:schemeClr val="bg1"/>
                      </a:solidFill>
                    </a:rPr>
                    <a:t>UINavigationController</a:t>
                  </a:r>
                </a:p>
                <a:p>
                  <a:pPr algn="ctr"/>
                  <a:endParaRPr kumimoji="1" lang="en-US" altLang="zh-CN" sz="160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030572" y="2983851"/>
                  <a:ext cx="2332796" cy="401053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rootViewController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/>
            </p:nvGrpSpPr>
            <p:grpSpPr>
              <a:xfrm>
                <a:off x="3808665" y="1646991"/>
                <a:ext cx="2820737" cy="850232"/>
                <a:chOff x="3789941" y="2625557"/>
                <a:chExt cx="2820737" cy="850232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3789941" y="2625557"/>
                  <a:ext cx="2820737" cy="8502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 smtClean="0">
                      <a:solidFill>
                        <a:schemeClr val="bg1"/>
                      </a:solidFill>
                    </a:rPr>
                    <a:t>UINavigationController</a:t>
                  </a:r>
                </a:p>
                <a:p>
                  <a:pPr algn="ctr"/>
                  <a:endParaRPr kumimoji="1" lang="en-US" altLang="zh-CN" sz="160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4030572" y="2983851"/>
                  <a:ext cx="2332796" cy="401053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chemeClr val="tx1"/>
                      </a:solidFill>
                    </a:rPr>
                    <a:t>rootViewController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33" name="直线箭头连接符 32"/>
            <p:cNvCxnSpPr>
              <a:stCxn id="8" idx="3"/>
              <a:endCxn id="11" idx="1"/>
            </p:cNvCxnSpPr>
            <p:nvPr/>
          </p:nvCxnSpPr>
          <p:spPr>
            <a:xfrm flipV="1">
              <a:off x="2582778" y="3946505"/>
              <a:ext cx="814693" cy="1684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>
              <a:stCxn id="9" idx="3"/>
              <a:endCxn id="11" idx="1"/>
            </p:cNvCxnSpPr>
            <p:nvPr/>
          </p:nvCxnSpPr>
          <p:spPr>
            <a:xfrm flipV="1">
              <a:off x="2582778" y="3946505"/>
              <a:ext cx="814693" cy="63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7272802" y="2704176"/>
              <a:ext cx="2599383" cy="474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solidFill>
                    <a:schemeClr val="bg1"/>
                  </a:solidFill>
                </a:rPr>
                <a:t>IWHomeViewController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272802" y="3331157"/>
              <a:ext cx="2599383" cy="474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solidFill>
                    <a:schemeClr val="bg1"/>
                  </a:solidFill>
                </a:rPr>
                <a:t>IWMessageViewController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272802" y="3946104"/>
              <a:ext cx="2599383" cy="474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solidFill>
                    <a:schemeClr val="bg1"/>
                  </a:solidFill>
                </a:rPr>
                <a:t>IWSquareViewController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272802" y="4585782"/>
              <a:ext cx="2599383" cy="474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solidFill>
                    <a:schemeClr val="bg1"/>
                  </a:solidFill>
                </a:rPr>
                <a:t>IWMeViewController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直线箭头连接符 45"/>
            <p:cNvCxnSpPr>
              <a:stCxn id="32" idx="3"/>
              <a:endCxn id="40" idx="1"/>
            </p:cNvCxnSpPr>
            <p:nvPr/>
          </p:nvCxnSpPr>
          <p:spPr>
            <a:xfrm>
              <a:off x="6099790" y="2748635"/>
              <a:ext cx="1173012" cy="192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>
              <a:stCxn id="18" idx="3"/>
              <a:endCxn id="41" idx="1"/>
            </p:cNvCxnSpPr>
            <p:nvPr/>
          </p:nvCxnSpPr>
          <p:spPr>
            <a:xfrm flipV="1">
              <a:off x="6080856" y="3568448"/>
              <a:ext cx="1191946" cy="37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>
              <a:stCxn id="23" idx="3"/>
              <a:endCxn id="42" idx="1"/>
            </p:cNvCxnSpPr>
            <p:nvPr/>
          </p:nvCxnSpPr>
          <p:spPr>
            <a:xfrm flipV="1">
              <a:off x="6080856" y="4183395"/>
              <a:ext cx="1191946" cy="2602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>
              <a:stCxn id="26" idx="3"/>
              <a:endCxn id="43" idx="1"/>
            </p:cNvCxnSpPr>
            <p:nvPr/>
          </p:nvCxnSpPr>
          <p:spPr>
            <a:xfrm flipV="1">
              <a:off x="6080856" y="4823073"/>
              <a:ext cx="1191946" cy="4938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98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测试导航功能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2258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为了测试跳转，给首页增加了</a:t>
            </a:r>
            <a:r>
              <a:rPr kumimoji="1" lang="en-US" altLang="zh-CN" sz="1600" dirty="0" smtClean="0"/>
              <a:t>20</a:t>
            </a:r>
            <a:r>
              <a:rPr kumimoji="1" lang="zh-CN" altLang="en-US" sz="1600" dirty="0" smtClean="0"/>
              <a:t>行数据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)viewDidLoad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super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viewDidLoad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tableView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registerClass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UITableViewCell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forCellReuseIdentifier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@"Cell"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6E200D"/>
                </a:solidFill>
                <a:latin typeface="Menlo-Regular"/>
              </a:rPr>
              <a:t>#pragma mark - Table view data source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)tableView:(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UITableView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*)tableView numberOfRowsInSection:(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)section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altLang="zh-CN" sz="1400" dirty="0">
                <a:solidFill>
                  <a:srgbClr val="B40062"/>
                </a:solidFill>
                <a:latin typeface="Menlo-Regular"/>
              </a:rPr>
              <a:t>return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altLang="zh-CN" sz="1400" dirty="0">
                <a:solidFill>
                  <a:srgbClr val="000BFF"/>
                </a:solidFill>
                <a:latin typeface="Menlo-Regular"/>
              </a:rPr>
              <a:t>20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017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测试导航功能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3223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600" dirty="0" smtClean="0"/>
              <a:t>点击</a:t>
            </a:r>
            <a:r>
              <a:rPr kumimoji="1" lang="en-US" altLang="zh-CN" sz="1600" dirty="0" smtClean="0"/>
              <a:t>cell</a:t>
            </a:r>
            <a:r>
              <a:rPr kumimoji="1" lang="zh-CN" altLang="en-US" sz="1600" dirty="0" smtClean="0"/>
              <a:t>时跳转到下一个界面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UITableViewCell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*)tableView:(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UITableView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*)tableView cellForRowAtIndexPath:(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NSIndexPath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*)indexPath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*CellIdentifier = 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@"Cell"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UITableViewCell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*cell = [tableView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dequeueReusableCellWithIdentifier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:CellIdentifier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forIndexPath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:indexPath];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cell.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textLabel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@"</a:t>
            </a:r>
            <a:r>
              <a:rPr lang="zh-CN" altLang="en-US" sz="1400" dirty="0">
                <a:solidFill>
                  <a:srgbClr val="BA0011"/>
                </a:solidFill>
                <a:latin typeface="STHeitiSC-Light"/>
              </a:rPr>
              <a:t>测试数据</a:t>
            </a:r>
            <a:r>
              <a:rPr lang="en-US" altLang="zh-CN" sz="1400" dirty="0">
                <a:solidFill>
                  <a:srgbClr val="BA0011"/>
                </a:solidFill>
                <a:latin typeface="Menlo-Regula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cell;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)tableView:(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UITableView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*)tableView didSelectRowAtIndexPath:(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NSIndexPath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*)indexPath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*vc = [[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 dirty="0">
                <a:solidFill>
                  <a:srgbClr val="000000"/>
                </a:solidFill>
                <a:latin typeface="Menlo-Regular"/>
              </a:rPr>
              <a:t>vc.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title</a:t>
            </a: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TW" sz="1600" dirty="0">
                <a:solidFill>
                  <a:srgbClr val="BA0011"/>
                </a:solidFill>
                <a:latin typeface="Menlo-Regular"/>
              </a:rPr>
              <a:t>@"</a:t>
            </a:r>
            <a:r>
              <a:rPr lang="zh-TW" altLang="en-US" sz="1600" dirty="0">
                <a:solidFill>
                  <a:srgbClr val="BA0011"/>
                </a:solidFill>
                <a:latin typeface="STHeitiSC-Light"/>
              </a:rPr>
              <a:t>测试用的控制器</a:t>
            </a:r>
            <a:r>
              <a:rPr lang="en-US" altLang="zh-TW" sz="1600" dirty="0">
                <a:solidFill>
                  <a:srgbClr val="BA0011"/>
                </a:solidFill>
                <a:latin typeface="Menlo-Regular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	vc.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backgroundColor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yellowColor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TW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navigationController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pushViewController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:vc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animated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YES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5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测试的导航效果如下所示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由于底部的</a:t>
            </a:r>
            <a:r>
              <a:rPr kumimoji="1" lang="en-US" altLang="zh-CN" sz="1800" dirty="0" smtClean="0"/>
              <a:t>TabBar</a:t>
            </a:r>
            <a:r>
              <a:rPr kumimoji="1" lang="zh-CN" altLang="en-US" sz="1800" dirty="0" smtClean="0"/>
              <a:t>不属于导航控制器的一部分，所以</a:t>
            </a:r>
            <a:r>
              <a:rPr kumimoji="1" lang="en-US" altLang="zh-CN" sz="1800" dirty="0" smtClean="0"/>
              <a:t>TabBar</a:t>
            </a:r>
            <a:r>
              <a:rPr kumimoji="1" lang="zh-CN" altLang="en-US" sz="1800" dirty="0" smtClean="0"/>
              <a:t>还留在原地</a:t>
            </a:r>
            <a:endParaRPr kumimoji="1" lang="zh-CN" altLang="en-US" sz="1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962" y="1600200"/>
            <a:ext cx="2885076" cy="4525963"/>
          </a:xfrm>
        </p:spPr>
      </p:pic>
    </p:spTree>
    <p:extLst>
      <p:ext uri="{BB962C8B-B14F-4D97-AF65-F5344CB8AC3E}">
        <p14:creationId xmlns:p14="http://schemas.microsoft.com/office/powerpoint/2010/main" val="327761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TabBar</a:t>
            </a:r>
            <a:r>
              <a:rPr kumimoji="1" lang="zh-CN" altLang="en-US" dirty="0" smtClean="0"/>
              <a:t>不消失的解决方案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在导航过程中，</a:t>
            </a:r>
            <a:r>
              <a:rPr kumimoji="1" lang="en-US" altLang="zh-CN" sz="1800" dirty="0" smtClean="0"/>
              <a:t>TabBar</a:t>
            </a:r>
            <a:r>
              <a:rPr kumimoji="1" lang="zh-CN" altLang="en-US" sz="1800" dirty="0" smtClean="0"/>
              <a:t>不消失的解决方案是：压入一个新的控制器时，设置控制器的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hidesBottomBarWhenPushed</a:t>
            </a:r>
            <a:r>
              <a:rPr kumimoji="1" lang="zh-CN" altLang="en-US" sz="1800" dirty="0" smtClean="0"/>
              <a:t>为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YES</a:t>
            </a:r>
            <a:r>
              <a:rPr kumimoji="1" lang="zh-CN" altLang="en-US" sz="1800" dirty="0" smtClean="0"/>
              <a:t>即可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这个属性设置为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YES</a:t>
            </a:r>
            <a:r>
              <a:rPr kumimoji="1" lang="zh-CN" altLang="en-US" sz="1800" dirty="0" smtClean="0"/>
              <a:t>的作用是：只要上层控制器（父控制器）存在底部工具条，就会在导航过程中自动隐藏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*vc = [[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Menlo-Regular"/>
              </a:rPr>
              <a:t>vc.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title</a:t>
            </a: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TW" sz="1600" dirty="0">
                <a:solidFill>
                  <a:srgbClr val="BA0011"/>
                </a:solidFill>
                <a:latin typeface="Menlo-Regular"/>
              </a:rPr>
              <a:t>@"</a:t>
            </a:r>
            <a:r>
              <a:rPr lang="zh-TW" altLang="en-US" sz="1600" dirty="0">
                <a:solidFill>
                  <a:srgbClr val="BA0011"/>
                </a:solidFill>
                <a:latin typeface="STHeitiSC-Light"/>
              </a:rPr>
              <a:t>测试用的控制器</a:t>
            </a:r>
            <a:r>
              <a:rPr lang="en-US" altLang="zh-TW" sz="1600" dirty="0">
                <a:solidFill>
                  <a:srgbClr val="BA0011"/>
                </a:solidFill>
                <a:latin typeface="Menlo-Regular"/>
              </a:rPr>
              <a:t>"</a:t>
            </a:r>
            <a:r>
              <a:rPr lang="en-US" altLang="zh-TW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vc.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backgroundColor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yellowColor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vc.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hidesBottomBarWhenPushed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YES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navigationController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pushViewController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:vc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animated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YES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07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完善后的导航效果如下所示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1638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这次的导航效果中，</a:t>
            </a:r>
            <a:r>
              <a:rPr kumimoji="1" lang="en-US" altLang="zh-CN" sz="1800" dirty="0" smtClean="0"/>
              <a:t>TabBar</a:t>
            </a:r>
            <a:r>
              <a:rPr kumimoji="1" lang="zh-CN" altLang="en-US" sz="1800" dirty="0" smtClean="0"/>
              <a:t>会自动隐藏</a:t>
            </a:r>
            <a:endParaRPr kumimoji="1" lang="zh-CN" altLang="en-US" sz="1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5912" y="2061839"/>
            <a:ext cx="2636310" cy="4134280"/>
          </a:xfr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7" y="2061839"/>
            <a:ext cx="2635397" cy="413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4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自定义导航控制器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505681"/>
            <a:ext cx="8229600" cy="4761760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为了保证在</a:t>
            </a:r>
            <a:r>
              <a:rPr kumimoji="1" lang="en-US" altLang="zh-CN" sz="1800" dirty="0" smtClean="0"/>
              <a:t>push</a:t>
            </a:r>
            <a:r>
              <a:rPr kumimoji="1" lang="zh-CN" altLang="en-US" sz="1800" dirty="0" smtClean="0"/>
              <a:t>让所有的控制器时，都隐藏</a:t>
            </a:r>
            <a:r>
              <a:rPr kumimoji="1" lang="en-US" altLang="zh-CN" sz="1800" dirty="0" smtClean="0"/>
              <a:t>TabBar</a:t>
            </a:r>
            <a:r>
              <a:rPr kumimoji="1" lang="zh-CN" altLang="en-US" sz="1800" dirty="0" smtClean="0"/>
              <a:t>，最简单有效的做法就是自定义</a:t>
            </a:r>
            <a:r>
              <a:rPr kumimoji="1" lang="en-US" altLang="zh-CN" sz="1800" dirty="0" smtClean="0"/>
              <a:t>UINavigationController</a:t>
            </a:r>
            <a:r>
              <a:rPr kumimoji="1" lang="zh-CN" altLang="en-US" sz="1800" dirty="0" smtClean="0"/>
              <a:t>，重写</a:t>
            </a:r>
            <a:r>
              <a:rPr kumimoji="1" lang="en-US" altLang="zh-CN" sz="1800" dirty="0" smtClean="0"/>
              <a:t>push</a:t>
            </a:r>
            <a:r>
              <a:rPr kumimoji="1" lang="zh-CN" altLang="en-US" sz="1800" dirty="0" smtClean="0"/>
              <a:t>方法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)pushViewController:(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1D8519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1D8519"/>
                </a:solidFill>
                <a:latin typeface="STHeitiSC-Light"/>
              </a:rPr>
              <a:t>当不是压入的不是栈底控制器，就隐藏底部的工具条</a:t>
            </a: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viewControllers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count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viewController.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hidesBottomBarWhenPushed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YES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super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pushViewController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:viewController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animated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:animated];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600" dirty="0"/>
          </a:p>
        </p:txBody>
      </p:sp>
      <p:pic>
        <p:nvPicPr>
          <p:cNvPr id="4" name="图片 3" descr="QQ20140102-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9099"/>
            <a:ext cx="4140200" cy="1498600"/>
          </a:xfrm>
          <a:prstGeom prst="rect">
            <a:avLst/>
          </a:prstGeom>
        </p:spPr>
      </p:pic>
      <p:pic>
        <p:nvPicPr>
          <p:cNvPr id="5" name="图片 4" descr="QQ20140102-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29099"/>
            <a:ext cx="28448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5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主框架分析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分析可得：</a:t>
            </a:r>
            <a:r>
              <a:rPr kumimoji="1" lang="en-US" altLang="zh-CN" sz="1800" dirty="0" smtClean="0"/>
              <a:t>Window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smtClean="0"/>
              <a:t>rootViewController</a:t>
            </a:r>
            <a:r>
              <a:rPr kumimoji="1" lang="zh-CN" altLang="en-US" sz="1800" dirty="0" smtClean="0"/>
              <a:t>是一个</a:t>
            </a:r>
            <a:r>
              <a:rPr kumimoji="1" lang="en-US" altLang="zh-CN" sz="1800" dirty="0" smtClean="0"/>
              <a:t>UITabBarController</a:t>
            </a:r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UITabBarController</a:t>
            </a:r>
            <a:r>
              <a:rPr kumimoji="1" lang="zh-CN" altLang="en-US" sz="1800" dirty="0" smtClean="0"/>
              <a:t>自带的</a:t>
            </a:r>
            <a:r>
              <a:rPr kumimoji="1" lang="en-US" altLang="zh-CN" sz="1800" dirty="0" smtClean="0"/>
              <a:t>UITabBar</a:t>
            </a:r>
            <a:r>
              <a:rPr kumimoji="1" lang="zh-CN" altLang="en-US" sz="1800" dirty="0" smtClean="0"/>
              <a:t>长得比较矬，因此需要自定义一个</a:t>
            </a:r>
            <a:r>
              <a:rPr kumimoji="1" lang="en-US" altLang="zh-CN" sz="1800" dirty="0" smtClean="0"/>
              <a:t>UITabBarController</a:t>
            </a:r>
            <a:r>
              <a:rPr kumimoji="1" lang="zh-CN" altLang="en-US" sz="1800" dirty="0" smtClean="0"/>
              <a:t>，自己添加一个新的</a:t>
            </a:r>
            <a:r>
              <a:rPr kumimoji="1" lang="en-US" altLang="zh-CN" sz="1800" dirty="0" smtClean="0"/>
              <a:t>TabBar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50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IWTabBarController-</a:t>
            </a:r>
            <a:r>
              <a:rPr kumimoji="1" lang="zh-CN" altLang="en-US" dirty="0" smtClean="0"/>
              <a:t>修改导航控制器的类名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6E200D"/>
                </a:solidFill>
                <a:latin typeface="Menlo-Regular"/>
              </a:rPr>
              <a:t>#pragma mark </a:t>
            </a:r>
            <a:r>
              <a:rPr lang="zh-TW" altLang="en-US" sz="1600" dirty="0">
                <a:solidFill>
                  <a:srgbClr val="6E200D"/>
                </a:solidFill>
                <a:latin typeface="STHeitiSC-Light"/>
              </a:rPr>
              <a:t>初始化子控制器的属性</a:t>
            </a:r>
            <a:endParaRPr lang="zh-TW" altLang="en-US" sz="1600" dirty="0">
              <a:solidFill>
                <a:srgbClr val="6E200D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)addChildViewController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*)child title:(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*)title image:(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 selectedImage:(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*)selectedImage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 dirty="0">
                <a:solidFill>
                  <a:srgbClr val="1D8519"/>
                </a:solidFill>
                <a:latin typeface="Menlo-Regular"/>
              </a:rPr>
              <a:t>// 1.</a:t>
            </a:r>
            <a:r>
              <a:rPr lang="zh-TW" altLang="en-US" sz="1600" dirty="0">
                <a:solidFill>
                  <a:srgbClr val="1D8519"/>
                </a:solidFill>
                <a:latin typeface="STHeitiSC-Light"/>
              </a:rPr>
              <a:t>设置</a:t>
            </a:r>
            <a:r>
              <a:rPr lang="en-US" altLang="zh-TW" sz="1600" dirty="0">
                <a:solidFill>
                  <a:srgbClr val="1D8519"/>
                </a:solidFill>
                <a:latin typeface="Menlo-Regular"/>
              </a:rPr>
              <a:t>tabBarItem</a:t>
            </a:r>
            <a:r>
              <a:rPr lang="zh-TW" altLang="en-US" sz="1600" dirty="0">
                <a:solidFill>
                  <a:srgbClr val="1D8519"/>
                </a:solidFill>
                <a:latin typeface="STHeitiSC-Light"/>
              </a:rPr>
              <a:t>属性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child.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title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title;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child.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:image];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child.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selectedImage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:selectedImage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child.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backgroundColor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IWColor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arc4random_uniform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000BFF"/>
                </a:solidFill>
                <a:latin typeface="Menlo-Regular"/>
              </a:rPr>
              <a:t>255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arc4random_uniform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000BFF"/>
                </a:solidFill>
                <a:latin typeface="Menlo-Regular"/>
              </a:rPr>
              <a:t>255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arc4random_uniform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000BFF"/>
                </a:solidFill>
                <a:latin typeface="Menlo-Regular"/>
              </a:rPr>
              <a:t>255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1D8519"/>
                </a:solidFill>
                <a:latin typeface="Menlo-Regular"/>
              </a:rPr>
              <a:t>// 2.</a:t>
            </a:r>
            <a:r>
              <a:rPr lang="zh-CN" altLang="en-US" sz="1600" dirty="0">
                <a:solidFill>
                  <a:srgbClr val="1D8519"/>
                </a:solidFill>
                <a:latin typeface="STHeitiSC-Light"/>
              </a:rPr>
              <a:t>设置标题和包装导航控制器</a:t>
            </a: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child.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title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title;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306F79"/>
                </a:solidFill>
                <a:latin typeface="Menlo-Regular"/>
              </a:rPr>
              <a:t>IWNavigationController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*nav = [[</a:t>
            </a:r>
            <a:r>
              <a:rPr lang="en-US" altLang="zh-CN" sz="1600" dirty="0">
                <a:solidFill>
                  <a:srgbClr val="306F79"/>
                </a:solidFill>
                <a:latin typeface="Menlo-Regular"/>
              </a:rPr>
              <a:t>IWNavigationController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initWithRootViewController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:child];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addChildViewController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:nav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72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系统占有率</a:t>
            </a:r>
            <a:endParaRPr kumimoji="1" lang="zh-CN" altLang="en-US" dirty="0"/>
          </a:p>
        </p:txBody>
      </p:sp>
      <p:pic>
        <p:nvPicPr>
          <p:cNvPr id="4" name="图片 3" descr="QQ20140102-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00" y="1949567"/>
            <a:ext cx="5829300" cy="4521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1517061"/>
            <a:ext cx="559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目前开发中，主要的适配工作是：</a:t>
            </a:r>
            <a:r>
              <a:rPr kumimoji="1" lang="en-US" altLang="zh-CN" dirty="0" smtClean="0"/>
              <a:t>iOS6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iOS7</a:t>
            </a:r>
            <a:r>
              <a:rPr kumimoji="1" lang="zh-CN" altLang="en-US" dirty="0" smtClean="0"/>
              <a:t>的适配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7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iOS6\7</a:t>
            </a:r>
            <a:r>
              <a:rPr kumimoji="1" lang="zh-CN" altLang="en-US" dirty="0" smtClean="0"/>
              <a:t> 图片适配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在新浪提供的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资源中，分别为</a:t>
            </a:r>
            <a:r>
              <a:rPr kumimoji="1" lang="en-US" altLang="zh-CN" sz="1800" dirty="0" smtClean="0"/>
              <a:t>iOS6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iOS7</a:t>
            </a:r>
            <a:r>
              <a:rPr kumimoji="1" lang="zh-CN" altLang="en-US" sz="1800" dirty="0" smtClean="0"/>
              <a:t>准备了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套不同的图片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比如下面的图片（左</a:t>
            </a:r>
            <a:r>
              <a:rPr kumimoji="1" lang="en-US" altLang="zh-CN" sz="1800" dirty="0" smtClean="0"/>
              <a:t>iOS6</a:t>
            </a:r>
            <a:r>
              <a:rPr kumimoji="1" lang="zh-CN" altLang="en-US" sz="1800" dirty="0" smtClean="0"/>
              <a:t>、右</a:t>
            </a:r>
            <a:r>
              <a:rPr kumimoji="1" lang="en-US" altLang="zh-CN" sz="1800" dirty="0" smtClean="0"/>
              <a:t>iOS7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从图片命名规则上可以看出，</a:t>
            </a:r>
            <a:r>
              <a:rPr kumimoji="1" lang="en-US" altLang="zh-CN" sz="1800" dirty="0" smtClean="0"/>
              <a:t>iOS7</a:t>
            </a:r>
            <a:r>
              <a:rPr kumimoji="1" lang="zh-CN" altLang="en-US" sz="1800" dirty="0" smtClean="0"/>
              <a:t>的图片多了个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_os7</a:t>
            </a:r>
            <a:r>
              <a:rPr kumimoji="1" lang="zh-CN" altLang="en-US" sz="1800" dirty="0" smtClean="0"/>
              <a:t>的后缀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由于整个项目中的绝大部分图片都是分</a:t>
            </a:r>
            <a:r>
              <a:rPr kumimoji="1" lang="en-US" altLang="zh-CN" sz="1800" dirty="0" smtClean="0"/>
              <a:t>iOS6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iOS7</a:t>
            </a:r>
            <a:r>
              <a:rPr kumimoji="1" lang="zh-CN" altLang="en-US" sz="1800" dirty="0" smtClean="0"/>
              <a:t>版本的，为了同时适配两个系统，并且减少加载图片时的系统判断代码，应该给</a:t>
            </a:r>
            <a:r>
              <a:rPr kumimoji="1" lang="en-US" altLang="zh-CN" sz="1800" dirty="0" smtClean="0"/>
              <a:t>UIImage</a:t>
            </a:r>
            <a:r>
              <a:rPr kumimoji="1" lang="zh-CN" altLang="en-US" sz="1800" dirty="0" smtClean="0"/>
              <a:t>增加一个分类，专门负责加载当前系统对应的图片，屏蔽判断系统版本的细节</a:t>
            </a:r>
            <a:endParaRPr kumimoji="1" lang="zh-CN" altLang="en-US" sz="1800" dirty="0"/>
          </a:p>
        </p:txBody>
      </p:sp>
      <p:grpSp>
        <p:nvGrpSpPr>
          <p:cNvPr id="9" name="组 8"/>
          <p:cNvGrpSpPr/>
          <p:nvPr/>
        </p:nvGrpSpPr>
        <p:grpSpPr>
          <a:xfrm>
            <a:off x="431648" y="2336505"/>
            <a:ext cx="3454704" cy="1498600"/>
            <a:chOff x="457200" y="2730500"/>
            <a:chExt cx="3454704" cy="1498600"/>
          </a:xfrm>
        </p:grpSpPr>
        <p:pic>
          <p:nvPicPr>
            <p:cNvPr id="4" name="图片 3" descr="QQ20140102-4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730500"/>
              <a:ext cx="1701800" cy="1397000"/>
            </a:xfrm>
            <a:prstGeom prst="rect">
              <a:avLst/>
            </a:prstGeom>
          </p:spPr>
        </p:pic>
        <p:pic>
          <p:nvPicPr>
            <p:cNvPr id="7" name="图片 6" descr="QQ20140102-4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604" y="2730500"/>
              <a:ext cx="1892300" cy="1498600"/>
            </a:xfrm>
            <a:prstGeom prst="rect">
              <a:avLst/>
            </a:prstGeom>
          </p:spPr>
        </p:pic>
      </p:grpSp>
      <p:pic>
        <p:nvPicPr>
          <p:cNvPr id="8" name="图片 7" descr="QQ20140102-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311105"/>
            <a:ext cx="342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iOS6\7</a:t>
            </a:r>
            <a:r>
              <a:rPr kumimoji="1" lang="zh-CN" altLang="en-US" dirty="0" smtClean="0"/>
              <a:t> 图片适配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为了适配</a:t>
            </a:r>
            <a:r>
              <a:rPr kumimoji="1" lang="en-US" altLang="zh-CN" sz="1800" dirty="0" smtClean="0"/>
              <a:t>iOS6\7</a:t>
            </a:r>
            <a:r>
              <a:rPr kumimoji="1" lang="zh-CN" altLang="en-US" sz="1800" dirty="0" smtClean="0"/>
              <a:t>的图片，增加了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个分类</a:t>
            </a:r>
            <a:endParaRPr kumimoji="1" lang="zh-CN" altLang="en-US" sz="1800" dirty="0"/>
          </a:p>
        </p:txBody>
      </p:sp>
      <p:pic>
        <p:nvPicPr>
          <p:cNvPr id="3" name="图片 2" descr="QQ20140102-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4" y="2140427"/>
            <a:ext cx="2705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分类 </a:t>
            </a:r>
            <a:r>
              <a:rPr kumimoji="1" lang="en-US" altLang="zh-CN" dirty="0" smtClean="0"/>
              <a:t>NSString+IW.h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@interface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NSString (File)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1D8519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1D8519"/>
                </a:solidFill>
                <a:latin typeface="STHeitiSC-Light"/>
              </a:rPr>
              <a:t>在文件名后拼接一段字符串（扩展名不变）</a:t>
            </a: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*)fileNameAppendString:(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*)str;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@</a:t>
            </a:r>
            <a:r>
              <a:rPr lang="en-US" altLang="zh-CN" sz="1600" dirty="0" smtClean="0">
                <a:solidFill>
                  <a:srgbClr val="B40062"/>
                </a:solidFill>
                <a:latin typeface="Menlo-Regular"/>
              </a:rPr>
              <a:t>end</a:t>
            </a: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16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分类 </a:t>
            </a:r>
            <a:r>
              <a:rPr kumimoji="1" lang="en-US" altLang="zh-CN" dirty="0" smtClean="0"/>
              <a:t>NSString+IW.m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@implementation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NSString (File)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1D8519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1D8519"/>
                </a:solidFill>
                <a:latin typeface="STHeitiSC-Light"/>
              </a:rPr>
              <a:t>在文件名后拼接一段字符串（扩展名不变）</a:t>
            </a: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*)fileNameAppendString:(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*)str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1D8519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1D8519"/>
                </a:solidFill>
                <a:latin typeface="STHeitiSC-Light"/>
              </a:rPr>
              <a:t>如果没有传入任何字符串</a:t>
            </a: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smtClean="0">
                <a:solidFill>
                  <a:srgbClr val="B40062"/>
                </a:solidFill>
                <a:latin typeface="Menlo-Regular"/>
              </a:rPr>
              <a:t>if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(str.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length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altLang="zh-CN" sz="1600" dirty="0">
                <a:solidFill>
                  <a:srgbClr val="000BFF"/>
                </a:solidFill>
                <a:latin typeface="Menlo-Regular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 dirty="0">
                <a:solidFill>
                  <a:srgbClr val="1D8519"/>
                </a:solidFill>
                <a:latin typeface="Menlo-Regular"/>
              </a:rPr>
              <a:t>// 1.</a:t>
            </a:r>
            <a:r>
              <a:rPr lang="zh-TW" altLang="en-US" sz="1600" dirty="0">
                <a:solidFill>
                  <a:srgbClr val="1D8519"/>
                </a:solidFill>
                <a:latin typeface="STHeitiSC-Light"/>
              </a:rPr>
              <a:t>文件拓展名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*extension = [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pathExtension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1D8519"/>
                </a:solidFill>
                <a:latin typeface="Menlo-Regular"/>
              </a:rPr>
              <a:t>// 2.</a:t>
            </a:r>
            <a:r>
              <a:rPr lang="zh-CN" altLang="en-US" sz="1600" dirty="0">
                <a:solidFill>
                  <a:srgbClr val="1D8519"/>
                </a:solidFill>
                <a:latin typeface="STHeitiSC-Light"/>
              </a:rPr>
              <a:t>获得没有拓展名的文件名</a:t>
            </a: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smtClean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*shortName = [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stringByDeletingPathExtension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 dirty="0">
                <a:solidFill>
                  <a:srgbClr val="1D8519"/>
                </a:solidFill>
                <a:latin typeface="Menlo-Regular"/>
              </a:rPr>
              <a:t>// 3.</a:t>
            </a:r>
            <a:r>
              <a:rPr lang="zh-TW" altLang="en-US" sz="1600" dirty="0">
                <a:solidFill>
                  <a:srgbClr val="1D8519"/>
                </a:solidFill>
                <a:latin typeface="STHeitiSC-Light"/>
              </a:rPr>
              <a:t>拼接</a:t>
            </a:r>
            <a:r>
              <a:rPr lang="en-US" altLang="zh-TW" sz="1600" dirty="0">
                <a:solidFill>
                  <a:srgbClr val="1D8519"/>
                </a:solidFill>
                <a:latin typeface="Menlo-Regular"/>
              </a:rPr>
              <a:t>str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*dest = [shortName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stringByAppendingString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:str];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 dirty="0">
                <a:solidFill>
                  <a:srgbClr val="1D8519"/>
                </a:solidFill>
                <a:latin typeface="Menlo-Regular"/>
              </a:rPr>
              <a:t>// 4.</a:t>
            </a:r>
            <a:r>
              <a:rPr lang="zh-TW" altLang="en-US" sz="1600" dirty="0">
                <a:solidFill>
                  <a:srgbClr val="1D8519"/>
                </a:solidFill>
                <a:latin typeface="STHeitiSC-Light"/>
              </a:rPr>
              <a:t>拼接拓展名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smtClean="0">
                <a:solidFill>
                  <a:srgbClr val="B40062"/>
                </a:solidFill>
                <a:latin typeface="Menlo-Regular"/>
              </a:rPr>
              <a:t>return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[dest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stringByAppendingPathExtension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:extension];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@end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39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分类 </a:t>
            </a:r>
            <a:r>
              <a:rPr kumimoji="1" lang="en-US" altLang="zh-CN" dirty="0" smtClean="0"/>
              <a:t>UIImage+IW.h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@interface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UIImage (IW)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*)imageWithName:(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*)name;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@</a:t>
            </a:r>
            <a:r>
              <a:rPr lang="en-US" altLang="zh-CN" sz="1600" dirty="0" smtClean="0">
                <a:solidFill>
                  <a:srgbClr val="B40062"/>
                </a:solidFill>
                <a:latin typeface="Menlo-Regular"/>
              </a:rPr>
              <a:t>end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B40062"/>
              </a:solidFill>
              <a:latin typeface="Menlo-Regular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Menlo-Regular"/>
              </a:rPr>
              <a:t>由于加载图片的操作经常用，因此在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pch</a:t>
            </a:r>
            <a:r>
              <a:rPr lang="zh-CN" altLang="en-US" sz="2000" dirty="0" smtClean="0">
                <a:solidFill>
                  <a:srgbClr val="000000"/>
                </a:solidFill>
                <a:latin typeface="Menlo-Regular"/>
              </a:rPr>
              <a:t>文件中包含此头文件</a:t>
            </a:r>
            <a:endParaRPr lang="en-US" altLang="zh-CN" sz="20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Menlo-Regular"/>
            </a:endParaRPr>
          </a:p>
        </p:txBody>
      </p:sp>
      <p:pic>
        <p:nvPicPr>
          <p:cNvPr id="3" name="图片 2" descr="QQ20140102-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2" y="3351324"/>
            <a:ext cx="69977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分类 </a:t>
            </a:r>
            <a:r>
              <a:rPr kumimoji="1" lang="en-US" altLang="zh-CN" dirty="0" smtClean="0"/>
              <a:t>UIImage+IW.m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@implementation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UIImage (IW)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*)imageWithName:(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*)name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iOS7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*newName = [name </a:t>
            </a:r>
            <a:r>
              <a:rPr lang="en-US" altLang="zh-CN" sz="1600" dirty="0">
                <a:solidFill>
                  <a:srgbClr val="203C3F"/>
                </a:solidFill>
                <a:latin typeface="Menlo-Regular"/>
              </a:rPr>
              <a:t>fileNameAppendString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BA0011"/>
                </a:solidFill>
                <a:latin typeface="Menlo-Regular"/>
              </a:rPr>
              <a:t>@"_os7"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*image = [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:newName];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(!image)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image = [</a:t>
            </a:r>
            <a:r>
              <a:rPr lang="en-US" altLang="zh-CN" sz="16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:name];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>
                <a:solidFill>
                  <a:srgbClr val="B40062"/>
                </a:solidFill>
                <a:latin typeface="Menlo-Regular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image;</a:t>
            </a:r>
          </a:p>
          <a:p>
            <a:pPr marL="0" indent="0">
              <a:buNone/>
            </a:pPr>
            <a:r>
              <a:rPr lang="da-DK" altLang="zh-CN" sz="16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altLang="zh-CN" sz="1600" dirty="0">
                <a:solidFill>
                  <a:srgbClr val="B40062"/>
                </a:solidFill>
                <a:latin typeface="Menlo-Regular"/>
              </a:rPr>
              <a:t>else</a:t>
            </a:r>
            <a:r>
              <a:rPr lang="da-DK" altLang="zh-CN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pPr marL="0" indent="0">
              <a:buNone/>
            </a:pPr>
            <a:r>
              <a:rPr lang="da-DK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altLang="zh-CN" sz="1600" dirty="0">
                <a:solidFill>
                  <a:srgbClr val="B40062"/>
                </a:solidFill>
                <a:latin typeface="Menlo-Regular"/>
              </a:rPr>
              <a:t>return</a:t>
            </a:r>
            <a:r>
              <a:rPr lang="da-DK" altLang="zh-CN" sz="1600" dirty="0">
                <a:solidFill>
                  <a:srgbClr val="000000"/>
                </a:solidFill>
                <a:latin typeface="Menlo-Regular"/>
              </a:rPr>
              <a:t> [</a:t>
            </a:r>
            <a:r>
              <a:rPr lang="da-DK" altLang="zh-CN" sz="16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da-DK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altLang="zh-CN" sz="16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da-DK" altLang="zh-CN" sz="1600" dirty="0">
                <a:solidFill>
                  <a:srgbClr val="000000"/>
                </a:solidFill>
                <a:latin typeface="Menlo-Regular"/>
              </a:rPr>
              <a:t>:name];</a:t>
            </a:r>
          </a:p>
          <a:p>
            <a:pPr marL="0" indent="0">
              <a:buNone/>
            </a:pPr>
            <a:r>
              <a:rPr lang="da-DK" altLang="zh-CN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da-DK" altLang="zh-CN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da-DK" altLang="zh-CN" sz="1600" dirty="0">
                <a:solidFill>
                  <a:srgbClr val="B40062"/>
                </a:solidFill>
                <a:latin typeface="Menlo-Regular"/>
              </a:rPr>
              <a:t>@end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54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修正代码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之前加载图片用的代码统统改为用分类方法加载，也就是说将</a:t>
            </a:r>
            <a:r>
              <a:rPr kumimoji="1" lang="en-US" altLang="zh-CN" sz="1800" dirty="0" smtClean="0"/>
              <a:t>imageNamed:</a:t>
            </a:r>
            <a:r>
              <a:rPr kumimoji="1" lang="zh-CN" altLang="en-US" sz="1800" dirty="0" smtClean="0"/>
              <a:t>方法换为</a:t>
            </a:r>
            <a:r>
              <a:rPr kumimoji="1" lang="en-US" altLang="zh-CN" sz="1800" dirty="0" smtClean="0"/>
              <a:t>imageWithName:</a:t>
            </a:r>
            <a:r>
              <a:rPr kumimoji="1" lang="zh-CN" altLang="en-US" sz="1800" dirty="0" smtClean="0"/>
              <a:t>方法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比如</a:t>
            </a:r>
            <a:r>
              <a:rPr kumimoji="1" lang="en-US" altLang="zh-CN" sz="1800" dirty="0" smtClean="0"/>
              <a:t>IWTabBarController</a:t>
            </a:r>
            <a:r>
              <a:rPr kumimoji="1" lang="zh-CN" altLang="en-US" sz="1800" dirty="0" smtClean="0"/>
              <a:t>中设置</a:t>
            </a:r>
            <a:r>
              <a:rPr kumimoji="1" lang="en-US" altLang="zh-CN" sz="1800" dirty="0" smtClean="0"/>
              <a:t>tabBarItem</a:t>
            </a:r>
            <a:r>
              <a:rPr kumimoji="1" lang="zh-CN" altLang="en-US" sz="1800" dirty="0" smtClean="0"/>
              <a:t>图片的代码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child.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image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03C3F"/>
                </a:solidFill>
                <a:latin typeface="Menlo-Regular"/>
              </a:rPr>
              <a:t>imageWithName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:image];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child.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selectedImage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800" dirty="0">
                <a:solidFill>
                  <a:srgbClr val="4D009E"/>
                </a:solidFill>
                <a:latin typeface="Menlo-Regular"/>
              </a:rPr>
              <a:t>UIImage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03C3F"/>
                </a:solidFill>
                <a:latin typeface="Menlo-Regular"/>
              </a:rPr>
              <a:t>imageWithName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:selectedImage];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9394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修正代码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在运行到</a:t>
            </a:r>
            <a:r>
              <a:rPr kumimoji="1" lang="en-US" altLang="zh-CN" sz="1800" dirty="0" smtClean="0"/>
              <a:t>iOS7</a:t>
            </a:r>
            <a:r>
              <a:rPr kumimoji="1" lang="zh-CN" altLang="en-US" sz="1800" dirty="0" smtClean="0"/>
              <a:t>上面时，选中的图片并没有显橙色，而是显默认的蓝色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这个需要对</a:t>
            </a:r>
            <a:r>
              <a:rPr kumimoji="1" lang="en-US" altLang="zh-CN" sz="1800" dirty="0" smtClean="0"/>
              <a:t>UIImage</a:t>
            </a:r>
            <a:r>
              <a:rPr kumimoji="1" lang="zh-CN" altLang="en-US" sz="1800" dirty="0" smtClean="0"/>
              <a:t>特殊处理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if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iOS7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child.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selectedImage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[child.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tabBarItem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selectedImage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imageWithRenderingMode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UIImageRenderingModeAlwaysOriginal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962" y="1600200"/>
            <a:ext cx="2885076" cy="4525963"/>
          </a:xfrm>
        </p:spPr>
      </p:pic>
    </p:spTree>
    <p:extLst>
      <p:ext uri="{BB962C8B-B14F-4D97-AF65-F5344CB8AC3E}">
        <p14:creationId xmlns:p14="http://schemas.microsoft.com/office/powerpoint/2010/main" val="15081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新建控制器</a:t>
            </a:r>
            <a:endParaRPr kumimoji="1" lang="zh-CN" altLang="en-US" dirty="0"/>
          </a:p>
        </p:txBody>
      </p:sp>
      <p:pic>
        <p:nvPicPr>
          <p:cNvPr id="4" name="内容占位符 3" descr="QQ20140102-2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b="1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299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运行效果（左</a:t>
            </a:r>
            <a:r>
              <a:rPr kumimoji="1" lang="en-US" altLang="zh-CN" dirty="0" smtClean="0"/>
              <a:t>iOS6</a:t>
            </a:r>
            <a:r>
              <a:rPr kumimoji="1" lang="zh-CN" altLang="en-US" dirty="0" smtClean="0"/>
              <a:t>、右</a:t>
            </a:r>
            <a:r>
              <a:rPr kumimoji="1" lang="en-US" altLang="zh-CN" dirty="0" smtClean="0"/>
              <a:t>iOS7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962" y="1600200"/>
            <a:ext cx="2885076" cy="4525963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2" y="1600200"/>
            <a:ext cx="2885076" cy="4525963"/>
          </a:xfrm>
        </p:spPr>
      </p:pic>
    </p:spTree>
    <p:extLst>
      <p:ext uri="{BB962C8B-B14F-4D97-AF65-F5344CB8AC3E}">
        <p14:creationId xmlns:p14="http://schemas.microsoft.com/office/powerpoint/2010/main" val="32262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显示</a:t>
            </a:r>
            <a:r>
              <a:rPr kumimoji="1" lang="en-US" altLang="zh-CN" dirty="0" smtClean="0"/>
              <a:t>iOS6</a:t>
            </a:r>
            <a:r>
              <a:rPr kumimoji="1" lang="zh-CN" altLang="en-US" dirty="0" smtClean="0"/>
              <a:t>的状态栏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从上一页可以看出</a:t>
            </a:r>
            <a:r>
              <a:rPr kumimoji="1" lang="en-US" altLang="zh-CN" sz="1800" dirty="0" smtClean="0"/>
              <a:t>iOS6</a:t>
            </a:r>
            <a:r>
              <a:rPr kumimoji="1" lang="zh-CN" altLang="en-US" sz="1800" dirty="0" smtClean="0"/>
              <a:t>的状态栏不见了，因为设置了程序启动时隐藏状态栏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应该在</a:t>
            </a:r>
            <a:r>
              <a:rPr kumimoji="1" lang="en-US" altLang="zh-CN" sz="1800" dirty="0" smtClean="0"/>
              <a:t>AppDelegate</a:t>
            </a:r>
            <a:r>
              <a:rPr kumimoji="1" lang="zh-CN" altLang="en-US" sz="1800" dirty="0" smtClean="0"/>
              <a:t>中将状态栏显示回来</a:t>
            </a:r>
            <a:endParaRPr kumimoji="1" lang="zh-CN" altLang="en-US" sz="1800" dirty="0"/>
          </a:p>
        </p:txBody>
      </p:sp>
      <p:pic>
        <p:nvPicPr>
          <p:cNvPr id="7" name="图片 6" descr="QQ20140102-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9200"/>
            <a:ext cx="58928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iOS6</a:t>
            </a:r>
            <a:r>
              <a:rPr kumimoji="1" lang="zh-CN" altLang="en-US" dirty="0" smtClean="0"/>
              <a:t>运行效果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已经在顶部出现了状态栏</a:t>
            </a:r>
            <a:endParaRPr kumimoji="1" lang="zh-CN" altLang="en-US" sz="1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962" y="1600200"/>
            <a:ext cx="2885076" cy="4525963"/>
          </a:xfrm>
        </p:spPr>
      </p:pic>
    </p:spTree>
    <p:extLst>
      <p:ext uri="{BB962C8B-B14F-4D97-AF65-F5344CB8AC3E}">
        <p14:creationId xmlns:p14="http://schemas.microsoft.com/office/powerpoint/2010/main" val="287616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iOS6</a:t>
            </a:r>
            <a:r>
              <a:rPr kumimoji="1" lang="zh-CN" altLang="en-US" dirty="0" smtClean="0"/>
              <a:t>去除图标的玻璃质感</a:t>
            </a:r>
            <a:endParaRPr kumimoji="1" lang="zh-CN" altLang="en-US" dirty="0"/>
          </a:p>
        </p:txBody>
      </p:sp>
      <p:pic>
        <p:nvPicPr>
          <p:cNvPr id="5" name="图片 4" descr="QQ20140102-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76400"/>
            <a:ext cx="2968969" cy="2288926"/>
          </a:xfrm>
          <a:prstGeom prst="rect">
            <a:avLst/>
          </a:prstGeom>
        </p:spPr>
      </p:pic>
      <p:pic>
        <p:nvPicPr>
          <p:cNvPr id="7" name="图片 6" descr="QQ20140102-6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96" y="1676400"/>
            <a:ext cx="3492500" cy="3175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1492" y="5281938"/>
            <a:ext cx="304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记得：</a:t>
            </a:r>
            <a:r>
              <a:rPr kumimoji="1" lang="en-US" altLang="zh-CN" dirty="0" smtClean="0"/>
              <a:t>clean</a:t>
            </a:r>
            <a:r>
              <a:rPr kumimoji="1" lang="zh-CN" altLang="en-US" dirty="0" smtClean="0"/>
              <a:t>项目，卸载软件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调整文件目录结构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" b="5473"/>
          <a:stretch>
            <a:fillRect/>
          </a:stretch>
        </p:blipFill>
        <p:spPr/>
      </p:pic>
      <p:pic>
        <p:nvPicPr>
          <p:cNvPr id="5" name="内容占位符 4" descr="QQ20140102-22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083" b="-290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987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Storyboard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像新浪微博这种项目是没有必要使用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的，价值不大，而且目前公司的旧项目不可能有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，大部分是“代码</a:t>
            </a:r>
            <a:r>
              <a:rPr kumimoji="1" lang="en-US" altLang="zh-CN" sz="1800" dirty="0" smtClean="0"/>
              <a:t>+Xib</a:t>
            </a:r>
            <a:r>
              <a:rPr kumimoji="1" lang="zh-CN" altLang="en-US" sz="1800" dirty="0" smtClean="0"/>
              <a:t>的组合”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  <p:pic>
        <p:nvPicPr>
          <p:cNvPr id="7" name="图片 6" descr="QQ20140102-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451925"/>
            <a:ext cx="7277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清空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设置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将程序启动就加在的主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设置清掉，不然运行程序会报诸如“找不到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文件的错误”</a:t>
            </a:r>
            <a:endParaRPr kumimoji="1" lang="zh-CN" altLang="en-US" sz="1800" dirty="0"/>
          </a:p>
        </p:txBody>
      </p:sp>
      <p:pic>
        <p:nvPicPr>
          <p:cNvPr id="3" name="图片 2" descr="QQ2014010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699502"/>
            <a:ext cx="8089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8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rootViewController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8983"/>
            <a:ext cx="8229600" cy="4846418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由于没有了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，因此需要在</a:t>
            </a:r>
            <a:r>
              <a:rPr kumimoji="1" lang="en-US" altLang="zh-CN" sz="1800" dirty="0" smtClean="0"/>
              <a:t>IWAppDelegate</a:t>
            </a:r>
            <a:r>
              <a:rPr kumimoji="1" lang="zh-CN" altLang="en-US" sz="1800" dirty="0" smtClean="0"/>
              <a:t>中手动创建</a:t>
            </a:r>
            <a:r>
              <a:rPr kumimoji="1" lang="en-US" altLang="zh-CN" sz="1800" dirty="0" smtClean="0"/>
              <a:t>Window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rootViewController</a:t>
            </a:r>
            <a:r>
              <a:rPr kumimoji="1" lang="zh-CN" altLang="en-US" sz="1800" dirty="0" smtClean="0"/>
              <a:t>也需要手动指定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)application:(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UIApplication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*)application didFinishLaunchingWithOptions:(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NSDictionary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*)launchOptions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1D8519"/>
                </a:solidFill>
                <a:latin typeface="Menlo-Regular"/>
              </a:rPr>
              <a:t>// 1.</a:t>
            </a:r>
            <a:r>
              <a:rPr lang="zh-TW" altLang="en-US" sz="1400" dirty="0">
                <a:solidFill>
                  <a:srgbClr val="1D8519"/>
                </a:solidFill>
                <a:latin typeface="STHeitiSC-Light"/>
              </a:rPr>
              <a:t>创建窗口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 sz="1400" dirty="0" smtClean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smtClean="0">
                <a:solidFill>
                  <a:srgbClr val="448993"/>
                </a:solidFill>
                <a:latin typeface="Menlo-Regular"/>
              </a:rPr>
              <a:t>window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UIWindow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initWithFrame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4D009E"/>
                </a:solidFill>
                <a:latin typeface="Menlo-Regular"/>
              </a:rPr>
              <a:t>UIScreen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mainScreen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bounds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1D8519"/>
                </a:solidFill>
                <a:latin typeface="Menlo-Regular"/>
              </a:rPr>
              <a:t>// 2.</a:t>
            </a:r>
            <a:r>
              <a:rPr lang="zh-TW" altLang="en-US" sz="1400" dirty="0">
                <a:solidFill>
                  <a:srgbClr val="1D8519"/>
                </a:solidFill>
                <a:latin typeface="STHeitiSC-Light"/>
              </a:rPr>
              <a:t>设置根控制器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 sz="1400" dirty="0" smtClean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smtClean="0">
                <a:solidFill>
                  <a:srgbClr val="448993"/>
                </a:solidFill>
                <a:latin typeface="Menlo-Regular"/>
              </a:rPr>
              <a:t>window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rootViewController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[[</a:t>
            </a:r>
            <a:r>
              <a:rPr lang="en-US" altLang="zh-CN" sz="1400" dirty="0">
                <a:solidFill>
                  <a:srgbClr val="306F79"/>
                </a:solidFill>
                <a:latin typeface="Menlo-Regular"/>
              </a:rPr>
              <a:t>IWTabBarController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1D8519"/>
                </a:solidFill>
                <a:latin typeface="Menlo-Regular"/>
              </a:rPr>
              <a:t>// 3.</a:t>
            </a:r>
            <a:r>
              <a:rPr lang="zh-TW" altLang="en-US" sz="1400" dirty="0">
                <a:solidFill>
                  <a:srgbClr val="1D8519"/>
                </a:solidFill>
                <a:latin typeface="STHeitiSC-Light"/>
              </a:rPr>
              <a:t>显示窗口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448993"/>
                </a:solidFill>
                <a:latin typeface="Menlo-Regular"/>
              </a:rPr>
              <a:t>window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makeKeyAndVisible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B40062"/>
                </a:solidFill>
                <a:latin typeface="Menlo-Regular"/>
              </a:rPr>
              <a:t>YES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400" dirty="0"/>
          </a:p>
        </p:txBody>
      </p:sp>
      <p:pic>
        <p:nvPicPr>
          <p:cNvPr id="2" name="图片 1" descr="QQ20140102-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15" y="4174486"/>
            <a:ext cx="27686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程序运行效果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由于没有设置</a:t>
            </a:r>
            <a:r>
              <a:rPr kumimoji="1" lang="en-US" altLang="zh-CN" sz="1800" dirty="0" smtClean="0"/>
              <a:t>IWTabBarController</a:t>
            </a:r>
            <a:r>
              <a:rPr kumimoji="1" lang="zh-CN" altLang="en-US" sz="1800" dirty="0" smtClean="0"/>
              <a:t>的子控制器，因此中间的内容是空的，只看到底部有一条白色的</a:t>
            </a:r>
            <a:r>
              <a:rPr kumimoji="1" lang="en-US" altLang="zh-CN" sz="1800" dirty="0" smtClean="0"/>
              <a:t>UITabBar</a:t>
            </a:r>
            <a:endParaRPr kumimoji="1" lang="zh-CN" altLang="en-US" sz="1400" dirty="0"/>
          </a:p>
        </p:txBody>
      </p:sp>
      <p:pic>
        <p:nvPicPr>
          <p:cNvPr id="4" name="内容占位符 3" descr="QQ20140102-26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91" r="-19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43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849</TotalTime>
  <Words>2027</Words>
  <Application>Microsoft Macintosh PowerPoint</Application>
  <PresentationFormat>全屏显示(4:3)</PresentationFormat>
  <Paragraphs>352</Paragraphs>
  <Slides>43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史上最牛的游戏</vt:lpstr>
      <vt:lpstr>新浪微博 03-UI主框架</vt:lpstr>
      <vt:lpstr>主框架分析</vt:lpstr>
      <vt:lpstr>主框架分析</vt:lpstr>
      <vt:lpstr>新建控制器</vt:lpstr>
      <vt:lpstr>调整文件目录结构</vt:lpstr>
      <vt:lpstr>删除Storyboard</vt:lpstr>
      <vt:lpstr>清空Storyboard设置</vt:lpstr>
      <vt:lpstr>设置Window的rootViewController</vt:lpstr>
      <vt:lpstr>程序运行效果</vt:lpstr>
      <vt:lpstr>新建5个子控制器</vt:lpstr>
      <vt:lpstr>增加TabBar图片</vt:lpstr>
      <vt:lpstr>创建4个子控制器</vt:lpstr>
      <vt:lpstr>创建4个子控制器</vt:lpstr>
      <vt:lpstr>程序运行效果</vt:lpstr>
      <vt:lpstr>UI架构</vt:lpstr>
      <vt:lpstr>在PCH文件中添加常用的宏</vt:lpstr>
      <vt:lpstr>小小的代码重构</vt:lpstr>
      <vt:lpstr>小小的代码重构</vt:lpstr>
      <vt:lpstr>小小的代码重构</vt:lpstr>
      <vt:lpstr>如何添加导航功能</vt:lpstr>
      <vt:lpstr>包装导航控制器</vt:lpstr>
      <vt:lpstr>运行效果</vt:lpstr>
      <vt:lpstr>UI架构</vt:lpstr>
      <vt:lpstr>测试导航功能</vt:lpstr>
      <vt:lpstr>测试导航功能</vt:lpstr>
      <vt:lpstr>测试的导航效果如下所示</vt:lpstr>
      <vt:lpstr>TabBar不消失的解决方案</vt:lpstr>
      <vt:lpstr>完善后的导航效果如下所示</vt:lpstr>
      <vt:lpstr>自定义导航控制器</vt:lpstr>
      <vt:lpstr>IWTabBarController-修改导航控制器的类名</vt:lpstr>
      <vt:lpstr>iOS系统占有率</vt:lpstr>
      <vt:lpstr>iOS6\7 图片适配</vt:lpstr>
      <vt:lpstr>iOS6\7 图片适配</vt:lpstr>
      <vt:lpstr>分类 NSString+IW.h</vt:lpstr>
      <vt:lpstr>分类 NSString+IW.m</vt:lpstr>
      <vt:lpstr>分类 UIImage+IW.h</vt:lpstr>
      <vt:lpstr>分类 UIImage+IW.m</vt:lpstr>
      <vt:lpstr>修正代码</vt:lpstr>
      <vt:lpstr>修正代码</vt:lpstr>
      <vt:lpstr>运行效果（左iOS6、右iOS7）</vt:lpstr>
      <vt:lpstr>显示iOS6的状态栏</vt:lpstr>
      <vt:lpstr>iOS6运行效果</vt:lpstr>
      <vt:lpstr>iOS6去除图标的玻璃质感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 ZHAO</cp:lastModifiedBy>
  <cp:revision>283</cp:revision>
  <dcterms:created xsi:type="dcterms:W3CDTF">2013-07-22T07:36:09Z</dcterms:created>
  <dcterms:modified xsi:type="dcterms:W3CDTF">2014-01-12T07:25:12Z</dcterms:modified>
</cp:coreProperties>
</file>