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sldIdLst>
    <p:sldId id="265" r:id="rId2"/>
    <p:sldId id="267" r:id="rId3"/>
    <p:sldId id="270" r:id="rId4"/>
    <p:sldId id="271" r:id="rId5"/>
    <p:sldId id="269" r:id="rId6"/>
    <p:sldId id="288" r:id="rId7"/>
    <p:sldId id="289" r:id="rId8"/>
    <p:sldId id="294" r:id="rId9"/>
    <p:sldId id="299" r:id="rId10"/>
    <p:sldId id="291" r:id="rId11"/>
    <p:sldId id="292" r:id="rId12"/>
    <p:sldId id="295" r:id="rId13"/>
    <p:sldId id="298" r:id="rId14"/>
    <p:sldId id="296" r:id="rId15"/>
    <p:sldId id="307" r:id="rId16"/>
    <p:sldId id="297" r:id="rId17"/>
    <p:sldId id="300" r:id="rId18"/>
    <p:sldId id="303" r:id="rId19"/>
    <p:sldId id="272" r:id="rId20"/>
    <p:sldId id="259" r:id="rId21"/>
    <p:sldId id="305" r:id="rId22"/>
    <p:sldId id="273" r:id="rId23"/>
    <p:sldId id="274" r:id="rId24"/>
    <p:sldId id="275" r:id="rId25"/>
    <p:sldId id="276" r:id="rId26"/>
    <p:sldId id="277" r:id="rId27"/>
    <p:sldId id="278" r:id="rId28"/>
    <p:sldId id="280" r:id="rId29"/>
    <p:sldId id="281" r:id="rId30"/>
    <p:sldId id="301" r:id="rId31"/>
    <p:sldId id="282" r:id="rId32"/>
    <p:sldId id="283" r:id="rId33"/>
    <p:sldId id="302" r:id="rId34"/>
    <p:sldId id="284" r:id="rId35"/>
    <p:sldId id="285" r:id="rId36"/>
    <p:sldId id="286" r:id="rId37"/>
    <p:sldId id="287" r:id="rId38"/>
    <p:sldId id="306" r:id="rId39"/>
    <p:sldId id="304" r:id="rId40"/>
    <p:sldId id="25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5034DD-59D0-E448-B1B6-586E77E1538E}">
          <p14:sldIdLst>
            <p14:sldId id="265"/>
          </p14:sldIdLst>
        </p14:section>
        <p14:section name="版本控制概述" id="{D1407EF9-2582-4543-992B-9EC280FBFF6B}">
          <p14:sldIdLst>
            <p14:sldId id="267"/>
            <p14:sldId id="270"/>
            <p14:sldId id="271"/>
            <p14:sldId id="269"/>
            <p14:sldId id="288"/>
          </p14:sldIdLst>
        </p14:section>
        <p14:section name="SVN" id="{80BDD887-7B96-A647-B66B-9B5D70217CDF}">
          <p14:sldIdLst>
            <p14:sldId id="289"/>
            <p14:sldId id="294"/>
            <p14:sldId id="299"/>
            <p14:sldId id="291"/>
            <p14:sldId id="292"/>
            <p14:sldId id="295"/>
            <p14:sldId id="298"/>
            <p14:sldId id="296"/>
            <p14:sldId id="307"/>
            <p14:sldId id="297"/>
            <p14:sldId id="300"/>
            <p14:sldId id="303"/>
          </p14:sldIdLst>
        </p14:section>
        <p14:section name="GIT" id="{B638C0DC-FF7A-F845-9A09-24CCE7920A0F}">
          <p14:sldIdLst>
            <p14:sldId id="272"/>
            <p14:sldId id="259"/>
            <p14:sldId id="305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301"/>
            <p14:sldId id="282"/>
            <p14:sldId id="283"/>
            <p14:sldId id="302"/>
            <p14:sldId id="284"/>
            <p14:sldId id="285"/>
            <p14:sldId id="286"/>
            <p14:sldId id="287"/>
            <p14:sldId id="306"/>
            <p14:sldId id="304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808" autoAdjust="0"/>
  </p:normalViewPr>
  <p:slideViewPr>
    <p:cSldViewPr snapToGrid="0" snapToObjects="1">
      <p:cViewPr>
        <p:scale>
          <a:sx n="108" d="100"/>
          <a:sy n="108" d="100"/>
        </p:scale>
        <p:origin x="-784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3D67-67C7-234C-BB67-87CF3A93120C}" type="datetimeFigureOut">
              <a:t>14-5-14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54D03-7650-1B43-9096-1EF0510F984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2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SSH </a:t>
            </a:r>
            <a:r>
              <a:rPr kumimoji="1" lang="zh-CN" altLang="en-US"/>
              <a:t>为 </a:t>
            </a:r>
            <a:r>
              <a:rPr kumimoji="1" lang="en-US" altLang="zh-CN"/>
              <a:t>Secure Shell </a:t>
            </a:r>
            <a:r>
              <a:rPr kumimoji="1" lang="zh-CN" altLang="en-US"/>
              <a:t>的缩写，由 </a:t>
            </a:r>
            <a:r>
              <a:rPr kumimoji="1" lang="en-US" altLang="zh-CN"/>
              <a:t>IETF </a:t>
            </a:r>
            <a:r>
              <a:rPr kumimoji="1" lang="zh-CN" altLang="en-US"/>
              <a:t>的网络工作小组（</a:t>
            </a:r>
            <a:r>
              <a:rPr kumimoji="1" lang="en-US" altLang="zh-CN"/>
              <a:t>Network Working Group</a:t>
            </a:r>
            <a:r>
              <a:rPr kumimoji="1" lang="zh-CN" altLang="en-US"/>
              <a:t>）所制定；</a:t>
            </a:r>
            <a:r>
              <a:rPr kumimoji="1" lang="en-US" altLang="zh-CN"/>
              <a:t>SSH </a:t>
            </a:r>
            <a:r>
              <a:rPr kumimoji="1" lang="zh-CN" altLang="en-US"/>
              <a:t>为建立在应用层和传输层基础上的安全协议。</a:t>
            </a:r>
            <a:r>
              <a:rPr kumimoji="1" lang="en-US" altLang="zh-CN"/>
              <a:t>SSH </a:t>
            </a:r>
            <a:r>
              <a:rPr kumimoji="1" lang="zh-CN" altLang="en-US"/>
              <a:t>是目前较可靠，专为远程登录会话和其他网络服务提供安全性的协议。利用 </a:t>
            </a:r>
            <a:r>
              <a:rPr kumimoji="1" lang="en-US" altLang="zh-CN"/>
              <a:t>SSH </a:t>
            </a:r>
            <a:r>
              <a:rPr kumimoji="1" lang="zh-CN" altLang="en-US"/>
              <a:t>协议可以有效防止远程管理过程中的信息泄露问题。</a:t>
            </a:r>
            <a:r>
              <a:rPr kumimoji="1" lang="en-US" altLang="zh-CN"/>
              <a:t>SSH</a:t>
            </a:r>
            <a:r>
              <a:rPr kumimoji="1" lang="zh-CN" altLang="en-US"/>
              <a:t>最初是</a:t>
            </a:r>
            <a:r>
              <a:rPr kumimoji="1" lang="en-US" altLang="zh-CN"/>
              <a:t>UNIX</a:t>
            </a:r>
            <a:r>
              <a:rPr kumimoji="1" lang="zh-CN" altLang="en-US"/>
              <a:t>系统上的一个程序，后来又迅速扩展到其他操作平台。</a:t>
            </a:r>
            <a:r>
              <a:rPr kumimoji="1" lang="en-US" altLang="zh-CN"/>
              <a:t>SSH</a:t>
            </a:r>
            <a:r>
              <a:rPr kumimoji="1" lang="zh-CN" altLang="en-US"/>
              <a:t>在正确使用时可弥补网络中的漏洞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54D03-7650-1B43-9096-1EF0510F9848}" type="slidenum"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59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  <p:pic>
        <p:nvPicPr>
          <p:cNvPr id="14" name="图片 13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5" name="图片 14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0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  <p:pic>
        <p:nvPicPr>
          <p:cNvPr id="6" name="图片 5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76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版本控制</a:t>
            </a:r>
            <a:r>
              <a:rPr kumimoji="1" lang="en-US" altLang="zh-CN"/>
              <a:t>——</a:t>
            </a:r>
            <a:r>
              <a:rPr kumimoji="1" lang="zh-CN" altLang="en-US"/>
              <a:t> </a:t>
            </a:r>
            <a:r>
              <a:rPr kumimoji="1" lang="en-US" altLang="zh-CN"/>
              <a:t>SVN</a:t>
            </a:r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GIT</a:t>
            </a:r>
            <a:endParaRPr kumimoji="1"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</a:p>
        </p:txBody>
      </p:sp>
    </p:spTree>
    <p:extLst>
      <p:ext uri="{BB962C8B-B14F-4D97-AF65-F5344CB8AC3E}">
        <p14:creationId xmlns:p14="http://schemas.microsoft.com/office/powerpoint/2010/main" val="3812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版本控制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50" y="627833"/>
            <a:ext cx="6064700" cy="574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823521" y="3438810"/>
            <a:ext cx="2397491" cy="356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8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版本控制2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99" y="499413"/>
            <a:ext cx="5687603" cy="589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97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SVN</a:t>
            </a:r>
            <a:r>
              <a:rPr kumimoji="1" lang="zh-CN" altLang="en-US"/>
              <a:t>服务器</a:t>
            </a:r>
            <a:r>
              <a:rPr kumimoji="1" lang="zh-TW" altLang="en-US"/>
              <a:t>安装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FF0000"/>
                </a:solidFill>
              </a:rPr>
              <a:t>VisualSVN-Server</a:t>
            </a:r>
          </a:p>
          <a:p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chemeClr val="tx1"/>
                </a:solidFill>
              </a:rPr>
              <a:t>到公司</a:t>
            </a:r>
            <a:r>
              <a:rPr kumimoji="1" lang="en-US" altLang="zh-CN">
                <a:solidFill>
                  <a:schemeClr val="tx1"/>
                </a:solidFill>
              </a:rPr>
              <a:t>,</a:t>
            </a:r>
            <a:r>
              <a:rPr kumimoji="1" lang="zh-CN" altLang="en-US">
                <a:solidFill>
                  <a:schemeClr val="tx1"/>
                </a:solidFill>
              </a:rPr>
              <a:t>管理员建立用户名</a:t>
            </a:r>
            <a:r>
              <a:rPr kumimoji="1" lang="en-US" altLang="zh-CN">
                <a:solidFill>
                  <a:schemeClr val="tx1"/>
                </a:solidFill>
              </a:rPr>
              <a:t>&amp;</a:t>
            </a:r>
            <a:r>
              <a:rPr kumimoji="1" lang="zh-CN" altLang="en-US">
                <a:solidFill>
                  <a:schemeClr val="tx1"/>
                </a:solidFill>
              </a:rPr>
              <a:t>密码</a:t>
            </a:r>
            <a:r>
              <a:rPr kumimoji="1" lang="en-US" altLang="zh-CN">
                <a:solidFill>
                  <a:schemeClr val="tx1"/>
                </a:solidFill>
              </a:rPr>
              <a:t>,</a:t>
            </a:r>
            <a:r>
              <a:rPr kumimoji="1" lang="zh-CN" altLang="en-US">
                <a:solidFill>
                  <a:schemeClr val="tx1"/>
                </a:solidFill>
              </a:rPr>
              <a:t>然后告知</a:t>
            </a:r>
            <a:r>
              <a:rPr kumimoji="1" lang="en-US" altLang="zh-CN">
                <a:solidFill>
                  <a:schemeClr val="tx1"/>
                </a:solidFill>
              </a:rPr>
              <a:t>svn</a:t>
            </a:r>
            <a:r>
              <a:rPr kumimoji="1" lang="zh-CN" altLang="en-US">
                <a:solidFill>
                  <a:schemeClr val="tx1"/>
                </a:solidFill>
              </a:rPr>
              <a:t>的地址</a:t>
            </a:r>
            <a:endParaRPr kumimoji="1"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>
                <a:solidFill>
                  <a:schemeClr val="tx1"/>
                </a:solidFill>
              </a:rPr>
              <a:t>http: 80</a:t>
            </a:r>
          </a:p>
          <a:p>
            <a:pPr marL="0" indent="0">
              <a:buNone/>
            </a:pPr>
            <a:r>
              <a:rPr kumimoji="1" lang="en-US" altLang="zh-CN">
                <a:solidFill>
                  <a:schemeClr val="tx1"/>
                </a:solidFill>
              </a:rPr>
              <a:t>https: 443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Subversion</a:t>
            </a:r>
            <a:r>
              <a:rPr kumimoji="1" lang="zh-TW" altLang="en-US"/>
              <a:t>目录规范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>
                <a:solidFill>
                  <a:srgbClr val="FF0000"/>
                </a:solidFill>
              </a:rPr>
              <a:t>/trunk</a:t>
            </a:r>
            <a:r>
              <a:rPr kumimoji="1" lang="en-US" altLang="zh-CN"/>
              <a:t> 	</a:t>
            </a:r>
            <a:r>
              <a:rPr kumimoji="1" lang="zh-CN" altLang="en-US"/>
              <a:t>存放开发的“主线”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>
                <a:solidFill>
                  <a:srgbClr val="FF0000"/>
                </a:solidFill>
              </a:rPr>
              <a:t>/branches </a:t>
            </a:r>
            <a:r>
              <a:rPr kumimoji="1" lang="en-US" altLang="zh-CN"/>
              <a:t>	</a:t>
            </a:r>
            <a:r>
              <a:rPr kumimoji="1" lang="zh-CN" altLang="en-US"/>
              <a:t>存放支线副本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>
                <a:solidFill>
                  <a:srgbClr val="FF0000"/>
                </a:solidFill>
              </a:rPr>
              <a:t>/tags</a:t>
            </a:r>
            <a:r>
              <a:rPr kumimoji="1" lang="en-US" altLang="zh-CN"/>
              <a:t> 	</a:t>
            </a:r>
            <a:r>
              <a:rPr kumimoji="1" lang="zh-CN" altLang="en-US"/>
              <a:t>存放标签副本</a:t>
            </a:r>
            <a:r>
              <a:rPr kumimoji="1" lang="en-US" altLang="zh-CN"/>
              <a:t>(</a:t>
            </a:r>
            <a:r>
              <a:rPr kumimoji="1" lang="zh-CN" altLang="en-US"/>
              <a:t>版本标记</a:t>
            </a:r>
            <a:r>
              <a:rPr kumimoji="1" lang="en-US" altLang="zh-CN"/>
              <a:t>1.0, 2.0)</a:t>
            </a:r>
            <a:endParaRPr kumimoji="1" lang="zh-CN" altLang="en-US"/>
          </a:p>
          <a:p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5538433" y="2833739"/>
            <a:ext cx="58794" cy="3609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38333" y="2709225"/>
            <a:ext cx="89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Trunk</a:t>
            </a:r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50291" y="3433409"/>
            <a:ext cx="458596" cy="4115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38532" y="3997348"/>
            <a:ext cx="458596" cy="4115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338532" y="4585260"/>
            <a:ext cx="458596" cy="4115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4092091" y="2697466"/>
            <a:ext cx="0" cy="374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916203" y="28337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分支</a:t>
            </a:r>
          </a:p>
        </p:txBody>
      </p:sp>
      <p:cxnSp>
        <p:nvCxnSpPr>
          <p:cNvPr id="15" name="直线箭头连接符 14"/>
          <p:cNvCxnSpPr>
            <a:stCxn id="7" idx="2"/>
            <a:endCxn id="16" idx="6"/>
          </p:cNvCxnSpPr>
          <p:nvPr/>
        </p:nvCxnSpPr>
        <p:spPr>
          <a:xfrm flipH="1">
            <a:off x="4327268" y="3639179"/>
            <a:ext cx="1023023" cy="249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821636" y="3639179"/>
            <a:ext cx="505632" cy="499725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68672" y="4291304"/>
            <a:ext cx="458596" cy="411539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868672" y="4902733"/>
            <a:ext cx="458596" cy="411539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338532" y="5290298"/>
            <a:ext cx="458596" cy="41153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>
            <a:stCxn id="19" idx="6"/>
            <a:endCxn id="20" idx="2"/>
          </p:cNvCxnSpPr>
          <p:nvPr/>
        </p:nvCxnSpPr>
        <p:spPr>
          <a:xfrm>
            <a:off x="4327268" y="5108503"/>
            <a:ext cx="1011264" cy="38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2410571" y="2833739"/>
            <a:ext cx="11759" cy="3445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7455131" y="2697466"/>
            <a:ext cx="70553" cy="358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266989" y="2469233"/>
            <a:ext cx="50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1.0</a:t>
            </a:r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114618" y="3550992"/>
            <a:ext cx="50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0.1</a:t>
            </a:r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96386" y="5295720"/>
            <a:ext cx="458596" cy="41153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/>
          <p:cNvCxnSpPr>
            <a:stCxn id="20" idx="6"/>
            <a:endCxn id="31" idx="2"/>
          </p:cNvCxnSpPr>
          <p:nvPr/>
        </p:nvCxnSpPr>
        <p:spPr>
          <a:xfrm>
            <a:off x="5797128" y="5496068"/>
            <a:ext cx="1499258" cy="5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373808" y="5867367"/>
            <a:ext cx="458596" cy="4115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连接符 36"/>
          <p:cNvCxnSpPr/>
          <p:nvPr/>
        </p:nvCxnSpPr>
        <p:spPr>
          <a:xfrm>
            <a:off x="8254735" y="2697466"/>
            <a:ext cx="164624" cy="3851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525684" y="2099901"/>
            <a:ext cx="164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分支</a:t>
            </a:r>
            <a:r>
              <a:rPr kumimoji="1" lang="en-US" altLang="zh-CN"/>
              <a:t>1.0bugfix</a:t>
            </a:r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168477" y="5295720"/>
            <a:ext cx="458596" cy="41153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/>
          <p:cNvCxnSpPr>
            <a:stCxn id="31" idx="6"/>
            <a:endCxn id="39" idx="2"/>
          </p:cNvCxnSpPr>
          <p:nvPr/>
        </p:nvCxnSpPr>
        <p:spPr>
          <a:xfrm>
            <a:off x="7754982" y="5501490"/>
            <a:ext cx="4134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8211567" y="5867367"/>
            <a:ext cx="458596" cy="41153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310679" y="5813997"/>
            <a:ext cx="458596" cy="41153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761357" y="5984950"/>
            <a:ext cx="50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1.1</a:t>
            </a:r>
            <a:endParaRPr kumimoji="1" lang="zh-CN" altLang="en-US"/>
          </a:p>
        </p:txBody>
      </p:sp>
      <p:cxnSp>
        <p:nvCxnSpPr>
          <p:cNvPr id="46" name="直线箭头连接符 45"/>
          <p:cNvCxnSpPr>
            <a:stCxn id="42" idx="2"/>
            <a:endCxn id="43" idx="6"/>
          </p:cNvCxnSpPr>
          <p:nvPr/>
        </p:nvCxnSpPr>
        <p:spPr>
          <a:xfrm flipH="1" flipV="1">
            <a:off x="7769275" y="6019767"/>
            <a:ext cx="442292" cy="53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42" idx="2"/>
            <a:endCxn id="35" idx="6"/>
          </p:cNvCxnSpPr>
          <p:nvPr/>
        </p:nvCxnSpPr>
        <p:spPr>
          <a:xfrm flipH="1">
            <a:off x="5832404" y="6073137"/>
            <a:ext cx="237916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6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SVN</a:t>
            </a:r>
            <a:r>
              <a:rPr kumimoji="1" lang="zh-CN" altLang="en-US"/>
              <a:t>客户端软件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>
                <a:solidFill>
                  <a:srgbClr val="FF0000"/>
                </a:solidFill>
              </a:rPr>
              <a:t>Cornerstone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>
                <a:solidFill>
                  <a:srgbClr val="FF0000"/>
                </a:solidFill>
              </a:rPr>
              <a:t>Versions </a:t>
            </a:r>
            <a:r>
              <a:rPr kumimoji="1" lang="en-US" altLang="zh-CN">
                <a:solidFill>
                  <a:srgbClr val="000000"/>
                </a:solidFill>
              </a:rPr>
              <a:t>(</a:t>
            </a:r>
            <a:r>
              <a:rPr kumimoji="1" lang="zh-CN" altLang="en-US">
                <a:solidFill>
                  <a:srgbClr val="000000"/>
                </a:solidFill>
              </a:rPr>
              <a:t>注意</a:t>
            </a:r>
            <a:r>
              <a:rPr kumimoji="1" lang="en-US" altLang="zh-CN">
                <a:solidFill>
                  <a:srgbClr val="000000"/>
                </a:solidFill>
              </a:rPr>
              <a:t>:</a:t>
            </a:r>
            <a:r>
              <a:rPr kumimoji="1" lang="zh-CN" altLang="en-US">
                <a:solidFill>
                  <a:srgbClr val="000000"/>
                </a:solidFill>
              </a:rPr>
              <a:t>添加了</a:t>
            </a:r>
            <a:r>
              <a:rPr kumimoji="1" lang="en-US" altLang="zh-CN">
                <a:solidFill>
                  <a:srgbClr val="000000"/>
                </a:solidFill>
              </a:rPr>
              <a:t>Bookmark</a:t>
            </a:r>
            <a:r>
              <a:rPr kumimoji="1" lang="zh-CN" altLang="en-US">
                <a:solidFill>
                  <a:srgbClr val="000000"/>
                </a:solidFill>
              </a:rPr>
              <a:t>之后</a:t>
            </a:r>
            <a:r>
              <a:rPr kumimoji="1" lang="en-US" altLang="zh-CN">
                <a:solidFill>
                  <a:srgbClr val="000000"/>
                </a:solidFill>
              </a:rPr>
              <a:t>,</a:t>
            </a:r>
            <a:r>
              <a:rPr kumimoji="1" lang="zh-CN" altLang="en-US">
                <a:solidFill>
                  <a:srgbClr val="000000"/>
                </a:solidFill>
              </a:rPr>
              <a:t>需要重新启动一下</a:t>
            </a:r>
            <a:r>
              <a:rPr kumimoji="1" lang="en-US" altLang="zh-CN">
                <a:solidFill>
                  <a:srgbClr val="000000"/>
                </a:solidFill>
              </a:rPr>
              <a:t>Versions!)</a:t>
            </a:r>
          </a:p>
          <a:p>
            <a:endParaRPr kumimoji="1" lang="en-US" altLang="zh-CN"/>
          </a:p>
          <a:p>
            <a:r>
              <a:rPr kumimoji="1" lang="zh-CN" altLang="en-US"/>
              <a:t>有了</a:t>
            </a:r>
            <a:r>
              <a:rPr kumimoji="1" lang="en-US" altLang="zh-CN"/>
              <a:t>Xcode</a:t>
            </a:r>
            <a:r>
              <a:rPr kumimoji="1" lang="zh-CN" altLang="en-US"/>
              <a:t>，为什么还要使用客户端软件？</a:t>
            </a:r>
            <a:endParaRPr kumimoji="1" lang="en-US" altLang="zh-CN"/>
          </a:p>
          <a:p>
            <a:pPr lvl="1">
              <a:buFont typeface="Wingdings" charset="2"/>
              <a:buChar char="²"/>
            </a:pPr>
            <a:r>
              <a:rPr kumimoji="1" lang="zh-CN" altLang="en-US"/>
              <a:t>因为</a:t>
            </a:r>
            <a:r>
              <a:rPr kumimoji="1" lang="en-US" altLang="zh-CN"/>
              <a:t>Xcode</a:t>
            </a:r>
            <a:r>
              <a:rPr kumimoji="1" lang="zh-CN" altLang="en-US"/>
              <a:t>对</a:t>
            </a:r>
            <a:r>
              <a:rPr kumimoji="1" lang="en-US" altLang="zh-CN"/>
              <a:t>SVN</a:t>
            </a:r>
            <a:r>
              <a:rPr kumimoji="1" lang="zh-CN" altLang="en-US"/>
              <a:t>的集成做的不够好，尤其在</a:t>
            </a:r>
            <a:r>
              <a:rPr kumimoji="1" lang="zh-CN" altLang="en-US">
                <a:solidFill>
                  <a:srgbClr val="FF0000"/>
                </a:solidFill>
              </a:rPr>
              <a:t>目录管理</a:t>
            </a:r>
            <a:r>
              <a:rPr kumimoji="1" lang="zh-CN" altLang="en-US"/>
              <a:t>方面必须要小心谨慎！</a:t>
            </a:r>
          </a:p>
        </p:txBody>
      </p:sp>
    </p:spTree>
    <p:extLst>
      <p:ext uri="{BB962C8B-B14F-4D97-AF65-F5344CB8AC3E}">
        <p14:creationId xmlns:p14="http://schemas.microsoft.com/office/powerpoint/2010/main" val="5154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SVN</a:t>
            </a:r>
            <a:r>
              <a:rPr kumimoji="1" lang="zh-CN" altLang="en-US"/>
              <a:t>复习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服务器</a:t>
            </a:r>
            <a:r>
              <a:rPr kumimoji="1" lang="en-US" altLang="zh-CN"/>
              <a:t>:</a:t>
            </a:r>
            <a:r>
              <a:rPr kumimoji="1" lang="zh-CN" altLang="en-US"/>
              <a:t>代码仓库</a:t>
            </a:r>
            <a:endParaRPr kumimoji="1" lang="en-US" altLang="zh-CN"/>
          </a:p>
          <a:p>
            <a:pPr lvl="1"/>
            <a:r>
              <a:rPr kumimoji="1" lang="zh-CN" altLang="en-US"/>
              <a:t>协议头</a:t>
            </a:r>
            <a:r>
              <a:rPr kumimoji="1" lang="en-US" altLang="zh-CN"/>
              <a:t>:</a:t>
            </a:r>
          </a:p>
          <a:p>
            <a:pPr lvl="2"/>
            <a:r>
              <a:rPr kumimoji="1" lang="en-US" altLang="zh-CN"/>
              <a:t>http: 80</a:t>
            </a:r>
            <a:r>
              <a:rPr kumimoji="1" lang="zh-CN" altLang="en-US"/>
              <a:t> </a:t>
            </a:r>
            <a:r>
              <a:rPr kumimoji="1" lang="en-US" altLang="zh-CN"/>
              <a:t>	</a:t>
            </a:r>
            <a:r>
              <a:rPr kumimoji="1" lang="zh-CN" altLang="en-US"/>
              <a:t>不勾选</a:t>
            </a:r>
            <a:endParaRPr kumimoji="1" lang="en-US" altLang="zh-CN"/>
          </a:p>
          <a:p>
            <a:pPr lvl="2"/>
            <a:r>
              <a:rPr kumimoji="1" lang="en-US" altLang="zh-CN"/>
              <a:t>https: 443</a:t>
            </a:r>
            <a:r>
              <a:rPr kumimoji="1" lang="zh-CN" altLang="en-US"/>
              <a:t> </a:t>
            </a:r>
            <a:r>
              <a:rPr kumimoji="1" lang="en-US" altLang="zh-CN"/>
              <a:t>	</a:t>
            </a:r>
            <a:r>
              <a:rPr kumimoji="1" lang="zh-CN" altLang="en-US"/>
              <a:t>勾选安全</a:t>
            </a:r>
            <a:endParaRPr kumimoji="1" lang="en-US" altLang="zh-CN"/>
          </a:p>
          <a:p>
            <a:pPr lvl="1"/>
            <a:r>
              <a:rPr kumimoji="1" lang="zh-CN" altLang="en-US"/>
              <a:t>服务器上选中服务器</a:t>
            </a:r>
            <a:r>
              <a:rPr kumimoji="1" lang="en-US" altLang="zh-CN"/>
              <a:t>,</a:t>
            </a:r>
            <a:r>
              <a:rPr kumimoji="1" lang="zh-CN" altLang="en-US"/>
              <a:t>点击右键</a:t>
            </a:r>
            <a:r>
              <a:rPr kumimoji="1" lang="en-US" altLang="zh-CN"/>
              <a:t>,</a:t>
            </a:r>
            <a:r>
              <a:rPr kumimoji="1" lang="zh-CN" altLang="en-US"/>
              <a:t>选择</a:t>
            </a:r>
            <a:r>
              <a:rPr kumimoji="1" lang="en-US" altLang="zh-CN"/>
              <a:t>”properties(</a:t>
            </a:r>
            <a:r>
              <a:rPr kumimoji="1" lang="zh-CN" altLang="en-US"/>
              <a:t>属性</a:t>
            </a:r>
            <a:r>
              <a:rPr kumimoji="1" lang="en-US" altLang="zh-CN"/>
              <a:t>)”network(</a:t>
            </a:r>
            <a:r>
              <a:rPr kumimoji="1" lang="zh-CN" altLang="en-US"/>
              <a:t>网络</a:t>
            </a:r>
            <a:r>
              <a:rPr kumimoji="1" lang="en-US" altLang="zh-CN"/>
              <a:t>)</a:t>
            </a:r>
          </a:p>
          <a:p>
            <a:r>
              <a:rPr kumimoji="1" lang="zh-CN" altLang="en-US"/>
              <a:t>客户端</a:t>
            </a:r>
            <a:r>
              <a:rPr kumimoji="1" lang="en-US" altLang="zh-CN"/>
              <a:t>:Versions</a:t>
            </a:r>
          </a:p>
          <a:p>
            <a:pPr lvl="1"/>
            <a:r>
              <a:rPr kumimoji="1" lang="zh-CN" altLang="zh-CN"/>
              <a:t>1</a:t>
            </a:r>
            <a:r>
              <a:rPr kumimoji="1" lang="en-US" altLang="zh-CN"/>
              <a:t>. Repository Bookmark</a:t>
            </a:r>
            <a:r>
              <a:rPr kumimoji="1" lang="zh-CN" altLang="en-US"/>
              <a:t>书签</a:t>
            </a:r>
            <a:r>
              <a:rPr kumimoji="1" lang="en-US" altLang="zh-CN"/>
              <a:t>,</a:t>
            </a:r>
            <a:r>
              <a:rPr kumimoji="1" lang="zh-CN" altLang="en-US"/>
              <a:t>代码仓库的标签</a:t>
            </a:r>
            <a:endParaRPr kumimoji="1" lang="en-US" altLang="zh-CN"/>
          </a:p>
          <a:p>
            <a:pPr lvl="1"/>
            <a:r>
              <a:rPr kumimoji="1" lang="zh-CN" altLang="zh-CN"/>
              <a:t>2</a:t>
            </a:r>
            <a:r>
              <a:rPr kumimoji="1" lang="en-US" altLang="zh-CN"/>
              <a:t>.</a:t>
            </a:r>
            <a:r>
              <a:rPr kumimoji="1" lang="zh-CN" altLang="en-US"/>
              <a:t> </a:t>
            </a:r>
            <a:r>
              <a:rPr kumimoji="1" lang="en-US" altLang="zh-CN"/>
              <a:t>SVN</a:t>
            </a:r>
            <a:r>
              <a:rPr kumimoji="1" lang="zh-CN" altLang="en-US"/>
              <a:t>的一个代码仓库中可以放多个项目</a:t>
            </a:r>
            <a:endParaRPr kumimoji="1" lang="en-US" altLang="zh-CN"/>
          </a:p>
          <a:p>
            <a:pPr lvl="1"/>
            <a:r>
              <a:rPr kumimoji="1" lang="en-US" altLang="zh-CN"/>
              <a:t>3. </a:t>
            </a:r>
            <a:r>
              <a:rPr kumimoji="1" lang="zh-CN" altLang="en-US"/>
              <a:t>用客户端最大的目的就是辅助检查是否有遗漏的情况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r>
              <a:rPr kumimoji="1" lang="zh-CN" altLang="en-US">
                <a:solidFill>
                  <a:srgbClr val="FF0000"/>
                </a:solidFill>
              </a:rPr>
              <a:t>大部分工作在</a:t>
            </a:r>
            <a:r>
              <a:rPr kumimoji="1" lang="en-US" altLang="zh-CN">
                <a:solidFill>
                  <a:srgbClr val="FF0000"/>
                </a:solidFill>
              </a:rPr>
              <a:t>Xcode</a:t>
            </a:r>
            <a:r>
              <a:rPr kumimoji="1" lang="zh-CN" altLang="en-US">
                <a:solidFill>
                  <a:srgbClr val="FF0000"/>
                </a:solidFill>
              </a:rPr>
              <a:t>中都可以完成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en-US" altLang="zh-CN">
                <a:solidFill>
                  <a:srgbClr val="FF0000"/>
                </a:solidFill>
              </a:rPr>
              <a:t>Xcode</a:t>
            </a:r>
            <a:r>
              <a:rPr kumimoji="1" lang="zh-CN" altLang="en-US">
                <a:solidFill>
                  <a:srgbClr val="FF0000"/>
                </a:solidFill>
              </a:rPr>
              <a:t>工作</a:t>
            </a:r>
            <a:r>
              <a:rPr kumimoji="1" lang="en-US" altLang="zh-CN">
                <a:solidFill>
                  <a:srgbClr val="FF0000"/>
                </a:solidFill>
              </a:rPr>
              <a:t>:</a:t>
            </a:r>
            <a:r>
              <a:rPr kumimoji="1" lang="zh-CN" altLang="en-US">
                <a:solidFill>
                  <a:srgbClr val="FF0000"/>
                </a:solidFill>
              </a:rPr>
              <a:t>先更新</a:t>
            </a:r>
            <a:r>
              <a:rPr kumimoji="1" lang="en-US" altLang="zh-CN">
                <a:solidFill>
                  <a:srgbClr val="FF0000"/>
                </a:solidFill>
              </a:rPr>
              <a:t>,</a:t>
            </a:r>
            <a:r>
              <a:rPr kumimoji="1" lang="zh-CN" altLang="en-US">
                <a:solidFill>
                  <a:srgbClr val="FF0000"/>
                </a:solidFill>
              </a:rPr>
              <a:t>再提交</a:t>
            </a:r>
            <a:r>
              <a:rPr kumimoji="1" lang="en-US" altLang="zh-CN">
                <a:solidFill>
                  <a:srgbClr val="FF0000"/>
                </a:solidFill>
              </a:rPr>
              <a:t>!</a:t>
            </a:r>
          </a:p>
          <a:p>
            <a:r>
              <a:rPr kumimoji="1" lang="en-US" altLang="zh-CN">
                <a:solidFill>
                  <a:srgbClr val="FF0000"/>
                </a:solidFill>
              </a:rPr>
              <a:t>Xcode</a:t>
            </a:r>
            <a:r>
              <a:rPr kumimoji="1" lang="zh-CN" altLang="en-US">
                <a:solidFill>
                  <a:srgbClr val="FF0000"/>
                </a:solidFill>
              </a:rPr>
              <a:t>中</a:t>
            </a:r>
            <a:r>
              <a:rPr kumimoji="1" lang="en-US" altLang="zh-CN">
                <a:solidFill>
                  <a:srgbClr val="FF0000"/>
                </a:solidFill>
              </a:rPr>
              <a:t>,</a:t>
            </a:r>
            <a:r>
              <a:rPr kumimoji="1" lang="zh-CN" altLang="en-US">
                <a:solidFill>
                  <a:srgbClr val="FF0000"/>
                </a:solidFill>
              </a:rPr>
              <a:t>最好不要多人同时修改一个</a:t>
            </a:r>
            <a:r>
              <a:rPr kumimoji="1" lang="en-US" altLang="zh-CN">
                <a:solidFill>
                  <a:srgbClr val="FF0000"/>
                </a:solidFill>
              </a:rPr>
              <a:t>Storyboard!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注意</a:t>
            </a:r>
            <a:r>
              <a:rPr kumimoji="1" lang="zh-CN" altLang="zh-CN"/>
              <a:t>！</a:t>
            </a:r>
            <a:r>
              <a:rPr kumimoji="1" lang="zh-CN" altLang="en-US"/>
              <a:t>！！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FF0000"/>
                </a:solidFill>
              </a:rPr>
              <a:t>.svn</a:t>
            </a:r>
            <a:r>
              <a:rPr kumimoji="1" lang="zh-CN" altLang="en-US"/>
              <a:t>这个隐藏目录记录着两项关键的信息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工作文件的基准版本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一个本地副本最后更新的时间戳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注意：千万不要手工修改或删除这个 </a:t>
            </a:r>
            <a:r>
              <a:rPr kumimoji="1" lang="en-US" altLang="zh-CN">
                <a:solidFill>
                  <a:srgbClr val="FF0000"/>
                </a:solidFill>
              </a:rPr>
              <a:t>.svn</a:t>
            </a:r>
            <a:r>
              <a:rPr kumimoji="1" lang="zh-CN" altLang="en-US">
                <a:solidFill>
                  <a:srgbClr val="FF0000"/>
                </a:solidFill>
              </a:rPr>
              <a:t>隐藏目录和里面的文件！ </a:t>
            </a:r>
            <a:r>
              <a:rPr kumimoji="1" lang="zh-CN" altLang="en-US"/>
              <a:t>否则将会导致本地的工作副本被破坏，无法再进行操作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13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SVN</a:t>
            </a:r>
            <a:r>
              <a:rPr kumimoji="1" lang="zh-CN" altLang="en-US"/>
              <a:t>与</a:t>
            </a:r>
            <a:r>
              <a:rPr kumimoji="1" lang="en-US" altLang="zh-CN"/>
              <a:t>Xcode</a:t>
            </a:r>
            <a:r>
              <a:rPr kumimoji="1" lang="zh-CN" altLang="en-US"/>
              <a:t>集成演练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利用多个客户端模拟多人协同工作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解决代码冲突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多人编译同一个</a:t>
            </a:r>
            <a:r>
              <a:rPr kumimoji="1" lang="en-US" altLang="zh-CN"/>
              <a:t>Storyboard(</a:t>
            </a:r>
            <a:r>
              <a:rPr kumimoji="1" lang="zh-CN" altLang="en-US"/>
              <a:t>谨慎</a:t>
            </a:r>
            <a:r>
              <a:rPr kumimoji="1" lang="en-US" altLang="zh-CN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新建分支并合并回主线</a:t>
            </a:r>
            <a:endParaRPr kumimoji="1" lang="en-US" altLang="zh-CN"/>
          </a:p>
          <a:p>
            <a:r>
              <a:rPr kumimoji="1" lang="zh-CN" altLang="en-US"/>
              <a:t>关于分支的细节</a:t>
            </a:r>
            <a:r>
              <a:rPr kumimoji="1" lang="en-US" altLang="zh-CN"/>
              <a:t>: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FF0000"/>
                </a:solidFill>
              </a:rPr>
              <a:t>分支中开发的代码</a:t>
            </a:r>
            <a:r>
              <a:rPr kumimoji="1" lang="en-US" altLang="zh-CN">
                <a:solidFill>
                  <a:srgbClr val="FF0000"/>
                </a:solidFill>
              </a:rPr>
              <a:t>,</a:t>
            </a:r>
            <a:r>
              <a:rPr kumimoji="1" lang="zh-CN" altLang="en-US">
                <a:solidFill>
                  <a:srgbClr val="FF0000"/>
                </a:solidFill>
              </a:rPr>
              <a:t>要尽可能与主杆</a:t>
            </a:r>
            <a:r>
              <a:rPr kumimoji="1" lang="en-US" altLang="zh-CN">
                <a:solidFill>
                  <a:srgbClr val="FF0000"/>
                </a:solidFill>
              </a:rPr>
              <a:t>Trunk</a:t>
            </a:r>
            <a:r>
              <a:rPr kumimoji="1" lang="zh-CN" altLang="en-US">
                <a:solidFill>
                  <a:srgbClr val="FF0000"/>
                </a:solidFill>
              </a:rPr>
              <a:t>上的代码耦合度低</a:t>
            </a:r>
            <a:r>
              <a:rPr kumimoji="1" lang="en-US" altLang="zh-CN">
                <a:solidFill>
                  <a:srgbClr val="FF0000"/>
                </a:solidFill>
              </a:rPr>
              <a:t>!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1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</a:t>
            </a:r>
            <a:r>
              <a:rPr kumimoji="1" lang="en-US" altLang="zh-CN"/>
              <a:t>SVN</a:t>
            </a:r>
            <a:r>
              <a:rPr kumimoji="1" lang="zh-CN" altLang="en-US"/>
              <a:t>我们应该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经常更新</a:t>
            </a:r>
            <a:r>
              <a:rPr kumimoji="1" lang="zh-CN" altLang="en-US"/>
              <a:t>：降低冲突的可能性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提交前需在本机测试通过</a:t>
            </a:r>
            <a:r>
              <a:rPr kumimoji="1" lang="zh-CN" altLang="en-US"/>
              <a:t>：降低将问题代码传到版本库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提交时一定写备注</a:t>
            </a:r>
            <a:r>
              <a:rPr kumimoji="1" lang="zh-CN" altLang="en-US"/>
              <a:t>：方便其他员工查看和自己以后回顾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对于不需要提交的文件不要提交到版本库</a:t>
            </a:r>
          </a:p>
          <a:p>
            <a:endParaRPr kumimoji="1" lang="en-US" altLang="zh-CN"/>
          </a:p>
          <a:p>
            <a:r>
              <a:rPr kumimoji="1" lang="zh-CN" altLang="en-US"/>
              <a:t>提示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每次提交之前先更新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每天下班前提交当天编译通过的代码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每天上班第一件事情更新前一天的代码</a:t>
            </a:r>
          </a:p>
        </p:txBody>
      </p:sp>
    </p:spTree>
    <p:extLst>
      <p:ext uri="{BB962C8B-B14F-4D97-AF65-F5344CB8AC3E}">
        <p14:creationId xmlns:p14="http://schemas.microsoft.com/office/powerpoint/2010/main" val="267121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GIT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sz="2800"/>
              <a:t>GIT</a:t>
            </a:r>
            <a:r>
              <a:rPr kumimoji="1" lang="zh-TW" altLang="en-US" sz="2800"/>
              <a:t>简介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/>
              <a:t>GIT</a:t>
            </a:r>
            <a:r>
              <a:rPr kumimoji="1" lang="zh-CN" altLang="en-US" sz="2800"/>
              <a:t>工作模型及基本概念</a:t>
            </a:r>
            <a:endParaRPr kumimoji="1" lang="en-US" altLang="zh-CN" sz="280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800"/>
              <a:t>GIT</a:t>
            </a:r>
            <a:r>
              <a:rPr kumimoji="1" lang="zh-CN" altLang="en-US" sz="2800"/>
              <a:t>常用命令及演练</a:t>
            </a:r>
            <a:endParaRPr kumimoji="1" lang="en-US" altLang="zh-TW" sz="280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800"/>
              <a:t>在</a:t>
            </a:r>
            <a:r>
              <a:rPr kumimoji="1" lang="en-US" altLang="zh-CN" sz="2800"/>
              <a:t>Xcode</a:t>
            </a:r>
            <a:r>
              <a:rPr kumimoji="1" lang="zh-CN" altLang="en-US" sz="2800"/>
              <a:t>中使用</a:t>
            </a:r>
            <a:r>
              <a:rPr kumimoji="1" lang="en-US" altLang="zh-CN" sz="2800"/>
              <a:t>GIT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800"/>
              <a:t>GIT</a:t>
            </a:r>
            <a:r>
              <a:rPr kumimoji="1" lang="zh-TW" altLang="en-US" sz="2800"/>
              <a:t>经典协同模型</a:t>
            </a:r>
            <a:r>
              <a:rPr kumimoji="1" lang="en-US" altLang="zh-TW" sz="2800"/>
              <a:t>/</a:t>
            </a:r>
            <a:r>
              <a:rPr kumimoji="1" lang="zh-TW" altLang="en-US" sz="2800"/>
              <a:t>分支分类</a:t>
            </a:r>
            <a:endParaRPr kumimoji="1" lang="en-US" altLang="zh-CN" sz="280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/>
              <a:t>GIT</a:t>
            </a:r>
            <a:r>
              <a:rPr kumimoji="1" lang="zh-CN" altLang="en-US" sz="2800"/>
              <a:t>服务器的安装与配置</a:t>
            </a:r>
          </a:p>
        </p:txBody>
      </p:sp>
    </p:spTree>
    <p:extLst>
      <p:ext uri="{BB962C8B-B14F-4D97-AF65-F5344CB8AC3E}">
        <p14:creationId xmlns:p14="http://schemas.microsoft.com/office/powerpoint/2010/main" val="3395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提问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solidFill>
                  <a:srgbClr val="FF0000"/>
                </a:solidFill>
              </a:rPr>
              <a:t>什么是版本控制？</a:t>
            </a:r>
            <a:endParaRPr kumimoji="1" lang="en-US" altLang="zh-CN">
              <a:solidFill>
                <a:srgbClr val="FF0000"/>
              </a:solidFill>
            </a:endParaRPr>
          </a:p>
          <a:p>
            <a:pPr lvl="1"/>
            <a:r>
              <a:rPr kumimoji="1" lang="zh-CN" altLang="en-US"/>
              <a:t>是能够一直监视代码文件的变更，并存储这些文件以便将来引用的一种机制</a:t>
            </a:r>
            <a:r>
              <a:rPr kumimoji="1" lang="en-US" altLang="zh-CN"/>
              <a:t>(</a:t>
            </a:r>
            <a:r>
              <a:rPr kumimoji="1" lang="zh-CN" altLang="en-US"/>
              <a:t>软件</a:t>
            </a:r>
            <a:r>
              <a:rPr kumimoji="1" lang="en-US" altLang="zh-CN"/>
              <a:t>)</a:t>
            </a:r>
          </a:p>
          <a:p>
            <a:pPr lvl="1"/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为什么要使用版本控制？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记录哪个开发人员做了变更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变更发生的具体时间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实际修订的内容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如果需要，可以恢复特定文件或者整个项目到以前的版本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/>
              <a:t>……</a:t>
            </a:r>
          </a:p>
          <a:p>
            <a:pPr lvl="1"/>
            <a:endParaRPr kumimoji="1" lang="en-US" altLang="zh-CN"/>
          </a:p>
          <a:p>
            <a:r>
              <a:rPr kumimoji="1" lang="zh-CN" altLang="en-US"/>
              <a:t>不使用版本控制还会出现什么问题？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38288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GIT</a:t>
            </a:r>
            <a:r>
              <a:rPr kumimoji="1"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GIT</a:t>
            </a:r>
            <a:r>
              <a:rPr kumimoji="1" lang="zh-CN" altLang="en-US"/>
              <a:t>是一款自由和开源的</a:t>
            </a:r>
            <a:r>
              <a:rPr kumimoji="1" lang="zh-CN" altLang="en-US">
                <a:solidFill>
                  <a:srgbClr val="FF0000"/>
                </a:solidFill>
              </a:rPr>
              <a:t>分布式</a:t>
            </a:r>
            <a:r>
              <a:rPr kumimoji="1" lang="zh-CN" altLang="en-US">
                <a:solidFill>
                  <a:srgbClr val="0000FF"/>
                </a:solidFill>
              </a:rPr>
              <a:t>版本控制系统</a:t>
            </a:r>
            <a:r>
              <a:rPr kumimoji="1" lang="zh-CN" altLang="en-US"/>
              <a:t>，用于敏捷高效地处理任何或小或大的项目</a:t>
            </a:r>
            <a:endParaRPr kumimoji="1" lang="en-US" altLang="zh-CN"/>
          </a:p>
          <a:p>
            <a:r>
              <a:rPr kumimoji="1" lang="zh-CN" altLang="en-US"/>
              <a:t>是</a:t>
            </a:r>
            <a:r>
              <a:rPr kumimoji="1" lang="en-US" altLang="zh-CN">
                <a:solidFill>
                  <a:srgbClr val="FF0000"/>
                </a:solidFill>
              </a:rPr>
              <a:t>Linus(</a:t>
            </a:r>
            <a:r>
              <a:rPr kumimoji="1" lang="zh-CN" altLang="en-US">
                <a:solidFill>
                  <a:srgbClr val="FF0000"/>
                </a:solidFill>
              </a:rPr>
              <a:t>李纳斯</a:t>
            </a:r>
            <a:r>
              <a:rPr kumimoji="1" lang="en-US" altLang="zh-CN">
                <a:solidFill>
                  <a:srgbClr val="FF0000"/>
                </a:solidFill>
              </a:rPr>
              <a:t>)</a:t>
            </a:r>
            <a:r>
              <a:rPr kumimoji="1" lang="zh-CN" altLang="en-US"/>
              <a:t>的第二个伟大作品</a:t>
            </a:r>
            <a:r>
              <a:rPr kumimoji="1" lang="zh-CN" altLang="zh-CN"/>
              <a:t>，</a:t>
            </a:r>
            <a:r>
              <a:rPr kumimoji="1" lang="en-US" altLang="zh-CN"/>
              <a:t>2005</a:t>
            </a:r>
            <a:r>
              <a:rPr kumimoji="1" lang="zh-CN" altLang="en-US"/>
              <a:t>年由于</a:t>
            </a:r>
            <a:r>
              <a:rPr kumimoji="1" lang="en-US" altLang="zh-CN"/>
              <a:t>BitKeeper</a:t>
            </a:r>
            <a:r>
              <a:rPr kumimoji="1" lang="zh-CN" altLang="en-US"/>
              <a:t>软件公司对</a:t>
            </a:r>
            <a:r>
              <a:rPr kumimoji="1" lang="en-US" altLang="zh-CN"/>
              <a:t>Linux</a:t>
            </a:r>
            <a:r>
              <a:rPr kumimoji="1" lang="zh-CN" altLang="en-US"/>
              <a:t>社区停止了免费使用权。</a:t>
            </a:r>
            <a:r>
              <a:rPr kumimoji="1" lang="en-US" altLang="zh-CN"/>
              <a:t>Linus</a:t>
            </a:r>
            <a:r>
              <a:rPr kumimoji="1" lang="zh-CN" altLang="en-US"/>
              <a:t>迫不得己自己开发了一个分布式版本控制工具，从而</a:t>
            </a:r>
            <a:r>
              <a:rPr kumimoji="1" lang="en-US" altLang="zh-CN"/>
              <a:t>Git</a:t>
            </a:r>
            <a:r>
              <a:rPr kumimoji="1" lang="zh-CN" altLang="en-US"/>
              <a:t>诞生了</a:t>
            </a:r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几乎所有优秀的</a:t>
            </a:r>
            <a:r>
              <a:rPr kumimoji="1" lang="en-US" altLang="zh-CN">
                <a:solidFill>
                  <a:srgbClr val="FF0000"/>
                </a:solidFill>
              </a:rPr>
              <a:t>iOS</a:t>
            </a:r>
            <a:r>
              <a:rPr kumimoji="1" lang="zh-CN" altLang="en-US">
                <a:solidFill>
                  <a:srgbClr val="FF0000"/>
                </a:solidFill>
              </a:rPr>
              <a:t>第三方框架都使用</a:t>
            </a:r>
            <a:r>
              <a:rPr kumimoji="1" lang="en-US" altLang="zh-CN">
                <a:solidFill>
                  <a:srgbClr val="FF0000"/>
                </a:solidFill>
              </a:rPr>
              <a:t>GIT</a:t>
            </a:r>
          </a:p>
          <a:p>
            <a:r>
              <a:rPr kumimoji="1" lang="zh-CN" altLang="en-US"/>
              <a:t>目前移动开发领域，越来越多的公司开始转向</a:t>
            </a:r>
            <a:r>
              <a:rPr kumimoji="1" lang="en-US" altLang="zh-CN"/>
              <a:t>GIT</a:t>
            </a:r>
          </a:p>
          <a:p>
            <a:r>
              <a:rPr kumimoji="1" lang="en-US" altLang="zh-CN">
                <a:solidFill>
                  <a:srgbClr val="FF0000"/>
                </a:solidFill>
              </a:rPr>
              <a:t>Xcode</a:t>
            </a:r>
            <a:r>
              <a:rPr kumimoji="1" lang="zh-CN" altLang="en-US">
                <a:solidFill>
                  <a:srgbClr val="FF0000"/>
                </a:solidFill>
              </a:rPr>
              <a:t>中已经集成了最常用的</a:t>
            </a:r>
            <a:r>
              <a:rPr kumimoji="1" lang="en-US" altLang="zh-CN">
                <a:solidFill>
                  <a:srgbClr val="FF0000"/>
                </a:solidFill>
              </a:rPr>
              <a:t>GIT</a:t>
            </a:r>
            <a:r>
              <a:rPr kumimoji="1" lang="zh-CN" altLang="en-US">
                <a:solidFill>
                  <a:srgbClr val="FF0000"/>
                </a:solidFill>
              </a:rPr>
              <a:t>功能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pic>
        <p:nvPicPr>
          <p:cNvPr id="4" name="图片 3" descr="linu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24" y="3343440"/>
            <a:ext cx="1948349" cy="295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SVN vs GIT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>
                <a:solidFill>
                  <a:srgbClr val="FF6600"/>
                </a:solidFill>
              </a:rPr>
              <a:t>SVN</a:t>
            </a:r>
            <a:r>
              <a:rPr kumimoji="1" lang="zh-CN" altLang="en-US" b="1">
                <a:solidFill>
                  <a:srgbClr val="FF6600"/>
                </a:solidFill>
              </a:rPr>
              <a:t> </a:t>
            </a:r>
            <a:endParaRPr kumimoji="1" lang="en-US" altLang="zh-CN" b="1">
              <a:solidFill>
                <a:srgbClr val="FF6600"/>
              </a:solidFill>
            </a:endParaRPr>
          </a:p>
          <a:p>
            <a:pPr lvl="1"/>
            <a:r>
              <a:rPr kumimoji="1" lang="zh-CN" altLang="en-US"/>
              <a:t>集中式</a:t>
            </a:r>
            <a:endParaRPr kumimoji="1" lang="en-US" altLang="zh-CN"/>
          </a:p>
          <a:p>
            <a:pPr lvl="1"/>
            <a:r>
              <a:rPr kumimoji="1" lang="zh-CN" altLang="en-US"/>
              <a:t>效率略差</a:t>
            </a:r>
            <a:endParaRPr kumimoji="1" lang="en-US" altLang="zh-CN"/>
          </a:p>
          <a:p>
            <a:pPr lvl="1"/>
            <a:r>
              <a:rPr kumimoji="1" lang="zh-CN" altLang="en-US"/>
              <a:t>国内使用的较为广泛</a:t>
            </a:r>
            <a:endParaRPr kumimoji="1" lang="en-US" altLang="zh-CN"/>
          </a:p>
          <a:p>
            <a:pPr lvl="1"/>
            <a:r>
              <a:rPr kumimoji="1" lang="zh-CN" altLang="en-US"/>
              <a:t>由较好的图形化客户端和服务器支持，学习和使用相对简单</a:t>
            </a:r>
            <a:endParaRPr kumimoji="1" lang="en-US" altLang="zh-CN"/>
          </a:p>
          <a:p>
            <a:pPr lvl="1"/>
            <a:r>
              <a:rPr kumimoji="1" lang="zh-CN" altLang="en-US"/>
              <a:t>项目分支管理简单</a:t>
            </a:r>
            <a:endParaRPr kumimoji="1" lang="en-US" altLang="zh-CN"/>
          </a:p>
          <a:p>
            <a:r>
              <a:rPr kumimoji="1" lang="en-US" altLang="zh-CN" b="1">
                <a:solidFill>
                  <a:srgbClr val="FF6600"/>
                </a:solidFill>
              </a:rPr>
              <a:t>GIT</a:t>
            </a:r>
          </a:p>
          <a:p>
            <a:pPr lvl="1"/>
            <a:r>
              <a:rPr kumimoji="1" lang="zh-CN" altLang="en-US"/>
              <a:t>分布式</a:t>
            </a:r>
            <a:endParaRPr kumimoji="1" lang="en-US" altLang="zh-CN"/>
          </a:p>
          <a:p>
            <a:pPr lvl="1"/>
            <a:r>
              <a:rPr kumimoji="1" lang="zh-CN" altLang="en-US"/>
              <a:t>效率高</a:t>
            </a:r>
            <a:endParaRPr kumimoji="1" lang="en-US" altLang="zh-CN"/>
          </a:p>
          <a:p>
            <a:pPr lvl="1"/>
            <a:r>
              <a:rPr kumimoji="1" lang="zh-CN" altLang="en-US"/>
              <a:t>国际上已经普遍使用，移动互联网项目开始越来越多地转向</a:t>
            </a:r>
            <a:r>
              <a:rPr kumimoji="1" lang="en-US" altLang="zh-CN"/>
              <a:t>GIT</a:t>
            </a:r>
          </a:p>
          <a:p>
            <a:pPr lvl="1"/>
            <a:r>
              <a:rPr kumimoji="1" lang="en-US" altLang="zh-CN"/>
              <a:t>Xcode</a:t>
            </a:r>
            <a:r>
              <a:rPr kumimoji="1" lang="zh-CN" altLang="en-US"/>
              <a:t>集成的功能已经能够满足大部分日常需求，但还有少量命令需要在终端输入，学习曲线相对陡峭</a:t>
            </a:r>
            <a:endParaRPr kumimoji="1" lang="en-US" altLang="zh-CN"/>
          </a:p>
          <a:p>
            <a:pPr lvl="1"/>
            <a:r>
              <a:rPr kumimoji="1" lang="zh-CN" altLang="en-US"/>
              <a:t>项目分支可以无限细分，更适合大型项目的版本规划</a:t>
            </a:r>
          </a:p>
        </p:txBody>
      </p:sp>
    </p:spTree>
    <p:extLst>
      <p:ext uri="{BB962C8B-B14F-4D97-AF65-F5344CB8AC3E}">
        <p14:creationId xmlns:p14="http://schemas.microsoft.com/office/powerpoint/2010/main" val="15933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选择</a:t>
            </a:r>
            <a:r>
              <a:rPr kumimoji="1" lang="en-US" altLang="zh-CN"/>
              <a:t>GIT</a:t>
            </a:r>
            <a:r>
              <a:rPr kumimoji="1" lang="zh-CN" altLang="en-US"/>
              <a:t>的理由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分布式，离线操作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每日工作备份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异地协同工作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现场版本控制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避免引入辅助目录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可以吃后悔药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工作进度随时保存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快</a:t>
            </a:r>
          </a:p>
        </p:txBody>
      </p:sp>
    </p:spTree>
    <p:extLst>
      <p:ext uri="{BB962C8B-B14F-4D97-AF65-F5344CB8AC3E}">
        <p14:creationId xmlns:p14="http://schemas.microsoft.com/office/powerpoint/2010/main" val="26574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GIT</a:t>
            </a:r>
            <a:r>
              <a:rPr kumimoji="1" lang="zh-CN" altLang="en-US"/>
              <a:t>工作模型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集中式协同模型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社交网络式协同模型</a:t>
            </a:r>
          </a:p>
        </p:txBody>
      </p:sp>
    </p:spTree>
    <p:extLst>
      <p:ext uri="{BB962C8B-B14F-4D97-AF65-F5344CB8AC3E}">
        <p14:creationId xmlns:p14="http://schemas.microsoft.com/office/powerpoint/2010/main" val="26493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集中式协同模型</a:t>
            </a:r>
            <a:br>
              <a:rPr kumimoji="1" lang="zh-CN" altLang="en-US"/>
            </a:br>
            <a:endParaRPr kumimoji="1"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1629663" y="1854960"/>
            <a:ext cx="5884674" cy="3752726"/>
            <a:chOff x="1629663" y="1854960"/>
            <a:chExt cx="5884674" cy="3752726"/>
          </a:xfrm>
        </p:grpSpPr>
        <p:sp>
          <p:nvSpPr>
            <p:cNvPr id="4" name="罐形 3"/>
            <p:cNvSpPr/>
            <p:nvPr/>
          </p:nvSpPr>
          <p:spPr>
            <a:xfrm>
              <a:off x="3744001" y="1854960"/>
              <a:ext cx="1655998" cy="2026186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共享版本库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629663" y="4865702"/>
              <a:ext cx="1626869" cy="741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开发人员</a:t>
              </a:r>
              <a:r>
                <a:rPr kumimoji="1" lang="en-US" altLang="zh-CN">
                  <a:latin typeface="Eurostile"/>
                  <a:ea typeface="华文细黑"/>
                  <a:cs typeface="Eurostile"/>
                </a:rPr>
                <a:t>1</a:t>
              </a:r>
              <a:endParaRPr kumimoji="1" lang="zh-CN" altLang="en-US">
                <a:latin typeface="Eurostile"/>
                <a:ea typeface="华文细黑"/>
                <a:cs typeface="Eurostile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58565" y="4865702"/>
              <a:ext cx="1626869" cy="741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开发人员</a:t>
              </a:r>
              <a:r>
                <a:rPr kumimoji="1" lang="en-US" altLang="zh-CN">
                  <a:latin typeface="Eurostile"/>
                  <a:ea typeface="华文细黑"/>
                  <a:cs typeface="Eurostile"/>
                </a:rPr>
                <a:t>2</a:t>
              </a:r>
              <a:endParaRPr kumimoji="1" lang="zh-CN" altLang="en-US">
                <a:latin typeface="Eurostile"/>
                <a:ea typeface="华文细黑"/>
                <a:cs typeface="Eurostile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887468" y="4865702"/>
              <a:ext cx="1626869" cy="741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开发人员</a:t>
              </a:r>
              <a:r>
                <a:rPr kumimoji="1" lang="en-US" altLang="zh-CN">
                  <a:latin typeface="Eurostile"/>
                  <a:ea typeface="华文细黑"/>
                  <a:cs typeface="Eurostile"/>
                </a:rPr>
                <a:t>N</a:t>
              </a:r>
              <a:endParaRPr kumimoji="1" lang="zh-CN" altLang="en-US"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10" name="直线箭头连接符 9"/>
            <p:cNvCxnSpPr>
              <a:stCxn id="5" idx="0"/>
              <a:endCxn id="4" idx="3"/>
            </p:cNvCxnSpPr>
            <p:nvPr/>
          </p:nvCxnSpPr>
          <p:spPr>
            <a:xfrm flipV="1">
              <a:off x="2443098" y="3881146"/>
              <a:ext cx="2128902" cy="9845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6" idx="0"/>
              <a:endCxn id="4" idx="3"/>
            </p:cNvCxnSpPr>
            <p:nvPr/>
          </p:nvCxnSpPr>
          <p:spPr>
            <a:xfrm flipV="1">
              <a:off x="4572000" y="3881146"/>
              <a:ext cx="0" cy="9845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7" idx="0"/>
              <a:endCxn id="4" idx="3"/>
            </p:cNvCxnSpPr>
            <p:nvPr/>
          </p:nvCxnSpPr>
          <p:spPr>
            <a:xfrm flipH="1" flipV="1">
              <a:off x="4572000" y="3881146"/>
              <a:ext cx="2128903" cy="9845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13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社交网络式协同模型</a:t>
            </a:r>
          </a:p>
        </p:txBody>
      </p:sp>
      <p:grpSp>
        <p:nvGrpSpPr>
          <p:cNvPr id="67" name="组 66"/>
          <p:cNvGrpSpPr/>
          <p:nvPr/>
        </p:nvGrpSpPr>
        <p:grpSpPr>
          <a:xfrm>
            <a:off x="1484160" y="1555311"/>
            <a:ext cx="6136434" cy="4765821"/>
            <a:chOff x="1484160" y="1555311"/>
            <a:chExt cx="6136434" cy="4765821"/>
          </a:xfrm>
        </p:grpSpPr>
        <p:sp>
          <p:nvSpPr>
            <p:cNvPr id="4" name="罐形 3"/>
            <p:cNvSpPr/>
            <p:nvPr/>
          </p:nvSpPr>
          <p:spPr>
            <a:xfrm>
              <a:off x="1484160" y="1555311"/>
              <a:ext cx="6136434" cy="827597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共享版本库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629663" y="5579148"/>
              <a:ext cx="1626869" cy="741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开发人员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887468" y="5579148"/>
              <a:ext cx="1626869" cy="741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开发人员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744001" y="2977646"/>
              <a:ext cx="1626869" cy="7419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核心开发人员</a:t>
              </a:r>
            </a:p>
          </p:txBody>
        </p:sp>
        <p:cxnSp>
          <p:nvCxnSpPr>
            <p:cNvPr id="33" name="直线箭头连接符 32"/>
            <p:cNvCxnSpPr>
              <a:endCxn id="7" idx="0"/>
            </p:cNvCxnSpPr>
            <p:nvPr/>
          </p:nvCxnSpPr>
          <p:spPr>
            <a:xfrm>
              <a:off x="6700903" y="2382908"/>
              <a:ext cx="0" cy="31962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>
              <a:endCxn id="5" idx="0"/>
            </p:cNvCxnSpPr>
            <p:nvPr/>
          </p:nvCxnSpPr>
          <p:spPr>
            <a:xfrm>
              <a:off x="2443098" y="2382908"/>
              <a:ext cx="0" cy="31962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2686180" y="4328636"/>
              <a:ext cx="1626869" cy="74198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开发人员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4866813" y="4328636"/>
              <a:ext cx="1626869" cy="74198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开发人员</a:t>
              </a:r>
            </a:p>
          </p:txBody>
        </p:sp>
        <p:cxnSp>
          <p:nvCxnSpPr>
            <p:cNvPr id="45" name="直线箭头连接符 44"/>
            <p:cNvCxnSpPr>
              <a:endCxn id="40" idx="0"/>
            </p:cNvCxnSpPr>
            <p:nvPr/>
          </p:nvCxnSpPr>
          <p:spPr>
            <a:xfrm>
              <a:off x="3499615" y="2382908"/>
              <a:ext cx="0" cy="19457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>
              <a:endCxn id="41" idx="0"/>
            </p:cNvCxnSpPr>
            <p:nvPr/>
          </p:nvCxnSpPr>
          <p:spPr>
            <a:xfrm>
              <a:off x="5680248" y="2382908"/>
              <a:ext cx="0" cy="19457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>
              <a:stCxn id="40" idx="0"/>
              <a:endCxn id="20" idx="2"/>
            </p:cNvCxnSpPr>
            <p:nvPr/>
          </p:nvCxnSpPr>
          <p:spPr>
            <a:xfrm flipV="1">
              <a:off x="3499615" y="3719630"/>
              <a:ext cx="1057821" cy="609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直线箭头连接符 52"/>
            <p:cNvCxnSpPr>
              <a:stCxn id="41" idx="0"/>
              <a:endCxn id="20" idx="2"/>
            </p:cNvCxnSpPr>
            <p:nvPr/>
          </p:nvCxnSpPr>
          <p:spPr>
            <a:xfrm flipH="1" flipV="1">
              <a:off x="4557436" y="3719630"/>
              <a:ext cx="1122812" cy="609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直线箭头连接符 55"/>
            <p:cNvCxnSpPr>
              <a:stCxn id="5" idx="0"/>
              <a:endCxn id="40" idx="2"/>
            </p:cNvCxnSpPr>
            <p:nvPr/>
          </p:nvCxnSpPr>
          <p:spPr>
            <a:xfrm flipV="1">
              <a:off x="2443098" y="5070620"/>
              <a:ext cx="1056517" cy="5085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>
              <a:stCxn id="7" idx="0"/>
              <a:endCxn id="41" idx="2"/>
            </p:cNvCxnSpPr>
            <p:nvPr/>
          </p:nvCxnSpPr>
          <p:spPr>
            <a:xfrm flipH="1" flipV="1">
              <a:off x="5680248" y="5070620"/>
              <a:ext cx="1020655" cy="5085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/>
            <p:cNvCxnSpPr>
              <a:stCxn id="20" idx="0"/>
              <a:endCxn id="4" idx="3"/>
            </p:cNvCxnSpPr>
            <p:nvPr/>
          </p:nvCxnSpPr>
          <p:spPr>
            <a:xfrm flipH="1" flipV="1">
              <a:off x="4552377" y="2382908"/>
              <a:ext cx="5059" cy="594738"/>
            </a:xfrm>
            <a:prstGeom prst="straightConnector1">
              <a:avLst/>
            </a:prstGeom>
            <a:ln w="57150" cmpd="sng"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26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GIT</a:t>
            </a:r>
            <a:r>
              <a:rPr kumimoji="1" lang="zh-CN" altLang="en-US"/>
              <a:t>基本交互流程图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0" y="1981200"/>
            <a:ext cx="3943350" cy="3886200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498474" y="2511329"/>
            <a:ext cx="233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Clone</a:t>
            </a:r>
            <a:r>
              <a:rPr kumimoji="1" lang="zh-CN" altLang="en-US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只需要做一次！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8474" y="5753248"/>
            <a:ext cx="327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每天下班前</a:t>
            </a:r>
            <a:r>
              <a:rPr kumimoji="1" lang="en-US" altLang="zh-CN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push</a:t>
            </a:r>
            <a:r>
              <a:rPr kumimoji="1" lang="zh-CN" altLang="en-US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可编译版本</a:t>
            </a:r>
            <a:endParaRPr kumimoji="1" lang="en-US" altLang="zh-CN">
              <a:solidFill>
                <a:srgbClr val="FF0000"/>
              </a:solidFill>
              <a:latin typeface="Eurostile"/>
              <a:ea typeface="华文细黑"/>
              <a:cs typeface="Eurostile"/>
            </a:endParaRPr>
          </a:p>
          <a:p>
            <a:r>
              <a:rPr kumimoji="1" lang="zh-CN" altLang="en-US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每天上班先</a:t>
            </a:r>
            <a:r>
              <a:rPr kumimoji="1" lang="en-US" altLang="zh-CN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pull</a:t>
            </a:r>
            <a:r>
              <a:rPr kumimoji="1" lang="zh-CN" altLang="en-US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前一天所有代码</a:t>
            </a:r>
          </a:p>
        </p:txBody>
      </p:sp>
    </p:spTree>
    <p:extLst>
      <p:ext uri="{BB962C8B-B14F-4D97-AF65-F5344CB8AC3E}">
        <p14:creationId xmlns:p14="http://schemas.microsoft.com/office/powerpoint/2010/main" val="308099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GIT</a:t>
            </a:r>
            <a:r>
              <a:rPr kumimoji="1" lang="zh-CN" altLang="en-US"/>
              <a:t>仓库初始化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仓库初始化</a:t>
            </a:r>
          </a:p>
          <a:p>
            <a:pPr lvl="1"/>
            <a:r>
              <a:rPr kumimoji="1" lang="en-US" altLang="zh-TW">
                <a:solidFill>
                  <a:srgbClr val="FF0000"/>
                </a:solidFill>
                <a:latin typeface="Menlo Regular"/>
                <a:cs typeface="Menlo Regular"/>
              </a:rPr>
              <a:t>git init --bare shared.git</a:t>
            </a:r>
          </a:p>
          <a:p>
            <a:pPr lvl="1"/>
            <a:endParaRPr kumimoji="1" lang="en-US" altLang="zh-TW"/>
          </a:p>
          <a:p>
            <a:r>
              <a:rPr kumimoji="1" lang="zh-TW" altLang="en-US"/>
              <a:t>仓库文件目录</a:t>
            </a:r>
          </a:p>
          <a:p>
            <a:pPr lvl="1"/>
            <a:r>
              <a:rPr kumimoji="1" lang="en-US" altLang="zh-TW">
                <a:solidFill>
                  <a:srgbClr val="FF0000"/>
                </a:solidFill>
              </a:rPr>
              <a:t>HEAD</a:t>
            </a:r>
            <a:r>
              <a:rPr kumimoji="1" lang="zh-TW" altLang="en-US"/>
              <a:t>:</a:t>
            </a:r>
            <a:r>
              <a:rPr kumimoji="1" lang="en-US" altLang="zh-TW"/>
              <a:t>	</a:t>
            </a:r>
            <a:r>
              <a:rPr kumimoji="1" lang="zh-TW" altLang="en-US"/>
              <a:t>指向当前分支的一个提交</a:t>
            </a:r>
          </a:p>
          <a:p>
            <a:pPr lvl="1"/>
            <a:r>
              <a:rPr kumimoji="1" lang="en-US" altLang="zh-TW">
                <a:solidFill>
                  <a:srgbClr val="FF0000"/>
                </a:solidFill>
              </a:rPr>
              <a:t>description</a:t>
            </a:r>
            <a:r>
              <a:rPr kumimoji="1" lang="en-US" altLang="zh-CN"/>
              <a:t>:	</a:t>
            </a:r>
            <a:r>
              <a:rPr kumimoji="1" lang="zh-TW" altLang="en-US"/>
              <a:t>项目的描述信息</a:t>
            </a:r>
          </a:p>
          <a:p>
            <a:pPr lvl="1"/>
            <a:r>
              <a:rPr kumimoji="1" lang="en-US" altLang="zh-TW">
                <a:solidFill>
                  <a:srgbClr val="FF0000"/>
                </a:solidFill>
              </a:rPr>
              <a:t>config</a:t>
            </a:r>
            <a:r>
              <a:rPr kumimoji="1" lang="en-US" altLang="zh-TW"/>
              <a:t>:	</a:t>
            </a:r>
            <a:r>
              <a:rPr kumimoji="1" lang="zh-TW" altLang="en-US"/>
              <a:t>项目的配置信息</a:t>
            </a:r>
          </a:p>
          <a:p>
            <a:pPr lvl="1"/>
            <a:r>
              <a:rPr kumimoji="1" lang="en-US" altLang="zh-TW">
                <a:solidFill>
                  <a:srgbClr val="FF0000"/>
                </a:solidFill>
              </a:rPr>
              <a:t>info</a:t>
            </a:r>
            <a:r>
              <a:rPr kumimoji="1" lang="en-US" altLang="zh-TW"/>
              <a:t>/:	</a:t>
            </a:r>
            <a:r>
              <a:rPr kumimoji="1" lang="zh-TW" altLang="en-US"/>
              <a:t>里面有一个</a:t>
            </a:r>
            <a:r>
              <a:rPr kumimoji="1" lang="en-US" altLang="zh-TW"/>
              <a:t>exclude</a:t>
            </a:r>
            <a:r>
              <a:rPr kumimoji="1" lang="zh-TW" altLang="en-US"/>
              <a:t>文件，指定本项目要忽略的文件</a:t>
            </a:r>
          </a:p>
          <a:p>
            <a:pPr lvl="1"/>
            <a:r>
              <a:rPr kumimoji="1" lang="en-US" altLang="zh-TW">
                <a:solidFill>
                  <a:srgbClr val="FF0000"/>
                </a:solidFill>
              </a:rPr>
              <a:t>objects</a:t>
            </a:r>
            <a:r>
              <a:rPr kumimoji="1" lang="en-US" altLang="zh-TW"/>
              <a:t>/:	Git</a:t>
            </a:r>
            <a:r>
              <a:rPr kumimoji="1" lang="zh-TW" altLang="en-US"/>
              <a:t>对象库</a:t>
            </a:r>
            <a:r>
              <a:rPr kumimoji="1" lang="en-US" altLang="zh-TW"/>
              <a:t>(</a:t>
            </a:r>
            <a:r>
              <a:rPr kumimoji="1" lang="en-US" altLang="zh-TW">
                <a:solidFill>
                  <a:srgbClr val="FF0000"/>
                </a:solidFill>
              </a:rPr>
              <a:t>commit</a:t>
            </a:r>
            <a:r>
              <a:rPr kumimoji="1" lang="en-US" altLang="zh-CN">
                <a:solidFill>
                  <a:srgbClr val="FF0000"/>
                </a:solidFill>
              </a:rPr>
              <a:t>/</a:t>
            </a:r>
            <a:r>
              <a:rPr kumimoji="1" lang="en-US" altLang="zh-TW">
                <a:solidFill>
                  <a:srgbClr val="FF0000"/>
                </a:solidFill>
              </a:rPr>
              <a:t>tree</a:t>
            </a:r>
            <a:r>
              <a:rPr kumimoji="1" lang="en-US" altLang="zh-CN">
                <a:solidFill>
                  <a:srgbClr val="FF0000"/>
                </a:solidFill>
              </a:rPr>
              <a:t>/</a:t>
            </a:r>
            <a:r>
              <a:rPr kumimoji="1" lang="en-US" altLang="zh-TW">
                <a:solidFill>
                  <a:srgbClr val="FF0000"/>
                </a:solidFill>
              </a:rPr>
              <a:t>blob</a:t>
            </a:r>
            <a:r>
              <a:rPr kumimoji="1" lang="en-US" altLang="zh-CN">
                <a:solidFill>
                  <a:srgbClr val="FF0000"/>
                </a:solidFill>
              </a:rPr>
              <a:t>/</a:t>
            </a:r>
            <a:r>
              <a:rPr kumimoji="1" lang="en-US" altLang="zh-TW">
                <a:solidFill>
                  <a:srgbClr val="FF0000"/>
                </a:solidFill>
              </a:rPr>
              <a:t>tag</a:t>
            </a:r>
            <a:r>
              <a:rPr kumimoji="1" lang="en-US" altLang="zh-TW"/>
              <a:t>)</a:t>
            </a:r>
          </a:p>
          <a:p>
            <a:pPr lvl="1"/>
            <a:r>
              <a:rPr kumimoji="1" lang="en-US" altLang="zh-TW">
                <a:solidFill>
                  <a:srgbClr val="FF0000"/>
                </a:solidFill>
              </a:rPr>
              <a:t>refs</a:t>
            </a:r>
            <a:r>
              <a:rPr kumimoji="1" lang="en-US" altLang="zh-TW"/>
              <a:t>/:	</a:t>
            </a:r>
            <a:r>
              <a:rPr kumimoji="1" lang="zh-TW" altLang="en-US"/>
              <a:t>标识每个分支指向哪个提交</a:t>
            </a:r>
          </a:p>
          <a:p>
            <a:pPr lvl="1"/>
            <a:r>
              <a:rPr kumimoji="1" lang="en-US" altLang="zh-TW">
                <a:solidFill>
                  <a:srgbClr val="FF0000"/>
                </a:solidFill>
              </a:rPr>
              <a:t>hooks</a:t>
            </a:r>
            <a:r>
              <a:rPr kumimoji="1" lang="en-US" altLang="zh-TW"/>
              <a:t>/:	</a:t>
            </a:r>
            <a:r>
              <a:rPr kumimoji="1" lang="zh-TW" altLang="en-US"/>
              <a:t>默认的</a:t>
            </a:r>
            <a:r>
              <a:rPr kumimoji="1" lang="en-US" altLang="zh-TW"/>
              <a:t>hook</a:t>
            </a:r>
            <a:r>
              <a:rPr kumimoji="1" lang="zh-TW" altLang="en-US"/>
              <a:t>脚本</a:t>
            </a:r>
          </a:p>
          <a:p>
            <a:endParaRPr kumimoji="1" lang="zh-TW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0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GIT</a:t>
            </a:r>
            <a:r>
              <a:rPr kumimoji="1" lang="zh-CN" altLang="en-US"/>
              <a:t>设置配置信息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命令</a:t>
            </a:r>
            <a:endParaRPr kumimoji="1" lang="en-US" altLang="zh-TW"/>
          </a:p>
          <a:p>
            <a:pPr lvl="1"/>
            <a:r>
              <a:rPr kumimoji="1" lang="en-US" altLang="zh-TW">
                <a:solidFill>
                  <a:srgbClr val="FF0000"/>
                </a:solidFill>
                <a:latin typeface="Menlo Regular"/>
                <a:cs typeface="Menlo Regular"/>
              </a:rPr>
              <a:t>git config</a:t>
            </a:r>
            <a:r>
              <a:rPr kumimoji="1" lang="zh-TW" altLang="en-US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kumimoji="1" lang="en-US" altLang="zh-TW">
                <a:solidFill>
                  <a:srgbClr val="FF0000"/>
                </a:solidFill>
                <a:latin typeface="Menlo Regular"/>
                <a:cs typeface="Menlo Regular"/>
              </a:rPr>
              <a:t>-l</a:t>
            </a:r>
            <a:r>
              <a:rPr kumimoji="1" lang="zh-CN" altLang="en-US"/>
              <a:t> </a:t>
            </a:r>
            <a:r>
              <a:rPr kumimoji="1" lang="en-US" altLang="zh-CN"/>
              <a:t>	</a:t>
            </a:r>
            <a:r>
              <a:rPr kumimoji="1" lang="zh-CN" altLang="en-US"/>
              <a:t>查看配置信息</a:t>
            </a:r>
            <a:endParaRPr kumimoji="1" lang="en-US" altLang="zh-TW"/>
          </a:p>
          <a:p>
            <a:pPr lvl="1"/>
            <a:r>
              <a:rPr kumimoji="1" lang="en-US" altLang="zh-CN">
                <a:solidFill>
                  <a:srgbClr val="FF0000"/>
                </a:solidFill>
                <a:latin typeface="Menlo Regular"/>
                <a:cs typeface="Menlo Regular"/>
              </a:rPr>
              <a:t>git</a:t>
            </a:r>
            <a:r>
              <a:rPr kumimoji="1" lang="zh-CN" altLang="en-US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Menlo Regular"/>
                <a:cs typeface="Menlo Regular"/>
              </a:rPr>
              <a:t>config</a:t>
            </a:r>
            <a:r>
              <a:rPr kumimoji="1" lang="zh-CN" altLang="en-US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Menlo Regular"/>
                <a:cs typeface="Menlo Regular"/>
              </a:rPr>
              <a:t>-e</a:t>
            </a:r>
            <a:r>
              <a:rPr kumimoji="1" lang="zh-CN" altLang="en-US"/>
              <a:t> </a:t>
            </a:r>
            <a:r>
              <a:rPr kumimoji="1" lang="en-US" altLang="zh-CN"/>
              <a:t>	</a:t>
            </a:r>
            <a:r>
              <a:rPr kumimoji="1" lang="zh-CN" altLang="en-US"/>
              <a:t>编辑配置信息</a:t>
            </a:r>
            <a:endParaRPr kumimoji="1" lang="en-US" altLang="zh-CN"/>
          </a:p>
          <a:p>
            <a:r>
              <a:rPr kumimoji="1" lang="zh-CN" altLang="en-US"/>
              <a:t>默认修改</a:t>
            </a:r>
            <a:r>
              <a:rPr kumimoji="1" lang="en-US" altLang="zh-TW"/>
              <a:t>.git/config</a:t>
            </a:r>
            <a:r>
              <a:rPr kumimoji="1" lang="zh-TW" altLang="en-US"/>
              <a:t>文件</a:t>
            </a:r>
          </a:p>
          <a:p>
            <a:r>
              <a:rPr kumimoji="1" lang="zh-TW" altLang="en-US"/>
              <a:t>个人信省息初始化</a:t>
            </a:r>
            <a:r>
              <a:rPr kumimoji="1" lang="en-US" altLang="zh-TW"/>
              <a:t>(</a:t>
            </a:r>
            <a:r>
              <a:rPr kumimoji="1" lang="zh-TW" altLang="en-US"/>
              <a:t>不要随意修改</a:t>
            </a:r>
            <a:r>
              <a:rPr kumimoji="1" lang="en-US" altLang="zh-TW"/>
              <a:t>)</a:t>
            </a:r>
          </a:p>
          <a:p>
            <a:pPr lvl="1"/>
            <a:r>
              <a:rPr kumimoji="1" lang="en-US" altLang="zh-TW">
                <a:solidFill>
                  <a:srgbClr val="FF0000"/>
                </a:solidFill>
                <a:latin typeface="Menlo Regular"/>
                <a:cs typeface="Menlo Regular"/>
              </a:rPr>
              <a:t>git config user.name "user</a:t>
            </a:r>
            <a:r>
              <a:rPr kumimoji="1" lang="en-US" altLang="zh-CN">
                <a:solidFill>
                  <a:srgbClr val="FF0000"/>
                </a:solidFill>
                <a:latin typeface="Menlo Regular"/>
                <a:cs typeface="Menlo Regular"/>
              </a:rPr>
              <a:t>0</a:t>
            </a:r>
            <a:r>
              <a:rPr kumimoji="1" lang="en-US" altLang="zh-TW">
                <a:solidFill>
                  <a:srgbClr val="FF0000"/>
                </a:solidFill>
                <a:latin typeface="Menlo Regular"/>
                <a:cs typeface="Menlo Regular"/>
              </a:rPr>
              <a:t>1"</a:t>
            </a:r>
          </a:p>
          <a:p>
            <a:pPr lvl="1"/>
            <a:r>
              <a:rPr kumimoji="1" lang="en-US" altLang="zh-TW">
                <a:solidFill>
                  <a:srgbClr val="FF0000"/>
                </a:solidFill>
                <a:latin typeface="Menlo Regular"/>
                <a:cs typeface="Menlo Regular"/>
              </a:rPr>
              <a:t>git config user.email</a:t>
            </a:r>
            <a:r>
              <a:rPr kumimoji="1" lang="zh-CN" altLang="en-US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Menlo Regular"/>
                <a:cs typeface="Menlo Regular"/>
              </a:rPr>
              <a:t>"</a:t>
            </a:r>
            <a:r>
              <a:rPr kumimoji="1" lang="en-US" altLang="zh-TW">
                <a:solidFill>
                  <a:srgbClr val="FF0000"/>
                </a:solidFill>
                <a:latin typeface="Menlo Regular"/>
                <a:cs typeface="Menlo Regular"/>
              </a:rPr>
              <a:t>user</a:t>
            </a:r>
            <a:r>
              <a:rPr kumimoji="1" lang="en-US" altLang="zh-CN">
                <a:solidFill>
                  <a:srgbClr val="FF0000"/>
                </a:solidFill>
                <a:latin typeface="Menlo Regular"/>
                <a:cs typeface="Menlo Regular"/>
              </a:rPr>
              <a:t>0</a:t>
            </a:r>
            <a:r>
              <a:rPr kumimoji="1" lang="en-US" altLang="zh-TW">
                <a:solidFill>
                  <a:srgbClr val="FF0000"/>
                </a:solidFill>
                <a:latin typeface="Menlo Regular"/>
                <a:cs typeface="Menlo Regular"/>
              </a:rPr>
              <a:t>1@163.com"</a:t>
            </a:r>
            <a:endParaRPr kumimoji="1" lang="en-US" altLang="zh-CN">
              <a:solidFill>
                <a:srgbClr val="FF0000"/>
              </a:solidFill>
              <a:latin typeface="Menlo Regular"/>
              <a:cs typeface="Menlo Regular"/>
            </a:endParaRPr>
          </a:p>
          <a:p>
            <a:pPr lvl="1"/>
            <a:r>
              <a:rPr kumimoji="1" lang="zh-CN" altLang="en-US">
                <a:solidFill>
                  <a:srgbClr val="FF6600"/>
                </a:solidFill>
              </a:rPr>
              <a:t>提示：如果没有配置全局信息，每次克隆之后都必须配置用户名和邮件！</a:t>
            </a:r>
            <a:endParaRPr kumimoji="1" lang="en-US" altLang="zh-CN">
              <a:solidFill>
                <a:srgbClr val="FF6600"/>
              </a:solidFill>
            </a:endParaRPr>
          </a:p>
          <a:p>
            <a:pPr lvl="1"/>
            <a:r>
              <a:rPr kumimoji="1" lang="zh-CN" altLang="en-US"/>
              <a:t>使用</a:t>
            </a:r>
            <a:r>
              <a:rPr kumimoji="1" lang="en-US" altLang="zh-TW">
                <a:solidFill>
                  <a:srgbClr val="FF0000"/>
                </a:solidFill>
                <a:latin typeface="Menlo Regular"/>
                <a:cs typeface="Menlo Regular"/>
              </a:rPr>
              <a:t>--global</a:t>
            </a:r>
            <a:r>
              <a:rPr kumimoji="1" lang="zh-CN" altLang="en-US"/>
              <a:t>参数可以配置全局个人信息</a:t>
            </a:r>
            <a:endParaRPr kumimoji="1" lang="en-US" altLang="zh-CN"/>
          </a:p>
          <a:p>
            <a:pPr lvl="1"/>
            <a:endParaRPr kumimoji="1" lang="en-US" altLang="zh-TW"/>
          </a:p>
          <a:p>
            <a:r>
              <a:rPr kumimoji="1" lang="zh-TW" altLang="en-US"/>
              <a:t>忽略无需版本控制的文档</a:t>
            </a:r>
          </a:p>
          <a:p>
            <a:pPr lvl="1"/>
            <a:r>
              <a:rPr kumimoji="1" lang="en-US" altLang="zh-TW">
                <a:solidFill>
                  <a:srgbClr val="FF0000"/>
                </a:solidFill>
              </a:rPr>
              <a:t>echo “*.txt” &gt; .gitignore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18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GIT</a:t>
            </a:r>
            <a:r>
              <a:rPr kumimoji="1" lang="zh-CN" altLang="en-US"/>
              <a:t>基本命令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702197"/>
              </p:ext>
            </p:extLst>
          </p:nvPr>
        </p:nvGraphicFramePr>
        <p:xfrm>
          <a:off x="498475" y="1450975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58"/>
                <a:gridCol w="3353632"/>
                <a:gridCol w="4116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>
                          <a:latin typeface="Menlo Regular"/>
                          <a:ea typeface="华文细黑"/>
                          <a:cs typeface="Menlo Regular"/>
                        </a:rPr>
                        <a:t>编号</a:t>
                      </a:r>
                      <a:endParaRPr kumimoji="1" lang="en-US" altLang="zh-CN">
                        <a:latin typeface="Menlo Regular"/>
                        <a:ea typeface="华文细黑"/>
                        <a:cs typeface="Menlo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>
                          <a:latin typeface="Menlo Regular"/>
                          <a:ea typeface="华文细黑"/>
                          <a:cs typeface="Menlo Regular"/>
                        </a:rPr>
                        <a:t>命令</a:t>
                      </a:r>
                      <a:endParaRPr kumimoji="1" lang="en-US" altLang="zh-CN">
                        <a:latin typeface="Menlo Regular"/>
                        <a:ea typeface="华文细黑"/>
                        <a:cs typeface="Menlo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Menlo Regular"/>
                          <a:ea typeface="华文细黑"/>
                          <a:cs typeface="Menlo Regular"/>
                        </a:rPr>
                        <a:t>说明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>
                          <a:latin typeface="Eurostile"/>
                          <a:ea typeface="华文细黑"/>
                          <a:cs typeface="Eurostile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CN">
                          <a:latin typeface="Menlo Regular"/>
                          <a:ea typeface="华文细黑"/>
                          <a:cs typeface="Menlo Regular"/>
                        </a:rPr>
                        <a:t>git </a:t>
                      </a:r>
                      <a:r>
                        <a:rPr kumimoji="1" lang="en-US" altLang="zh-CN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init</a:t>
                      </a:r>
                      <a:r>
                        <a:rPr kumimoji="1" lang="en-US" altLang="zh-CN"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kumimoji="1" lang="en-US" altLang="zh-CN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--bare</a:t>
                      </a:r>
                      <a:r>
                        <a:rPr kumimoji="1" lang="en-US" altLang="zh-CN">
                          <a:latin typeface="Menlo Regular"/>
                          <a:ea typeface="华文细黑"/>
                          <a:cs typeface="Menlo Regular"/>
                        </a:rPr>
                        <a:t> XXX.git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Menlo Regular"/>
                          <a:ea typeface="华文细黑"/>
                          <a:cs typeface="Menlo Regular"/>
                        </a:rPr>
                        <a:t>创建空的代码库</a:t>
                      </a:r>
                      <a:r>
                        <a:rPr lang="zh-CN" altLang="zh-CN">
                          <a:latin typeface="Menlo Regular"/>
                          <a:ea typeface="华文细黑"/>
                          <a:cs typeface="Menlo Regular"/>
                        </a:rPr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用于共享</a:t>
                      </a:r>
                      <a:r>
                        <a:rPr lang="en-US" altLang="zh-CN">
                          <a:latin typeface="Menlo Regular"/>
                          <a:ea typeface="华文细黑"/>
                          <a:cs typeface="Menlo Regular"/>
                        </a:rPr>
                        <a:t>)</a:t>
                      </a:r>
                      <a:endParaRPr lang="zh-CN" altLang="en-US">
                        <a:latin typeface="Menlo Regular"/>
                        <a:ea typeface="华文细黑"/>
                        <a:cs typeface="Menlo Regular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>
                          <a:latin typeface="Eurostile"/>
                          <a:ea typeface="华文细黑"/>
                          <a:cs typeface="Eurostile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CN">
                          <a:latin typeface="Menlo Regular"/>
                          <a:ea typeface="华文细黑"/>
                          <a:cs typeface="Menlo Regular"/>
                        </a:rPr>
                        <a:t>git </a:t>
                      </a:r>
                      <a:r>
                        <a:rPr kumimoji="1" lang="en-US" altLang="zh-CN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init</a:t>
                      </a:r>
                      <a:endParaRPr kumimoji="1" lang="en-US" altLang="zh-CN">
                        <a:latin typeface="Menlo Regular"/>
                        <a:ea typeface="华文细黑"/>
                        <a:cs typeface="Menlo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Menlo Regular"/>
                          <a:ea typeface="华文细黑"/>
                          <a:cs typeface="Menlo Regular"/>
                        </a:rPr>
                        <a:t>创建代码库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>
                          <a:latin typeface="Eurostile"/>
                          <a:ea typeface="华文细黑"/>
                          <a:cs typeface="Eurostile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CN">
                          <a:latin typeface="Menlo Regular"/>
                          <a:ea typeface="华文细黑"/>
                          <a:cs typeface="Menlo Regular"/>
                        </a:rPr>
                        <a:t>git </a:t>
                      </a:r>
                      <a:r>
                        <a:rPr kumimoji="1" lang="en-US" altLang="zh-CN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clone</a:t>
                      </a:r>
                      <a:r>
                        <a:rPr kumimoji="1" lang="zh-CN" altLang="en-US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kumimoji="1" lang="zh-CN" altLang="en-US">
                          <a:latin typeface="Menlo Regular"/>
                          <a:ea typeface="华文细黑"/>
                          <a:cs typeface="Menlo Regular"/>
                        </a:rPr>
                        <a:t>仓库地址</a:t>
                      </a:r>
                      <a:endParaRPr kumimoji="1" lang="en-US" altLang="zh-CN">
                        <a:latin typeface="Menlo Regular"/>
                        <a:ea typeface="华文细黑"/>
                        <a:cs typeface="Menlo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Menlo Regular"/>
                          <a:ea typeface="华文细黑"/>
                          <a:cs typeface="Menlo Regular"/>
                        </a:rPr>
                        <a:t>从代码仓库克隆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>
                          <a:latin typeface="Eurostile"/>
                          <a:ea typeface="华文细黑"/>
                          <a:cs typeface="Eurostile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>
                          <a:latin typeface="Menlo Regular"/>
                          <a:ea typeface="华文细黑"/>
                          <a:cs typeface="Menlo Regular"/>
                        </a:rPr>
                        <a:t>git </a:t>
                      </a:r>
                      <a:r>
                        <a:rPr kumimoji="1" lang="en-US" altLang="zh-CN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Menlo Regular"/>
                          <a:ea typeface="华文细黑"/>
                          <a:cs typeface="Menlo Regular"/>
                        </a:rPr>
                        <a:t>查看状态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>
                          <a:latin typeface="Eurostile"/>
                          <a:ea typeface="华文细黑"/>
                          <a:cs typeface="Eurostile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>
                          <a:latin typeface="Menlo Regular"/>
                          <a:ea typeface="华文细黑"/>
                          <a:cs typeface="Menlo Regular"/>
                        </a:rPr>
                        <a:t>git </a:t>
                      </a:r>
                      <a:r>
                        <a:rPr kumimoji="1" lang="en-US" altLang="zh-CN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add</a:t>
                      </a:r>
                      <a:r>
                        <a:rPr kumimoji="1" lang="zh-CN" altLang="en-US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kumimoji="1" lang="en-US" altLang="zh-CN">
                          <a:latin typeface="Menlo Regular"/>
                          <a:ea typeface="华文细黑"/>
                          <a:cs typeface="Menlo Regular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Menlo Regular"/>
                          <a:ea typeface="华文细黑"/>
                          <a:cs typeface="Menlo Regular"/>
                        </a:rPr>
                        <a:t>将修改后的文件添加到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暂存区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>
                          <a:latin typeface="Eurostile"/>
                          <a:ea typeface="华文细黑"/>
                          <a:cs typeface="Eurostile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>
                          <a:latin typeface="Menlo Regular"/>
                          <a:ea typeface="华文细黑"/>
                          <a:cs typeface="Menlo Regular"/>
                        </a:rPr>
                        <a:t>git</a:t>
                      </a:r>
                      <a:r>
                        <a:rPr kumimoji="1" lang="zh-CN" altLang="en-US"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kumimoji="1" lang="en-US" altLang="zh-CN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commit</a:t>
                      </a:r>
                      <a:r>
                        <a:rPr kumimoji="1" lang="zh-CN" altLang="en-US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kumimoji="1" lang="en-US" altLang="zh-CN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-m</a:t>
                      </a:r>
                      <a:r>
                        <a:rPr kumimoji="1" lang="zh-CN" altLang="en-US"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kumimoji="1" lang="en-US" altLang="zh-CN">
                          <a:latin typeface="Menlo Regular"/>
                          <a:ea typeface="华文细黑"/>
                          <a:cs typeface="Menlo Regular"/>
                        </a:rPr>
                        <a:t>"</a:t>
                      </a:r>
                      <a:r>
                        <a:rPr kumimoji="1" lang="zh-CN" altLang="en-US">
                          <a:latin typeface="Menlo Regular"/>
                          <a:ea typeface="华文细黑"/>
                          <a:cs typeface="Menlo Regular"/>
                        </a:rPr>
                        <a:t>修订信息</a:t>
                      </a:r>
                      <a:r>
                        <a:rPr kumimoji="1" lang="en-US" altLang="zh-CN">
                          <a:latin typeface="Menlo Regular"/>
                          <a:ea typeface="华文细黑"/>
                          <a:cs typeface="Menlo Regular"/>
                        </a:rPr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Menlo Regular"/>
                          <a:ea typeface="华文细黑"/>
                          <a:cs typeface="Menlo Regular"/>
                        </a:rPr>
                        <a:t>将暂存区中的内容提交到本地代码库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>
                          <a:latin typeface="Eurostile"/>
                          <a:ea typeface="华文细黑"/>
                          <a:cs typeface="Eurostile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>
                          <a:latin typeface="Menlo Regular"/>
                          <a:ea typeface="华文细黑"/>
                          <a:cs typeface="Menlo Regular"/>
                        </a:rPr>
                        <a:t>git</a:t>
                      </a:r>
                      <a:r>
                        <a:rPr kumimoji="1" lang="zh-CN" altLang="en-US"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kumimoji="1" lang="en-US" altLang="zh-CN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push</a:t>
                      </a:r>
                      <a:r>
                        <a:rPr kumimoji="0" lang="zh-CN" altLang="en-US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kumimoji="0" lang="en-US" altLang="zh-CN">
                          <a:solidFill>
                            <a:srgbClr val="0000FF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origin</a:t>
                      </a:r>
                      <a:r>
                        <a:rPr kumimoji="0" lang="zh-CN" altLang="en-US">
                          <a:solidFill>
                            <a:srgbClr val="0000FF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kumimoji="0" lang="en-US" altLang="zh-CN">
                          <a:solidFill>
                            <a:srgbClr val="0000FF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master</a:t>
                      </a:r>
                      <a:endParaRPr kumimoji="1" lang="en-US" altLang="zh-CN">
                        <a:solidFill>
                          <a:srgbClr val="0000FF"/>
                        </a:solidFill>
                        <a:latin typeface="Menlo Regular"/>
                        <a:ea typeface="华文细黑"/>
                        <a:cs typeface="Menlo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Menlo Regular"/>
                          <a:ea typeface="华文细黑"/>
                          <a:cs typeface="Menlo Regular"/>
                        </a:rPr>
                        <a:t>将本地修改推送到远程服务器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>
                          <a:latin typeface="Eurostile"/>
                          <a:ea typeface="华文细黑"/>
                          <a:cs typeface="Eurostile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>
                          <a:latin typeface="Menlo Regular"/>
                          <a:ea typeface="华文细黑"/>
                          <a:cs typeface="Menlo Regular"/>
                        </a:rPr>
                        <a:t>git</a:t>
                      </a:r>
                      <a:r>
                        <a:rPr kumimoji="1" lang="zh-CN" altLang="en-US"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kumimoji="1" lang="en-US" altLang="zh-CN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pull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Menlo Regular"/>
                          <a:ea typeface="华文细黑"/>
                          <a:cs typeface="Menlo Regular"/>
                        </a:rPr>
                        <a:t>从远程服务器更新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9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Menlo Regular"/>
                          <a:ea typeface="华文细黑"/>
                          <a:cs typeface="Menlo Regular"/>
                        </a:rPr>
                        <a:t>git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rm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lang="en-US" altLang="zh-CN">
                          <a:latin typeface="Menlo Regular"/>
                          <a:ea typeface="华文细黑"/>
                          <a:cs typeface="Menlo Regular"/>
                        </a:rPr>
                        <a:t>XXX</a:t>
                      </a:r>
                      <a:endParaRPr lang="zh-CN" altLang="en-US">
                        <a:latin typeface="Menlo Regular"/>
                        <a:ea typeface="华文细黑"/>
                        <a:cs typeface="Menlo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Menlo Regular"/>
                          <a:ea typeface="华文细黑"/>
                          <a:cs typeface="Menlo Regular"/>
                        </a:rPr>
                        <a:t>从代码库中删除文件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Eurostile"/>
                          <a:ea typeface="华文细黑"/>
                          <a:cs typeface="Eurostile"/>
                        </a:rPr>
                        <a:t>10</a:t>
                      </a:r>
                      <a:endParaRPr lang="zh-CN" altLang="en-US">
                        <a:latin typeface="Eurostile"/>
                        <a:ea typeface="华文细黑"/>
                        <a:cs typeface="Eurostil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Menlo Regular"/>
                          <a:ea typeface="华文细黑"/>
                          <a:cs typeface="Menlo Regular"/>
                        </a:rPr>
                        <a:t>git</a:t>
                      </a:r>
                      <a:r>
                        <a:rPr lang="zh-CN" altLang="en-US"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rm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lang="en-US" altLang="zh-CN">
                          <a:latin typeface="Menlo Regular"/>
                          <a:ea typeface="华文细黑"/>
                          <a:cs typeface="Menlo Regular"/>
                        </a:rPr>
                        <a:t>--cache</a:t>
                      </a:r>
                      <a:r>
                        <a:rPr lang="zh-CN" altLang="en-US">
                          <a:latin typeface="Menlo Regular"/>
                          <a:ea typeface="华文细黑"/>
                          <a:cs typeface="Menlo Regular"/>
                        </a:rPr>
                        <a:t> </a:t>
                      </a:r>
                      <a:r>
                        <a:rPr lang="en-US" altLang="zh-CN">
                          <a:latin typeface="Menlo Regular"/>
                          <a:ea typeface="华文细黑"/>
                          <a:cs typeface="Menlo Regular"/>
                        </a:rPr>
                        <a:t>XXX</a:t>
                      </a:r>
                      <a:endParaRPr lang="zh-CN" altLang="en-US">
                        <a:latin typeface="Menlo Regular"/>
                        <a:ea typeface="华文细黑"/>
                        <a:cs typeface="Menlo 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Menlo Regular"/>
                          <a:ea typeface="华文细黑"/>
                          <a:cs typeface="Menlo Regular"/>
                        </a:rPr>
                        <a:t>从暂存区中删除文件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98475" y="582255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Eurostile"/>
                <a:ea typeface="华文细黑"/>
                <a:cs typeface="Eurostile"/>
              </a:rPr>
              <a:t>提示：</a:t>
            </a:r>
            <a:r>
              <a:rPr kumimoji="1" lang="en-US" altLang="zh-CN">
                <a:latin typeface="Eurostile"/>
                <a:ea typeface="华文细黑"/>
                <a:cs typeface="Eurostile"/>
              </a:rPr>
              <a:t>git</a:t>
            </a:r>
            <a:r>
              <a:rPr kumimoji="1" lang="zh-CN" altLang="en-US">
                <a:latin typeface="Eurostile"/>
                <a:ea typeface="华文细黑"/>
                <a:cs typeface="Eurostile"/>
              </a:rPr>
              <a:t>默认推送的分支都是 </a:t>
            </a:r>
            <a:r>
              <a:rPr kumimoji="1" lang="en-US" altLang="zh-CN" b="1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origin</a:t>
            </a:r>
            <a:r>
              <a:rPr kumimoji="1" lang="zh-CN" altLang="en-US" b="1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 </a:t>
            </a:r>
            <a:r>
              <a:rPr kumimoji="1" lang="en-US" altLang="zh-CN" b="1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master</a:t>
            </a:r>
            <a:endParaRPr kumimoji="1" lang="zh-CN" altLang="en-US" b="1">
              <a:solidFill>
                <a:srgbClr val="FF0000"/>
              </a:solidFill>
              <a:latin typeface="Eurostile"/>
              <a:ea typeface="华文细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4856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不使用版本控制可能出现的问题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备份多个版本，费空间，费时间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难于恢复至以前正确版本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容易引发</a:t>
            </a:r>
            <a:r>
              <a:rPr kumimoji="1" lang="en-US" altLang="zh-CN"/>
              <a:t>BUG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解决代码冲突困难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代码管理混乱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难于追溯问题代码的修改人和修改时间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项目版本发布困难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zh-CN"/>
              <a:t>……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54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工作区、暂存区和代码区</a:t>
            </a:r>
          </a:p>
        </p:txBody>
      </p:sp>
      <p:pic>
        <p:nvPicPr>
          <p:cNvPr id="4" name="内容占位符 3" descr="工作区---暂存区---版本库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9" b="-5429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498474" y="5799639"/>
            <a:ext cx="69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华文细黑"/>
                <a:ea typeface="华文细黑"/>
                <a:cs typeface="华文细黑"/>
              </a:rPr>
              <a:t>提示：提交之前一定要先使用</a:t>
            </a:r>
            <a:r>
              <a:rPr kumimoji="1" lang="en-US" altLang="zh-CN">
                <a:solidFill>
                  <a:srgbClr val="FF0000"/>
                </a:solidFill>
                <a:latin typeface="华文细黑"/>
                <a:ea typeface="华文细黑"/>
                <a:cs typeface="华文细黑"/>
              </a:rPr>
              <a:t>add</a:t>
            </a:r>
            <a:r>
              <a:rPr kumimoji="1" lang="zh-CN" altLang="en-US">
                <a:solidFill>
                  <a:srgbClr val="FF0000"/>
                </a:solidFill>
                <a:latin typeface="华文细黑"/>
                <a:ea typeface="华文细黑"/>
                <a:cs typeface="华文细黑"/>
              </a:rPr>
              <a:t>将修改</a:t>
            </a:r>
            <a:r>
              <a:rPr kumimoji="1" lang="en-US" altLang="zh-CN">
                <a:solidFill>
                  <a:srgbClr val="FF0000"/>
                </a:solidFill>
                <a:latin typeface="华文细黑"/>
                <a:ea typeface="华文细黑"/>
                <a:cs typeface="华文细黑"/>
              </a:rPr>
              <a:t>/</a:t>
            </a:r>
            <a:r>
              <a:rPr kumimoji="1" lang="zh-CN" altLang="en-US">
                <a:solidFill>
                  <a:srgbClr val="FF0000"/>
                </a:solidFill>
                <a:latin typeface="华文细黑"/>
                <a:ea typeface="华文细黑"/>
                <a:cs typeface="华文细黑"/>
              </a:rPr>
              <a:t>增加的文件添加到暂存区</a:t>
            </a:r>
          </a:p>
        </p:txBody>
      </p:sp>
    </p:spTree>
    <p:extLst>
      <p:ext uri="{BB962C8B-B14F-4D97-AF65-F5344CB8AC3E}">
        <p14:creationId xmlns:p14="http://schemas.microsoft.com/office/powerpoint/2010/main" val="12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GIT</a:t>
            </a:r>
            <a:r>
              <a:rPr kumimoji="1" lang="zh-CN" altLang="en-US"/>
              <a:t>命令行演练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创建代码仓库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多人协同工作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解决冲突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删除无需版本控制的文档</a:t>
            </a:r>
          </a:p>
        </p:txBody>
      </p:sp>
    </p:spTree>
    <p:extLst>
      <p:ext uri="{BB962C8B-B14F-4D97-AF65-F5344CB8AC3E}">
        <p14:creationId xmlns:p14="http://schemas.microsoft.com/office/powerpoint/2010/main" val="173719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Xcode</a:t>
            </a:r>
            <a:r>
              <a:rPr kumimoji="1" lang="zh-CN" altLang="en-US"/>
              <a:t>演练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创建代码仓库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多人协同工作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解决冲突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多人同时修改</a:t>
            </a:r>
            <a:r>
              <a:rPr kumimoji="1" lang="en-US" altLang="zh-CN"/>
              <a:t>Storyboard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删除无需版本控制的文档</a:t>
            </a:r>
          </a:p>
        </p:txBody>
      </p:sp>
    </p:spTree>
    <p:extLst>
      <p:ext uri="{BB962C8B-B14F-4D97-AF65-F5344CB8AC3E}">
        <p14:creationId xmlns:p14="http://schemas.microsoft.com/office/powerpoint/2010/main" val="54994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.gitignore中的内容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FF0000"/>
                </a:solidFill>
                <a:latin typeface="Menlo Regular"/>
                <a:cs typeface="Menlo Regular"/>
              </a:rPr>
              <a:t>.DS_Store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Menlo Regular"/>
                <a:cs typeface="Menlo Regular"/>
              </a:rPr>
              <a:t>*.xcworkspace</a:t>
            </a:r>
          </a:p>
          <a:p>
            <a:endParaRPr kumimoji="1" lang="en-US" altLang="zh-CN">
              <a:solidFill>
                <a:srgbClr val="FF0000"/>
              </a:solidFill>
              <a:latin typeface="Menlo Regular"/>
              <a:cs typeface="Menlo Regular"/>
            </a:endParaRPr>
          </a:p>
          <a:p>
            <a:endParaRPr kumimoji="1" lang="en-US" altLang="zh-CN">
              <a:solidFill>
                <a:srgbClr val="FF0000"/>
              </a:solidFill>
              <a:latin typeface="Menlo Regular"/>
              <a:cs typeface="Menlo Regular"/>
            </a:endParaRPr>
          </a:p>
          <a:p>
            <a:endParaRPr kumimoji="1" lang="zh-CN" altLang="en-US">
              <a:solidFill>
                <a:srgbClr val="FF00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49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GIT</a:t>
            </a:r>
            <a:r>
              <a:rPr kumimoji="1" lang="zh-CN" altLang="en-US"/>
              <a:t>经典协同模型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中心仓库：包含</a:t>
            </a:r>
            <a:r>
              <a:rPr kumimoji="1" lang="en-US" altLang="zh-CN">
                <a:solidFill>
                  <a:srgbClr val="FF0000"/>
                </a:solidFill>
              </a:rPr>
              <a:t>master</a:t>
            </a:r>
            <a:r>
              <a:rPr kumimoji="1" lang="zh-CN" altLang="en-US"/>
              <a:t>和</a:t>
            </a:r>
            <a:r>
              <a:rPr kumimoji="1" lang="en-US" altLang="zh-CN">
                <a:solidFill>
                  <a:srgbClr val="FF0000"/>
                </a:solidFill>
              </a:rPr>
              <a:t>develop</a:t>
            </a:r>
            <a:r>
              <a:rPr kumimoji="1" lang="zh-CN" altLang="en-US"/>
              <a:t>两个分支</a:t>
            </a:r>
          </a:p>
          <a:p>
            <a:r>
              <a:rPr kumimoji="1" lang="zh-CN" altLang="en-US"/>
              <a:t>分支分类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主要分支：</a:t>
            </a:r>
            <a:r>
              <a:rPr kumimoji="1" lang="en-US" altLang="zh-CN">
                <a:solidFill>
                  <a:srgbClr val="FF0000"/>
                </a:solidFill>
              </a:rPr>
              <a:t>master</a:t>
            </a:r>
            <a:r>
              <a:rPr kumimoji="1" lang="zh-CN" altLang="en-US"/>
              <a:t>和</a:t>
            </a:r>
            <a:r>
              <a:rPr kumimoji="1" lang="en-US" altLang="zh-CN">
                <a:solidFill>
                  <a:srgbClr val="FF0000"/>
                </a:solidFill>
              </a:rPr>
              <a:t>develop</a:t>
            </a:r>
            <a:r>
              <a:rPr kumimoji="1" lang="zh-CN" altLang="en-US"/>
              <a:t>分支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支持性分支：</a:t>
            </a:r>
            <a:r>
              <a:rPr kumimoji="1" lang="zh-CN" altLang="en-US">
                <a:solidFill>
                  <a:srgbClr val="FF0000"/>
                </a:solidFill>
              </a:rPr>
              <a:t>特性分支</a:t>
            </a:r>
            <a:r>
              <a:rPr kumimoji="1" lang="zh-CN" altLang="en-US"/>
              <a:t>，</a:t>
            </a:r>
            <a:r>
              <a:rPr kumimoji="1" lang="zh-CN" altLang="en-US">
                <a:solidFill>
                  <a:srgbClr val="FF0000"/>
                </a:solidFill>
              </a:rPr>
              <a:t>发布分支</a:t>
            </a:r>
            <a:r>
              <a:rPr kumimoji="1" lang="zh-CN" altLang="en-US"/>
              <a:t>，</a:t>
            </a:r>
            <a:r>
              <a:rPr kumimoji="1" lang="zh-CN" altLang="en-US">
                <a:solidFill>
                  <a:srgbClr val="FF0000"/>
                </a:solidFill>
              </a:rPr>
              <a:t>热补丁分支</a:t>
            </a:r>
            <a:endParaRPr kumimoji="1" lang="en-US" altLang="zh-CN"/>
          </a:p>
          <a:p>
            <a:r>
              <a:rPr kumimoji="1" lang="zh-CN" altLang="en-US" b="1">
                <a:solidFill>
                  <a:srgbClr val="FF6600"/>
                </a:solidFill>
              </a:rPr>
              <a:t>提示：</a:t>
            </a:r>
            <a:endParaRPr kumimoji="1" lang="en-US" altLang="zh-CN" b="1">
              <a:solidFill>
                <a:srgbClr val="FF66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对于商业级项目，真正开发过程中都是基于</a:t>
            </a:r>
            <a:r>
              <a:rPr kumimoji="1" lang="en-US" altLang="zh-CN"/>
              <a:t>develop</a:t>
            </a:r>
            <a:r>
              <a:rPr kumimoji="1" lang="zh-CN" altLang="en-US"/>
              <a:t>分支进行的，</a:t>
            </a:r>
            <a:r>
              <a:rPr kumimoji="1" lang="en-US" altLang="zh-CN"/>
              <a:t>develop</a:t>
            </a:r>
            <a:r>
              <a:rPr kumimoji="1" lang="zh-CN" altLang="en-US"/>
              <a:t>分支是开发主线！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/>
              <a:t>master</a:t>
            </a:r>
            <a:r>
              <a:rPr kumimoji="1" lang="zh-CN" altLang="en-US"/>
              <a:t>分支中，只存放相对稳定的分支，例如：</a:t>
            </a:r>
            <a:r>
              <a:rPr kumimoji="1" lang="en-US" altLang="zh-CN"/>
              <a:t>0.1</a:t>
            </a:r>
            <a:r>
              <a:rPr kumimoji="1" lang="zh-CN" altLang="en-US"/>
              <a:t>版本</a:t>
            </a:r>
            <a:r>
              <a:rPr kumimoji="1" lang="en-US" altLang="zh-CN"/>
              <a:t>, 0.2</a:t>
            </a:r>
            <a:r>
              <a:rPr kumimoji="1" lang="zh-CN" altLang="en-US"/>
              <a:t>版本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在实际产品开发中，需要“规划版本”，例如：将</a:t>
            </a:r>
            <a:r>
              <a:rPr kumimoji="1" lang="en-US" altLang="zh-CN"/>
              <a:t>100</a:t>
            </a:r>
            <a:r>
              <a:rPr kumimoji="1" lang="zh-CN" altLang="en-US"/>
              <a:t>个功能规划到</a:t>
            </a:r>
            <a:r>
              <a:rPr kumimoji="1" lang="en-US" altLang="zh-CN"/>
              <a:t>5</a:t>
            </a:r>
            <a:r>
              <a:rPr kumimoji="1" lang="zh-CN" altLang="en-US"/>
              <a:t>个不同的版本上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发现</a:t>
            </a:r>
            <a:r>
              <a:rPr kumimoji="1" lang="en-US" altLang="zh-CN"/>
              <a:t>bug</a:t>
            </a:r>
            <a:r>
              <a:rPr kumimoji="1" lang="zh-CN" altLang="en-US"/>
              <a:t>，要基于“上一个最稳定的版本”进行修复，这是热补丁分支存在的意义！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理解清楚版本管理分支的特性，是迭代式开发的重要基础！</a:t>
            </a:r>
          </a:p>
        </p:txBody>
      </p:sp>
    </p:spTree>
    <p:extLst>
      <p:ext uri="{BB962C8B-B14F-4D97-AF65-F5344CB8AC3E}">
        <p14:creationId xmlns:p14="http://schemas.microsoft.com/office/powerpoint/2010/main" val="4692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git-branch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53" y="0"/>
            <a:ext cx="514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6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给分支打标签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da-DK" altLang="zh-CN">
                <a:solidFill>
                  <a:schemeClr val="tx1"/>
                </a:solidFill>
                <a:latin typeface="Menlo Regular"/>
                <a:cs typeface="Menlo Regular"/>
              </a:rPr>
              <a:t>git tag -a v1.0 -m 'Version 1.0'</a:t>
            </a:r>
          </a:p>
          <a:p>
            <a:pPr lvl="1"/>
            <a:r>
              <a:rPr kumimoji="1" lang="zh-CN" altLang="en-US"/>
              <a:t>打一个</a:t>
            </a:r>
            <a:r>
              <a:rPr kumimoji="1" lang="en-US" altLang="zh-CN"/>
              <a:t>1.0</a:t>
            </a:r>
            <a:r>
              <a:rPr kumimoji="1" lang="zh-CN" altLang="en-US"/>
              <a:t>的标签</a:t>
            </a:r>
            <a:endParaRPr kumimoji="1" lang="da-DK" altLang="zh-CN"/>
          </a:p>
          <a:p>
            <a:r>
              <a:rPr kumimoji="1" lang="da-DK" altLang="zh-CN">
                <a:solidFill>
                  <a:srgbClr val="000000"/>
                </a:solidFill>
                <a:latin typeface="Menlo Regular"/>
                <a:cs typeface="Menlo Regular"/>
              </a:rPr>
              <a:t>git push origin v1.0</a:t>
            </a:r>
          </a:p>
          <a:p>
            <a:pPr lvl="1"/>
            <a:r>
              <a:rPr kumimoji="1" lang="zh-CN" altLang="en-US"/>
              <a:t>将标签推送到远程服务器</a:t>
            </a:r>
            <a:endParaRPr kumimoji="1" lang="en-US" altLang="zh-CN"/>
          </a:p>
          <a:p>
            <a:r>
              <a:rPr kumimoji="1" lang="en-US" altLang="zh-CN">
                <a:solidFill>
                  <a:srgbClr val="000000"/>
                </a:solidFill>
                <a:latin typeface="Menlo Regular"/>
                <a:cs typeface="Menlo Regular"/>
              </a:rPr>
              <a:t>git tag</a:t>
            </a:r>
          </a:p>
          <a:p>
            <a:pPr lvl="1"/>
            <a:r>
              <a:rPr kumimoji="1" lang="zh-CN" altLang="en-US"/>
              <a:t>查看当前标签</a:t>
            </a:r>
            <a:endParaRPr kumimoji="1" lang="en-US" altLang="zh-CN"/>
          </a:p>
          <a:p>
            <a:r>
              <a:rPr kumimoji="1" lang="en-US" altLang="zh-CN">
                <a:solidFill>
                  <a:schemeClr val="tx1"/>
                </a:solidFill>
                <a:latin typeface="Menlo Regular"/>
                <a:cs typeface="Menlo Regular"/>
              </a:rPr>
              <a:t>git checkout v1.0</a:t>
            </a:r>
          </a:p>
          <a:p>
            <a:pPr lvl="1"/>
            <a:r>
              <a:rPr kumimoji="1" lang="zh-CN" altLang="en-US"/>
              <a:t>签出</a:t>
            </a:r>
            <a:r>
              <a:rPr kumimoji="1" lang="en-US" altLang="zh-CN"/>
              <a:t>v1.0</a:t>
            </a:r>
            <a:r>
              <a:rPr kumimoji="1" lang="zh-CN" altLang="en-US"/>
              <a:t>标签</a:t>
            </a:r>
            <a:endParaRPr kumimoji="1" lang="en-US" altLang="zh-CN"/>
          </a:p>
          <a:p>
            <a:r>
              <a:rPr kumimoji="1" lang="en-US" altLang="zh-CN">
                <a:solidFill>
                  <a:srgbClr val="000000"/>
                </a:solidFill>
                <a:latin typeface="Menlo Regular"/>
                <a:cs typeface="Menlo Regular"/>
              </a:rPr>
              <a:t>git checkout -b v1.0hotfix</a:t>
            </a:r>
          </a:p>
          <a:p>
            <a:pPr lvl="1"/>
            <a:r>
              <a:rPr kumimoji="1" lang="zh-TW" altLang="en-US"/>
              <a:t>签出并创建</a:t>
            </a:r>
            <a:r>
              <a:rPr kumimoji="1" lang="en-US" altLang="zh-TW"/>
              <a:t>v1.0hotfix</a:t>
            </a:r>
            <a:r>
              <a:rPr kumimoji="1" lang="zh-TW" altLang="en-US"/>
              <a:t>分支</a:t>
            </a:r>
            <a:endParaRPr kumimoji="1" lang="en-US" altLang="zh-TW"/>
          </a:p>
          <a:p>
            <a:r>
              <a:rPr kumimoji="1" lang="en-US" altLang="zh-CN">
                <a:solidFill>
                  <a:srgbClr val="000000"/>
                </a:solidFill>
                <a:latin typeface="Menlo Regular"/>
                <a:cs typeface="Menlo Regular"/>
              </a:rPr>
              <a:t>git branch</a:t>
            </a:r>
          </a:p>
          <a:p>
            <a:pPr lvl="1"/>
            <a:r>
              <a:rPr kumimoji="1" lang="zh-CN" altLang="en-US"/>
              <a:t>查看当前所在分支</a:t>
            </a:r>
          </a:p>
        </p:txBody>
      </p:sp>
    </p:spTree>
    <p:extLst>
      <p:ext uri="{BB962C8B-B14F-4D97-AF65-F5344CB8AC3E}">
        <p14:creationId xmlns:p14="http://schemas.microsoft.com/office/powerpoint/2010/main" val="218443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安装</a:t>
            </a:r>
            <a:r>
              <a:rPr kumimoji="1" lang="en-US" altLang="zh-CN"/>
              <a:t>GIT</a:t>
            </a:r>
            <a:r>
              <a:rPr kumimoji="1" lang="zh-CN" altLang="en-US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GIT</a:t>
            </a:r>
            <a:r>
              <a:rPr kumimoji="1" lang="zh-CN" altLang="en-US"/>
              <a:t>代码仓库本质上是通过命令行来操作的</a:t>
            </a:r>
            <a:endParaRPr kumimoji="1" lang="en-US" altLang="zh-CN"/>
          </a:p>
          <a:p>
            <a:r>
              <a:rPr kumimoji="1" lang="zh-CN" altLang="en-US"/>
              <a:t>如果在局域网中配置</a:t>
            </a:r>
            <a:r>
              <a:rPr kumimoji="1" lang="en-US" altLang="zh-CN"/>
              <a:t>GIT</a:t>
            </a:r>
            <a:r>
              <a:rPr kumimoji="1" lang="zh-CN" altLang="en-US"/>
              <a:t>服务器，只要能够通过终端访问到服务器即可</a:t>
            </a:r>
            <a:endParaRPr kumimoji="1" lang="en-US" altLang="zh-CN"/>
          </a:p>
          <a:p>
            <a:r>
              <a:rPr kumimoji="1" lang="zh-CN" altLang="en-US"/>
              <a:t>在</a:t>
            </a:r>
            <a:r>
              <a:rPr kumimoji="1" lang="en-US" altLang="zh-CN"/>
              <a:t>Windows</a:t>
            </a:r>
            <a:r>
              <a:rPr kumimoji="1" lang="zh-CN" altLang="en-US"/>
              <a:t>上要安装</a:t>
            </a:r>
            <a:r>
              <a:rPr kumimoji="1" lang="en-US" altLang="zh-CN"/>
              <a:t>GIT</a:t>
            </a:r>
            <a:r>
              <a:rPr kumimoji="1" lang="zh-CN" altLang="en-US"/>
              <a:t>服务器，安装如下三个软件即可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>
                <a:solidFill>
                  <a:srgbClr val="FF0000"/>
                </a:solidFill>
              </a:rPr>
              <a:t>CopSSH</a:t>
            </a:r>
            <a:r>
              <a:rPr kumimoji="1" lang="en-US" altLang="zh-CN"/>
              <a:t>		</a:t>
            </a:r>
            <a:r>
              <a:rPr kumimoji="1" lang="zh-CN" altLang="en-US"/>
              <a:t>允许</a:t>
            </a:r>
            <a:r>
              <a:rPr kumimoji="1" lang="en-US" altLang="zh-CN"/>
              <a:t>windows</a:t>
            </a:r>
            <a:r>
              <a:rPr kumimoji="1" lang="zh-CN" altLang="en-US"/>
              <a:t>使用</a:t>
            </a:r>
            <a:r>
              <a:rPr kumimoji="1" lang="en-US" altLang="zh-CN"/>
              <a:t>ssh</a:t>
            </a:r>
            <a:r>
              <a:rPr kumimoji="1" lang="zh-CN" altLang="en-US"/>
              <a:t>访问</a:t>
            </a:r>
            <a:r>
              <a:rPr kumimoji="1" lang="en-US" altLang="zh-CN"/>
              <a:t>unix</a:t>
            </a:r>
            <a:r>
              <a:rPr kumimoji="1" lang="zh-CN" altLang="en-US"/>
              <a:t>服务器目录</a:t>
            </a:r>
            <a:endParaRPr kumimoji="1" lang="en-US" altLang="zh-CN"/>
          </a:p>
          <a:p>
            <a:pPr lvl="2"/>
            <a:r>
              <a:rPr kumimoji="1" lang="zh-CN" altLang="en-US">
                <a:solidFill>
                  <a:srgbClr val="FF0000"/>
                </a:solidFill>
              </a:rPr>
              <a:t>注意：</a:t>
            </a:r>
            <a:r>
              <a:rPr kumimoji="1" lang="en-US" altLang="zh-CN">
                <a:solidFill>
                  <a:srgbClr val="FF0000"/>
                </a:solidFill>
              </a:rPr>
              <a:t>CopSSH</a:t>
            </a:r>
            <a:r>
              <a:rPr kumimoji="1" lang="zh-CN" altLang="en-US">
                <a:solidFill>
                  <a:srgbClr val="FF0000"/>
                </a:solidFill>
              </a:rPr>
              <a:t>的用户一定不能是</a:t>
            </a:r>
            <a:r>
              <a:rPr kumimoji="1" lang="en-US" altLang="zh-CN">
                <a:solidFill>
                  <a:srgbClr val="FF0000"/>
                </a:solidFill>
              </a:rPr>
              <a:t>windows</a:t>
            </a:r>
            <a:r>
              <a:rPr kumimoji="1" lang="zh-CN" altLang="en-US">
                <a:solidFill>
                  <a:srgbClr val="FF0000"/>
                </a:solidFill>
              </a:rPr>
              <a:t>的管理员！！！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>
                <a:solidFill>
                  <a:srgbClr val="FF0000"/>
                </a:solidFill>
              </a:rPr>
              <a:t>GIT-Windows</a:t>
            </a:r>
            <a:r>
              <a:rPr kumimoji="1" lang="en-US" altLang="zh-CN"/>
              <a:t>		</a:t>
            </a:r>
            <a:r>
              <a:rPr kumimoji="1" lang="zh-CN" altLang="en-US"/>
              <a:t>在</a:t>
            </a:r>
            <a:r>
              <a:rPr kumimoji="1" lang="en-US" altLang="zh-CN"/>
              <a:t>Windows</a:t>
            </a:r>
            <a:r>
              <a:rPr kumimoji="1" lang="zh-CN" altLang="en-US"/>
              <a:t>中运行的</a:t>
            </a:r>
            <a:r>
              <a:rPr kumimoji="1" lang="en-US" altLang="zh-CN"/>
              <a:t>GIT</a:t>
            </a:r>
            <a:r>
              <a:rPr kumimoji="1" lang="zh-CN" altLang="en-US"/>
              <a:t>，其本质就是命令行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>
                <a:solidFill>
                  <a:srgbClr val="FF0000"/>
                </a:solidFill>
              </a:rPr>
              <a:t>Tortoisegit</a:t>
            </a:r>
            <a:r>
              <a:rPr kumimoji="1" lang="en-US" altLang="zh-CN"/>
              <a:t>		Windows</a:t>
            </a:r>
            <a:r>
              <a:rPr kumimoji="1" lang="zh-CN" altLang="en-US"/>
              <a:t>中</a:t>
            </a:r>
            <a:r>
              <a:rPr kumimoji="1" lang="en-US" altLang="zh-CN"/>
              <a:t>GIT</a:t>
            </a:r>
            <a:r>
              <a:rPr kumimoji="1" lang="zh-CN" altLang="en-US"/>
              <a:t>的图形化操作客户端</a:t>
            </a:r>
            <a:endParaRPr kumimoji="1" lang="en-US" altLang="zh-CN"/>
          </a:p>
          <a:p>
            <a:r>
              <a:rPr kumimoji="1" lang="zh-CN" altLang="en-US"/>
              <a:t>在</a:t>
            </a:r>
            <a:r>
              <a:rPr kumimoji="1" lang="en-US" altLang="zh-CN"/>
              <a:t>Mac</a:t>
            </a:r>
            <a:r>
              <a:rPr kumimoji="1" lang="zh-CN" altLang="en-US"/>
              <a:t>上要安装</a:t>
            </a:r>
            <a:r>
              <a:rPr kumimoji="1" lang="en-US" altLang="zh-CN"/>
              <a:t>GIT</a:t>
            </a:r>
            <a:r>
              <a:rPr kumimoji="1" lang="zh-CN" altLang="en-US"/>
              <a:t>服务器，无需安装任何软件，只需要设置访问用户即可，远程用于通过授权的账户名和密码登录，即可使用</a:t>
            </a:r>
            <a:r>
              <a:rPr kumimoji="1" lang="en-US" altLang="zh-CN"/>
              <a:t>GIT</a:t>
            </a:r>
          </a:p>
          <a:p>
            <a:endParaRPr kumimoji="1" lang="en-US" altLang="zh-CN"/>
          </a:p>
          <a:p>
            <a:r>
              <a:rPr kumimoji="1" lang="zh-CN" altLang="en-US"/>
              <a:t>提示：</a:t>
            </a:r>
            <a:r>
              <a:rPr kumimoji="1" lang="en-US" altLang="zh-CN"/>
              <a:t>GIT</a:t>
            </a:r>
            <a:r>
              <a:rPr kumimoji="1" lang="zh-CN" altLang="en-US"/>
              <a:t>服务器可以是互联网中的某台主机，也可以是局域网中的某台计算机的共享目录，还可以是</a:t>
            </a:r>
            <a:r>
              <a:rPr kumimoji="1" lang="en-US" altLang="zh-CN"/>
              <a:t>U</a:t>
            </a:r>
            <a:r>
              <a:rPr kumimoji="1" lang="zh-CN" altLang="en-US"/>
              <a:t>盘。总之：分布无所不在！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0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CopSSH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latin typeface="Menlo Regular"/>
                <a:cs typeface="Menlo Regular"/>
              </a:rPr>
              <a:t>将</a:t>
            </a:r>
            <a:r>
              <a:rPr kumimoji="1" lang="en-US" altLang="zh-CN">
                <a:solidFill>
                  <a:srgbClr val="FF0000"/>
                </a:solidFill>
                <a:latin typeface="Menlo Regular"/>
                <a:cs typeface="Menlo Regular"/>
              </a:rPr>
              <a:t>Git\libexec\git-core</a:t>
            </a:r>
            <a:r>
              <a:rPr kumimoji="1" lang="zh-CN" altLang="en-US">
                <a:latin typeface="Menlo Regular"/>
                <a:cs typeface="Menlo Regular"/>
              </a:rPr>
              <a:t>下的</a:t>
            </a:r>
            <a:r>
              <a:rPr kumimoji="1" lang="en-US" altLang="zh-CN">
                <a:solidFill>
                  <a:srgbClr val="FF0000"/>
                </a:solidFill>
                <a:latin typeface="Menlo Regular"/>
                <a:cs typeface="Menlo Regular"/>
              </a:rPr>
              <a:t>git.exe , git-receive-pack.exe, git-upload-archive.exe, git-upload-pack.exe</a:t>
            </a:r>
            <a:r>
              <a:rPr kumimoji="1" lang="zh-CN" altLang="en-US">
                <a:latin typeface="Menlo Regular"/>
                <a:cs typeface="Menlo Regular"/>
              </a:rPr>
              <a:t>拷贝到</a:t>
            </a:r>
            <a:r>
              <a:rPr kumimoji="1" lang="en-US" altLang="zh-CN">
                <a:solidFill>
                  <a:srgbClr val="FF0000"/>
                </a:solidFill>
                <a:latin typeface="Menlo Regular"/>
                <a:cs typeface="Menlo Regular"/>
              </a:rPr>
              <a:t>\ICW\bin</a:t>
            </a:r>
            <a:r>
              <a:rPr kumimoji="1" lang="zh-CN" altLang="en-US">
                <a:latin typeface="Menlo Regular"/>
                <a:cs typeface="Menlo Regular"/>
              </a:rPr>
              <a:t>下</a:t>
            </a:r>
          </a:p>
          <a:p>
            <a:r>
              <a:rPr kumimoji="1" lang="zh-CN" altLang="en-US">
                <a:latin typeface="Menlo Regular"/>
                <a:cs typeface="Menlo Regular"/>
              </a:rPr>
              <a:t>将</a:t>
            </a:r>
            <a:r>
              <a:rPr kumimoji="1" lang="en-US" altLang="zh-CN">
                <a:solidFill>
                  <a:srgbClr val="FF0000"/>
                </a:solidFill>
                <a:latin typeface="Menlo Regular"/>
                <a:cs typeface="Menlo Regular"/>
              </a:rPr>
              <a:t>\Git\bin\libiconv-2.dll</a:t>
            </a:r>
            <a:r>
              <a:rPr kumimoji="1" lang="zh-CN" altLang="en-US">
                <a:latin typeface="Menlo Regular"/>
                <a:cs typeface="Menlo Regular"/>
              </a:rPr>
              <a:t>拷贝到</a:t>
            </a:r>
            <a:r>
              <a:rPr kumimoji="1" lang="en-US" altLang="zh-CN">
                <a:solidFill>
                  <a:srgbClr val="FF0000"/>
                </a:solidFill>
                <a:latin typeface="Menlo Regular"/>
                <a:cs typeface="Menlo Regular"/>
              </a:rPr>
              <a:t>ICW\bin</a:t>
            </a:r>
            <a:r>
              <a:rPr kumimoji="1" lang="zh-CN" altLang="en-US">
                <a:latin typeface="Menlo Regular"/>
                <a:cs typeface="Menlo Regular"/>
              </a:rPr>
              <a:t>下</a:t>
            </a:r>
            <a:endParaRPr kumimoji="1" lang="en-US" altLang="zh-CN">
              <a:latin typeface="Menlo Regular"/>
              <a:cs typeface="Menlo Regular"/>
            </a:endParaRPr>
          </a:p>
          <a:p>
            <a:endParaRPr kumimoji="1" lang="en-US" altLang="zh-CN"/>
          </a:p>
          <a:p>
            <a:r>
              <a:rPr kumimoji="1" lang="en-US" altLang="zh-CN"/>
              <a:t>CopSSH</a:t>
            </a:r>
            <a:r>
              <a:rPr kumimoji="1" lang="zh-CN" altLang="en-US"/>
              <a:t>本质上就是允许其他计算机以</a:t>
            </a:r>
            <a:r>
              <a:rPr kumimoji="1" lang="en-US" altLang="zh-CN"/>
              <a:t>SSH</a:t>
            </a:r>
            <a:r>
              <a:rPr kumimoji="1" lang="zh-CN" altLang="en-US"/>
              <a:t>的方式访问计算机资源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SSH</a:t>
            </a:r>
            <a:r>
              <a:rPr kumimoji="1" lang="zh-CN" altLang="en-US"/>
              <a:t>是目前较可靠的，专为远程登录会话和其他网络服务提供安全性的</a:t>
            </a:r>
            <a:r>
              <a:rPr kumimoji="1" lang="zh-CN" altLang="en-US">
                <a:solidFill>
                  <a:srgbClr val="FF0000"/>
                </a:solidFill>
              </a:rPr>
              <a:t>协议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66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</a:t>
            </a:r>
            <a:r>
              <a:rPr kumimoji="1" lang="en-US" altLang="zh-CN"/>
              <a:t>GIT</a:t>
            </a:r>
            <a:r>
              <a:rPr kumimoji="1" lang="zh-CN" altLang="en-US"/>
              <a:t>我们应该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经常更新</a:t>
            </a:r>
            <a:r>
              <a:rPr kumimoji="1" lang="zh-CN" altLang="en-US"/>
              <a:t>：降低冲突的可能性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提交前需在本机测试通过</a:t>
            </a:r>
            <a:r>
              <a:rPr kumimoji="1" lang="zh-CN" altLang="en-US"/>
              <a:t>：降低将问题代码传到版本库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提交时一定写备注</a:t>
            </a:r>
            <a:r>
              <a:rPr kumimoji="1" lang="zh-CN" altLang="en-US"/>
              <a:t>：方便其他员工查看和自己以后回顾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对于不需要提交的文件不要提交到版本库</a:t>
            </a:r>
          </a:p>
          <a:p>
            <a:endParaRPr kumimoji="1" lang="en-US" altLang="zh-CN"/>
          </a:p>
          <a:p>
            <a:r>
              <a:rPr kumimoji="1" lang="zh-CN" altLang="en-US"/>
              <a:t>提示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每次提交之前先更新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每天下班前提交当天编译通过的代码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>
                <a:solidFill>
                  <a:srgbClr val="FF0000"/>
                </a:solidFill>
              </a:rPr>
              <a:t>每天上班第一件事情更新前一天的代码</a:t>
            </a:r>
          </a:p>
        </p:txBody>
      </p:sp>
    </p:spTree>
    <p:extLst>
      <p:ext uri="{BB962C8B-B14F-4D97-AF65-F5344CB8AC3E}">
        <p14:creationId xmlns:p14="http://schemas.microsoft.com/office/powerpoint/2010/main" val="337831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版本控制</a:t>
            </a:r>
            <a:r>
              <a:rPr kumimoji="1" lang="en-US" altLang="zh-CN"/>
              <a:t>(Revision Control)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/>
              <a:t>是</a:t>
            </a:r>
            <a:r>
              <a:rPr kumimoji="1" lang="zh-CN" altLang="en-US" sz="2800">
                <a:solidFill>
                  <a:srgbClr val="FF0000"/>
                </a:solidFill>
              </a:rPr>
              <a:t>维护工程蓝图的标准做法</a:t>
            </a:r>
            <a:r>
              <a:rPr kumimoji="1" lang="zh-CN" altLang="en-US" sz="2800"/>
              <a:t>，能</a:t>
            </a:r>
            <a:r>
              <a:rPr kumimoji="1" lang="zh-CN" altLang="en-US" sz="2800">
                <a:solidFill>
                  <a:srgbClr val="FF0000"/>
                </a:solidFill>
              </a:rPr>
              <a:t>追踪工程蓝图从诞生一直到定案的过程</a:t>
            </a:r>
            <a:r>
              <a:rPr kumimoji="1" lang="zh-CN" altLang="en-US" sz="2800"/>
              <a:t>。是一种</a:t>
            </a:r>
            <a:r>
              <a:rPr kumimoji="1" lang="zh-CN" altLang="en-US" sz="2800">
                <a:solidFill>
                  <a:srgbClr val="FF0000"/>
                </a:solidFill>
              </a:rPr>
              <a:t>记录若干文件内容变化</a:t>
            </a:r>
            <a:r>
              <a:rPr kumimoji="1" lang="zh-CN" altLang="en-US" sz="2800"/>
              <a:t>，以便将来</a:t>
            </a:r>
            <a:r>
              <a:rPr kumimoji="1" lang="zh-CN" altLang="en-US" sz="2800">
                <a:solidFill>
                  <a:srgbClr val="FF0000"/>
                </a:solidFill>
              </a:rPr>
              <a:t>查阅特定版本修订情况</a:t>
            </a:r>
            <a:r>
              <a:rPr kumimoji="1" lang="zh-CN" altLang="en-US" sz="2800"/>
              <a:t>的</a:t>
            </a:r>
            <a:r>
              <a:rPr kumimoji="1" lang="zh-CN" altLang="en-US" sz="2800">
                <a:solidFill>
                  <a:srgbClr val="FF0000"/>
                </a:solidFill>
              </a:rPr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409570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/>
              <a:t>如果你现在是开发团队中的一员，还是单人开发，都强烈建议现在就开始使用版本控制！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现在就开始使用版本控制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solidFill>
                  <a:srgbClr val="FF0000"/>
                </a:solidFill>
              </a:rPr>
              <a:t>如果是开发团队中的一员，使用版本控制是强制性的！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/>
              <a:t>如果是单人开发，也强烈建议现在就开始使用版本控制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使用版本控制可以：</a:t>
            </a:r>
            <a:endParaRPr kumimoji="1" lang="en-US" altLang="zh-CN"/>
          </a:p>
          <a:p>
            <a:pPr marL="457200" indent="-457200">
              <a:buFont typeface="+mj-lt"/>
              <a:buAutoNum type="arabicParenBoth"/>
            </a:pPr>
            <a:r>
              <a:rPr kumimoji="1" lang="zh-CN" altLang="en-US">
                <a:solidFill>
                  <a:srgbClr val="FF6600"/>
                </a:solidFill>
              </a:rPr>
              <a:t>不会对现有工作造成任何损害</a:t>
            </a:r>
            <a:endParaRPr kumimoji="1" lang="en-US" altLang="zh-CN">
              <a:solidFill>
                <a:srgbClr val="FF6600"/>
              </a:solidFill>
            </a:endParaRPr>
          </a:p>
          <a:p>
            <a:pPr marL="457200" indent="-457200">
              <a:buFont typeface="+mj-lt"/>
              <a:buAutoNum type="arabicParenBoth"/>
            </a:pPr>
            <a:r>
              <a:rPr kumimoji="1" lang="zh-CN" altLang="en-US">
                <a:solidFill>
                  <a:srgbClr val="FF6600"/>
                </a:solidFill>
              </a:rPr>
              <a:t>不会增加工作量</a:t>
            </a:r>
            <a:endParaRPr kumimoji="1" lang="en-US" altLang="zh-CN">
              <a:solidFill>
                <a:srgbClr val="FF6600"/>
              </a:solidFill>
            </a:endParaRPr>
          </a:p>
          <a:p>
            <a:pPr marL="457200" indent="-457200">
              <a:buFont typeface="+mj-lt"/>
              <a:buAutoNum type="arabicParenBoth"/>
            </a:pPr>
            <a:r>
              <a:rPr kumimoji="1" lang="zh-CN" altLang="en-US">
                <a:solidFill>
                  <a:srgbClr val="FF6600"/>
                </a:solidFill>
              </a:rPr>
              <a:t>添加新的功能拓展时，会变得更加容易</a:t>
            </a:r>
            <a:endParaRPr kumimoji="1" lang="en-US" altLang="zh-CN">
              <a:solidFill>
                <a:srgbClr val="FF6600"/>
              </a:solidFill>
            </a:endParaRP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版本控制工具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sz="2800">
                <a:solidFill>
                  <a:srgbClr val="FF0000"/>
                </a:solidFill>
              </a:rPr>
              <a:t>CVS</a:t>
            </a:r>
            <a:r>
              <a:rPr kumimoji="1" lang="en-US" altLang="zh-CN" sz="2800"/>
              <a:t>	</a:t>
            </a:r>
            <a:r>
              <a:rPr kumimoji="1" lang="zh-CN" altLang="en-US" sz="2800"/>
              <a:t>开启版本控制之门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>
                <a:solidFill>
                  <a:srgbClr val="FF0000"/>
                </a:solidFill>
              </a:rPr>
              <a:t>SVN</a:t>
            </a:r>
            <a:r>
              <a:rPr kumimoji="1" lang="en-US" altLang="zh-CN" sz="2800"/>
              <a:t>	</a:t>
            </a:r>
            <a:r>
              <a:rPr kumimoji="1" lang="zh-CN" altLang="en-US" sz="2800">
                <a:solidFill>
                  <a:srgbClr val="FF0000"/>
                </a:solidFill>
              </a:rPr>
              <a:t>集中式</a:t>
            </a:r>
            <a:r>
              <a:rPr kumimoji="1" lang="zh-CN" altLang="en-US" sz="2800"/>
              <a:t>版本控制之</a:t>
            </a:r>
            <a:r>
              <a:rPr kumimoji="1" lang="zh-CN" altLang="en-US" sz="2800">
                <a:solidFill>
                  <a:srgbClr val="FF0000"/>
                </a:solidFill>
              </a:rPr>
              <a:t>王者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>
                <a:solidFill>
                  <a:srgbClr val="FF0000"/>
                </a:solidFill>
              </a:rPr>
              <a:t>GIT</a:t>
            </a:r>
            <a:r>
              <a:rPr kumimoji="1" lang="en-US" altLang="zh-CN" sz="2800"/>
              <a:t>	</a:t>
            </a:r>
            <a:r>
              <a:rPr kumimoji="1" lang="zh-CN" altLang="en-US" sz="2800">
                <a:solidFill>
                  <a:srgbClr val="FF0000"/>
                </a:solidFill>
              </a:rPr>
              <a:t>分布式</a:t>
            </a:r>
            <a:r>
              <a:rPr kumimoji="1" lang="zh-CN" altLang="en-US" sz="2800"/>
              <a:t>版本控制之伟大作品</a:t>
            </a:r>
          </a:p>
          <a:p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577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SVN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sz="2800"/>
              <a:t>SVN</a:t>
            </a:r>
            <a:r>
              <a:rPr kumimoji="1" lang="zh-TW" altLang="en-US" sz="2800"/>
              <a:t>简介</a:t>
            </a:r>
            <a:endParaRPr kumimoji="1" lang="en-US" altLang="zh-TW" sz="280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/>
              <a:t>SVN</a:t>
            </a:r>
            <a:r>
              <a:rPr kumimoji="1" lang="zh-CN" altLang="en-US" sz="2800"/>
              <a:t>服务器端安装</a:t>
            </a:r>
            <a:endParaRPr kumimoji="1" lang="en-US" altLang="zh-CN" sz="280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/>
              <a:t>SVN</a:t>
            </a:r>
            <a:r>
              <a:rPr kumimoji="1" lang="zh-CN" altLang="en-US" sz="2800"/>
              <a:t>客户端软件</a:t>
            </a:r>
            <a:endParaRPr kumimoji="1" lang="en-US" altLang="zh-CN" sz="280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800"/>
              <a:t>SVN</a:t>
            </a:r>
            <a:r>
              <a:rPr kumimoji="1" lang="zh-CN" altLang="en-US" sz="2800"/>
              <a:t>与</a:t>
            </a:r>
            <a:r>
              <a:rPr kumimoji="1" lang="en-US" altLang="zh-CN" sz="2800"/>
              <a:t>Xcode</a:t>
            </a:r>
            <a:r>
              <a:rPr kumimoji="1" lang="zh-CN" altLang="en-US" sz="2800"/>
              <a:t>的集成</a:t>
            </a:r>
            <a:endParaRPr kumimoji="1" lang="en-US" altLang="zh-CN" sz="2800"/>
          </a:p>
          <a:p>
            <a:pPr marL="457200" indent="-457200">
              <a:buFont typeface="+mj-lt"/>
              <a:buAutoNum type="arabicPeriod"/>
            </a:pP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5957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SVN</a:t>
            </a:r>
            <a:r>
              <a:rPr kumimoji="1" lang="zh-CN" altLang="en-US"/>
              <a:t>基本交互流程图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1700213"/>
            <a:ext cx="5911850" cy="4540250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498474" y="2511329"/>
            <a:ext cx="269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Checkout</a:t>
            </a:r>
            <a:r>
              <a:rPr kumimoji="1" lang="zh-CN" altLang="en-US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只需要做一次！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8474" y="4618571"/>
            <a:ext cx="3616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每天下班前</a:t>
            </a:r>
            <a:r>
              <a:rPr kumimoji="1" lang="en-US" altLang="zh-CN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commit</a:t>
            </a:r>
            <a:r>
              <a:rPr kumimoji="1" lang="zh-CN" altLang="en-US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可编译版本</a:t>
            </a:r>
            <a:endParaRPr kumimoji="1" lang="en-US" altLang="zh-CN">
              <a:solidFill>
                <a:srgbClr val="FF0000"/>
              </a:solidFill>
              <a:latin typeface="Eurostile"/>
              <a:ea typeface="华文细黑"/>
              <a:cs typeface="Eurostile"/>
            </a:endParaRPr>
          </a:p>
          <a:p>
            <a:r>
              <a:rPr kumimoji="1" lang="zh-CN" altLang="en-US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每天上班先</a:t>
            </a:r>
            <a:r>
              <a:rPr kumimoji="1" lang="en-US" altLang="zh-CN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update</a:t>
            </a:r>
            <a:r>
              <a:rPr kumimoji="1" lang="zh-CN" altLang="en-US">
                <a:solidFill>
                  <a:srgbClr val="FF0000"/>
                </a:solidFill>
                <a:latin typeface="Eurostile"/>
                <a:ea typeface="华文细黑"/>
                <a:cs typeface="Eurostile"/>
              </a:rPr>
              <a:t>前一天所有代码</a:t>
            </a:r>
          </a:p>
        </p:txBody>
      </p:sp>
    </p:spTree>
    <p:extLst>
      <p:ext uri="{BB962C8B-B14F-4D97-AF65-F5344CB8AC3E}">
        <p14:creationId xmlns:p14="http://schemas.microsoft.com/office/powerpoint/2010/main" val="90684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688" y="782860"/>
            <a:ext cx="5736625" cy="6075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06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1484</TotalTime>
  <Words>1093</Words>
  <Application>Microsoft Macintosh PowerPoint</Application>
  <PresentationFormat>全屏显示(4:3)</PresentationFormat>
  <Paragraphs>294</Paragraphs>
  <Slides>40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框架PPT2014</vt:lpstr>
      <vt:lpstr>版本控制—— SVN &amp; GIT</vt:lpstr>
      <vt:lpstr>提问</vt:lpstr>
      <vt:lpstr>不使用版本控制可能出现的问题</vt:lpstr>
      <vt:lpstr>版本控制(Revision Control)</vt:lpstr>
      <vt:lpstr>现在就开始使用版本控制</vt:lpstr>
      <vt:lpstr>版本控制工具</vt:lpstr>
      <vt:lpstr>SVN</vt:lpstr>
      <vt:lpstr>SVN基本交互流程图</vt:lpstr>
      <vt:lpstr>PowerPoint 演示文稿</vt:lpstr>
      <vt:lpstr>PowerPoint 演示文稿</vt:lpstr>
      <vt:lpstr>PowerPoint 演示文稿</vt:lpstr>
      <vt:lpstr>SVN服务器安装</vt:lpstr>
      <vt:lpstr>Subversion目录规范</vt:lpstr>
      <vt:lpstr>SVN客户端软件</vt:lpstr>
      <vt:lpstr>SVN复习</vt:lpstr>
      <vt:lpstr>注意！！！</vt:lpstr>
      <vt:lpstr>SVN与Xcode集成演练</vt:lpstr>
      <vt:lpstr>使用SVN我们应该</vt:lpstr>
      <vt:lpstr>GIT</vt:lpstr>
      <vt:lpstr>GIT简介</vt:lpstr>
      <vt:lpstr>SVN vs GIT</vt:lpstr>
      <vt:lpstr>选择GIT的理由</vt:lpstr>
      <vt:lpstr>GIT工作模型</vt:lpstr>
      <vt:lpstr>集中式协同模型 </vt:lpstr>
      <vt:lpstr>社交网络式协同模型</vt:lpstr>
      <vt:lpstr>GIT基本交互流程图</vt:lpstr>
      <vt:lpstr>GIT仓库初始化</vt:lpstr>
      <vt:lpstr>GIT设置配置信息</vt:lpstr>
      <vt:lpstr>GIT基本命令</vt:lpstr>
      <vt:lpstr>工作区、暂存区和代码区</vt:lpstr>
      <vt:lpstr>GIT命令行演练</vt:lpstr>
      <vt:lpstr>Xcode演练</vt:lpstr>
      <vt:lpstr>.gitignore中的内容</vt:lpstr>
      <vt:lpstr>GIT经典协同模型</vt:lpstr>
      <vt:lpstr>PowerPoint 演示文稿</vt:lpstr>
      <vt:lpstr>给分支打标签</vt:lpstr>
      <vt:lpstr>安装GIT服务器</vt:lpstr>
      <vt:lpstr>CopSSH</vt:lpstr>
      <vt:lpstr>使用GIT我们应该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329</cp:revision>
  <dcterms:created xsi:type="dcterms:W3CDTF">2014-04-20T02:34:42Z</dcterms:created>
  <dcterms:modified xsi:type="dcterms:W3CDTF">2014-05-14T09:05:03Z</dcterms:modified>
</cp:coreProperties>
</file>