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83" r:id="rId3"/>
    <p:sldId id="303" r:id="rId4"/>
    <p:sldId id="284" r:id="rId5"/>
    <p:sldId id="304" r:id="rId6"/>
    <p:sldId id="305" r:id="rId7"/>
    <p:sldId id="306" r:id="rId8"/>
    <p:sldId id="307" r:id="rId9"/>
    <p:sldId id="309" r:id="rId10"/>
    <p:sldId id="308" r:id="rId11"/>
    <p:sldId id="310" r:id="rId12"/>
    <p:sldId id="311" r:id="rId13"/>
    <p:sldId id="312" r:id="rId14"/>
    <p:sldId id="313" r:id="rId15"/>
    <p:sldId id="314" r:id="rId16"/>
    <p:sldId id="315" r:id="rId17"/>
    <p:sldId id="320" r:id="rId18"/>
    <p:sldId id="321" r:id="rId19"/>
    <p:sldId id="319" r:id="rId20"/>
    <p:sldId id="322" r:id="rId21"/>
    <p:sldId id="324" r:id="rId22"/>
    <p:sldId id="323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作业" id="{3FD79ABA-00E3-9C4B-B49B-54AD238BD313}">
          <p14:sldIdLst>
            <p14:sldId id="303"/>
          </p14:sldIdLst>
        </p14:section>
        <p14:section name="基本概念" id="{47DABF8D-F11F-6E41-A07F-786C2B07B4E2}">
          <p14:sldIdLst>
            <p14:sldId id="284"/>
            <p14:sldId id="304"/>
          </p14:sldIdLst>
        </p14:section>
        <p14:section name="数据源" id="{7815BC10-7C2C-B241-8609-5241286F00CE}">
          <p14:sldIdLst>
            <p14:sldId id="305"/>
            <p14:sldId id="306"/>
            <p14:sldId id="307"/>
            <p14:sldId id="309"/>
          </p14:sldIdLst>
        </p14:section>
        <p14:section name="MVC" id="{32CA85E1-CBBC-4B4D-9BD5-8593FF6428F2}">
          <p14:sldIdLst>
            <p14:sldId id="308"/>
          </p14:sldIdLst>
        </p14:section>
        <p14:section name="Cell" id="{2C073DFA-5695-2449-B161-1F7E1F1E4731}">
          <p14:sldIdLst>
            <p14:sldId id="310"/>
            <p14:sldId id="311"/>
            <p14:sldId id="312"/>
          </p14:sldIdLst>
        </p14:section>
        <p14:section name="性能优化" id="{83702CBD-447C-274B-A32B-5CDF415EAD3A}">
          <p14:sldIdLst>
            <p14:sldId id="313"/>
            <p14:sldId id="314"/>
            <p14:sldId id="315"/>
          </p14:sldIdLst>
        </p14:section>
        <p14:section name="封装的思想步骤" id="{2528DD2A-E717-DE40-8641-294635C5C42B}">
          <p14:sldIdLst>
            <p14:sldId id="320"/>
          </p14:sldIdLst>
        </p14:section>
        <p14:section name="使用delegate的步骤" id="{EB3AF964-8468-CC4D-BFCE-C8ECFD691981}">
          <p14:sldIdLst>
            <p14:sldId id="321"/>
            <p14:sldId id="319"/>
            <p14:sldId id="322"/>
            <p14:sldId id="324"/>
          </p14:sldIdLst>
        </p14:section>
        <p14:section name="通过代码自定义cell" id="{100E5139-984C-364A-A7EE-1491FCC424B8}">
          <p14:sldIdLst>
            <p14:sldId id="3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105" d="100"/>
          <a:sy n="105" d="100"/>
        </p:scale>
        <p:origin x="-228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en-US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13E4C69-C7ED-EC45-869C-AE871578D145}" type="slidenum">
              <a:rPr kumimoji="0" lang="en-US" altLang="zh-CN" sz="1200"/>
              <a:pPr/>
              <a:t>13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UITableView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初始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MVC</a:t>
            </a:r>
            <a:r>
              <a:rPr kumimoji="1" lang="zh-CN" altLang="en-US" sz="1800" dirty="0" smtClean="0"/>
              <a:t>是一种设计思想，贯穿于整个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开发中，需要积累一定的项目经验，才能深刻体会其中的含义和好处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en-US" altLang="zh-CN" sz="1800" dirty="0" smtClean="0"/>
              <a:t>MVC</a:t>
            </a:r>
            <a:r>
              <a:rPr kumimoji="1" lang="zh-CN" altLang="en-US" sz="1800" dirty="0" smtClean="0"/>
              <a:t>中的三个角色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M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 smtClean="0"/>
              <a:t>Model</a:t>
            </a:r>
            <a:r>
              <a:rPr kumimoji="1" lang="zh-CN" altLang="en-US" sz="1800" dirty="0" smtClean="0"/>
              <a:t>，模型数据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V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，视图（界面）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C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 smtClean="0"/>
              <a:t>Control</a:t>
            </a:r>
            <a:r>
              <a:rPr kumimoji="1" lang="zh-CN" altLang="en-US" sz="1800" dirty="0" smtClean="0"/>
              <a:t>，控制中心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en-US" altLang="zh-CN" sz="1800" dirty="0" smtClean="0"/>
              <a:t>MVC</a:t>
            </a:r>
            <a:r>
              <a:rPr kumimoji="1" lang="zh-CN" altLang="en-US" sz="1800" dirty="0" smtClean="0"/>
              <a:t>的几个明显的特征和体现：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上面显示什么东西，取决于</a:t>
            </a:r>
            <a:r>
              <a:rPr kumimoji="1" lang="en-US" altLang="zh-CN" sz="1800" dirty="0" smtClean="0"/>
              <a:t>Model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只要</a:t>
            </a:r>
            <a:r>
              <a:rPr kumimoji="1" lang="en-US" altLang="zh-CN" sz="1800" dirty="0" smtClean="0"/>
              <a:t>Model</a:t>
            </a:r>
            <a:r>
              <a:rPr kumimoji="1" lang="zh-CN" altLang="en-US" sz="1800" dirty="0" smtClean="0"/>
              <a:t>数据改了，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的显示状态会跟着更改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Control</a:t>
            </a:r>
            <a:r>
              <a:rPr kumimoji="1" lang="zh-CN" altLang="en-US" sz="1800" dirty="0" smtClean="0"/>
              <a:t>负责初始化</a:t>
            </a:r>
            <a:r>
              <a:rPr kumimoji="1" lang="en-US" altLang="zh-CN" sz="1800" dirty="0" smtClean="0"/>
              <a:t>Model</a:t>
            </a:r>
            <a:r>
              <a:rPr kumimoji="1" lang="zh-CN" altLang="en-US" sz="1800" dirty="0" smtClean="0"/>
              <a:t>，并将</a:t>
            </a:r>
            <a:r>
              <a:rPr kumimoji="1" lang="en-US" altLang="zh-CN" sz="1800" dirty="0" smtClean="0"/>
              <a:t>Model</a:t>
            </a:r>
            <a:r>
              <a:rPr kumimoji="1" lang="zh-CN" altLang="en-US" sz="1800" dirty="0" smtClean="0"/>
              <a:t>传递给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去解析展示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882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1018"/>
            <a:ext cx="8229600" cy="4790591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的每一行都是一个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600" dirty="0" smtClean="0">
                <a:latin typeface="华文细黑"/>
                <a:cs typeface="华文细黑"/>
              </a:rPr>
              <a:t>，通过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的</a:t>
            </a:r>
            <a:r>
              <a:rPr lang="en-US" altLang="ja-JP" sz="1600" b="1" dirty="0">
                <a:latin typeface="华文细黑"/>
                <a:cs typeface="华文细黑"/>
              </a:rPr>
              <a:t>tableView</a:t>
            </a:r>
            <a:r>
              <a:rPr lang="en-US" altLang="ja-JP" sz="1600" dirty="0">
                <a:latin typeface="华文细黑"/>
                <a:cs typeface="华文细黑"/>
              </a:rPr>
              <a:t>:</a:t>
            </a:r>
            <a:r>
              <a:rPr lang="en-US" altLang="ja-JP" sz="1600" b="1" dirty="0">
                <a:latin typeface="华文细黑"/>
                <a:cs typeface="华文细黑"/>
              </a:rPr>
              <a:t>cellForRowAtIndexPath</a:t>
            </a:r>
            <a:r>
              <a:rPr lang="en-US" altLang="ja-JP" sz="1600" dirty="0">
                <a:latin typeface="华文细黑"/>
                <a:cs typeface="华文细黑"/>
              </a:rPr>
              <a:t>:</a:t>
            </a:r>
            <a:r>
              <a:rPr lang="zh-CN" altLang="en-US" sz="1600" dirty="0">
                <a:latin typeface="华文细黑"/>
                <a:cs typeface="华文细黑"/>
              </a:rPr>
              <a:t>方法来初始化每</a:t>
            </a:r>
            <a:r>
              <a:rPr lang="zh-CN" altLang="en-US" sz="1600" dirty="0" smtClean="0">
                <a:latin typeface="华文细黑"/>
                <a:cs typeface="华文细黑"/>
              </a:rPr>
              <a:t>一行</a:t>
            </a:r>
            <a:endParaRPr lang="en-US" altLang="zh-CN" sz="1600" dirty="0" smtClean="0">
              <a:latin typeface="华文细黑"/>
              <a:cs typeface="华文细黑"/>
            </a:endParaRPr>
          </a:p>
          <a:p>
            <a:pPr marL="0" indent="0">
              <a:buNone/>
            </a:pPr>
            <a:endParaRPr lang="en-US" altLang="zh-CN" sz="1600" dirty="0">
              <a:latin typeface="华文细黑"/>
              <a:cs typeface="华文细黑"/>
            </a:endParaRPr>
          </a:p>
          <a:p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600" dirty="0" smtClean="0">
                <a:latin typeface="华文细黑"/>
                <a:cs typeface="华文细黑"/>
              </a:rPr>
              <a:t>内部有个默认</a:t>
            </a:r>
            <a:r>
              <a:rPr lang="zh-CN" altLang="en-US" sz="1600" dirty="0">
                <a:latin typeface="华文细黑"/>
                <a:cs typeface="华文细黑"/>
              </a:rPr>
              <a:t>的子视图</a:t>
            </a:r>
            <a:r>
              <a:rPr lang="en-US" altLang="zh-CN" sz="1600" dirty="0">
                <a:latin typeface="华文细黑"/>
                <a:cs typeface="华文细黑"/>
              </a:rPr>
              <a:t>:</a:t>
            </a:r>
            <a:r>
              <a:rPr lang="en-US" altLang="zh-CN" sz="1600" b="1" dirty="0" smtClean="0">
                <a:latin typeface="华文细黑"/>
                <a:cs typeface="华文细黑"/>
              </a:rPr>
              <a:t>contentView</a:t>
            </a:r>
            <a:r>
              <a:rPr lang="zh-CN" altLang="en-US" sz="1600" dirty="0" smtClean="0">
                <a:latin typeface="华文细黑"/>
                <a:cs typeface="华文细黑"/>
              </a:rPr>
              <a:t>，</a:t>
            </a:r>
            <a:r>
              <a:rPr lang="en-US" altLang="zh-CN" sz="1600" dirty="0" smtClean="0">
                <a:latin typeface="华文细黑"/>
                <a:cs typeface="华文细黑"/>
              </a:rPr>
              <a:t>contentView</a:t>
            </a:r>
            <a:r>
              <a:rPr lang="zh-CN" altLang="en-US" sz="1600" dirty="0">
                <a:latin typeface="华文细黑"/>
                <a:cs typeface="华文细黑"/>
              </a:rPr>
              <a:t>是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所显示内容的父视图</a:t>
            </a:r>
            <a:r>
              <a:rPr lang="zh-CN" altLang="en-US" sz="1600" dirty="0" smtClean="0">
                <a:latin typeface="华文细黑"/>
                <a:cs typeface="华文细黑"/>
              </a:rPr>
              <a:t>，可显示一些</a:t>
            </a:r>
            <a:r>
              <a:rPr lang="zh-CN" altLang="en-US" sz="1600" b="1" dirty="0" smtClean="0">
                <a:latin typeface="华文细黑"/>
                <a:cs typeface="华文细黑"/>
              </a:rPr>
              <a:t>辅助指示视图</a:t>
            </a:r>
            <a:endParaRPr lang="en-US" altLang="zh-CN" sz="1600" dirty="0" smtClean="0">
              <a:latin typeface="华文细黑"/>
              <a:cs typeface="华文细黑"/>
            </a:endParaRPr>
          </a:p>
          <a:p>
            <a:endParaRPr lang="en-US" altLang="zh-CN" sz="1600" b="1" dirty="0">
              <a:latin typeface="华文细黑"/>
              <a:cs typeface="华文细黑"/>
            </a:endParaRPr>
          </a:p>
          <a:p>
            <a:r>
              <a:rPr lang="zh-CN" altLang="en-US" sz="1600" b="1" dirty="0" smtClean="0">
                <a:latin typeface="华文细黑"/>
                <a:cs typeface="华文细黑"/>
              </a:rPr>
              <a:t>辅助指示视图</a:t>
            </a:r>
            <a:r>
              <a:rPr lang="zh-CN" altLang="en-US" sz="1600" dirty="0">
                <a:latin typeface="华文细黑"/>
                <a:cs typeface="华文细黑"/>
              </a:rPr>
              <a:t>的作用是显示一个表示动作的图标，可以通过设置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的</a:t>
            </a:r>
            <a:r>
              <a:rPr lang="it-IT" altLang="ja-JP" sz="1600" b="1" dirty="0">
                <a:latin typeface="华文细黑"/>
                <a:cs typeface="华文细黑"/>
              </a:rPr>
              <a:t>accessoryType</a:t>
            </a:r>
            <a:r>
              <a:rPr lang="zh-CN" altLang="en-US" sz="1600" dirty="0">
                <a:latin typeface="华文细黑"/>
                <a:cs typeface="华文细黑"/>
              </a:rPr>
              <a:t>来显示，默认是</a:t>
            </a:r>
            <a:r>
              <a:rPr lang="en-US" altLang="ja-JP" sz="1600" dirty="0">
                <a:latin typeface="华文细黑"/>
                <a:cs typeface="华文细黑"/>
              </a:rPr>
              <a:t>UITableViewCellAccessoryNone(</a:t>
            </a:r>
            <a:r>
              <a:rPr lang="zh-CN" altLang="en-US" sz="1600" dirty="0">
                <a:latin typeface="华文细黑"/>
                <a:cs typeface="华文细黑"/>
              </a:rPr>
              <a:t>不显示辅助指示视图</a:t>
            </a:r>
            <a:r>
              <a:rPr lang="en-US" altLang="ja-JP" sz="1600" dirty="0">
                <a:latin typeface="华文细黑"/>
                <a:cs typeface="华文细黑"/>
              </a:rPr>
              <a:t>)</a:t>
            </a:r>
            <a:r>
              <a:rPr lang="zh-CN" altLang="en-US" sz="1600" dirty="0">
                <a:latin typeface="华文细黑"/>
                <a:cs typeface="华文细黑"/>
              </a:rPr>
              <a:t>，其他值如下</a:t>
            </a:r>
            <a:r>
              <a:rPr lang="en-US" altLang="zh-CN" sz="1600" dirty="0">
                <a:latin typeface="华文细黑"/>
                <a:cs typeface="华文细黑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1600" dirty="0" smtClean="0">
                <a:latin typeface="华文细黑"/>
                <a:cs typeface="华文细黑"/>
              </a:rPr>
              <a:t>UITableViewCellAccessoryDisclosureIndicator</a:t>
            </a:r>
          </a:p>
          <a:p>
            <a:pPr>
              <a:buFont typeface="Wingdings" charset="0"/>
              <a:buChar char="u"/>
            </a:pPr>
            <a:endParaRPr lang="en-US" altLang="zh-CN" sz="1600" dirty="0">
              <a:latin typeface="华文细黑"/>
              <a:cs typeface="华文细黑"/>
            </a:endParaRPr>
          </a:p>
          <a:p>
            <a:pPr>
              <a:buFont typeface="Wingdings" charset="0"/>
              <a:buChar char="u"/>
            </a:pPr>
            <a:r>
              <a:rPr lang="en-US" altLang="zh-CN" sz="1600" dirty="0" smtClean="0">
                <a:latin typeface="华文细黑"/>
                <a:cs typeface="华文细黑"/>
              </a:rPr>
              <a:t>UITableViewCellAccessoryDetailDisclosureButton</a:t>
            </a:r>
          </a:p>
          <a:p>
            <a:pPr>
              <a:buFont typeface="Wingdings" charset="0"/>
              <a:buChar char="u"/>
            </a:pPr>
            <a:endParaRPr lang="en-US" altLang="zh-CN" sz="1600" dirty="0">
              <a:latin typeface="华文细黑"/>
              <a:cs typeface="华文细黑"/>
            </a:endParaRPr>
          </a:p>
          <a:p>
            <a:pPr>
              <a:buFont typeface="Wingdings" charset="0"/>
              <a:buChar char="u"/>
            </a:pPr>
            <a:r>
              <a:rPr lang="en-US" altLang="zh-CN" sz="1600" dirty="0" smtClean="0">
                <a:latin typeface="华文细黑"/>
                <a:cs typeface="华文细黑"/>
              </a:rPr>
              <a:t>UITableViewCellAccessoryCheckmark</a:t>
            </a:r>
          </a:p>
          <a:p>
            <a:pPr>
              <a:buFont typeface="Wingdings" charset="0"/>
              <a:buChar char="u"/>
            </a:pPr>
            <a:endParaRPr lang="en-US" altLang="zh-CN" sz="1600" dirty="0" smtClean="0">
              <a:latin typeface="华文细黑"/>
              <a:cs typeface="华文细黑"/>
            </a:endParaRPr>
          </a:p>
          <a:p>
            <a:r>
              <a:rPr lang="zh-CN" altLang="en-US" sz="1600" dirty="0" smtClean="0">
                <a:latin typeface="华文细黑"/>
                <a:cs typeface="华文细黑"/>
              </a:rPr>
              <a:t>还可以通过</a:t>
            </a:r>
            <a:r>
              <a:rPr lang="en-US" altLang="zh-CN" sz="1600" dirty="0" smtClean="0">
                <a:latin typeface="华文细黑"/>
                <a:cs typeface="华文细黑"/>
              </a:rPr>
              <a:t>cell</a:t>
            </a:r>
            <a:r>
              <a:rPr lang="zh-CN" altLang="en-US" sz="1600" dirty="0" smtClean="0">
                <a:latin typeface="华文细黑"/>
                <a:cs typeface="华文细黑"/>
              </a:rPr>
              <a:t>的</a:t>
            </a:r>
            <a:r>
              <a:rPr lang="en-US" altLang="zh-CN" sz="1600" dirty="0" smtClean="0">
                <a:latin typeface="华文细黑"/>
                <a:cs typeface="华文细黑"/>
              </a:rPr>
              <a:t>accessoryView</a:t>
            </a:r>
            <a:r>
              <a:rPr lang="zh-CN" altLang="en-US" sz="1600" dirty="0" smtClean="0">
                <a:latin typeface="华文细黑"/>
                <a:cs typeface="华文细黑"/>
              </a:rPr>
              <a:t>属性来自定义辅助指示视图（比如往右边放一个开关）</a:t>
            </a:r>
            <a:endParaRPr lang="en-US" altLang="zh-CN" sz="1600" dirty="0">
              <a:latin typeface="华文细黑"/>
              <a:cs typeface="华文细黑"/>
            </a:endParaRPr>
          </a:p>
          <a:p>
            <a:endParaRPr lang="en-US" altLang="zh-CN" sz="1600" dirty="0">
              <a:latin typeface="华文细黑"/>
              <a:cs typeface="华文细黑"/>
            </a:endParaRPr>
          </a:p>
          <a:p>
            <a:endParaRPr kumimoji="1" lang="zh-CN" altLang="en-US" sz="1600" dirty="0">
              <a:latin typeface="华文细黑"/>
              <a:cs typeface="华文细黑"/>
            </a:endParaRPr>
          </a:p>
        </p:txBody>
      </p:sp>
      <p:pic>
        <p:nvPicPr>
          <p:cNvPr id="4" name="Picture 3" descr="QQ20121228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59" y="3908487"/>
            <a:ext cx="406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QQ20121228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29" y="4466094"/>
            <a:ext cx="520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QQ20121228-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35" y="5066969"/>
            <a:ext cx="368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UITableViewCell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contentView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23850" y="1471917"/>
            <a:ext cx="8569325" cy="1989509"/>
          </a:xfrm>
        </p:spPr>
        <p:txBody>
          <a:bodyPr>
            <a:normAutofit/>
          </a:bodyPr>
          <a:lstStyle/>
          <a:p>
            <a:r>
              <a:rPr kumimoji="0" lang="en-US" altLang="zh-CN" sz="1800" dirty="0">
                <a:latin typeface="华文细黑"/>
                <a:cs typeface="华文细黑"/>
              </a:rPr>
              <a:t>contentView</a:t>
            </a:r>
            <a:r>
              <a:rPr kumimoji="0" lang="zh-CN" altLang="en-US" sz="1800" dirty="0">
                <a:latin typeface="华文细黑"/>
                <a:cs typeface="华文细黑"/>
              </a:rPr>
              <a:t>下默认有</a:t>
            </a:r>
            <a:r>
              <a:rPr kumimoji="0" lang="en-US" altLang="zh-CN" sz="1800" dirty="0">
                <a:latin typeface="华文细黑"/>
                <a:cs typeface="华文细黑"/>
              </a:rPr>
              <a:t>3</a:t>
            </a:r>
            <a:r>
              <a:rPr kumimoji="0" lang="zh-CN" altLang="en-US" sz="1800" dirty="0" smtClean="0">
                <a:latin typeface="华文细黑"/>
                <a:cs typeface="华文细黑"/>
              </a:rPr>
              <a:t>个子视图</a:t>
            </a:r>
            <a:endParaRPr kumimoji="0" lang="en-US" altLang="zh-CN" sz="1800" dirty="0" smtClean="0">
              <a:latin typeface="华文细黑"/>
              <a:cs typeface="华文细黑"/>
            </a:endParaRPr>
          </a:p>
          <a:p>
            <a:pPr>
              <a:buFont typeface="Wingdings" charset="2"/>
              <a:buChar char="Ø"/>
            </a:pPr>
            <a:r>
              <a:rPr kumimoji="0" lang="zh-CN" altLang="en-US" sz="1800" dirty="0" smtClean="0">
                <a:latin typeface="华文细黑"/>
                <a:cs typeface="华文细黑"/>
              </a:rPr>
              <a:t>其中</a:t>
            </a:r>
            <a:r>
              <a:rPr kumimoji="0" lang="en-US" altLang="zh-CN" sz="1800" dirty="0" smtClean="0">
                <a:latin typeface="华文细黑"/>
                <a:cs typeface="华文细黑"/>
              </a:rPr>
              <a:t>2</a:t>
            </a:r>
            <a:r>
              <a:rPr kumimoji="0" lang="zh-CN" altLang="en-US" sz="1800" dirty="0">
                <a:latin typeface="华文细黑"/>
                <a:cs typeface="华文细黑"/>
              </a:rPr>
              <a:t>个是</a:t>
            </a:r>
            <a:r>
              <a:rPr kumimoji="0" lang="en-US" altLang="zh-CN" sz="1800" dirty="0">
                <a:latin typeface="华文细黑"/>
                <a:cs typeface="华文细黑"/>
              </a:rPr>
              <a:t>UILabel(</a:t>
            </a:r>
            <a:r>
              <a:rPr kumimoji="0" lang="zh-CN" altLang="en-US" sz="1800" dirty="0">
                <a:latin typeface="华文细黑"/>
                <a:cs typeface="华文细黑"/>
              </a:rPr>
              <a:t>通过</a:t>
            </a:r>
            <a:r>
              <a:rPr kumimoji="0" lang="en-US" altLang="zh-CN" sz="18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800" dirty="0">
                <a:latin typeface="华文细黑"/>
                <a:cs typeface="华文细黑"/>
              </a:rPr>
              <a:t>的</a:t>
            </a:r>
            <a:r>
              <a:rPr kumimoji="0" lang="en-US" altLang="zh-CN" sz="1800" dirty="0" err="1">
                <a:solidFill>
                  <a:srgbClr val="FF0000"/>
                </a:solidFill>
                <a:latin typeface="华文细黑"/>
                <a:cs typeface="华文细黑"/>
              </a:rPr>
              <a:t>textLabel</a:t>
            </a:r>
            <a:r>
              <a:rPr kumimoji="0" lang="zh-CN" altLang="en-US" sz="1800" dirty="0">
                <a:latin typeface="华文细黑"/>
                <a:cs typeface="华文细黑"/>
              </a:rPr>
              <a:t>和</a:t>
            </a:r>
            <a:r>
              <a:rPr kumimoji="0" lang="en-US" altLang="zh-CN" sz="1800" dirty="0">
                <a:solidFill>
                  <a:srgbClr val="FF0000"/>
                </a:solidFill>
                <a:latin typeface="华文细黑"/>
                <a:cs typeface="华文细黑"/>
              </a:rPr>
              <a:t>detailTextLabel</a:t>
            </a:r>
            <a:r>
              <a:rPr kumimoji="0" lang="zh-CN" altLang="en-US" sz="1800" dirty="0">
                <a:latin typeface="华文细黑"/>
                <a:cs typeface="华文细黑"/>
              </a:rPr>
              <a:t>属性访问</a:t>
            </a:r>
            <a:r>
              <a:rPr kumimoji="0" lang="en-US" altLang="zh-CN" sz="1800" dirty="0" smtClean="0">
                <a:latin typeface="华文细黑"/>
                <a:cs typeface="华文细黑"/>
              </a:rPr>
              <a:t>)</a:t>
            </a:r>
            <a:endParaRPr lang="en-US" altLang="zh-CN" sz="1800" dirty="0">
              <a:latin typeface="华文细黑"/>
              <a:cs typeface="华文细黑"/>
            </a:endParaRPr>
          </a:p>
          <a:p>
            <a:pPr>
              <a:buFont typeface="Wingdings" charset="2"/>
              <a:buChar char="Ø"/>
            </a:pPr>
            <a:r>
              <a:rPr kumimoji="0" lang="zh-CN" altLang="en-US" sz="1800" dirty="0" smtClean="0">
                <a:latin typeface="华文细黑"/>
                <a:cs typeface="华文细黑"/>
              </a:rPr>
              <a:t>第</a:t>
            </a:r>
            <a:r>
              <a:rPr kumimoji="0" lang="en-US" altLang="zh-CN" sz="1800" dirty="0" smtClean="0">
                <a:latin typeface="华文细黑"/>
                <a:cs typeface="华文细黑"/>
              </a:rPr>
              <a:t>3</a:t>
            </a:r>
            <a:r>
              <a:rPr kumimoji="0" lang="zh-CN" altLang="en-US" sz="1800" dirty="0">
                <a:latin typeface="华文细黑"/>
                <a:cs typeface="华文细黑"/>
              </a:rPr>
              <a:t>个是</a:t>
            </a:r>
            <a:r>
              <a:rPr kumimoji="0" lang="en-US" altLang="zh-CN" sz="1800" dirty="0">
                <a:latin typeface="华文细黑"/>
                <a:cs typeface="华文细黑"/>
              </a:rPr>
              <a:t>UIImageView(</a:t>
            </a:r>
            <a:r>
              <a:rPr kumimoji="0" lang="zh-CN" altLang="en-US" sz="1800" dirty="0">
                <a:latin typeface="华文细黑"/>
                <a:cs typeface="华文细黑"/>
              </a:rPr>
              <a:t>通过</a:t>
            </a:r>
            <a:r>
              <a:rPr kumimoji="0" lang="en-US" altLang="zh-CN" sz="18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800" dirty="0">
                <a:latin typeface="华文细黑"/>
                <a:cs typeface="华文细黑"/>
              </a:rPr>
              <a:t>的</a:t>
            </a:r>
            <a:r>
              <a:rPr kumimoji="0" lang="en-US" altLang="zh-CN" sz="1800" dirty="0">
                <a:solidFill>
                  <a:srgbClr val="FF0000"/>
                </a:solidFill>
                <a:latin typeface="华文细黑"/>
                <a:cs typeface="华文细黑"/>
              </a:rPr>
              <a:t>imageView</a:t>
            </a:r>
            <a:r>
              <a:rPr kumimoji="0" lang="zh-CN" altLang="en-US" sz="1800" dirty="0">
                <a:latin typeface="华文细黑"/>
                <a:cs typeface="华文细黑"/>
              </a:rPr>
              <a:t>属性访问</a:t>
            </a:r>
            <a:r>
              <a:rPr kumimoji="0" lang="en-US" altLang="zh-CN" sz="1800" dirty="0">
                <a:latin typeface="华文细黑"/>
                <a:cs typeface="华文细黑"/>
              </a:rPr>
              <a:t>)</a:t>
            </a:r>
          </a:p>
          <a:p>
            <a:r>
              <a:rPr kumimoji="0" lang="en-US" altLang="zh-CN" sz="1800" dirty="0">
                <a:latin typeface="华文细黑"/>
                <a:cs typeface="华文细黑"/>
              </a:rPr>
              <a:t>UITableViewCell</a:t>
            </a:r>
            <a:r>
              <a:rPr kumimoji="0" lang="zh-CN" altLang="en-US" sz="1800" dirty="0">
                <a:latin typeface="华文细黑"/>
                <a:cs typeface="华文细黑"/>
              </a:rPr>
              <a:t>还有一个</a:t>
            </a:r>
            <a:r>
              <a:rPr kumimoji="0" lang="pl-PL" altLang="ja-JP" sz="1800" dirty="0">
                <a:latin typeface="华文细黑"/>
                <a:cs typeface="华文细黑"/>
              </a:rPr>
              <a:t>UITableViewCellStyle</a:t>
            </a:r>
            <a:r>
              <a:rPr kumimoji="0" lang="zh-CN" altLang="en-US" sz="1800" dirty="0">
                <a:latin typeface="华文细黑"/>
                <a:cs typeface="华文细黑"/>
              </a:rPr>
              <a:t>属性，用于决定使用</a:t>
            </a:r>
            <a:r>
              <a:rPr kumimoji="0" lang="en-US" altLang="zh-CN" sz="1800" dirty="0">
                <a:latin typeface="华文细黑"/>
                <a:cs typeface="华文细黑"/>
              </a:rPr>
              <a:t>contentView</a:t>
            </a:r>
            <a:r>
              <a:rPr kumimoji="0" lang="zh-CN" altLang="en-US" sz="1800" dirty="0">
                <a:latin typeface="华文细黑"/>
                <a:cs typeface="华文细黑"/>
              </a:rPr>
              <a:t>的哪些子视图，以及这些子视图在</a:t>
            </a:r>
            <a:r>
              <a:rPr kumimoji="0" lang="en-US" altLang="zh-CN" sz="1800" dirty="0">
                <a:latin typeface="华文细黑"/>
                <a:cs typeface="华文细黑"/>
              </a:rPr>
              <a:t>contentView</a:t>
            </a:r>
            <a:r>
              <a:rPr kumimoji="0" lang="zh-CN" altLang="en-US" sz="1800" dirty="0">
                <a:latin typeface="华文细黑"/>
                <a:cs typeface="华文细黑"/>
              </a:rPr>
              <a:t>中的位置</a:t>
            </a:r>
            <a:endParaRPr kumimoji="0" lang="en-US" altLang="zh-CN" sz="1800" dirty="0">
              <a:latin typeface="华文细黑"/>
              <a:cs typeface="华文细黑"/>
            </a:endParaRPr>
          </a:p>
        </p:txBody>
      </p:sp>
      <p:grpSp>
        <p:nvGrpSpPr>
          <p:cNvPr id="23555" name="Group 17"/>
          <p:cNvGrpSpPr>
            <a:grpSpLocks/>
          </p:cNvGrpSpPr>
          <p:nvPr/>
        </p:nvGrpSpPr>
        <p:grpSpPr bwMode="auto">
          <a:xfrm>
            <a:off x="1116527" y="3500438"/>
            <a:ext cx="7559160" cy="2714286"/>
            <a:chOff x="1115959" y="3501008"/>
            <a:chExt cx="7560497" cy="2713920"/>
          </a:xfrm>
        </p:grpSpPr>
        <p:grpSp>
          <p:nvGrpSpPr>
            <p:cNvPr id="23556" name="Group 6"/>
            <p:cNvGrpSpPr>
              <a:grpSpLocks/>
            </p:cNvGrpSpPr>
            <p:nvPr/>
          </p:nvGrpSpPr>
          <p:grpSpPr bwMode="auto">
            <a:xfrm>
              <a:off x="1115959" y="3501008"/>
              <a:ext cx="7553949" cy="546100"/>
              <a:chOff x="755919" y="3573016"/>
              <a:chExt cx="7553949" cy="5461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55919" y="3644443"/>
                <a:ext cx="3528049" cy="3396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UITableViewCellStyleDefault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7" name="Picture 8" descr="QQ20121228-8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3968" y="3573016"/>
                <a:ext cx="4025900" cy="5461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7" name="Group 10"/>
            <p:cNvGrpSpPr>
              <a:grpSpLocks/>
            </p:cNvGrpSpPr>
            <p:nvPr/>
          </p:nvGrpSpPr>
          <p:grpSpPr bwMode="auto">
            <a:xfrm>
              <a:off x="1115960" y="4996384"/>
              <a:ext cx="7560496" cy="576064"/>
              <a:chOff x="1043952" y="4276304"/>
              <a:chExt cx="7560496" cy="57606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43952" y="4365040"/>
                <a:ext cx="3601087" cy="3380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UITableViewCellStyleValue1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5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76304"/>
                <a:ext cx="4032448" cy="5760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8" name="Group 11"/>
            <p:cNvGrpSpPr>
              <a:grpSpLocks/>
            </p:cNvGrpSpPr>
            <p:nvPr/>
          </p:nvGrpSpPr>
          <p:grpSpPr bwMode="auto">
            <a:xfrm>
              <a:off x="1115960" y="4248696"/>
              <a:ext cx="7528548" cy="533400"/>
              <a:chOff x="1043952" y="4248696"/>
              <a:chExt cx="7528548" cy="5334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43952" y="4366078"/>
                <a:ext cx="3601086" cy="3380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UITableViewCellStyleSubtitle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3" name="Picture 13" descr="QQ20121228-9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48696"/>
                <a:ext cx="4000500" cy="5334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59" name="Group 14"/>
            <p:cNvGrpSpPr>
              <a:grpSpLocks/>
            </p:cNvGrpSpPr>
            <p:nvPr/>
          </p:nvGrpSpPr>
          <p:grpSpPr bwMode="auto">
            <a:xfrm>
              <a:off x="1115960" y="5716464"/>
              <a:ext cx="7528548" cy="498464"/>
              <a:chOff x="1043952" y="4276304"/>
              <a:chExt cx="7528548" cy="49846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043952" y="4345059"/>
                <a:ext cx="3601086" cy="3380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UITableViewCellStyleValue2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1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76304"/>
                <a:ext cx="4000500" cy="4984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059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50"/>
          <p:cNvGrpSpPr>
            <a:grpSpLocks/>
          </p:cNvGrpSpPr>
          <p:nvPr/>
        </p:nvGrpSpPr>
        <p:grpSpPr bwMode="auto">
          <a:xfrm>
            <a:off x="827088" y="1531132"/>
            <a:ext cx="7416800" cy="3949414"/>
            <a:chOff x="827584" y="1639635"/>
            <a:chExt cx="7416824" cy="3949605"/>
          </a:xfrm>
          <a:solidFill>
            <a:schemeClr val="accent5"/>
          </a:solidFill>
        </p:grpSpPr>
        <p:grpSp>
          <p:nvGrpSpPr>
            <p:cNvPr id="24583" name="Group 9"/>
            <p:cNvGrpSpPr>
              <a:grpSpLocks/>
            </p:cNvGrpSpPr>
            <p:nvPr/>
          </p:nvGrpSpPr>
          <p:grpSpPr bwMode="auto">
            <a:xfrm>
              <a:off x="2740667" y="1639635"/>
              <a:ext cx="3240098" cy="1871754"/>
              <a:chOff x="652435" y="1999675"/>
              <a:chExt cx="3240098" cy="1871754"/>
            </a:xfrm>
            <a:grpFill/>
          </p:grpSpPr>
          <p:sp>
            <p:nvSpPr>
              <p:cNvPr id="4" name="Rectangle 3"/>
              <p:cNvSpPr/>
              <p:nvPr/>
            </p:nvSpPr>
            <p:spPr bwMode="auto">
              <a:xfrm>
                <a:off x="652435" y="1999675"/>
                <a:ext cx="3240098" cy="187175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68336" y="2071110"/>
                <a:ext cx="2808297" cy="288939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UITableViewCell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68336" y="2431496"/>
                <a:ext cx="2808297" cy="28893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.imageView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68336" y="2791877"/>
                <a:ext cx="2808297" cy="28893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.textLabel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8336" y="3152256"/>
                <a:ext cx="2808297" cy="28735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.detailTextLabel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68336" y="3512637"/>
                <a:ext cx="2808297" cy="28735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.contentView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635880" y="3933397"/>
              <a:ext cx="1439868" cy="28735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UIView</a:t>
              </a:r>
            </a:p>
          </p:txBody>
        </p:sp>
        <p:cxnSp>
          <p:nvCxnSpPr>
            <p:cNvPr id="20" name="Straight Arrow Connector 19"/>
            <p:cNvCxnSpPr>
              <a:stCxn id="9" idx="2"/>
              <a:endCxn id="14" idx="0"/>
            </p:cNvCxnSpPr>
            <p:nvPr/>
          </p:nvCxnSpPr>
          <p:spPr>
            <a:xfrm flipH="1">
              <a:off x="4355814" y="3439947"/>
              <a:ext cx="4902" cy="493450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86" name="Group 23"/>
            <p:cNvGrpSpPr>
              <a:grpSpLocks/>
            </p:cNvGrpSpPr>
            <p:nvPr/>
          </p:nvGrpSpPr>
          <p:grpSpPr bwMode="auto">
            <a:xfrm>
              <a:off x="827584" y="4509687"/>
              <a:ext cx="1871668" cy="1079553"/>
              <a:chOff x="971600" y="3933508"/>
              <a:chExt cx="1583719" cy="863642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971600" y="3933508"/>
                <a:ext cx="1583719" cy="86364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4137" y="4005902"/>
                <a:ext cx="1438645" cy="287034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UILabel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44137" y="4365329"/>
                <a:ext cx="1438645" cy="28830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grpSp>
          <p:nvGrpSpPr>
            <p:cNvPr id="24587" name="Group 24"/>
            <p:cNvGrpSpPr>
              <a:grpSpLocks/>
            </p:cNvGrpSpPr>
            <p:nvPr/>
          </p:nvGrpSpPr>
          <p:grpSpPr bwMode="auto">
            <a:xfrm>
              <a:off x="3419979" y="4509688"/>
              <a:ext cx="1800231" cy="1007542"/>
              <a:chOff x="971694" y="3933509"/>
              <a:chExt cx="1584203" cy="806033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971694" y="3933508"/>
                <a:ext cx="1584203" cy="80648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44338" y="4005902"/>
                <a:ext cx="1438915" cy="287034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UILabel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4338" y="4365329"/>
                <a:ext cx="1438915" cy="28830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grpSp>
          <p:nvGrpSpPr>
            <p:cNvPr id="24588" name="Group 28"/>
            <p:cNvGrpSpPr>
              <a:grpSpLocks/>
            </p:cNvGrpSpPr>
            <p:nvPr/>
          </p:nvGrpSpPr>
          <p:grpSpPr bwMode="auto">
            <a:xfrm>
              <a:off x="6444177" y="4509687"/>
              <a:ext cx="1800231" cy="1008110"/>
              <a:chOff x="971572" y="3933541"/>
              <a:chExt cx="1584203" cy="864094"/>
            </a:xfrm>
            <a:grpFill/>
          </p:grpSpPr>
          <p:sp>
            <p:nvSpPr>
              <p:cNvPr id="30" name="Rectangle 29"/>
              <p:cNvSpPr/>
              <p:nvPr/>
            </p:nvSpPr>
            <p:spPr>
              <a:xfrm>
                <a:off x="971572" y="3933541"/>
                <a:ext cx="1584203" cy="864096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44216" y="4005663"/>
                <a:ext cx="1438915" cy="288485"/>
              </a:xfrm>
              <a:prstGeom prst="rect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UIImageView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44216" y="4366269"/>
                <a:ext cx="1438915" cy="28712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cxnSp>
          <p:nvCxnSpPr>
            <p:cNvPr id="34" name="Straight Arrow Connector 33"/>
            <p:cNvCxnSpPr>
              <a:stCxn id="23" idx="3"/>
              <a:endCxn id="14" idx="1"/>
            </p:cNvCxnSpPr>
            <p:nvPr/>
          </p:nvCxnSpPr>
          <p:spPr>
            <a:xfrm flipV="1">
              <a:off x="2615115" y="4077866"/>
              <a:ext cx="1020765" cy="1150994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0"/>
              <a:endCxn id="14" idx="2"/>
            </p:cNvCxnSpPr>
            <p:nvPr/>
          </p:nvCxnSpPr>
          <p:spPr>
            <a:xfrm flipV="1">
              <a:off x="4320095" y="4220748"/>
              <a:ext cx="36512" cy="828715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1"/>
              <a:endCxn id="14" idx="3"/>
            </p:cNvCxnSpPr>
            <p:nvPr/>
          </p:nvCxnSpPr>
          <p:spPr>
            <a:xfrm flipH="1" flipV="1">
              <a:off x="5075748" y="4077866"/>
              <a:ext cx="1450980" cy="1103367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" idx="3"/>
              <a:endCxn id="31" idx="0"/>
            </p:cNvCxnSpPr>
            <p:nvPr/>
          </p:nvCxnSpPr>
          <p:spPr>
            <a:xfrm>
              <a:off x="5764865" y="2215926"/>
              <a:ext cx="1579428" cy="2377903"/>
            </a:xfrm>
            <a:prstGeom prst="bentConnector2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1"/>
              <a:endCxn id="22" idx="0"/>
            </p:cNvCxnSpPr>
            <p:nvPr/>
          </p:nvCxnSpPr>
          <p:spPr>
            <a:xfrm rot="10800000" flipV="1">
              <a:off x="1763418" y="2576305"/>
              <a:ext cx="1193150" cy="2023873"/>
            </a:xfrm>
            <a:prstGeom prst="bentConnector2">
              <a:avLst/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8" idx="3"/>
              <a:endCxn id="27" idx="3"/>
            </p:cNvCxnSpPr>
            <p:nvPr/>
          </p:nvCxnSpPr>
          <p:spPr>
            <a:xfrm flipH="1">
              <a:off x="5137661" y="2935892"/>
              <a:ext cx="627204" cy="1843684"/>
            </a:xfrm>
            <a:prstGeom prst="bentConnector3">
              <a:avLst>
                <a:gd name="adj1" fmla="val -36448"/>
              </a:avLst>
            </a:prstGeom>
            <a:grpFill/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UITableViewCell</a:t>
            </a:r>
            <a:r>
              <a:rPr kumimoji="1" lang="zh-CN" altLang="en-US" dirty="0"/>
              <a:t>结构</a:t>
            </a:r>
            <a:endParaRPr kumimoji="1" lang="en-US" altLang="zh-CN" dirty="0"/>
          </a:p>
        </p:txBody>
      </p:sp>
      <p:pic>
        <p:nvPicPr>
          <p:cNvPr id="24579" name="Picture 52" descr="QQ20121228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770773"/>
            <a:ext cx="4000500" cy="5334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</p:pic>
      <p:cxnSp>
        <p:nvCxnSpPr>
          <p:cNvPr id="56" name="Straight Arrow Connector 55"/>
          <p:cNvCxnSpPr>
            <a:stCxn id="31" idx="1"/>
          </p:cNvCxnSpPr>
          <p:nvPr/>
        </p:nvCxnSpPr>
        <p:spPr>
          <a:xfrm flipH="1">
            <a:off x="2987675" y="4651871"/>
            <a:ext cx="3538538" cy="1189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</p:cNvCxnSpPr>
          <p:nvPr/>
        </p:nvCxnSpPr>
        <p:spPr>
          <a:xfrm>
            <a:off x="2614613" y="4670921"/>
            <a:ext cx="1093787" cy="1169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1"/>
          </p:cNvCxnSpPr>
          <p:nvPr/>
        </p:nvCxnSpPr>
        <p:spPr>
          <a:xfrm>
            <a:off x="3502025" y="4670921"/>
            <a:ext cx="782638" cy="1457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latin typeface="华文细黑"/>
                <a:cs typeface="华文细黑"/>
              </a:rPr>
              <a:t>iOS</a:t>
            </a:r>
            <a:r>
              <a:rPr lang="zh-CN" altLang="en-US" sz="1600" dirty="0">
                <a:latin typeface="华文细黑"/>
                <a:cs typeface="华文细黑"/>
              </a:rPr>
              <a:t>设备的内存有限，如果用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显示成千上万条数据，就需要成千上万个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对象的话，那将会耗尽</a:t>
            </a:r>
            <a:r>
              <a:rPr lang="en-US" altLang="zh-CN" sz="1600" dirty="0">
                <a:latin typeface="华文细黑"/>
                <a:cs typeface="华文细黑"/>
              </a:rPr>
              <a:t>iOS</a:t>
            </a:r>
            <a:r>
              <a:rPr lang="zh-CN" altLang="en-US" sz="1600" dirty="0">
                <a:latin typeface="华文细黑"/>
                <a:cs typeface="华文细黑"/>
              </a:rPr>
              <a:t>设备的内存。要解决该问题，需要重用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</a:t>
            </a:r>
            <a:r>
              <a:rPr lang="zh-CN" altLang="en-US" sz="1600" dirty="0" smtClean="0">
                <a:latin typeface="华文细黑"/>
                <a:cs typeface="华文细黑"/>
              </a:rPr>
              <a:t>象</a:t>
            </a:r>
            <a:endParaRPr lang="en-US" altLang="zh-CN" sz="1600" dirty="0" smtClean="0">
              <a:latin typeface="华文细黑"/>
              <a:cs typeface="华文细黑"/>
            </a:endParaRPr>
          </a:p>
          <a:p>
            <a:endParaRPr lang="en-US" altLang="zh-CN" sz="1600" dirty="0">
              <a:latin typeface="华文细黑"/>
              <a:cs typeface="华文细黑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华文细黑"/>
                <a:cs typeface="华文细黑"/>
              </a:rPr>
              <a:t>重用原理</a:t>
            </a:r>
            <a:r>
              <a:rPr lang="zh-CN" altLang="en-US" sz="1600" dirty="0">
                <a:latin typeface="华文细黑"/>
                <a:cs typeface="华文细黑"/>
              </a:rPr>
              <a:t>：当滚动列表时，部分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会移出窗口，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会将窗口外的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放入一个对象池中，等待重用。当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要求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返回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时，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会先查看这个对象池，如果池中有未使用的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会用新的数据配置这个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，然后返回给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，重新显示到窗口中，从而避免创建新对象</a:t>
            </a:r>
            <a:endParaRPr lang="en-US" altLang="zh-CN" sz="1600" dirty="0">
              <a:latin typeface="华文细黑"/>
              <a:cs typeface="华文细黑"/>
            </a:endParaRPr>
          </a:p>
          <a:p>
            <a:endParaRPr kumimoji="1" lang="zh-CN" altLang="en-US" sz="16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5027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华文细黑"/>
                <a:cs typeface="华文细黑"/>
              </a:rPr>
              <a:t>还有一个非常重要的问题</a:t>
            </a:r>
            <a:r>
              <a:rPr lang="zh-CN" altLang="en-US" sz="1600" dirty="0" smtClean="0">
                <a:latin typeface="华文细黑"/>
                <a:cs typeface="华文细黑"/>
              </a:rPr>
              <a:t>：有时候需要自定义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UITableViewCell(</a:t>
            </a:r>
            <a:r>
              <a:rPr lang="zh-CN" altLang="en-US" sz="1600" dirty="0" smtClean="0">
                <a:latin typeface="华文细黑"/>
                <a:cs typeface="华文细黑"/>
              </a:rPr>
              <a:t>用一个子类继承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UITableViewCell)</a:t>
            </a:r>
            <a:r>
              <a:rPr lang="zh-CN" altLang="en-US" sz="1600" dirty="0" smtClean="0">
                <a:latin typeface="华文细黑"/>
                <a:cs typeface="华文细黑"/>
              </a:rPr>
              <a:t>，而且每一行用的不一定是同一种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  <a:r>
              <a:rPr lang="zh-CN" altLang="en-US" sz="1600" dirty="0" smtClean="0">
                <a:latin typeface="华文细黑"/>
                <a:cs typeface="华文细黑"/>
              </a:rPr>
              <a:t>，所以一个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可能拥有不同类型的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，对象池中也会有很多不同类型的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，那么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在重用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时可能会得到错误类型的</a:t>
            </a:r>
            <a:r>
              <a:rPr lang="en-US" altLang="zh-CN" sz="1600" dirty="0" smtClean="0">
                <a:latin typeface="华文细黑"/>
                <a:cs typeface="华文细黑"/>
              </a:rPr>
              <a:t>UITableViewCell</a:t>
            </a:r>
          </a:p>
          <a:p>
            <a:endParaRPr lang="en-US" altLang="zh-CN" sz="1600" dirty="0">
              <a:latin typeface="华文细黑"/>
              <a:cs typeface="华文细黑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华文细黑"/>
                <a:cs typeface="华文细黑"/>
              </a:rPr>
              <a:t>解决方案</a:t>
            </a:r>
            <a:r>
              <a:rPr lang="zh-CN" altLang="en-US" sz="1600" dirty="0">
                <a:latin typeface="华文细黑"/>
                <a:cs typeface="华文细黑"/>
              </a:rPr>
              <a:t>：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有个</a:t>
            </a:r>
            <a:r>
              <a:rPr lang="en-US" altLang="zh-CN" sz="1600" dirty="0">
                <a:latin typeface="华文细黑"/>
                <a:cs typeface="华文细黑"/>
              </a:rPr>
              <a:t>NSString </a:t>
            </a:r>
            <a:r>
              <a:rPr lang="zh-CN" altLang="en-US" sz="1600" dirty="0">
                <a:latin typeface="华文细黑"/>
                <a:cs typeface="华文细黑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华文细黑"/>
                <a:cs typeface="华文细黑"/>
              </a:rPr>
              <a:t>reuseIdentifier</a:t>
            </a:r>
            <a:r>
              <a:rPr lang="zh-CN" altLang="en-US" sz="1600" dirty="0">
                <a:latin typeface="华文细黑"/>
                <a:cs typeface="华文细黑"/>
              </a:rPr>
              <a:t>属性，可以在初始化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的时候传入一个特定的字符串标识来设置</a:t>
            </a:r>
            <a:r>
              <a:rPr lang="en-US" altLang="zh-CN" sz="1600" dirty="0">
                <a:latin typeface="华文细黑"/>
                <a:cs typeface="华文细黑"/>
              </a:rPr>
              <a:t>reuseIdentifier(</a:t>
            </a:r>
            <a:r>
              <a:rPr lang="zh-CN" altLang="en-US" sz="1600" dirty="0">
                <a:latin typeface="华文细黑"/>
                <a:cs typeface="华文细黑"/>
              </a:rPr>
              <a:t>一般用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的类名</a:t>
            </a:r>
            <a:r>
              <a:rPr lang="en-US" altLang="zh-CN" sz="1600" dirty="0">
                <a:latin typeface="华文细黑"/>
                <a:cs typeface="华文细黑"/>
              </a:rPr>
              <a:t>)</a:t>
            </a:r>
            <a:r>
              <a:rPr lang="zh-CN" altLang="en-US" sz="1600" dirty="0">
                <a:latin typeface="华文细黑"/>
                <a:cs typeface="华文细黑"/>
              </a:rPr>
              <a:t>。当</a:t>
            </a:r>
            <a:r>
              <a:rPr lang="en-US" altLang="zh-CN" sz="1600" dirty="0">
                <a:latin typeface="华文细黑"/>
                <a:cs typeface="华文细黑"/>
              </a:rPr>
              <a:t>UITableView</a:t>
            </a:r>
            <a:r>
              <a:rPr lang="zh-CN" altLang="en-US" sz="1600" dirty="0">
                <a:latin typeface="华文细黑"/>
                <a:cs typeface="华文细黑"/>
              </a:rPr>
              <a:t>要求</a:t>
            </a:r>
            <a:r>
              <a:rPr lang="en-US" altLang="zh-CN" sz="1600" dirty="0">
                <a:latin typeface="华文细黑"/>
                <a:cs typeface="华文细黑"/>
              </a:rPr>
              <a:t>dataSource</a:t>
            </a:r>
            <a:r>
              <a:rPr lang="zh-CN" altLang="en-US" sz="1600" dirty="0">
                <a:latin typeface="华文细黑"/>
                <a:cs typeface="华文细黑"/>
              </a:rPr>
              <a:t>返回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时，先通过一个字符串标识到对象池中查找对应类型的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对象，如果有，就重用，如果没有，就传入这个字符串标识来初始化一个</a:t>
            </a:r>
            <a:r>
              <a:rPr lang="en-US" altLang="zh-CN" sz="1600" dirty="0">
                <a:latin typeface="华文细黑"/>
                <a:cs typeface="华文细黑"/>
              </a:rPr>
              <a:t>UITableViewCell</a:t>
            </a:r>
            <a:r>
              <a:rPr lang="zh-CN" altLang="en-US" sz="1600" dirty="0">
                <a:latin typeface="华文细黑"/>
                <a:cs typeface="华文细黑"/>
              </a:rPr>
              <a:t>对象</a:t>
            </a:r>
            <a:endParaRPr lang="en-US" altLang="zh-CN" sz="1600" dirty="0">
              <a:latin typeface="华文细黑"/>
              <a:cs typeface="华文细黑"/>
            </a:endParaRPr>
          </a:p>
          <a:p>
            <a:endParaRPr lang="zh-CN" altLang="en-US" sz="16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080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的重用代码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902" y="1472862"/>
            <a:ext cx="8854098" cy="48501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*)indexPath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1.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定义一个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的标识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*ID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@"mjcell"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从缓存池中取出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*cell = [tableView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dequeueReusableCellWithIdentifier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:ID];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3.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如果缓存池中没有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(cell ==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cell = [[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initWithStyle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UITableViewCellStyleSubtitle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reuseIdentifier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:ID];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4.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设置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cell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的属性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cell;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sz="14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4390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xib</a:t>
            </a:r>
            <a:r>
              <a:rPr kumimoji="1" lang="zh-CN" altLang="en-US" dirty="0"/>
              <a:t>封装一个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新建一个</a:t>
            </a:r>
            <a:r>
              <a:rPr lang="en-US" altLang="zh-CN" sz="1600" dirty="0">
                <a:solidFill>
                  <a:prstClr val="black"/>
                </a:solidFill>
                <a:latin typeface="HannotateSC-W5"/>
              </a:rPr>
              <a:t>xib</a:t>
            </a: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文件描述一个</a:t>
            </a:r>
            <a:r>
              <a:rPr lang="en-US" altLang="zh-CN" sz="1600" dirty="0">
                <a:solidFill>
                  <a:prstClr val="black"/>
                </a:solidFill>
                <a:latin typeface="HannotateSC-W5"/>
              </a:rPr>
              <a:t>view</a:t>
            </a:r>
            <a:r>
              <a:rPr lang="zh-CN" altLang="en-US" sz="1600" dirty="0" smtClean="0">
                <a:solidFill>
                  <a:prstClr val="black"/>
                </a:solidFill>
                <a:latin typeface="HannotateSC-W5"/>
              </a:rPr>
              <a:t>的内部结构</a:t>
            </a:r>
            <a:r>
              <a:rPr lang="en-US" altLang="zh-CN" sz="1600" dirty="0" smtClean="0">
                <a:solidFill>
                  <a:prstClr val="black"/>
                </a:solidFill>
                <a:latin typeface="HannotateSC-W5"/>
              </a:rPr>
              <a:t>(</a:t>
            </a:r>
            <a:r>
              <a:rPr lang="zh-CN" altLang="en-US" sz="1600" dirty="0" smtClean="0">
                <a:solidFill>
                  <a:prstClr val="black"/>
                </a:solidFill>
                <a:latin typeface="HannotateSC-W5"/>
              </a:rPr>
              <a:t>假设叫做</a:t>
            </a:r>
            <a:r>
              <a:rPr lang="en-US" altLang="zh-CN" sz="1600" dirty="0" err="1" smtClean="0">
                <a:solidFill>
                  <a:srgbClr val="FF0000"/>
                </a:solidFill>
                <a:latin typeface="HannotateSC-W5"/>
              </a:rPr>
              <a:t>MJTgCell.xib</a:t>
            </a:r>
            <a:r>
              <a:rPr lang="en-US" altLang="zh-CN" sz="1600" dirty="0" smtClean="0">
                <a:solidFill>
                  <a:prstClr val="black"/>
                </a:solidFill>
                <a:latin typeface="HannotateSC-W5"/>
              </a:rPr>
              <a:t>)</a:t>
            </a:r>
          </a:p>
          <a:p>
            <a:pPr>
              <a:buFont typeface="+mj-lt"/>
              <a:buAutoNum type="arabicPeriod"/>
            </a:pPr>
            <a:endParaRPr lang="zh-CN" altLang="en-US" sz="1600" dirty="0">
              <a:solidFill>
                <a:prstClr val="black"/>
              </a:solidFill>
              <a:latin typeface="HannotateSC-W5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  <a:latin typeface="HannotateSC-W5"/>
              </a:rPr>
              <a:t>新建一个自定义的类</a:t>
            </a:r>
            <a:endParaRPr lang="en-US" altLang="zh-CN" sz="1600" dirty="0">
              <a:solidFill>
                <a:prstClr val="black"/>
              </a:solidFill>
              <a:latin typeface="HannotateSC-W5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prstClr val="black"/>
                </a:solidFill>
                <a:latin typeface="HannotateSC-W5"/>
              </a:rPr>
              <a:t>(</a:t>
            </a:r>
            <a:r>
              <a:rPr lang="zh-CN" altLang="en-US" sz="1600" dirty="0" smtClean="0">
                <a:solidFill>
                  <a:prstClr val="black"/>
                </a:solidFill>
                <a:latin typeface="HannotateSC-W5"/>
              </a:rPr>
              <a:t>自定义类需要继承自系统自带</a:t>
            </a: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的</a:t>
            </a:r>
            <a:r>
              <a:rPr lang="en-US" altLang="zh-CN" sz="1600" dirty="0">
                <a:solidFill>
                  <a:prstClr val="black"/>
                </a:solidFill>
                <a:latin typeface="HannotateSC-W5"/>
              </a:rPr>
              <a:t>view, </a:t>
            </a: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继承自哪个类</a:t>
            </a:r>
            <a:r>
              <a:rPr lang="en-US" altLang="zh-CN" sz="1600" dirty="0">
                <a:solidFill>
                  <a:prstClr val="black"/>
                </a:solidFill>
                <a:latin typeface="HannotateSC-W5"/>
              </a:rPr>
              <a:t>,  </a:t>
            </a: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取决于</a:t>
            </a:r>
            <a:r>
              <a:rPr lang="en-US" altLang="zh-CN" sz="1600" dirty="0">
                <a:solidFill>
                  <a:prstClr val="black"/>
                </a:solidFill>
                <a:latin typeface="HannotateSC-W5"/>
              </a:rPr>
              <a:t>xib</a:t>
            </a: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根对象的</a:t>
            </a:r>
            <a:r>
              <a:rPr lang="en-US" altLang="zh-CN" sz="1600" dirty="0">
                <a:solidFill>
                  <a:prstClr val="black"/>
                </a:solidFill>
                <a:latin typeface="HannotateSC-W5"/>
              </a:rPr>
              <a:t>Class</a:t>
            </a:r>
            <a:r>
              <a:rPr lang="en-US" altLang="zh-CN" sz="1600" dirty="0" smtClean="0">
                <a:solidFill>
                  <a:prstClr val="black"/>
                </a:solidFill>
                <a:latin typeface="HannotateSC-W5"/>
              </a:rPr>
              <a:t>)</a:t>
            </a:r>
          </a:p>
          <a:p>
            <a:pPr>
              <a:buFont typeface="+mj-lt"/>
              <a:buAutoNum type="arabicPeriod"/>
            </a:pPr>
            <a:endParaRPr lang="en-US" altLang="zh-CN" sz="1600" dirty="0">
              <a:solidFill>
                <a:prstClr val="black"/>
              </a:solidFill>
              <a:latin typeface="HannotateSC-W5"/>
            </a:endParaRPr>
          </a:p>
          <a:p>
            <a:pPr>
              <a:buFont typeface="+mj-lt"/>
              <a:buAutoNum type="arabicPeriod" startAt="3"/>
            </a:pP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新建类的类名最好跟</a:t>
            </a:r>
            <a:r>
              <a:rPr lang="en-US" altLang="zh-CN" sz="1600" dirty="0">
                <a:solidFill>
                  <a:prstClr val="black"/>
                </a:solidFill>
                <a:latin typeface="HannotateSC-W5"/>
              </a:rPr>
              <a:t>xib</a:t>
            </a: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的文件名保持</a:t>
            </a:r>
            <a:r>
              <a:rPr lang="zh-CN" altLang="en-US" sz="1600" dirty="0" smtClean="0">
                <a:solidFill>
                  <a:prstClr val="black"/>
                </a:solidFill>
                <a:latin typeface="HannotateSC-W5"/>
              </a:rPr>
              <a:t>一致</a:t>
            </a:r>
            <a:r>
              <a:rPr lang="en-US" altLang="zh-CN" sz="1600" dirty="0" smtClean="0">
                <a:solidFill>
                  <a:prstClr val="black"/>
                </a:solidFill>
                <a:latin typeface="HannotateSC-W5"/>
              </a:rPr>
              <a:t>(</a:t>
            </a:r>
            <a:r>
              <a:rPr lang="zh-CN" altLang="en-US" sz="1600" dirty="0" smtClean="0">
                <a:solidFill>
                  <a:prstClr val="black"/>
                </a:solidFill>
                <a:latin typeface="HannotateSC-W5"/>
              </a:rPr>
              <a:t>比如类名就叫做</a:t>
            </a:r>
            <a:r>
              <a:rPr lang="en-US" altLang="zh-CN" sz="1600" dirty="0">
                <a:solidFill>
                  <a:srgbClr val="FF0000"/>
                </a:solidFill>
                <a:latin typeface="HannotateSC-W5"/>
              </a:rPr>
              <a:t>MJTgCell</a:t>
            </a:r>
            <a:r>
              <a:rPr lang="en-US" altLang="zh-CN" sz="1600" dirty="0" smtClean="0">
                <a:solidFill>
                  <a:prstClr val="black"/>
                </a:solidFill>
                <a:latin typeface="HannotateSC-W5"/>
              </a:rPr>
              <a:t>)</a:t>
            </a:r>
          </a:p>
          <a:p>
            <a:pPr>
              <a:buFont typeface="+mj-lt"/>
              <a:buAutoNum type="arabicPeriod" startAt="3"/>
            </a:pPr>
            <a:endParaRPr lang="zh-CN" altLang="en-US" sz="1600" dirty="0">
              <a:solidFill>
                <a:prstClr val="black"/>
              </a:solidFill>
              <a:latin typeface="HannotateSC-W5"/>
            </a:endParaRPr>
          </a:p>
          <a:p>
            <a:pPr>
              <a:buFont typeface="+mj-lt"/>
              <a:buAutoNum type="arabicPeriod" startAt="3"/>
            </a:pP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将</a:t>
            </a:r>
            <a:r>
              <a:rPr lang="en-US" altLang="zh-CN" sz="1600" dirty="0">
                <a:solidFill>
                  <a:prstClr val="black"/>
                </a:solidFill>
                <a:latin typeface="HannotateSC-W5"/>
              </a:rPr>
              <a:t>xib</a:t>
            </a: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中的控件 和 </a:t>
            </a:r>
            <a:r>
              <a:rPr lang="zh-CN" altLang="en-US" sz="1600" dirty="0" smtClean="0">
                <a:solidFill>
                  <a:prstClr val="black"/>
                </a:solidFill>
                <a:latin typeface="HannotateSC-W5"/>
              </a:rPr>
              <a:t>自定义类的</a:t>
            </a:r>
            <a:r>
              <a:rPr lang="en-US" altLang="zh-CN" sz="1600" dirty="0" smtClean="0">
                <a:solidFill>
                  <a:prstClr val="black"/>
                </a:solidFill>
                <a:latin typeface="HannotateSC-W5"/>
              </a:rPr>
              <a:t>.m</a:t>
            </a:r>
            <a:r>
              <a:rPr lang="zh-CN" altLang="en-US" sz="1600" dirty="0" smtClean="0">
                <a:solidFill>
                  <a:prstClr val="black"/>
                </a:solidFill>
                <a:latin typeface="HannotateSC-W5"/>
              </a:rPr>
              <a:t>文件 进行连线</a:t>
            </a:r>
            <a:endParaRPr lang="en-US" altLang="zh-CN" sz="1600" dirty="0" smtClean="0">
              <a:solidFill>
                <a:prstClr val="black"/>
              </a:solidFill>
              <a:latin typeface="HannotateSC-W5"/>
            </a:endParaRPr>
          </a:p>
          <a:p>
            <a:pPr>
              <a:buFont typeface="+mj-lt"/>
              <a:buAutoNum type="arabicPeriod" startAt="3"/>
            </a:pPr>
            <a:endParaRPr lang="zh-CN" altLang="en-US" sz="1600" dirty="0">
              <a:solidFill>
                <a:prstClr val="black"/>
              </a:solidFill>
              <a:latin typeface="HannotateSC-W5"/>
            </a:endParaRPr>
          </a:p>
          <a:p>
            <a:pPr>
              <a:buFont typeface="+mj-lt"/>
              <a:buAutoNum type="arabicPeriod" startAt="3"/>
            </a:pPr>
            <a:r>
              <a:rPr lang="zh-CN" altLang="en-US" sz="1600" dirty="0" smtClean="0">
                <a:solidFill>
                  <a:prstClr val="black"/>
                </a:solidFill>
                <a:latin typeface="HannotateSC-W5"/>
              </a:rPr>
              <a:t>提供一个类方法返回一个创</a:t>
            </a: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建好的自定义</a:t>
            </a:r>
            <a:r>
              <a:rPr lang="en-US" altLang="zh-CN" sz="1600" dirty="0">
                <a:solidFill>
                  <a:prstClr val="black"/>
                </a:solidFill>
                <a:latin typeface="HannotateSC-W5"/>
              </a:rPr>
              <a:t>view(</a:t>
            </a: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屏蔽从</a:t>
            </a:r>
            <a:r>
              <a:rPr lang="en-US" altLang="zh-CN" sz="1600" dirty="0">
                <a:solidFill>
                  <a:prstClr val="black"/>
                </a:solidFill>
                <a:latin typeface="HannotateSC-W5"/>
              </a:rPr>
              <a:t>xib</a:t>
            </a:r>
            <a:r>
              <a:rPr lang="zh-CN" altLang="en-US" sz="1600" dirty="0" smtClean="0">
                <a:solidFill>
                  <a:prstClr val="black"/>
                </a:solidFill>
                <a:latin typeface="HannotateSC-W5"/>
              </a:rPr>
              <a:t>加载的过</a:t>
            </a:r>
            <a:r>
              <a:rPr lang="zh-CN" altLang="en-US" sz="1600" dirty="0">
                <a:solidFill>
                  <a:prstClr val="black"/>
                </a:solidFill>
                <a:latin typeface="HannotateSC-W5"/>
              </a:rPr>
              <a:t>程</a:t>
            </a:r>
            <a:r>
              <a:rPr lang="en-US" altLang="zh-CN" sz="1600" dirty="0" smtClean="0">
                <a:solidFill>
                  <a:prstClr val="black"/>
                </a:solidFill>
                <a:latin typeface="HannotateSC-W5"/>
              </a:rPr>
              <a:t>)</a:t>
            </a:r>
          </a:p>
          <a:p>
            <a:pPr>
              <a:buFont typeface="+mj-lt"/>
              <a:buAutoNum type="arabicPeriod" startAt="3"/>
            </a:pPr>
            <a:endParaRPr kumimoji="1" lang="en-US" altLang="zh-CN" sz="1600" dirty="0">
              <a:solidFill>
                <a:prstClr val="black"/>
              </a:solidFill>
              <a:latin typeface="HannotateSC-W5"/>
            </a:endParaRPr>
          </a:p>
          <a:p>
            <a:pPr>
              <a:buFont typeface="+mj-lt"/>
              <a:buAutoNum type="arabicPeriod" startAt="3"/>
            </a:pPr>
            <a:r>
              <a:rPr kumimoji="1" lang="zh-CN" altLang="en-US" sz="1600" dirty="0" smtClean="0">
                <a:solidFill>
                  <a:prstClr val="black"/>
                </a:solidFill>
                <a:latin typeface="HannotateSC-W5"/>
              </a:rPr>
              <a:t>提供一个模型属性让外界传递模型数据</a:t>
            </a:r>
            <a:endParaRPr kumimoji="1" lang="en-US" altLang="zh-CN" sz="1600" dirty="0">
              <a:solidFill>
                <a:prstClr val="black"/>
              </a:solidFill>
              <a:latin typeface="HannotateSC-W5"/>
            </a:endParaRPr>
          </a:p>
          <a:p>
            <a:pPr>
              <a:buFont typeface="+mj-lt"/>
              <a:buAutoNum type="arabicPeriod" startAt="3"/>
            </a:pPr>
            <a:endParaRPr kumimoji="1" lang="en-US" altLang="zh-CN" sz="1600" dirty="0" smtClean="0">
              <a:solidFill>
                <a:prstClr val="black"/>
              </a:solidFill>
              <a:latin typeface="HannotateSC-W5"/>
            </a:endParaRPr>
          </a:p>
          <a:p>
            <a:pPr>
              <a:buFont typeface="+mj-lt"/>
              <a:buAutoNum type="arabicPeriod" startAt="3"/>
            </a:pPr>
            <a:r>
              <a:rPr kumimoji="1" lang="zh-CN" altLang="en-US" sz="1600" dirty="0" smtClean="0"/>
              <a:t>重写模型属性的</a:t>
            </a:r>
            <a:r>
              <a:rPr kumimoji="1" lang="en-US" altLang="zh-CN" sz="1600" dirty="0" smtClean="0"/>
              <a:t>setter</a:t>
            </a:r>
            <a:r>
              <a:rPr kumimoji="1" lang="zh-CN" altLang="en-US" sz="1600" dirty="0" smtClean="0"/>
              <a:t>方法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在这里将模型数据展示到对应的子控件上面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8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elegate的使用场合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>
                <a:solidFill>
                  <a:srgbClr val="FF0000"/>
                </a:solidFill>
              </a:rPr>
              <a:t>对象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sz="1800" dirty="0" smtClean="0"/>
              <a:t>内部发生了一些事情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想通知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对象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B</a:t>
            </a:r>
          </a:p>
          <a:p>
            <a:endParaRPr kumimoji="1" lang="en-US" altLang="zh-CN" sz="1800" dirty="0" smtClean="0">
              <a:solidFill>
                <a:srgbClr val="FF0000"/>
              </a:solidFill>
            </a:endParaRPr>
          </a:p>
          <a:p>
            <a:r>
              <a:rPr kumimoji="1" lang="zh-CN" altLang="en-US" sz="1800" dirty="0" smtClean="0">
                <a:solidFill>
                  <a:srgbClr val="FF0000"/>
                </a:solidFill>
              </a:rPr>
              <a:t>对象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B</a:t>
            </a:r>
            <a:r>
              <a:rPr kumimoji="1" lang="zh-CN" altLang="en-US" sz="1800" dirty="0" smtClean="0"/>
              <a:t>想监听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对象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sz="1800" dirty="0" smtClean="0"/>
              <a:t>内部发生了什么事情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>
                <a:solidFill>
                  <a:srgbClr val="FF0000"/>
                </a:solidFill>
              </a:rPr>
              <a:t>对象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sz="1800" dirty="0" smtClean="0"/>
              <a:t>想在自己的方法内部调用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对象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B</a:t>
            </a:r>
            <a:r>
              <a:rPr kumimoji="1" lang="zh-CN" altLang="en-US" sz="1800" dirty="0" smtClean="0"/>
              <a:t>的某个方法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并且对象</a:t>
            </a:r>
            <a:r>
              <a:rPr kumimoji="1" lang="en-US" altLang="zh-CN" sz="1800" dirty="0" smtClean="0"/>
              <a:t>A</a:t>
            </a:r>
            <a:r>
              <a:rPr kumimoji="1" lang="zh-CN" altLang="en-US" sz="1800" dirty="0" smtClean="0"/>
              <a:t>不能对对象</a:t>
            </a:r>
            <a:r>
              <a:rPr kumimoji="1" lang="en-US" altLang="zh-CN" sz="1800" dirty="0" smtClean="0"/>
              <a:t>B</a:t>
            </a:r>
            <a:r>
              <a:rPr kumimoji="1" lang="zh-CN" altLang="en-US" sz="1800" dirty="0" smtClean="0"/>
              <a:t>有耦合依赖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>
                <a:solidFill>
                  <a:srgbClr val="FF0000"/>
                </a:solidFill>
              </a:rPr>
              <a:t>对象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sz="1800" dirty="0" smtClean="0"/>
              <a:t>想传递数据给</a:t>
            </a:r>
            <a:r>
              <a:rPr kumimoji="1" lang="zh-CN" altLang="en-US" sz="1800" dirty="0">
                <a:solidFill>
                  <a:srgbClr val="FF0000"/>
                </a:solidFill>
              </a:rPr>
              <a:t>对象</a:t>
            </a:r>
            <a:r>
              <a:rPr kumimoji="1" lang="en-US" altLang="zh-CN" sz="1800" dirty="0">
                <a:solidFill>
                  <a:srgbClr val="FF0000"/>
                </a:solidFill>
              </a:rPr>
              <a:t>B</a:t>
            </a:r>
          </a:p>
          <a:p>
            <a:endParaRPr kumimoji="1" lang="en-US" altLang="zh-CN" sz="1800" dirty="0" smtClean="0"/>
          </a:p>
          <a:p>
            <a:r>
              <a:rPr kumimoji="1" lang="en-US" altLang="zh-CN" sz="1800" dirty="0" smtClean="0"/>
              <a:t>……</a:t>
            </a:r>
          </a:p>
          <a:p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 smtClean="0"/>
              <a:t>以上情况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结果都一样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>
                <a:solidFill>
                  <a:srgbClr val="FF0000"/>
                </a:solidFill>
              </a:rPr>
              <a:t>对象</a:t>
            </a:r>
            <a:r>
              <a:rPr kumimoji="1" lang="en-US" altLang="zh-CN" sz="1800" dirty="0">
                <a:solidFill>
                  <a:srgbClr val="FF0000"/>
                </a:solidFill>
              </a:rPr>
              <a:t>B</a:t>
            </a:r>
            <a:r>
              <a:rPr kumimoji="1" lang="zh-CN" altLang="en-US" sz="1800" dirty="0" smtClean="0"/>
              <a:t>是</a:t>
            </a:r>
            <a:r>
              <a:rPr kumimoji="1" lang="zh-CN" altLang="en-US" sz="1800" dirty="0">
                <a:solidFill>
                  <a:srgbClr val="FF0000"/>
                </a:solidFill>
              </a:rPr>
              <a:t>对象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sz="1800" dirty="0"/>
              <a:t>的</a:t>
            </a:r>
            <a:r>
              <a:rPr kumimoji="1" lang="zh-CN" altLang="en-US" sz="1800" dirty="0" smtClean="0"/>
              <a:t>代理</a:t>
            </a:r>
            <a:r>
              <a:rPr kumimoji="1" lang="en-US" altLang="zh-CN" sz="1800" dirty="0" smtClean="0"/>
              <a:t>(delegate)</a:t>
            </a:r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21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zh-CN" altLang="en-US" dirty="0"/>
              <a:t>delegate的步骤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zh-CN" altLang="en-US" sz="1600" dirty="0" smtClean="0"/>
              <a:t>先搞清楚谁是谁的代理</a:t>
            </a:r>
            <a:r>
              <a:rPr kumimoji="1" lang="en-US" altLang="zh-CN" sz="1600" dirty="0" smtClean="0"/>
              <a:t>(</a:t>
            </a:r>
            <a:r>
              <a:rPr lang="en-US" altLang="zh-CN" sz="1600" dirty="0"/>
              <a:t>delegate</a:t>
            </a:r>
            <a:r>
              <a:rPr kumimoji="1" lang="en-US" altLang="zh-CN" sz="1600" dirty="0" smtClean="0"/>
              <a:t>)</a:t>
            </a:r>
          </a:p>
          <a:p>
            <a:pPr>
              <a:buFont typeface="+mj-lt"/>
              <a:buAutoNum type="arabicPeriod"/>
            </a:pPr>
            <a:endParaRPr kumimoji="1" lang="en-US" altLang="zh-CN" sz="1600" dirty="0"/>
          </a:p>
          <a:p>
            <a:pPr>
              <a:buFont typeface="+mj-lt"/>
              <a:buAutoNum type="arabicPeriod"/>
            </a:pPr>
            <a:r>
              <a:rPr kumimoji="1" lang="zh-CN" altLang="en-US" sz="1600" dirty="0" smtClean="0"/>
              <a:t>定义代理协议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协议名称的命名规范</a:t>
            </a:r>
            <a:r>
              <a:rPr kumimoji="1" lang="en-US" altLang="zh-CN" sz="1600" dirty="0" smtClean="0"/>
              <a:t>: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控件类名</a:t>
            </a:r>
            <a:r>
              <a:rPr lang="zh-TW" altLang="en-US" sz="16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+ </a:t>
            </a:r>
            <a:r>
              <a:rPr lang="en-US" altLang="zh-TW" sz="1600" dirty="0" smtClean="0">
                <a:solidFill>
                  <a:srgbClr val="007400"/>
                </a:solidFill>
                <a:latin typeface="Menlo-Regular"/>
              </a:rPr>
              <a:t>Delegate</a:t>
            </a:r>
          </a:p>
          <a:p>
            <a:pPr>
              <a:buFont typeface="+mj-lt"/>
              <a:buAutoNum type="arabicPeriod"/>
            </a:pPr>
            <a:endParaRPr kumimoji="1"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+mj-lt"/>
              <a:buAutoNum type="arabicPeriod"/>
            </a:pPr>
            <a:r>
              <a:rPr kumimoji="1" lang="zh-CN" altLang="en-US" sz="1600" dirty="0" smtClean="0"/>
              <a:t>定义代理方法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代理方法一般都定义为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@optional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代理方法名都以控件名开头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代理方法至少有</a:t>
            </a:r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个参数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将控件本身传递出去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pPr>
              <a:buFont typeface="+mj-lt"/>
              <a:buAutoNum type="arabicPeriod" startAt="4"/>
            </a:pPr>
            <a:r>
              <a:rPr kumimoji="1" lang="zh-CN" altLang="en-US" sz="1600" dirty="0" smtClean="0"/>
              <a:t>设置代理</a:t>
            </a:r>
            <a:r>
              <a:rPr kumimoji="1" lang="en-US" altLang="zh-CN" sz="1600" dirty="0" smtClean="0"/>
              <a:t>(delegate)</a:t>
            </a:r>
            <a:r>
              <a:rPr kumimoji="1" lang="zh-CN" altLang="en-US" sz="1600" dirty="0" smtClean="0"/>
              <a:t>对象  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比如</a:t>
            </a:r>
            <a:r>
              <a:rPr kumimoji="1" lang="en-US" altLang="zh-CN" sz="1600" dirty="0" err="1" smtClean="0"/>
              <a:t>myView.delegate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=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xxxx;)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代理对象遵守协议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代理对象实现协议里面该实现的方法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pPr>
              <a:buFont typeface="+mj-lt"/>
              <a:buAutoNum type="arabicPeriod" startAt="5"/>
            </a:pPr>
            <a:r>
              <a:rPr kumimoji="1" lang="zh-CN" altLang="en-US" sz="1600" dirty="0" smtClean="0"/>
              <a:t>在恰当的时刻调用代理对象</a:t>
            </a:r>
            <a:r>
              <a:rPr kumimoji="1" lang="en-US" altLang="zh-CN" sz="1600" dirty="0" smtClean="0"/>
              <a:t>(delegate)</a:t>
            </a:r>
            <a:r>
              <a:rPr kumimoji="1" lang="zh-CN" altLang="en-US" sz="1600" dirty="0" smtClean="0"/>
              <a:t>的代理方法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通知代理发生了什么事情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在调用之前判断代理是否实现了该代理方法</a:t>
            </a:r>
            <a:r>
              <a:rPr kumimoji="1" lang="en-US" altLang="zh-CN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657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设置</a:t>
            </a:r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dataSource</a:t>
            </a:r>
            <a:r>
              <a:rPr kumimoji="1" lang="zh-CN" altLang="zh-CN" sz="1600" dirty="0" smtClean="0"/>
              <a:t>、</a:t>
            </a:r>
            <a:r>
              <a:rPr kumimoji="1" lang="en-US" altLang="zh-CN" sz="1600" dirty="0" smtClean="0"/>
              <a:t>delegate</a:t>
            </a:r>
          </a:p>
          <a:p>
            <a:endParaRPr kumimoji="1" lang="en-US" altLang="zh-CN" sz="1600" dirty="0" smtClean="0"/>
          </a:p>
          <a:p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多组数据和单组数据的展示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UITableViewCell</a:t>
            </a:r>
            <a:r>
              <a:rPr kumimoji="1" lang="zh-CN" altLang="en-US" sz="1600" dirty="0" smtClean="0"/>
              <a:t>的常见属性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TW" sz="1600" dirty="0" smtClean="0"/>
              <a:t>UITableView</a:t>
            </a:r>
            <a:r>
              <a:rPr kumimoji="1" lang="zh-CN" altLang="en-US" sz="1600" dirty="0" smtClean="0"/>
              <a:t>的性能优化（</a:t>
            </a:r>
            <a:r>
              <a:rPr kumimoji="1" lang="en-US" altLang="zh-CN" sz="1600" dirty="0" smtClean="0"/>
              <a:t>cell</a:t>
            </a:r>
            <a:r>
              <a:rPr kumimoji="1" lang="zh-CN" altLang="en-US" sz="1600" dirty="0" smtClean="0"/>
              <a:t>的循环利用）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>
                <a:solidFill>
                  <a:srgbClr val="FF0000"/>
                </a:solidFill>
              </a:rPr>
              <a:t>自定义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Cell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229810" y="2273905"/>
            <a:ext cx="2367769" cy="1224642"/>
            <a:chOff x="544286" y="2165047"/>
            <a:chExt cx="2636762" cy="1560285"/>
          </a:xfrm>
        </p:grpSpPr>
        <p:sp>
          <p:nvSpPr>
            <p:cNvPr id="4" name="矩形 3"/>
            <p:cNvSpPr/>
            <p:nvPr/>
          </p:nvSpPr>
          <p:spPr>
            <a:xfrm>
              <a:off x="544286" y="2165047"/>
              <a:ext cx="2636762" cy="15602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>MJStatusCell</a:t>
              </a:r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74096" y="2783873"/>
              <a:ext cx="2213429" cy="65314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statusFrame</a:t>
              </a:r>
              <a:endParaRPr kumimoji="1"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647925" y="2406952"/>
            <a:ext cx="2443239" cy="1167190"/>
            <a:chOff x="544286" y="2165047"/>
            <a:chExt cx="2636762" cy="1560285"/>
          </a:xfrm>
        </p:grpSpPr>
        <p:sp>
          <p:nvSpPr>
            <p:cNvPr id="8" name="矩形 7"/>
            <p:cNvSpPr/>
            <p:nvPr/>
          </p:nvSpPr>
          <p:spPr>
            <a:xfrm>
              <a:off x="544286" y="2165047"/>
              <a:ext cx="2636762" cy="15602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>MJStatusFrame</a:t>
              </a:r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74096" y="2757714"/>
              <a:ext cx="2213429" cy="65314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status</a:t>
              </a:r>
              <a:endParaRPr kumimoji="1"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6664477" y="2758353"/>
            <a:ext cx="1693333" cy="672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MJStatus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5" idx="3"/>
            <a:endCxn id="8" idx="1"/>
          </p:cNvCxnSpPr>
          <p:nvPr/>
        </p:nvCxnSpPr>
        <p:spPr>
          <a:xfrm flipV="1">
            <a:off x="2423799" y="2990547"/>
            <a:ext cx="1224126" cy="25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3"/>
            <a:endCxn id="11" idx="1"/>
          </p:cNvCxnSpPr>
          <p:nvPr/>
        </p:nvCxnSpPr>
        <p:spPr>
          <a:xfrm>
            <a:off x="5911844" y="3094600"/>
            <a:ext cx="752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zh-CN" altLang="en-US" dirty="0"/>
              <a:t>delegate的步骤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zh-CN" altLang="en-US" sz="1600" dirty="0" smtClean="0"/>
              <a:t>先搞清楚谁是谁的代理</a:t>
            </a:r>
            <a:r>
              <a:rPr kumimoji="1" lang="en-US" altLang="zh-CN" sz="1600" dirty="0" smtClean="0"/>
              <a:t>(</a:t>
            </a:r>
            <a:r>
              <a:rPr lang="en-US" altLang="zh-CN" sz="1600" dirty="0"/>
              <a:t>delegate</a:t>
            </a:r>
            <a:r>
              <a:rPr kumimoji="1" lang="en-US" altLang="zh-CN" sz="1600" dirty="0" smtClean="0"/>
              <a:t>)</a:t>
            </a:r>
          </a:p>
          <a:p>
            <a:pPr>
              <a:buFont typeface="+mj-lt"/>
              <a:buAutoNum type="arabicPeriod"/>
            </a:pPr>
            <a:endParaRPr kumimoji="1" lang="en-US" altLang="zh-CN" sz="1600" dirty="0"/>
          </a:p>
          <a:p>
            <a:pPr>
              <a:buFont typeface="+mj-lt"/>
              <a:buAutoNum type="arabicPeriod"/>
            </a:pPr>
            <a:r>
              <a:rPr kumimoji="1" lang="zh-CN" altLang="en-US" sz="1600" dirty="0" smtClean="0"/>
              <a:t>定义代理协议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协议名称的命名规范</a:t>
            </a:r>
            <a:r>
              <a:rPr kumimoji="1" lang="en-US" altLang="zh-CN" sz="1600" dirty="0" smtClean="0"/>
              <a:t>: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控件类名</a:t>
            </a:r>
            <a:r>
              <a:rPr lang="zh-TW" altLang="en-US" sz="16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+ </a:t>
            </a:r>
            <a:r>
              <a:rPr lang="en-US" altLang="zh-TW" sz="1600" dirty="0" smtClean="0">
                <a:solidFill>
                  <a:srgbClr val="007400"/>
                </a:solidFill>
                <a:latin typeface="Menlo-Regular"/>
              </a:rPr>
              <a:t>Delegate</a:t>
            </a:r>
          </a:p>
          <a:p>
            <a:pPr>
              <a:buFont typeface="+mj-lt"/>
              <a:buAutoNum type="arabicPeriod"/>
            </a:pPr>
            <a:endParaRPr kumimoji="1"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+mj-lt"/>
              <a:buAutoNum type="arabicPeriod"/>
            </a:pPr>
            <a:r>
              <a:rPr kumimoji="1" lang="zh-CN" altLang="en-US" sz="1600" dirty="0" smtClean="0"/>
              <a:t>定义代理方法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代理方法一般都定义为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@optional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代理方法名都以控件名开头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代理方法至少有</a:t>
            </a:r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个参数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将控件本身传递出去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pPr>
              <a:buFont typeface="+mj-lt"/>
              <a:buAutoNum type="arabicPeriod" startAt="4"/>
            </a:pPr>
            <a:r>
              <a:rPr kumimoji="1" lang="zh-CN" altLang="en-US" sz="1600" dirty="0" smtClean="0"/>
              <a:t>设置代理</a:t>
            </a:r>
            <a:r>
              <a:rPr kumimoji="1" lang="en-US" altLang="zh-CN" sz="1600" dirty="0" smtClean="0"/>
              <a:t>(delegate)</a:t>
            </a:r>
            <a:r>
              <a:rPr kumimoji="1" lang="zh-CN" altLang="en-US" sz="1600" dirty="0" smtClean="0"/>
              <a:t>对象  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比如</a:t>
            </a:r>
            <a:r>
              <a:rPr kumimoji="1" lang="en-US" altLang="zh-CN" sz="1600" dirty="0" smtClean="0"/>
              <a:t>myView.delegate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=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xxxx;)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代理对象遵守协议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代理对象实现协议里面该实现的方法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pPr>
              <a:buFont typeface="+mj-lt"/>
              <a:buAutoNum type="arabicPeriod" startAt="5"/>
            </a:pPr>
            <a:r>
              <a:rPr kumimoji="1" lang="zh-CN" altLang="en-US" sz="1600" dirty="0" smtClean="0"/>
              <a:t>在恰当的时刻调用代理对象</a:t>
            </a:r>
            <a:r>
              <a:rPr kumimoji="1" lang="en-US" altLang="zh-CN" sz="1600" dirty="0" smtClean="0"/>
              <a:t>(delegate)</a:t>
            </a:r>
            <a:r>
              <a:rPr kumimoji="1" lang="zh-CN" altLang="en-US" sz="1600" dirty="0" smtClean="0"/>
              <a:t>的代理方法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通知代理发生了什么事情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在调用之前判断代理是否实现了该代理方法</a:t>
            </a:r>
            <a:r>
              <a:rPr kumimoji="1" lang="en-US" altLang="zh-CN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45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通过代码自定义</a:t>
            </a:r>
            <a:r>
              <a:rPr lang="en-US" altLang="zh-CN" dirty="0"/>
              <a:t>cell(cell</a:t>
            </a:r>
            <a:r>
              <a:rPr lang="zh-CN" altLang="en-US" dirty="0"/>
              <a:t>的高度不一致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/>
              <a:t>1.</a:t>
            </a:r>
            <a:r>
              <a:rPr lang="zh-TW" altLang="en-US" sz="1600" dirty="0"/>
              <a:t>新建一个继承自</a:t>
            </a:r>
            <a:r>
              <a:rPr lang="en-US" altLang="zh-TW" sz="1600" dirty="0"/>
              <a:t>UITableViewCell</a:t>
            </a:r>
            <a:r>
              <a:rPr lang="zh-TW" altLang="en-US" sz="1600" dirty="0"/>
              <a:t>的类</a:t>
            </a:r>
          </a:p>
          <a:p>
            <a:pPr marL="0" indent="0">
              <a:buNone/>
            </a:pPr>
            <a:endParaRPr lang="zh-TW" altLang="en-US" sz="1600" dirty="0"/>
          </a:p>
          <a:p>
            <a:pPr marL="0" indent="0">
              <a:buNone/>
            </a:pPr>
            <a:r>
              <a:rPr lang="fr-FR" altLang="zh-CN" sz="1600" dirty="0"/>
              <a:t>2.</a:t>
            </a:r>
            <a:r>
              <a:rPr lang="zh-CN" altLang="fr-FR" sz="1600" dirty="0"/>
              <a:t>重写</a:t>
            </a:r>
            <a:r>
              <a:rPr lang="fr-FR" altLang="zh-CN" sz="1600" dirty="0"/>
              <a:t>initWithStyle:reuseIdentifier:</a:t>
            </a:r>
            <a:r>
              <a:rPr lang="zh-CN" altLang="fr-FR" sz="1600" dirty="0"/>
              <a:t>方法</a:t>
            </a:r>
            <a:endParaRPr lang="fr-FR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/>
              <a:t>添加所有需要显示的子控件</a:t>
            </a:r>
            <a:r>
              <a:rPr lang="en-US" altLang="zh-CN" sz="1600" dirty="0"/>
              <a:t>(</a:t>
            </a:r>
            <a:r>
              <a:rPr lang="zh-CN" altLang="en-US" sz="1600" dirty="0"/>
              <a:t>不需要设置子控件的数据和</a:t>
            </a:r>
            <a:r>
              <a:rPr lang="en-US" altLang="zh-CN" sz="1600" dirty="0"/>
              <a:t>frame,  </a:t>
            </a:r>
            <a:r>
              <a:rPr lang="zh-CN" altLang="en-US" sz="1600" dirty="0"/>
              <a:t>子控件要添加到</a:t>
            </a:r>
            <a:r>
              <a:rPr lang="en-US" altLang="zh-CN" sz="1600" dirty="0"/>
              <a:t>contentView</a:t>
            </a:r>
            <a:r>
              <a:rPr lang="zh-CN" altLang="en-US" sz="1600" dirty="0"/>
              <a:t>中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进</a:t>
            </a:r>
            <a:r>
              <a:rPr lang="zh-CN" altLang="en-US" sz="1600" dirty="0"/>
              <a:t>行子控件一次性的属性设置</a:t>
            </a:r>
            <a:r>
              <a:rPr lang="en-US" altLang="zh-CN" sz="1600" dirty="0"/>
              <a:t>(</a:t>
            </a:r>
            <a:r>
              <a:rPr lang="zh-CN" altLang="en-US" sz="1600" dirty="0"/>
              <a:t>有些属性只需要设置一次</a:t>
            </a:r>
            <a:r>
              <a:rPr lang="en-US" altLang="zh-CN" sz="1600" dirty="0"/>
              <a:t>, </a:t>
            </a:r>
            <a:r>
              <a:rPr lang="zh-CN" altLang="en-US" sz="1600" dirty="0"/>
              <a:t>比如字体</a:t>
            </a:r>
            <a:r>
              <a:rPr lang="en-US" altLang="zh-CN" sz="1600" dirty="0"/>
              <a:t>\</a:t>
            </a:r>
            <a:r>
              <a:rPr lang="zh-CN" altLang="en-US" sz="1600" dirty="0"/>
              <a:t>固定的图片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提供</a:t>
            </a:r>
            <a:r>
              <a:rPr lang="en-US" altLang="zh-CN" sz="1600" dirty="0"/>
              <a:t>2</a:t>
            </a:r>
            <a:r>
              <a:rPr lang="zh-CN" altLang="en-US" sz="1600" dirty="0"/>
              <a:t>个模型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/>
              <a:t>数据模型</a:t>
            </a:r>
            <a:r>
              <a:rPr lang="en-US" altLang="zh-CN" sz="1600" dirty="0"/>
              <a:t>: </a:t>
            </a:r>
            <a:r>
              <a:rPr lang="zh-CN" altLang="en-US" sz="1600" dirty="0"/>
              <a:t>存放文字数据</a:t>
            </a:r>
            <a:r>
              <a:rPr lang="en-US" altLang="zh-CN" sz="1600" dirty="0"/>
              <a:t>\</a:t>
            </a:r>
            <a:r>
              <a:rPr lang="zh-CN" altLang="en-US" sz="1600" dirty="0" smtClean="0"/>
              <a:t>图片数据</a:t>
            </a:r>
            <a:endParaRPr lang="en-US" altLang="zh-CN" sz="1600" smtClean="0"/>
          </a:p>
          <a:p>
            <a:pPr>
              <a:buFont typeface="Wingdings" charset="2"/>
              <a:buChar char="Ø"/>
            </a:pPr>
            <a:r>
              <a:rPr lang="en-US" altLang="zh-CN" sz="1600" smtClean="0"/>
              <a:t>frame</a:t>
            </a:r>
            <a:r>
              <a:rPr lang="zh-CN" altLang="en-US" sz="1600" dirty="0"/>
              <a:t>模型</a:t>
            </a:r>
            <a:r>
              <a:rPr lang="en-US" altLang="zh-CN" sz="1600" dirty="0"/>
              <a:t>: </a:t>
            </a:r>
            <a:r>
              <a:rPr lang="zh-CN" altLang="en-US" sz="1600" dirty="0"/>
              <a:t>存放数据模型</a:t>
            </a:r>
            <a:r>
              <a:rPr lang="en-US" altLang="zh-CN" sz="1600" dirty="0"/>
              <a:t>\</a:t>
            </a:r>
            <a:r>
              <a:rPr lang="zh-CN" altLang="en-US" sz="1600" dirty="0"/>
              <a:t>所有子控件的</a:t>
            </a:r>
            <a:r>
              <a:rPr lang="en-US" altLang="zh-CN" sz="1600" dirty="0"/>
              <a:t>frame\cell</a:t>
            </a:r>
            <a:r>
              <a:rPr lang="zh-CN" altLang="en-US" sz="1600" dirty="0"/>
              <a:t>的高度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4.cell</a:t>
            </a:r>
            <a:r>
              <a:rPr lang="zh-CN" altLang="en-US" sz="1600" dirty="0"/>
              <a:t>拥有一个</a:t>
            </a:r>
            <a:r>
              <a:rPr lang="en-US" altLang="zh-CN" sz="1600" dirty="0"/>
              <a:t>frame</a:t>
            </a:r>
            <a:r>
              <a:rPr lang="zh-CN" altLang="en-US" sz="1600" dirty="0"/>
              <a:t>模型</a:t>
            </a:r>
            <a:r>
              <a:rPr lang="en-US" altLang="zh-CN" sz="1600" dirty="0"/>
              <a:t>(</a:t>
            </a:r>
            <a:r>
              <a:rPr lang="zh-CN" altLang="en-US" sz="1600" dirty="0"/>
              <a:t>不要直接拥有数据模型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5.</a:t>
            </a:r>
            <a:r>
              <a:rPr lang="zh-CN" altLang="en-US" sz="1600" dirty="0"/>
              <a:t>重写</a:t>
            </a:r>
            <a:r>
              <a:rPr lang="en-US" altLang="zh-CN" sz="1600" dirty="0"/>
              <a:t>frame</a:t>
            </a:r>
            <a:r>
              <a:rPr lang="zh-CN" altLang="en-US" sz="1600" dirty="0"/>
              <a:t>模型属性的</a:t>
            </a:r>
            <a:r>
              <a:rPr lang="en-US" altLang="zh-CN" sz="1600" dirty="0"/>
              <a:t>setter</a:t>
            </a:r>
            <a:r>
              <a:rPr lang="zh-CN" altLang="en-US" sz="1600" dirty="0"/>
              <a:t>方法</a:t>
            </a:r>
            <a:r>
              <a:rPr lang="en-US" altLang="zh-CN" sz="1600" dirty="0"/>
              <a:t>: </a:t>
            </a:r>
            <a:r>
              <a:rPr lang="zh-CN" altLang="en-US" sz="1600" dirty="0"/>
              <a:t>在这个方法中设置子控件的显示数据和</a:t>
            </a:r>
            <a:r>
              <a:rPr lang="en-US" altLang="zh-CN" sz="1600" dirty="0"/>
              <a:t>frame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6.frame</a:t>
            </a:r>
            <a:r>
              <a:rPr lang="zh-CN" altLang="en-US" sz="1600" dirty="0"/>
              <a:t>模型数据的初始化已经采取懒加载的方式</a:t>
            </a:r>
            <a:r>
              <a:rPr lang="en-US" altLang="zh-CN" sz="1600" dirty="0"/>
              <a:t>(</a:t>
            </a:r>
            <a:r>
              <a:rPr lang="zh-CN" altLang="en-US" sz="1600" dirty="0"/>
              <a:t>每一个</a:t>
            </a:r>
            <a:r>
              <a:rPr lang="en-US" altLang="zh-CN" sz="1600" dirty="0"/>
              <a:t>cell</a:t>
            </a:r>
            <a:r>
              <a:rPr lang="zh-CN" altLang="en-US" sz="1600" dirty="0"/>
              <a:t>对应的</a:t>
            </a:r>
            <a:r>
              <a:rPr lang="en-US" altLang="zh-CN" sz="1600" dirty="0"/>
              <a:t>frame</a:t>
            </a:r>
            <a:r>
              <a:rPr lang="zh-CN" altLang="en-US" sz="1600" dirty="0"/>
              <a:t>模型数据只加载一次</a:t>
            </a:r>
            <a:r>
              <a:rPr lang="en-US" altLang="zh-CN" sz="1600" dirty="0"/>
              <a:t>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931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使用素材</a:t>
            </a:r>
            <a:r>
              <a:rPr kumimoji="1" lang="en-US" altLang="zh-CN" sz="1600" dirty="0" err="1" smtClean="0"/>
              <a:t>car_simple.plist</a:t>
            </a:r>
            <a:r>
              <a:rPr kumimoji="1" lang="zh-CN" altLang="en-US" sz="1600" dirty="0" smtClean="0"/>
              <a:t>来展示汽车品牌数据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72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UITableView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752"/>
            <a:ext cx="8229600" cy="33260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在众多移动应用中，能看到各式各样的表格数据</a:t>
            </a:r>
            <a:endParaRPr kumimoji="1" lang="zh-CN" altLang="en-US" sz="1600" dirty="0"/>
          </a:p>
        </p:txBody>
      </p:sp>
      <p:pic>
        <p:nvPicPr>
          <p:cNvPr id="4" name="图片 3" descr="IMG_036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1" y="1937146"/>
            <a:ext cx="1944848" cy="3452106"/>
          </a:xfrm>
          <a:prstGeom prst="rect">
            <a:avLst/>
          </a:prstGeom>
        </p:spPr>
      </p:pic>
      <p:pic>
        <p:nvPicPr>
          <p:cNvPr id="6" name="图片 5" descr="IMG_037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5" y="1937146"/>
            <a:ext cx="1944849" cy="3452106"/>
          </a:xfrm>
          <a:prstGeom prst="rect">
            <a:avLst/>
          </a:prstGeom>
        </p:spPr>
      </p:pic>
      <p:pic>
        <p:nvPicPr>
          <p:cNvPr id="7" name="图片 6" descr="IMG_037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83" y="1937146"/>
            <a:ext cx="1944849" cy="3452106"/>
          </a:xfrm>
          <a:prstGeom prst="rect">
            <a:avLst/>
          </a:prstGeom>
        </p:spPr>
      </p:pic>
      <p:pic>
        <p:nvPicPr>
          <p:cNvPr id="8" name="图片 7" descr="IMG_03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41" y="1937146"/>
            <a:ext cx="1944849" cy="3452106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5604398"/>
            <a:ext cx="8229600" cy="63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中，要实现表格数据展示，最常用的做法就是使用</a:t>
            </a:r>
            <a:r>
              <a:rPr kumimoji="1" lang="en-US" altLang="zh-CN" sz="1600" dirty="0" smtClean="0"/>
              <a:t>UITableView</a:t>
            </a:r>
          </a:p>
          <a:p>
            <a:r>
              <a:rPr kumimoji="1" lang="en-US" altLang="zh-CN" sz="1600" dirty="0" smtClean="0"/>
              <a:t>UITableView</a:t>
            </a:r>
            <a:r>
              <a:rPr kumimoji="1" lang="zh-CN" altLang="en-US" sz="1600" dirty="0"/>
              <a:t>继承自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，因此支持垂直滚动，而且性能极佳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4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UITableView</a:t>
            </a:r>
            <a:r>
              <a:rPr kumimoji="1" lang="zh-CN" altLang="en-US" dirty="0" smtClean="0"/>
              <a:t>的两种样式</a:t>
            </a:r>
            <a:endParaRPr kumimoji="1"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9750" y="1492824"/>
            <a:ext cx="2879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kumimoji="0" lang="en-US" altLang="zh-CN" sz="1600" b="1" dirty="0">
                <a:solidFill>
                  <a:schemeClr val="tx2"/>
                </a:solidFill>
                <a:latin typeface="Courier New" charset="0"/>
              </a:rPr>
              <a:t>UITableViewStylePlain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435752" y="1496042"/>
            <a:ext cx="30241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kumimoji="0" lang="en-US" altLang="zh-CN" sz="1600" b="1" dirty="0">
                <a:solidFill>
                  <a:schemeClr val="tx2"/>
                </a:solidFill>
                <a:latin typeface="Courier New" charset="0"/>
              </a:rPr>
              <a:t>UITableViewStyle</a:t>
            </a:r>
            <a:r>
              <a:rPr kumimoji="0" lang="fr-FR" altLang="zh-CN" sz="1600" b="1" dirty="0">
                <a:solidFill>
                  <a:schemeClr val="tx2"/>
                </a:solidFill>
                <a:latin typeface="Courier New" charset="0"/>
              </a:rPr>
              <a:t>Grouped</a:t>
            </a:r>
            <a:endParaRPr kumimoji="0" lang="en-US" altLang="zh-CN" sz="1600" b="1" dirty="0">
              <a:solidFill>
                <a:schemeClr val="tx2"/>
              </a:solidFill>
              <a:latin typeface="Courier New" charset="0"/>
            </a:endParaRPr>
          </a:p>
        </p:txBody>
      </p:sp>
      <p:pic>
        <p:nvPicPr>
          <p:cNvPr id="9" name="图片 8" descr="IMG_037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21" y="1946608"/>
            <a:ext cx="2415002" cy="42866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8" y="1946608"/>
            <a:ext cx="2415001" cy="42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如何展示数据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需要一个数据源</a:t>
            </a:r>
            <a:r>
              <a:rPr lang="en-US" altLang="zh-CN" sz="1800" dirty="0" smtClean="0">
                <a:latin typeface="华文细黑"/>
                <a:cs typeface="华文细黑"/>
              </a:rPr>
              <a:t>(dataSource)</a:t>
            </a:r>
            <a:r>
              <a:rPr lang="zh-CN" altLang="en-US" sz="1800" dirty="0" smtClean="0">
                <a:latin typeface="华文细黑"/>
                <a:cs typeface="华文细黑"/>
              </a:rPr>
              <a:t>来显示数据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会向数据源查询一共有多少行数据以及每一行显示什么数据等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zh-CN" altLang="en-US" sz="1800" dirty="0" smtClean="0">
                <a:latin typeface="华文细黑"/>
                <a:cs typeface="华文细黑"/>
              </a:rPr>
              <a:t>没有设置数据源的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只是个空壳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lang="en-US" altLang="zh-CN" sz="1800" dirty="0" smtClean="0">
              <a:latin typeface="华文细黑"/>
              <a:cs typeface="华文细黑"/>
            </a:endParaRPr>
          </a:p>
          <a:p>
            <a:r>
              <a:rPr lang="zh-CN" altLang="en-US" sz="1800" dirty="0" smtClean="0">
                <a:latin typeface="华文细黑"/>
                <a:cs typeface="华文细黑"/>
              </a:rPr>
              <a:t>凡是遵守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UITableViewDataSource</a:t>
            </a:r>
            <a:r>
              <a:rPr lang="zh-CN" altLang="en-US" sz="1800" dirty="0" smtClean="0">
                <a:latin typeface="华文细黑"/>
                <a:cs typeface="华文细黑"/>
              </a:rPr>
              <a:t>协议的</a:t>
            </a:r>
            <a:r>
              <a:rPr lang="en-US" altLang="zh-CN" sz="1800" dirty="0" smtClean="0">
                <a:latin typeface="华文细黑"/>
                <a:cs typeface="华文细黑"/>
              </a:rPr>
              <a:t>OC</a:t>
            </a:r>
            <a:r>
              <a:rPr lang="zh-CN" altLang="en-US" sz="1800" dirty="0" smtClean="0">
                <a:latin typeface="华文细黑"/>
                <a:cs typeface="华文细黑"/>
              </a:rPr>
              <a:t>对象，都可以是</a:t>
            </a:r>
            <a:r>
              <a:rPr lang="en-US" altLang="zh-CN" sz="1800" dirty="0" smtClean="0">
                <a:latin typeface="华文细黑"/>
                <a:cs typeface="华文细黑"/>
              </a:rPr>
              <a:t>UITableView</a:t>
            </a:r>
            <a:r>
              <a:rPr lang="zh-CN" altLang="en-US" sz="1800" dirty="0" smtClean="0">
                <a:latin typeface="华文细黑"/>
                <a:cs typeface="华文细黑"/>
              </a:rPr>
              <a:t>的数据源</a:t>
            </a:r>
            <a:endParaRPr lang="en-US" altLang="zh-CN" sz="1800" dirty="0" smtClean="0">
              <a:latin typeface="华文细黑"/>
              <a:cs typeface="华文细黑"/>
            </a:endParaRPr>
          </a:p>
          <a:p>
            <a:endParaRPr kumimoji="1" lang="zh-CN" altLang="en-US" sz="1800" dirty="0">
              <a:latin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4195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tableView</a:t>
            </a:r>
            <a:r>
              <a:rPr kumimoji="1" lang="zh-CN" altLang="en-US" dirty="0" smtClean="0"/>
              <a:t>和数据源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32581" y="5204765"/>
            <a:ext cx="1984341" cy="510260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r>
              <a:rPr kumimoji="1" lang="zh-CN" altLang="en-US" sz="1600" dirty="0" smtClean="0"/>
              <a:t>任意类型的对象</a:t>
            </a:r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57200" y="4721561"/>
            <a:ext cx="3563351" cy="1159683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r>
              <a:rPr kumimoji="1" lang="en-US" altLang="zh-CN" sz="1600" dirty="0" smtClean="0"/>
              <a:t>UITableView</a:t>
            </a:r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95248" y="5163347"/>
            <a:ext cx="3298303" cy="60745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UITableViewDataSource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dataSource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03708" y="1684835"/>
            <a:ext cx="8583644" cy="218077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UITableViewDataSource</a:t>
            </a:r>
            <a:r>
              <a:rPr lang="zh-CN" altLang="en-US" sz="1600" dirty="0" smtClean="0">
                <a:solidFill>
                  <a:schemeClr val="bg1"/>
                </a:solidFill>
                <a:latin typeface="Menlo-Regular"/>
              </a:rPr>
              <a:t>协议</a:t>
            </a:r>
            <a:endParaRPr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en-US" altLang="zh-CN" sz="1600" dirty="0" smtClean="0"/>
          </a:p>
          <a:p>
            <a:pPr algn="ctr"/>
            <a:endParaRPr kumimoji="1" lang="en-US" altLang="zh-CN" sz="1600" dirty="0"/>
          </a:p>
          <a:p>
            <a:pPr algn="ctr"/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74370" y="2139889"/>
            <a:ext cx="8448579" cy="157385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一共有多少组数据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)numberOfSectionsInTableView:(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每一组有多少行数据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 numberOfRowsInSection:(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)section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 每一行显示什么内容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*)indexPath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171450" indent="-171450">
              <a:buFontTx/>
              <a:buChar char="-"/>
            </a:pP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5" idx="0"/>
            <a:endCxn id="7" idx="2"/>
          </p:cNvCxnSpPr>
          <p:nvPr/>
        </p:nvCxnSpPr>
        <p:spPr>
          <a:xfrm flipH="1" flipV="1">
            <a:off x="4595530" y="3865606"/>
            <a:ext cx="2129222" cy="133915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68782" y="413455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遵守协议，实现相应的方法</a:t>
            </a:r>
            <a:endParaRPr kumimoji="1" lang="zh-CN" altLang="en-US" sz="1400" dirty="0"/>
          </a:p>
        </p:txBody>
      </p:sp>
      <p:cxnSp>
        <p:nvCxnSpPr>
          <p:cNvPr id="11" name="直线箭头连接符 10"/>
          <p:cNvCxnSpPr>
            <a:stCxn id="6" idx="3"/>
            <a:endCxn id="5" idx="1"/>
          </p:cNvCxnSpPr>
          <p:nvPr/>
        </p:nvCxnSpPr>
        <p:spPr>
          <a:xfrm flipV="1">
            <a:off x="3893551" y="5459895"/>
            <a:ext cx="1839030" cy="7180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8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tableView</a:t>
            </a:r>
            <a:r>
              <a:rPr kumimoji="1" lang="zh-CN" altLang="en-US" dirty="0" smtClean="0"/>
              <a:t>展示数据的过程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zh-CN" altLang="en-US" sz="1800" dirty="0" smtClean="0"/>
              <a:t>调用数据源的下面方法得知一共有多少组数据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)numberOfSectionsInTableView:(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2"/>
            </a:pPr>
            <a:r>
              <a:rPr kumimoji="1" lang="zh-CN" altLang="en-US" sz="1800" dirty="0" smtClean="0"/>
              <a:t>调用数据源的下面方法得知每一组有多少行数据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 numberOfRowsInSection:(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)section;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3"/>
            </a:pPr>
            <a:r>
              <a:rPr kumimoji="1" lang="zh-CN" altLang="en-US" sz="1800" dirty="0" smtClean="0"/>
              <a:t>调用数据源的下面方法得知每一行显示什么内容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UITableViewCell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*)indexPath;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058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endParaRPr kumimoji="1" lang="zh-CN" altLang="en-US" dirty="0"/>
          </a:p>
        </p:txBody>
      </p:sp>
      <p:pic>
        <p:nvPicPr>
          <p:cNvPr id="4" name="图片 3" descr="QQ20140320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" y="1561467"/>
            <a:ext cx="5664200" cy="2133600"/>
          </a:xfrm>
          <a:prstGeom prst="rect">
            <a:avLst/>
          </a:prstGeom>
          <a:ln>
            <a:noFill/>
          </a:ln>
        </p:spPr>
      </p:pic>
      <p:sp>
        <p:nvSpPr>
          <p:cNvPr id="26" name="框架 25"/>
          <p:cNvSpPr/>
          <p:nvPr/>
        </p:nvSpPr>
        <p:spPr>
          <a:xfrm>
            <a:off x="319150" y="1561468"/>
            <a:ext cx="5423675" cy="2119794"/>
          </a:xfrm>
          <a:prstGeom prst="frame">
            <a:avLst>
              <a:gd name="adj1" fmla="val 0"/>
            </a:avLst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1498921" y="3681262"/>
            <a:ext cx="3064134" cy="2235553"/>
            <a:chOff x="1498921" y="3681262"/>
            <a:chExt cx="3064134" cy="2235553"/>
          </a:xfrm>
        </p:grpSpPr>
        <p:sp>
          <p:nvSpPr>
            <p:cNvPr id="6" name="矩形 5"/>
            <p:cNvSpPr/>
            <p:nvPr/>
          </p:nvSpPr>
          <p:spPr>
            <a:xfrm>
              <a:off x="1498921" y="4468285"/>
              <a:ext cx="3064134" cy="144853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MJCarGroup</a:t>
              </a:r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cxnSp>
          <p:nvCxnSpPr>
            <p:cNvPr id="28" name="直线箭头连接符 27"/>
            <p:cNvCxnSpPr>
              <a:stCxn id="26" idx="2"/>
              <a:endCxn id="6" idx="0"/>
            </p:cNvCxnSpPr>
            <p:nvPr/>
          </p:nvCxnSpPr>
          <p:spPr>
            <a:xfrm>
              <a:off x="3030988" y="3681262"/>
              <a:ext cx="0" cy="787023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框架 30"/>
          <p:cNvSpPr/>
          <p:nvPr/>
        </p:nvSpPr>
        <p:spPr>
          <a:xfrm>
            <a:off x="740472" y="2043247"/>
            <a:ext cx="4781476" cy="690287"/>
          </a:xfrm>
          <a:prstGeom prst="frame">
            <a:avLst>
              <a:gd name="adj1" fmla="val 1979"/>
            </a:avLst>
          </a:prstGeom>
          <a:solidFill>
            <a:srgbClr val="C0504D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框架 31"/>
          <p:cNvSpPr/>
          <p:nvPr/>
        </p:nvSpPr>
        <p:spPr>
          <a:xfrm>
            <a:off x="740472" y="2775487"/>
            <a:ext cx="4781476" cy="690287"/>
          </a:xfrm>
          <a:prstGeom prst="frame">
            <a:avLst>
              <a:gd name="adj1" fmla="val 1979"/>
            </a:avLst>
          </a:prstGeom>
          <a:solidFill>
            <a:srgbClr val="C0504D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545" y="4908994"/>
            <a:ext cx="2319218" cy="3865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@”T”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81545" y="5406537"/>
            <a:ext cx="2319218" cy="3865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cars</a:t>
            </a:r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4300763" y="1561640"/>
            <a:ext cx="4488737" cy="4038178"/>
            <a:chOff x="4300763" y="1561640"/>
            <a:chExt cx="4488737" cy="4038178"/>
          </a:xfrm>
        </p:grpSpPr>
        <p:sp>
          <p:nvSpPr>
            <p:cNvPr id="9" name="矩形 8"/>
            <p:cNvSpPr/>
            <p:nvPr/>
          </p:nvSpPr>
          <p:spPr>
            <a:xfrm>
              <a:off x="6502095" y="1561640"/>
              <a:ext cx="2287405" cy="36309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en-US" altLang="zh-CN" dirty="0" smtClean="0"/>
                <a:t>NSArray</a:t>
              </a:r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cxnSp>
          <p:nvCxnSpPr>
            <p:cNvPr id="11" name="直线箭头连接符 10"/>
            <p:cNvCxnSpPr>
              <a:stCxn id="8" idx="3"/>
              <a:endCxn id="9" idx="1"/>
            </p:cNvCxnSpPr>
            <p:nvPr/>
          </p:nvCxnSpPr>
          <p:spPr>
            <a:xfrm flipV="1">
              <a:off x="4300763" y="3377095"/>
              <a:ext cx="2201332" cy="222272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 42"/>
          <p:cNvGrpSpPr/>
          <p:nvPr/>
        </p:nvGrpSpPr>
        <p:grpSpPr>
          <a:xfrm>
            <a:off x="5521948" y="2170702"/>
            <a:ext cx="3101893" cy="1345524"/>
            <a:chOff x="5521948" y="2170702"/>
            <a:chExt cx="3101893" cy="1345524"/>
          </a:xfrm>
        </p:grpSpPr>
        <p:grpSp>
          <p:nvGrpSpPr>
            <p:cNvPr id="16" name="组 15"/>
            <p:cNvGrpSpPr/>
            <p:nvPr/>
          </p:nvGrpSpPr>
          <p:grpSpPr>
            <a:xfrm>
              <a:off x="6649744" y="2170702"/>
              <a:ext cx="1974097" cy="1345524"/>
              <a:chOff x="6598728" y="3514634"/>
              <a:chExt cx="1974097" cy="13455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598728" y="3514634"/>
                <a:ext cx="1974097" cy="1345524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 smtClean="0"/>
                  <a:t>MJCar</a:t>
                </a:r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722972" y="3879412"/>
                <a:ext cx="1684194" cy="4704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icon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@”m_202_100.png”</a:t>
                </a:r>
                <a:endParaRPr kumimoji="1" lang="zh-CN" altLang="en-US" sz="12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722972" y="4473058"/>
                <a:ext cx="1684194" cy="29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name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</a:t>
                </a:r>
                <a:r>
                  <a:rPr kumimoji="1" lang="zh-CN" altLang="en-US" sz="1200" dirty="0" smtClean="0"/>
                  <a:t>泰卡特</a:t>
                </a:r>
                <a:r>
                  <a:rPr kumimoji="1" lang="en-US" altLang="zh-CN" sz="1200" dirty="0" smtClean="0"/>
                  <a:t>”</a:t>
                </a:r>
                <a:endParaRPr kumimoji="1" lang="zh-CN" altLang="en-US" sz="1200" dirty="0"/>
              </a:p>
            </p:txBody>
          </p:sp>
        </p:grpSp>
        <p:cxnSp>
          <p:nvCxnSpPr>
            <p:cNvPr id="38" name="直线箭头连接符 37"/>
            <p:cNvCxnSpPr>
              <a:stCxn id="31" idx="3"/>
              <a:endCxn id="5" idx="1"/>
            </p:cNvCxnSpPr>
            <p:nvPr/>
          </p:nvCxnSpPr>
          <p:spPr>
            <a:xfrm>
              <a:off x="5521948" y="2388391"/>
              <a:ext cx="1127796" cy="455073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 43"/>
          <p:cNvGrpSpPr/>
          <p:nvPr/>
        </p:nvGrpSpPr>
        <p:grpSpPr>
          <a:xfrm>
            <a:off x="5521948" y="3120631"/>
            <a:ext cx="3101893" cy="1913688"/>
            <a:chOff x="5521948" y="3120631"/>
            <a:chExt cx="3101893" cy="1913688"/>
          </a:xfrm>
        </p:grpSpPr>
        <p:grpSp>
          <p:nvGrpSpPr>
            <p:cNvPr id="17" name="组 16"/>
            <p:cNvGrpSpPr/>
            <p:nvPr/>
          </p:nvGrpSpPr>
          <p:grpSpPr>
            <a:xfrm>
              <a:off x="6649744" y="3688795"/>
              <a:ext cx="1974097" cy="1345524"/>
              <a:chOff x="6598728" y="3514634"/>
              <a:chExt cx="1974097" cy="134552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598728" y="3514634"/>
                <a:ext cx="1974097" cy="1345524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 smtClean="0"/>
                  <a:t>MJCar</a:t>
                </a:r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722972" y="3879412"/>
                <a:ext cx="1684194" cy="4704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icon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@”m_189_100.png”</a:t>
                </a:r>
                <a:endParaRPr kumimoji="1" lang="zh-CN" altLang="en-US" sz="12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22972" y="4473058"/>
                <a:ext cx="1684194" cy="29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/>
                  <a:t>name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=</a:t>
                </a:r>
                <a:r>
                  <a:rPr kumimoji="1" lang="zh-CN" altLang="en-US" sz="1200" dirty="0" smtClean="0"/>
                  <a:t> </a:t>
                </a:r>
                <a:r>
                  <a:rPr kumimoji="1" lang="en-US" altLang="zh-CN" sz="1200" dirty="0" smtClean="0"/>
                  <a:t>@”</a:t>
                </a:r>
                <a:r>
                  <a:rPr kumimoji="1" lang="zh-CN" altLang="en-US" sz="1200" dirty="0" smtClean="0"/>
                  <a:t>特斯拉</a:t>
                </a:r>
                <a:r>
                  <a:rPr kumimoji="1" lang="en-US" altLang="zh-CN" sz="1200" dirty="0" smtClean="0"/>
                  <a:t>”</a:t>
                </a:r>
                <a:endParaRPr kumimoji="1" lang="zh-CN" altLang="en-US" sz="1200" dirty="0"/>
              </a:p>
            </p:txBody>
          </p:sp>
        </p:grpSp>
        <p:cxnSp>
          <p:nvCxnSpPr>
            <p:cNvPr id="40" name="直线箭头连接符 39"/>
            <p:cNvCxnSpPr>
              <a:stCxn id="32" idx="3"/>
              <a:endCxn id="18" idx="1"/>
            </p:cNvCxnSpPr>
            <p:nvPr/>
          </p:nvCxnSpPr>
          <p:spPr>
            <a:xfrm>
              <a:off x="5521948" y="3120631"/>
              <a:ext cx="1127796" cy="124092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3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5604</TotalTime>
  <Words>1060</Words>
  <Application>Microsoft Macintosh PowerPoint</Application>
  <PresentationFormat>全屏显示(4:3)</PresentationFormat>
  <Paragraphs>291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史上最牛的游戏</vt:lpstr>
      <vt:lpstr>UITableView</vt:lpstr>
      <vt:lpstr>掌握</vt:lpstr>
      <vt:lpstr>作业</vt:lpstr>
      <vt:lpstr>什么是UITableView</vt:lpstr>
      <vt:lpstr>UITableView的两种样式</vt:lpstr>
      <vt:lpstr>如何展示数据</vt:lpstr>
      <vt:lpstr>tableView和数据源</vt:lpstr>
      <vt:lpstr>tableView展示数据的过程</vt:lpstr>
      <vt:lpstr>字典转模型</vt:lpstr>
      <vt:lpstr>初始MVC</vt:lpstr>
      <vt:lpstr>Cell简介</vt:lpstr>
      <vt:lpstr>UITableViewCell的contentView</vt:lpstr>
      <vt:lpstr>UITableViewCell结构</vt:lpstr>
      <vt:lpstr>Cell的重用原理</vt:lpstr>
      <vt:lpstr>Cell的重用原理</vt:lpstr>
      <vt:lpstr>Cell的重用代码</vt:lpstr>
      <vt:lpstr>使用xib封装一个view的步骤</vt:lpstr>
      <vt:lpstr>Delegate的使用场合</vt:lpstr>
      <vt:lpstr>使用delegate的步骤</vt:lpstr>
      <vt:lpstr>PowerPoint 演示文稿</vt:lpstr>
      <vt:lpstr>使用delegate的步骤</vt:lpstr>
      <vt:lpstr>通过代码自定义cell(cell的高度不一致)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1760</cp:revision>
  <dcterms:created xsi:type="dcterms:W3CDTF">2013-07-22T07:36:09Z</dcterms:created>
  <dcterms:modified xsi:type="dcterms:W3CDTF">2014-04-02T01:02:19Z</dcterms:modified>
</cp:coreProperties>
</file>