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7" r:id="rId2"/>
    <p:sldId id="283" r:id="rId3"/>
    <p:sldId id="302" r:id="rId4"/>
    <p:sldId id="303" r:id="rId5"/>
    <p:sldId id="305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2" r:id="rId22"/>
    <p:sldId id="323" r:id="rId23"/>
    <p:sldId id="320" r:id="rId24"/>
    <p:sldId id="324" r:id="rId25"/>
    <p:sldId id="325" r:id="rId26"/>
    <p:sldId id="332" r:id="rId27"/>
    <p:sldId id="326" r:id="rId28"/>
    <p:sldId id="327" r:id="rId29"/>
    <p:sldId id="328" r:id="rId30"/>
    <p:sldId id="329" r:id="rId31"/>
    <p:sldId id="330" r:id="rId32"/>
    <p:sldId id="331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控制器的创建" id="{8C138810-6420-2445-ACE8-CCA95D71F951}">
          <p14:sldIdLst>
            <p14:sldId id="302"/>
            <p14:sldId id="303"/>
          </p14:sldIdLst>
        </p14:section>
        <p14:section name="控制器的view" id="{9AA14704-BE8D-A343-88B6-E846DB9E5E02}">
          <p14:sldIdLst>
            <p14:sldId id="305"/>
            <p14:sldId id="304"/>
          </p14:sldIdLst>
        </p14:section>
        <p14:section name="多控制器管理" id="{016E0222-6DB5-D147-8BA9-769880CE2DA2}">
          <p14:sldIdLst>
            <p14:sldId id="306"/>
          </p14:sldIdLst>
        </p14:section>
        <p14:section name="UINavigationController" id="{24208939-86BD-6540-BE9A-F32DE13C3BBB}">
          <p14:sldIdLst>
            <p14:sldId id="307"/>
            <p14:sldId id="308"/>
            <p14:sldId id="309"/>
            <p14:sldId id="310"/>
            <p14:sldId id="311"/>
          </p14:sldIdLst>
        </p14:section>
        <p14:section name="Segue" id="{31A91CF8-8321-3B40-BA6E-71F450C99E5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控制器的数据传递" id="{54CF4B66-BCC2-4D45-B4B3-96842B40A0A0}">
          <p14:sldIdLst>
            <p14:sldId id="322"/>
            <p14:sldId id="323"/>
          </p14:sldIdLst>
        </p14:section>
        <p14:section name="UITabBarController" id="{793BF577-F02B-C042-B05E-96842B6566D0}">
          <p14:sldIdLst>
            <p14:sldId id="320"/>
            <p14:sldId id="324"/>
            <p14:sldId id="325"/>
            <p14:sldId id="332"/>
            <p14:sldId id="326"/>
            <p14:sldId id="327"/>
            <p14:sldId id="328"/>
            <p14:sldId id="329"/>
          </p14:sldIdLst>
        </p14:section>
        <p14:section name="Modal" id="{94B6DE7B-3777-9F4F-B187-AE5B066F8269}">
          <p14:sldIdLst>
            <p14:sldId id="330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5480" autoAdjust="0"/>
  </p:normalViewPr>
  <p:slideViewPr>
    <p:cSldViewPr snapToGrid="0" snapToObjects="1">
      <p:cViewPr varScale="1">
        <p:scale>
          <a:sx n="102" d="100"/>
          <a:sy n="102" d="100"/>
        </p:scale>
        <p:origin x="-2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enlo Regular"/>
                <a:cs typeface="Menlo Regular"/>
              </a:rPr>
              <a:t>初始化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时，可以通过</a:t>
            </a:r>
            <a:r>
              <a:rPr lang="en-US" altLang="zh-CN" sz="1200" dirty="0" smtClean="0"/>
              <a:t>initWithRootViewController:</a:t>
            </a:r>
            <a:r>
              <a:rPr lang="zh-CN" altLang="en-US" sz="1200" dirty="0" smtClean="0"/>
              <a:t>方法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传入一个控制器作为根控制器，这个根控制器永远处于栈底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(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如果栈中只有一个对象，那么根控制器也处于栈顶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控制器管理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1925"/>
            <a:ext cx="8229600" cy="472585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以栈</a:t>
            </a:r>
            <a:r>
              <a:rPr kumimoji="1" lang="zh-CN" altLang="en-US" sz="1600" dirty="0">
                <a:latin typeface="Menlo Regular"/>
                <a:cs typeface="Menlo Regular"/>
              </a:rPr>
              <a:t>的形式保存子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push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方法能将某个控制器压入栈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pop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方法可以移除控制器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将栈顶的控制器移除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回到指定的子控制器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回到根控制器（栈底控制器）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*)popToRootViewControllerAnimated:(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1" y="2426055"/>
            <a:ext cx="2927319" cy="385689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7" y="2426055"/>
            <a:ext cx="2927319" cy="38568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栈顶控制器的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1" y="1699491"/>
            <a:ext cx="2927319" cy="495665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如何修改导航栏的内容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导航栏的内容由栈顶控制器的</a:t>
            </a:r>
            <a:r>
              <a:rPr kumimoji="1" lang="en-US" altLang="zh-CN" sz="1600" dirty="0" smtClean="0"/>
              <a:t>navigationItem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UINavigationItem</a:t>
            </a:r>
            <a:r>
              <a:rPr kumimoji="1" lang="zh-CN" altLang="en-US" sz="1600" dirty="0" smtClean="0"/>
              <a:t>有以下属性影响着导航栏的内容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左上角的返回按钮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*backBarButtonItem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*titleView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*title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*leftBarButtonItem;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UIBarButtonItem *rightBarButtonItem  </a:t>
            </a:r>
            <a:r>
              <a:rPr kumimoji="1" lang="zh-CN" altLang="en-US" sz="1600" dirty="0"/>
              <a:t>右上</a:t>
            </a:r>
            <a:r>
              <a:rPr kumimoji="1" lang="zh-CN" altLang="en-US" sz="1600" dirty="0" smtClean="0"/>
              <a:t>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*rightBarButtonItem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9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3" y="1514587"/>
            <a:ext cx="8591007" cy="468794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上每一根用来界面跳转的线，都是一个</a:t>
            </a:r>
            <a:r>
              <a:rPr lang="en-US" altLang="zh-CN" sz="1600" dirty="0" smtClean="0"/>
              <a:t>UIStoryboardSegue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象（简称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6" name="图片 5" descr="QQ2014040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7" y="2175664"/>
            <a:ext cx="2184400" cy="3733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61" y="2175664"/>
            <a:ext cx="2088127" cy="380942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52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3" y="1443242"/>
            <a:ext cx="8591007" cy="216679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每一个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对象，都有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个属性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latin typeface="Menlo-Regular"/>
              </a:rPr>
              <a:t>唯一标识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sourceViewController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目标控制器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destinationViewController;</a:t>
            </a:r>
            <a:endParaRPr kumimoji="1" lang="zh-CN" altLang="en-US" sz="1600" dirty="0"/>
          </a:p>
        </p:txBody>
      </p:sp>
      <p:pic>
        <p:nvPicPr>
          <p:cNvPr id="4" name="图片 3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17" y="3610038"/>
            <a:ext cx="4991100" cy="2603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8" y="3862665"/>
            <a:ext cx="3276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6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根据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的执行（跳转）时刻，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可以分为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自动型：点击某个控件后（比如按钮），自动执行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自动完成界面跳转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手动型：需要通过写代码手动执行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，才能完成界面跳转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4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键，直接从控件拖线到目标控制器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点击“登录”按钮后，就会自动跳转到右边的控制器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如果点击某个控件后，不需要做任何判断，一定要跳转到下一个界面，建议使用“自动型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”</a:t>
            </a:r>
            <a:endParaRPr kumimoji="1" lang="zh-CN" altLang="en-US" sz="1600" dirty="0"/>
          </a:p>
        </p:txBody>
      </p:sp>
      <p:pic>
        <p:nvPicPr>
          <p:cNvPr id="4" name="图片 3" descr="QQ20140409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1801"/>
            <a:ext cx="5022331" cy="13373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52" y="2965227"/>
            <a:ext cx="2349500" cy="635000"/>
          </a:xfrm>
          <a:prstGeom prst="rect">
            <a:avLst/>
          </a:prstGeom>
        </p:spPr>
      </p:pic>
      <p:pic>
        <p:nvPicPr>
          <p:cNvPr id="6" name="图片 5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2" y="2111801"/>
            <a:ext cx="10541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24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手动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443241"/>
            <a:ext cx="8733715" cy="492069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键，从来源控制器拖线到目标控制器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手动型的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需要设置一个标识（如右图）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在恰当的时刻，使用</a:t>
            </a:r>
            <a:r>
              <a:rPr kumimoji="1" lang="en-US" altLang="zh-CN" sz="1600" dirty="0" smtClean="0"/>
              <a:t>perform</a:t>
            </a:r>
            <a:r>
              <a:rPr kumimoji="1" lang="zh-CN" altLang="en-US" sz="1600" dirty="0" smtClean="0"/>
              <a:t>方法执行对应的</a:t>
            </a:r>
            <a:r>
              <a:rPr kumimoji="1" lang="en-US" altLang="zh-CN" sz="1600" dirty="0" smtClean="0"/>
              <a:t>Segue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performSegueWithIdentifier: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@"login2contacts"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sender: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Segue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必须由来源控制器来执行，也就是说，这个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方法必须由来源控制器来调用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kumimoji="1" lang="zh-CN" altLang="en-US" sz="1600" dirty="0"/>
              <a:t>如果点击某个控件后</a:t>
            </a:r>
            <a:r>
              <a:rPr kumimoji="1" lang="zh-CN" altLang="en-US" sz="1600" dirty="0" smtClean="0"/>
              <a:t>，需要做一些判断，也就是说：满足一定条件后才跳转</a:t>
            </a:r>
            <a:r>
              <a:rPr kumimoji="1" lang="zh-CN" altLang="en-US" sz="1600" dirty="0"/>
              <a:t>到下一个界面，建议使用</a:t>
            </a:r>
            <a:r>
              <a:rPr kumimoji="1" lang="zh-CN" altLang="en-US" sz="1600" dirty="0" smtClean="0"/>
              <a:t>“手动型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”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6" name="图片 5" descr="QQ201404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402"/>
            <a:ext cx="3181715" cy="136359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5" y="2133201"/>
            <a:ext cx="2311400" cy="635000"/>
          </a:xfrm>
          <a:prstGeom prst="rect">
            <a:avLst/>
          </a:prstGeom>
        </p:spPr>
      </p:pic>
      <p:pic>
        <p:nvPicPr>
          <p:cNvPr id="8" name="图片 7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8" y="2133201"/>
            <a:ext cx="10541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09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65" y="3248480"/>
            <a:ext cx="2083533" cy="8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488983"/>
            <a:ext cx="8619548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</a:t>
            </a:r>
            <a:r>
              <a:rPr kumimoji="1" lang="zh-CN" altLang="en-US" sz="1600" dirty="0" smtClean="0"/>
              <a:t>方法可以执行某个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，完成界面跳转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接下来研究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performSegueWithIdentifier:sender: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方法的完整执行过程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identifier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去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中找到对应的线，新建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UIStoryboardSegue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对象的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（来源控制器）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新建并且设置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对象的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（目标控制器）</a:t>
            </a:r>
            <a:endParaRPr lang="en-US" altLang="zh-CN" sz="1600" dirty="0" smtClean="0"/>
          </a:p>
        </p:txBody>
      </p:sp>
      <p:pic>
        <p:nvPicPr>
          <p:cNvPr id="9" name="图片 8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61" y="3950798"/>
            <a:ext cx="4307106" cy="224670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762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04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124"/>
            <a:ext cx="8229600" cy="454970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zh-CN" altLang="en-US" sz="1600" dirty="0" smtClean="0"/>
              <a:t>调</a:t>
            </a:r>
            <a:r>
              <a:rPr lang="zh-CN" altLang="en-US" sz="1600" dirty="0"/>
              <a:t>用</a:t>
            </a:r>
            <a:r>
              <a:rPr lang="en-US" altLang="zh-CN" sz="1600" dirty="0"/>
              <a:t>sourceViewController</a:t>
            </a:r>
            <a:r>
              <a:rPr lang="zh-CN" altLang="en-US" sz="1600" dirty="0"/>
              <a:t>的下面方法，做一些跳转前的准备工作并且传入创建好的</a:t>
            </a:r>
            <a:r>
              <a:rPr lang="en-US" altLang="zh-CN" sz="1600" dirty="0"/>
              <a:t>Segue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是当初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performSegueWithIdentifier:sender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: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中传入的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/>
              <a:t>调用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对象的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)perform;</a:t>
            </a:r>
            <a:r>
              <a:rPr kumimoji="1" lang="zh-CN" altLang="en-US" sz="1600" dirty="0"/>
              <a:t>方法开始执行界面跳转</a:t>
            </a:r>
            <a:r>
              <a:rPr kumimoji="1" lang="zh-CN" altLang="en-US" sz="1600" dirty="0" smtClean="0"/>
              <a:t>操作</a:t>
            </a:r>
            <a:endParaRPr kumimoji="1" lang="en-US" altLang="zh-CN" sz="1600" dirty="0" smtClean="0"/>
          </a:p>
          <a:p>
            <a:pPr>
              <a:buFont typeface="+mj-lt"/>
              <a:buAutoNum type="arabicParenBoth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push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取得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/>
              <a:t>所在的</a:t>
            </a:r>
            <a:r>
              <a:rPr lang="en-US" altLang="zh-CN" sz="1600" dirty="0" smtClean="0"/>
              <a:t>UINavigationController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smtClean="0"/>
              <a:t>UINavigationController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方法将</a:t>
            </a:r>
            <a:r>
              <a:rPr lang="en-US" altLang="zh-CN" sz="1600" dirty="0"/>
              <a:t>destinationViewController</a:t>
            </a:r>
            <a:r>
              <a:rPr lang="zh-CN" altLang="en-US" sz="1600" dirty="0"/>
              <a:t>压入栈中，</a:t>
            </a:r>
            <a:r>
              <a:rPr lang="zh-CN" altLang="en-US" sz="1600" dirty="0" smtClean="0"/>
              <a:t>完成跳转</a:t>
            </a:r>
            <a:endParaRPr lang="en-US" altLang="zh-CN" sz="1600" dirty="0" smtClean="0"/>
          </a:p>
          <a:p>
            <a:pPr>
              <a:buFont typeface="+mj-lt"/>
              <a:buAutoNum type="arabicParenBoth" startAt="2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modal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调用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presentViewController</a:t>
            </a:r>
            <a:r>
              <a:rPr lang="zh-CN" altLang="en-US" sz="1600" dirty="0" smtClean="0"/>
              <a:t>方法将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展示出来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317"/>
            <a:ext cx="8229600" cy="4778008"/>
          </a:xfrm>
        </p:spPr>
        <p:txBody>
          <a:bodyPr>
            <a:normAutofit lnSpcReduction="10000"/>
          </a:bodyPr>
          <a:lstStyle/>
          <a:p>
            <a:r>
              <a:rPr kumimoji="1" lang="en-US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以及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view的多种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创建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方式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的简单使用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: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添加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\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移除子控制器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内容的设置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控制器的生命周期方法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Segue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控制器之间数据的传递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UITabBarController的简单使用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UITabBarController和UINavigationController的混合使用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Modal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Sender</a:t>
            </a:r>
            <a:r>
              <a:rPr kumimoji="1" lang="zh-CN" altLang="en-US" dirty="0" smtClean="0"/>
              <a:t>参数的传递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638976"/>
            <a:ext cx="84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“jack”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874" y="3453079"/>
            <a:ext cx="87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77155" y="1977530"/>
            <a:ext cx="214062" cy="1475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7940"/>
            <a:ext cx="8229600" cy="2035815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控制器之间的数据传递主要有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种情况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顺传和逆传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顺传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控制器的跳转方向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  <a:endParaRPr kumimoji="1" lang="en-US" altLang="zh-CN" sz="1600" dirty="0" smtClean="0">
              <a:sym typeface="Wingdings"/>
            </a:endParaRP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数据的传递方向   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>
                <a:sym typeface="Wingdings"/>
              </a:rPr>
              <a:t>数据的传递方式   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 在</a:t>
            </a:r>
            <a:r>
              <a:rPr kumimoji="1" lang="en-US" altLang="zh-CN" sz="1600" dirty="0" smtClean="0">
                <a:sym typeface="Wingdings"/>
              </a:rPr>
              <a:t>A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lang="en-US" altLang="zh-CN" sz="1600" dirty="0" smtClean="0"/>
              <a:t>prepareForSegue:sender:</a:t>
            </a:r>
            <a:r>
              <a:rPr lang="zh-CN" altLang="en-US" sz="1600" dirty="0" smtClean="0"/>
              <a:t>方法中根据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参数取得</a:t>
            </a:r>
            <a:r>
              <a:rPr lang="en-US" altLang="zh-CN" sz="1600" dirty="0" smtClean="0"/>
              <a:t>destinationViewController,</a:t>
            </a:r>
            <a:r>
              <a:rPr lang="zh-CN" altLang="en-US" sz="1600" dirty="0" smtClean="0"/>
              <a:t> 也就是控制器</a:t>
            </a:r>
            <a:r>
              <a:rPr lang="en-US" altLang="zh-CN" sz="1600" dirty="0" smtClean="0"/>
              <a:t>C,</a:t>
            </a:r>
            <a:r>
              <a:rPr lang="zh-CN" altLang="en-US" sz="1600" dirty="0" smtClean="0"/>
              <a:t> 直接给</a:t>
            </a:r>
            <a:r>
              <a:rPr lang="zh-CN" altLang="en-US" sz="1600" dirty="0"/>
              <a:t>控制器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传递数据</a:t>
            </a:r>
            <a:endParaRPr lang="en-US" altLang="zh-CN" sz="1600" dirty="0" smtClean="0"/>
          </a:p>
          <a:p>
            <a:pPr marL="0" indent="0">
              <a:buNone/>
            </a:pPr>
            <a:r>
              <a:rPr kumimoji="1" lang="zh-CN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要在</a:t>
            </a:r>
            <a:r>
              <a:rPr kumimoji="1" lang="en-US" altLang="zh-CN" sz="1600" dirty="0" smtClean="0">
                <a:sym typeface="Wingdings"/>
              </a:rPr>
              <a:t>C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kumimoji="1" lang="en-US" altLang="zh-CN" sz="1600" dirty="0" smtClean="0">
                <a:sym typeface="Wingdings"/>
              </a:rPr>
              <a:t>viewDidLoad</a:t>
            </a:r>
            <a:r>
              <a:rPr kumimoji="1" lang="zh-CN" altLang="en-US" sz="1600" dirty="0" smtClean="0">
                <a:sym typeface="Wingdings"/>
              </a:rPr>
              <a:t>方法中取得数据</a:t>
            </a:r>
            <a:r>
              <a:rPr kumimoji="1" lang="en-US" altLang="zh-CN" sz="1600" dirty="0" smtClean="0">
                <a:sym typeface="Wingdings"/>
              </a:rPr>
              <a:t>,</a:t>
            </a:r>
            <a:r>
              <a:rPr kumimoji="1" lang="zh-CN" altLang="en-US" sz="1600" dirty="0" smtClean="0">
                <a:sym typeface="Wingdings"/>
              </a:rPr>
              <a:t>来赋值给界面上的</a:t>
            </a:r>
            <a:r>
              <a:rPr kumimoji="1" lang="en-US" altLang="zh-CN" sz="1600" dirty="0" smtClean="0">
                <a:sym typeface="Wingdings"/>
              </a:rPr>
              <a:t>UI</a:t>
            </a:r>
            <a:r>
              <a:rPr kumimoji="1" lang="zh-CN" altLang="en-US" sz="1600" dirty="0" smtClean="0">
                <a:sym typeface="Wingdings"/>
              </a:rPr>
              <a:t>控件</a:t>
            </a:r>
            <a:r>
              <a:rPr kumimoji="1" lang="en-US" altLang="zh-CN" sz="1600" dirty="0" smtClean="0">
                <a:sym typeface="Wingdings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855259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3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3386782" y="4970508"/>
            <a:ext cx="1584311" cy="408804"/>
            <a:chOff x="3386782" y="4970508"/>
            <a:chExt cx="1584311" cy="408804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386782" y="4238808"/>
            <a:ext cx="1584311" cy="408804"/>
            <a:chOff x="3386782" y="4238808"/>
            <a:chExt cx="1584311" cy="408804"/>
          </a:xfrm>
        </p:grpSpPr>
        <p:cxnSp>
          <p:nvCxnSpPr>
            <p:cNvPr id="9" name="直线箭头连接符 8"/>
            <p:cNvCxnSpPr/>
            <p:nvPr/>
          </p:nvCxnSpPr>
          <p:spPr>
            <a:xfrm flipV="1">
              <a:off x="3386782" y="46351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623358" y="42388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0037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逆传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控制器的跳转方向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数据的传递方向    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>
                <a:sym typeface="Wingdings"/>
              </a:rPr>
              <a:t>数据的传递方式    </a:t>
            </a:r>
            <a:r>
              <a:rPr kumimoji="1" lang="en-US" altLang="zh-CN" sz="1600" dirty="0">
                <a:sym typeface="Wingdings"/>
              </a:rPr>
              <a:t>:</a:t>
            </a:r>
            <a:r>
              <a:rPr kumimoji="1" lang="zh-CN" altLang="en-US" sz="1600" dirty="0">
                <a:sym typeface="Wingdings"/>
              </a:rPr>
              <a:t>  让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成为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的代理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 在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中调用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的代理方法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通过代理方法的参数传递数据给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 marL="0" indent="0">
              <a:buNone/>
            </a:pPr>
            <a:endParaRPr kumimoji="1" lang="en-US" altLang="zh-CN" sz="1600" dirty="0" smtClean="0">
              <a:sym typeface="Wingding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5259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3" y="3698002"/>
            <a:ext cx="1531523" cy="229118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386782" y="4970508"/>
            <a:ext cx="1584311" cy="408804"/>
            <a:chOff x="3386782" y="4970508"/>
            <a:chExt cx="1584311" cy="408804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86782" y="4238808"/>
            <a:ext cx="1584311" cy="408804"/>
            <a:chOff x="3386782" y="4238808"/>
            <a:chExt cx="1584311" cy="408804"/>
          </a:xfrm>
        </p:grpSpPr>
        <p:cxnSp>
          <p:nvCxnSpPr>
            <p:cNvPr id="10" name="直线箭头连接符 9"/>
            <p:cNvCxnSpPr/>
            <p:nvPr/>
          </p:nvCxnSpPr>
          <p:spPr>
            <a:xfrm flipH="1">
              <a:off x="3386782" y="4647612"/>
              <a:ext cx="15843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623358" y="423880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0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57682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跟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类似，</a:t>
            </a:r>
            <a:r>
              <a:rPr kumimoji="1" lang="en-US" altLang="zh-CN" sz="1600" dirty="0" smtClean="0"/>
              <a:t>UITabBarController</a:t>
            </a:r>
            <a:r>
              <a:rPr kumimoji="1" lang="zh-CN" altLang="en-US" sz="1600" dirty="0" smtClean="0"/>
              <a:t>也可以轻松地管理多个控制器，轻松完成控制器之间的切换，典型例子就是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、微信等应用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MG_03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8" y="2185350"/>
            <a:ext cx="1960372" cy="3479660"/>
          </a:xfrm>
          <a:prstGeom prst="rect">
            <a:avLst/>
          </a:prstGeom>
        </p:spPr>
      </p:pic>
      <p:pic>
        <p:nvPicPr>
          <p:cNvPr id="5" name="图片 4" descr="IMG_039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43" y="2185350"/>
            <a:ext cx="1960372" cy="3479660"/>
          </a:xfrm>
          <a:prstGeom prst="rect">
            <a:avLst/>
          </a:prstGeom>
        </p:spPr>
      </p:pic>
      <p:pic>
        <p:nvPicPr>
          <p:cNvPr id="6" name="图片 5" descr="IMG_039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72" y="2185350"/>
            <a:ext cx="1966045" cy="34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addChildViewController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374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添加控制器的方式有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添加单个子控制器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)addChildViewController:(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childController;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设置子控制器数组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498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23521" y="1915520"/>
            <a:ext cx="2127073" cy="2679310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34714" y="3055941"/>
            <a:ext cx="2127073" cy="267931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Vc1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58051" y="912072"/>
            <a:ext cx="2127073" cy="267931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Vc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3521" y="1915520"/>
            <a:ext cx="2127073" cy="267931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Vc</a:t>
            </a:r>
            <a:r>
              <a:rPr kumimoji="1" lang="zh-CN" altLang="zh-CN" dirty="0"/>
              <a:t>3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9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1" y="2426055"/>
            <a:ext cx="2927319" cy="385689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7" y="2426055"/>
            <a:ext cx="2927319" cy="38568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1" y="1583851"/>
            <a:ext cx="2927319" cy="611306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E-7 -1.80199E-6 L -4.79E-7 0.59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587"/>
            <a:ext cx="8229600" cy="132492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内部就会有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作为子控件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的结构大致如下图所示</a:t>
            </a:r>
            <a:endParaRPr kumimoji="1" lang="zh-CN" altLang="en-US" sz="1600" dirty="0"/>
          </a:p>
        </p:txBody>
      </p:sp>
      <p:pic>
        <p:nvPicPr>
          <p:cNvPr id="4" name="图片 3" descr="QQ201404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82" y="4082891"/>
            <a:ext cx="40640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 8"/>
          <p:cNvGrpSpPr/>
          <p:nvPr/>
        </p:nvGrpSpPr>
        <p:grpSpPr>
          <a:xfrm>
            <a:off x="2060878" y="4154236"/>
            <a:ext cx="3848730" cy="541593"/>
            <a:chOff x="1840733" y="2103755"/>
            <a:chExt cx="3848730" cy="541593"/>
          </a:xfrm>
        </p:grpSpPr>
        <p:sp>
          <p:nvSpPr>
            <p:cNvPr id="5" name="框架 4"/>
            <p:cNvSpPr/>
            <p:nvPr/>
          </p:nvSpPr>
          <p:spPr>
            <a:xfrm>
              <a:off x="1840733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框架 5"/>
            <p:cNvSpPr/>
            <p:nvPr/>
          </p:nvSpPr>
          <p:spPr>
            <a:xfrm>
              <a:off x="2878121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框架 6"/>
            <p:cNvSpPr/>
            <p:nvPr/>
          </p:nvSpPr>
          <p:spPr>
            <a:xfrm>
              <a:off x="3848334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4875830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467695" y="4695829"/>
            <a:ext cx="3035097" cy="1105140"/>
            <a:chOff x="2247550" y="2288623"/>
            <a:chExt cx="3035097" cy="1105140"/>
          </a:xfrm>
        </p:grpSpPr>
        <p:sp>
          <p:nvSpPr>
            <p:cNvPr id="10" name="文本框 9"/>
            <p:cNvSpPr txBox="1"/>
            <p:nvPr/>
          </p:nvSpPr>
          <p:spPr>
            <a:xfrm>
              <a:off x="2783191" y="3055209"/>
              <a:ext cx="1914106" cy="338554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UITabBarButton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12" name="直线箭头连接符 11"/>
            <p:cNvCxnSpPr>
              <a:stCxn id="5" idx="2"/>
              <a:endCxn id="10" idx="1"/>
            </p:cNvCxnSpPr>
            <p:nvPr/>
          </p:nvCxnSpPr>
          <p:spPr>
            <a:xfrm>
              <a:off x="2247550" y="2288623"/>
              <a:ext cx="535641" cy="93586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6" idx="2"/>
              <a:endCxn id="10" idx="0"/>
            </p:cNvCxnSpPr>
            <p:nvPr/>
          </p:nvCxnSpPr>
          <p:spPr>
            <a:xfrm>
              <a:off x="3284938" y="2288623"/>
              <a:ext cx="455306" cy="7665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3740244" y="2288623"/>
              <a:ext cx="514907" cy="76658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10" idx="3"/>
            </p:cNvCxnSpPr>
            <p:nvPr/>
          </p:nvCxnSpPr>
          <p:spPr>
            <a:xfrm flipH="1">
              <a:off x="4697297" y="2288623"/>
              <a:ext cx="585350" cy="93586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3420254" y="3128221"/>
            <a:ext cx="1172917" cy="954670"/>
            <a:chOff x="3420254" y="2286350"/>
            <a:chExt cx="1172917" cy="954670"/>
          </a:xfrm>
        </p:grpSpPr>
        <p:sp>
          <p:nvSpPr>
            <p:cNvPr id="28" name="文本框 27"/>
            <p:cNvSpPr txBox="1"/>
            <p:nvPr/>
          </p:nvSpPr>
          <p:spPr>
            <a:xfrm>
              <a:off x="3420254" y="2286350"/>
              <a:ext cx="1172917" cy="338554"/>
            </a:xfrm>
            <a:prstGeom prst="rect">
              <a:avLst/>
            </a:prstGeom>
            <a:noFill/>
            <a:ln>
              <a:solidFill>
                <a:srgbClr val="4BACC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29" name="直线箭头连接符 28"/>
            <p:cNvCxnSpPr>
              <a:stCxn id="4" idx="0"/>
              <a:endCxn id="28" idx="2"/>
            </p:cNvCxnSpPr>
            <p:nvPr/>
          </p:nvCxnSpPr>
          <p:spPr>
            <a:xfrm flipV="1">
              <a:off x="3992982" y="2624904"/>
              <a:ext cx="13731" cy="61611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98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54" y="1486048"/>
            <a:ext cx="8605278" cy="4763739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里面显示什么内容，由对应子控制器的</a:t>
            </a:r>
            <a:r>
              <a:rPr kumimoji="1" lang="en-US" altLang="zh-CN" sz="1600" dirty="0" smtClean="0"/>
              <a:t>tabBarItem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UITabBarItem</a:t>
            </a:r>
            <a:r>
              <a:rPr kumimoji="1" lang="zh-CN" altLang="en-US" sz="1600" dirty="0"/>
              <a:t>有以下</a:t>
            </a:r>
            <a:r>
              <a:rPr kumimoji="1" lang="zh-CN" altLang="en-US" sz="1600" dirty="0" smtClean="0"/>
              <a:t>属性影响着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标题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选中时的图标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*selectedImage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提醒数字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*badgeValue;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  <p:pic>
        <p:nvPicPr>
          <p:cNvPr id="4" name="图片 3" descr="QQ201404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70" y="1983380"/>
            <a:ext cx="3656005" cy="599723"/>
          </a:xfrm>
          <a:prstGeom prst="rect">
            <a:avLst/>
          </a:prstGeom>
          <a:ln>
            <a:solidFill>
              <a:srgbClr val="4BACC6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V="1">
            <a:off x="5194563" y="2482792"/>
            <a:ext cx="42812" cy="813329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3396445" y="2254489"/>
            <a:ext cx="1798119" cy="194057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4352587" y="2254489"/>
            <a:ext cx="1484162" cy="2853786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768531" y="2154607"/>
            <a:ext cx="2568739" cy="3752726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如何创建一个控制器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控制器常见的创建方式有以下几种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创建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直接创建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指定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文件来创建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initWithNibName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@"MJViewController"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5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主流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框架结构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959" y="3253317"/>
            <a:ext cx="2468312" cy="105589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zh-CN" altLang="en-US" sz="1600" dirty="0">
              <a:latin typeface="Menlo Regular"/>
              <a:cs typeface="Menlo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298" y="3766998"/>
            <a:ext cx="2026450" cy="4137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225" y="1854960"/>
            <a:ext cx="3013747" cy="348515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6747" y="2006635"/>
            <a:ext cx="2625823" cy="8989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539" y="2448973"/>
            <a:ext cx="2226241" cy="3567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12" name="直线箭头连接符 11"/>
          <p:cNvCxnSpPr>
            <a:stCxn id="5" idx="3"/>
            <a:endCxn id="7" idx="1"/>
          </p:cNvCxnSpPr>
          <p:nvPr/>
        </p:nvCxnSpPr>
        <p:spPr>
          <a:xfrm flipV="1">
            <a:off x="2596748" y="3597536"/>
            <a:ext cx="554477" cy="376361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51018" y="3124394"/>
            <a:ext cx="2625823" cy="8989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1018" y="4220597"/>
            <a:ext cx="2625823" cy="8989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0810" y="3565359"/>
            <a:ext cx="2226241" cy="3567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50810" y="4648166"/>
            <a:ext cx="2226241" cy="3567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5762780" y="2020906"/>
            <a:ext cx="3085102" cy="898942"/>
            <a:chOff x="5762780" y="2020906"/>
            <a:chExt cx="3085102" cy="898942"/>
          </a:xfrm>
        </p:grpSpPr>
        <p:grpSp>
          <p:nvGrpSpPr>
            <p:cNvPr id="21" name="组 20"/>
            <p:cNvGrpSpPr/>
            <p:nvPr/>
          </p:nvGrpSpPr>
          <p:grpSpPr>
            <a:xfrm>
              <a:off x="6621641" y="2020906"/>
              <a:ext cx="2226241" cy="898942"/>
              <a:chOff x="6578828" y="2020906"/>
              <a:chExt cx="2226241" cy="89894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2" name="直线箭头连接符 31"/>
            <p:cNvCxnSpPr>
              <a:stCxn id="9" idx="3"/>
              <a:endCxn id="19" idx="1"/>
            </p:cNvCxnSpPr>
            <p:nvPr/>
          </p:nvCxnSpPr>
          <p:spPr>
            <a:xfrm flipV="1">
              <a:off x="5762780" y="2470377"/>
              <a:ext cx="858861" cy="156958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 40"/>
          <p:cNvGrpSpPr/>
          <p:nvPr/>
        </p:nvGrpSpPr>
        <p:grpSpPr>
          <a:xfrm>
            <a:off x="5777051" y="3148065"/>
            <a:ext cx="3070831" cy="898942"/>
            <a:chOff x="5777051" y="3148065"/>
            <a:chExt cx="3070831" cy="898942"/>
          </a:xfrm>
        </p:grpSpPr>
        <p:grpSp>
          <p:nvGrpSpPr>
            <p:cNvPr id="25" name="组 24"/>
            <p:cNvGrpSpPr/>
            <p:nvPr/>
          </p:nvGrpSpPr>
          <p:grpSpPr>
            <a:xfrm>
              <a:off x="6621641" y="3148065"/>
              <a:ext cx="2226241" cy="898942"/>
              <a:chOff x="6578828" y="2020906"/>
              <a:chExt cx="2226241" cy="89894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3" name="直线箭头连接符 32"/>
            <p:cNvCxnSpPr>
              <a:stCxn id="17" idx="3"/>
              <a:endCxn id="26" idx="1"/>
            </p:cNvCxnSpPr>
            <p:nvPr/>
          </p:nvCxnSpPr>
          <p:spPr>
            <a:xfrm flipV="1">
              <a:off x="5777051" y="3597536"/>
              <a:ext cx="844590" cy="146185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5777051" y="4220598"/>
            <a:ext cx="3070831" cy="898942"/>
            <a:chOff x="5777051" y="4220598"/>
            <a:chExt cx="3070831" cy="898942"/>
          </a:xfrm>
        </p:grpSpPr>
        <p:grpSp>
          <p:nvGrpSpPr>
            <p:cNvPr id="28" name="组 27"/>
            <p:cNvGrpSpPr/>
            <p:nvPr/>
          </p:nvGrpSpPr>
          <p:grpSpPr>
            <a:xfrm>
              <a:off x="6621641" y="4220598"/>
              <a:ext cx="2226241" cy="898942"/>
              <a:chOff x="6578828" y="2020906"/>
              <a:chExt cx="2226241" cy="89894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6" name="直线箭头连接符 35"/>
            <p:cNvCxnSpPr>
              <a:stCxn id="18" idx="3"/>
              <a:endCxn id="29" idx="1"/>
            </p:cNvCxnSpPr>
            <p:nvPr/>
          </p:nvCxnSpPr>
          <p:spPr>
            <a:xfrm flipV="1">
              <a:off x="5777051" y="4670069"/>
              <a:ext cx="844590" cy="156459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399585" y="1883498"/>
            <a:ext cx="2282789" cy="950735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0401" y="2340102"/>
            <a:ext cx="2140618" cy="37641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rootViewController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47" name="直线箭头连接符 46"/>
          <p:cNvCxnSpPr>
            <a:stCxn id="45" idx="2"/>
            <a:endCxn id="4" idx="0"/>
          </p:cNvCxnSpPr>
          <p:nvPr/>
        </p:nvCxnSpPr>
        <p:spPr>
          <a:xfrm>
            <a:off x="1540710" y="2716515"/>
            <a:ext cx="7405" cy="536802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除了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之外，还有另外一种控制器的切换方式，那就是</a:t>
            </a:r>
            <a:r>
              <a:rPr kumimoji="1" lang="en-US" altLang="zh-CN" sz="1600" dirty="0" smtClean="0"/>
              <a:t>Modal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任何控制器都能通过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的形式展示出来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的默认效果：新控制器从屏幕的最底部往上钻，直到盖住之前的控制器为止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以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)presentViewController:(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*)viewControllerToPresent 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))completion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关闭当初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出来的控制器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)dismissViewControllerAnimated: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completion;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20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100"/>
            <a:ext cx="9144000" cy="59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storyboard</a:t>
            </a:r>
            <a:r>
              <a:rPr kumimoji="1" lang="en-US" altLang="en-US" dirty="0" smtClean="0"/>
              <a:t>创建</a:t>
            </a:r>
            <a:r>
              <a:rPr kumimoji="1" lang="zh-CN" altLang="en-US" dirty="0" smtClean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9492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先加载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文件（</a:t>
            </a:r>
            <a:r>
              <a:rPr kumimoji="1" lang="en-US" altLang="zh-CN" sz="1600" dirty="0" smtClean="0"/>
              <a:t>Test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的文件名）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*storyboard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storyboardWithName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@"Test"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接着初始化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中的控制器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初始化“初始控制器”（箭头所指的控制器）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instantiateInitialViewController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通过一个标识初始化对应的控制器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instantiateViewControllerWithIdentifier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@”mj"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55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MJViewController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4" name="决策 3"/>
          <p:cNvSpPr/>
          <p:nvPr/>
        </p:nvSpPr>
        <p:spPr>
          <a:xfrm>
            <a:off x="211684" y="1665106"/>
            <a:ext cx="2082491" cy="657081"/>
          </a:xfrm>
          <a:prstGeom prst="flowChartDecision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loadView</a:t>
            </a:r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833" y="2312007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0" name="组 159"/>
          <p:cNvGrpSpPr/>
          <p:nvPr/>
        </p:nvGrpSpPr>
        <p:grpSpPr>
          <a:xfrm>
            <a:off x="332802" y="2322187"/>
            <a:ext cx="1837469" cy="1279171"/>
            <a:chOff x="332802" y="2322187"/>
            <a:chExt cx="1837469" cy="1279171"/>
          </a:xfrm>
        </p:grpSpPr>
        <p:cxnSp>
          <p:nvCxnSpPr>
            <p:cNvPr id="7" name="直线箭头连接符 6"/>
            <p:cNvCxnSpPr>
              <a:stCxn id="4" idx="2"/>
              <a:endCxn id="10" idx="0"/>
            </p:cNvCxnSpPr>
            <p:nvPr/>
          </p:nvCxnSpPr>
          <p:spPr>
            <a:xfrm flipH="1">
              <a:off x="1251537" y="2322187"/>
              <a:ext cx="1393" cy="43255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32802" y="2754738"/>
              <a:ext cx="1837469" cy="84662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loadView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的代码实现去创建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6747" y="1577275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2294175" y="1734952"/>
            <a:ext cx="2970325" cy="534981"/>
            <a:chOff x="2294175" y="1734952"/>
            <a:chExt cx="2970325" cy="534981"/>
          </a:xfrm>
        </p:grpSpPr>
        <p:cxnSp>
          <p:nvCxnSpPr>
            <p:cNvPr id="14" name="直线箭头连接符 13"/>
            <p:cNvCxnSpPr>
              <a:stCxn id="4" idx="3"/>
              <a:endCxn id="20" idx="1"/>
            </p:cNvCxnSpPr>
            <p:nvPr/>
          </p:nvCxnSpPr>
          <p:spPr>
            <a:xfrm>
              <a:off x="2294175" y="1993647"/>
              <a:ext cx="422225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决策 19"/>
            <p:cNvSpPr/>
            <p:nvPr/>
          </p:nvSpPr>
          <p:spPr>
            <a:xfrm>
              <a:off x="2716400" y="1734952"/>
              <a:ext cx="2548100" cy="534981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5264501" y="1781992"/>
            <a:ext cx="3263348" cy="423310"/>
            <a:chOff x="5264500" y="1781992"/>
            <a:chExt cx="3680049" cy="423310"/>
          </a:xfrm>
        </p:grpSpPr>
        <p:sp>
          <p:nvSpPr>
            <p:cNvPr id="33" name="矩形 32"/>
            <p:cNvSpPr/>
            <p:nvPr/>
          </p:nvSpPr>
          <p:spPr>
            <a:xfrm>
              <a:off x="5915593" y="1781992"/>
              <a:ext cx="302895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35" name="直线箭头连接符 34"/>
            <p:cNvCxnSpPr>
              <a:stCxn id="20" idx="3"/>
              <a:endCxn id="33" idx="1"/>
            </p:cNvCxnSpPr>
            <p:nvPr/>
          </p:nvCxnSpPr>
          <p:spPr>
            <a:xfrm flipV="1">
              <a:off x="5264500" y="1993647"/>
              <a:ext cx="651093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156160" y="1577275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8304" y="2293316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584817" y="4094328"/>
            <a:ext cx="4819947" cy="1189801"/>
            <a:chOff x="1584817" y="4094328"/>
            <a:chExt cx="4819947" cy="1189801"/>
          </a:xfrm>
        </p:grpSpPr>
        <p:sp>
          <p:nvSpPr>
            <p:cNvPr id="43" name="决策 42"/>
            <p:cNvSpPr/>
            <p:nvPr/>
          </p:nvSpPr>
          <p:spPr>
            <a:xfrm>
              <a:off x="1584817" y="4510700"/>
              <a:ext cx="4819947" cy="773429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48" name="直线箭头连接符 47"/>
            <p:cNvCxnSpPr>
              <a:stCxn id="40" idx="2"/>
              <a:endCxn id="43" idx="0"/>
            </p:cNvCxnSpPr>
            <p:nvPr/>
          </p:nvCxnSpPr>
          <p:spPr>
            <a:xfrm>
              <a:off x="3987950" y="4094328"/>
              <a:ext cx="6841" cy="4163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 162"/>
          <p:cNvGrpSpPr/>
          <p:nvPr/>
        </p:nvGrpSpPr>
        <p:grpSpPr>
          <a:xfrm>
            <a:off x="2947481" y="2269933"/>
            <a:ext cx="2085937" cy="826901"/>
            <a:chOff x="2947481" y="2269933"/>
            <a:chExt cx="2085937" cy="826901"/>
          </a:xfrm>
        </p:grpSpPr>
        <p:cxnSp>
          <p:nvCxnSpPr>
            <p:cNvPr id="30" name="直线箭头连接符 29"/>
            <p:cNvCxnSpPr>
              <a:stCxn id="20" idx="2"/>
              <a:endCxn id="75" idx="0"/>
            </p:cNvCxnSpPr>
            <p:nvPr/>
          </p:nvCxnSpPr>
          <p:spPr>
            <a:xfrm>
              <a:off x="3990450" y="2269933"/>
              <a:ext cx="0" cy="4114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决策 74"/>
            <p:cNvSpPr/>
            <p:nvPr/>
          </p:nvSpPr>
          <p:spPr>
            <a:xfrm>
              <a:off x="2947481" y="2681339"/>
              <a:ext cx="2085937" cy="41549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nibName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5033418" y="2674812"/>
            <a:ext cx="3766594" cy="423310"/>
            <a:chOff x="5033414" y="2674812"/>
            <a:chExt cx="4895607" cy="423310"/>
          </a:xfrm>
        </p:grpSpPr>
        <p:sp>
          <p:nvSpPr>
            <p:cNvPr id="80" name="矩形 79"/>
            <p:cNvSpPr/>
            <p:nvPr/>
          </p:nvSpPr>
          <p:spPr>
            <a:xfrm>
              <a:off x="5863580" y="2674812"/>
              <a:ext cx="4065441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nibName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对应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1" name="直线箭头连接符 80"/>
            <p:cNvCxnSpPr>
              <a:stCxn id="75" idx="3"/>
              <a:endCxn id="80" idx="1"/>
            </p:cNvCxnSpPr>
            <p:nvPr/>
          </p:nvCxnSpPr>
          <p:spPr>
            <a:xfrm flipV="1">
              <a:off x="5033414" y="2886467"/>
              <a:ext cx="830166" cy="2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033708" y="247207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5" name="组 164"/>
          <p:cNvGrpSpPr/>
          <p:nvPr/>
        </p:nvGrpSpPr>
        <p:grpSpPr>
          <a:xfrm>
            <a:off x="2680044" y="3096834"/>
            <a:ext cx="2615812" cy="997494"/>
            <a:chOff x="2680044" y="3096834"/>
            <a:chExt cx="2615812" cy="997494"/>
          </a:xfrm>
        </p:grpSpPr>
        <p:sp>
          <p:nvSpPr>
            <p:cNvPr id="40" name="决策 39"/>
            <p:cNvSpPr/>
            <p:nvPr/>
          </p:nvSpPr>
          <p:spPr>
            <a:xfrm>
              <a:off x="2680044" y="3467454"/>
              <a:ext cx="2615812" cy="626874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6" name="直线箭头连接符 85"/>
            <p:cNvCxnSpPr>
              <a:stCxn id="75" idx="2"/>
              <a:endCxn id="40" idx="0"/>
            </p:cNvCxnSpPr>
            <p:nvPr/>
          </p:nvCxnSpPr>
          <p:spPr>
            <a:xfrm flipH="1">
              <a:off x="3987950" y="3096834"/>
              <a:ext cx="2500" cy="370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3462626" y="3098122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14674" y="3353210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5295856" y="3569236"/>
            <a:ext cx="3390944" cy="423310"/>
            <a:chOff x="5295856" y="3569236"/>
            <a:chExt cx="3390944" cy="423310"/>
          </a:xfrm>
        </p:grpSpPr>
        <p:cxnSp>
          <p:nvCxnSpPr>
            <p:cNvPr id="44" name="直线箭头连接符 43"/>
            <p:cNvCxnSpPr>
              <a:stCxn id="40" idx="3"/>
              <a:endCxn id="98" idx="1"/>
            </p:cNvCxnSpPr>
            <p:nvPr/>
          </p:nvCxnSpPr>
          <p:spPr>
            <a:xfrm>
              <a:off x="5295856" y="3780891"/>
              <a:ext cx="61973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915594" y="3569236"/>
              <a:ext cx="277120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3478349" y="4094328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11812" y="4470064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8" name="组 167"/>
          <p:cNvGrpSpPr/>
          <p:nvPr/>
        </p:nvGrpSpPr>
        <p:grpSpPr>
          <a:xfrm>
            <a:off x="6404764" y="4465346"/>
            <a:ext cx="2609661" cy="870400"/>
            <a:chOff x="6404764" y="4465346"/>
            <a:chExt cx="2609661" cy="870400"/>
          </a:xfrm>
        </p:grpSpPr>
        <p:cxnSp>
          <p:nvCxnSpPr>
            <p:cNvPr id="144" name="直线箭头连接符 143"/>
            <p:cNvCxnSpPr>
              <a:stCxn id="43" idx="3"/>
              <a:endCxn id="146" idx="1"/>
            </p:cNvCxnSpPr>
            <p:nvPr/>
          </p:nvCxnSpPr>
          <p:spPr>
            <a:xfrm>
              <a:off x="6404764" y="4897415"/>
              <a:ext cx="524310" cy="31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929074" y="4465346"/>
              <a:ext cx="2085351" cy="87040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477833" y="5284129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9" name="组 168"/>
          <p:cNvGrpSpPr/>
          <p:nvPr/>
        </p:nvGrpSpPr>
        <p:grpSpPr>
          <a:xfrm>
            <a:off x="2863832" y="5284129"/>
            <a:ext cx="2248033" cy="827879"/>
            <a:chOff x="2863832" y="5284129"/>
            <a:chExt cx="2248033" cy="827879"/>
          </a:xfrm>
        </p:grpSpPr>
        <p:cxnSp>
          <p:nvCxnSpPr>
            <p:cNvPr id="150" name="直线箭头连接符 149"/>
            <p:cNvCxnSpPr>
              <a:stCxn id="43" idx="2"/>
              <a:endCxn id="153" idx="0"/>
            </p:cNvCxnSpPr>
            <p:nvPr/>
          </p:nvCxnSpPr>
          <p:spPr>
            <a:xfrm flipH="1">
              <a:off x="3987849" y="5284129"/>
              <a:ext cx="6942" cy="40456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2863832" y="5688698"/>
              <a:ext cx="2248033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创建一个空的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  <p:bldP spid="38" grpId="0"/>
      <p:bldP spid="39" grpId="0"/>
      <p:bldP spid="82" grpId="0"/>
      <p:bldP spid="87" grpId="0"/>
      <p:bldP spid="93" grpId="0"/>
      <p:bldP spid="135" grpId="0"/>
      <p:bldP spid="14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的延迟加载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8346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是延迟加载的：用到时再加载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可以用</a:t>
            </a:r>
            <a:r>
              <a:rPr kumimoji="1" lang="en-US" altLang="zh-CN" sz="1600" dirty="0"/>
              <a:t>isViewLoaded</a:t>
            </a:r>
            <a:r>
              <a:rPr kumimoji="1" lang="zh-CN" altLang="en-US" sz="1600" dirty="0"/>
              <a:t>方法判断一个</a:t>
            </a:r>
            <a:r>
              <a:rPr kumimoji="1" lang="en-US" altLang="zh-CN" sz="1600" dirty="0"/>
              <a:t>UIViewController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view</a:t>
            </a:r>
            <a:r>
              <a:rPr kumimoji="1" lang="zh-CN" altLang="en-US" sz="1600" dirty="0" smtClean="0"/>
              <a:t>是否已经被加载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加载完毕就会调用</a:t>
            </a:r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9492"/>
            <a:ext cx="8229600" cy="4734331"/>
          </a:xfrm>
        </p:spPr>
        <p:txBody>
          <a:bodyPr>
            <a:normAutofit/>
          </a:bodyPr>
          <a:lstStyle/>
          <a:p>
            <a:r>
              <a:rPr kumimoji="1" lang="zh-TW" altLang="en-US" sz="1600" dirty="0">
                <a:latin typeface="Menlo Regular"/>
                <a:cs typeface="Menlo Regular"/>
              </a:rPr>
              <a:t>一个</a:t>
            </a:r>
            <a:r>
              <a:rPr kumimoji="1" lang="en-US" altLang="zh-TW" sz="1600" dirty="0">
                <a:latin typeface="Menlo Regular"/>
                <a:cs typeface="Menlo Regular"/>
              </a:rPr>
              <a:t>iOS</a:t>
            </a:r>
            <a:r>
              <a:rPr kumimoji="1" lang="zh-TW" altLang="en-US" sz="1600" dirty="0">
                <a:latin typeface="Menlo Regular"/>
                <a:cs typeface="Menlo Regular"/>
              </a:rPr>
              <a:t>的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很少只由一个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组</a:t>
            </a:r>
            <a:r>
              <a:rPr kumimoji="1" lang="zh-TW" altLang="en-US" sz="1600" dirty="0">
                <a:latin typeface="Menlo Regular"/>
                <a:cs typeface="Menlo Regular"/>
              </a:rPr>
              <a:t>成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>
                <a:latin typeface="Menlo Regular"/>
                <a:cs typeface="Menlo Regular"/>
              </a:rPr>
              <a:t>除非这个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极其简单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endParaRPr kumimoji="1" lang="en-US" altLang="zh-TW" sz="1600" dirty="0">
              <a:latin typeface="Menlo Regular"/>
              <a:cs typeface="Menlo Regular"/>
            </a:endParaRPr>
          </a:p>
          <a:p>
            <a:r>
              <a:rPr kumimoji="1" lang="zh-TW" altLang="en-US" sz="1600" dirty="0" smtClean="0">
                <a:latin typeface="Menlo Regular"/>
                <a:cs typeface="Menlo Regular"/>
              </a:rPr>
              <a:t>当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中有多个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的时候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我们就需要对这些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进</a:t>
            </a:r>
            <a:r>
              <a:rPr kumimoji="1" lang="zh-TW" altLang="en-US" sz="1600" dirty="0">
                <a:latin typeface="Menlo Regular"/>
                <a:cs typeface="Menlo Regular"/>
              </a:rPr>
              <a:t>行管理</a:t>
            </a:r>
          </a:p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zh-CN" altLang="en-US" sz="1600" dirty="0">
                <a:latin typeface="Menlo Regular"/>
                <a:cs typeface="Menlo Regular"/>
              </a:rPr>
              <a:t>有多个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时，可以用一个大的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>
                <a:latin typeface="Menlo Regular"/>
                <a:cs typeface="Menlo Regular"/>
              </a:rPr>
              <a:t>1</a:t>
            </a:r>
            <a:r>
              <a:rPr kumimoji="1" lang="zh-CN" altLang="en-US" sz="1600" dirty="0">
                <a:latin typeface="Menlo Regular"/>
                <a:cs typeface="Menlo Regular"/>
              </a:rPr>
              <a:t>个或者多个小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view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控制器也是如此，用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1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个控制器去管理其他多个控制器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比如，用一个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3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D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>
                <a:latin typeface="Menlo Regular"/>
                <a:cs typeface="Menlo Regular"/>
              </a:rPr>
              <a:t>被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称为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 smtClean="0">
                <a:solidFill>
                  <a:schemeClr val="accent6"/>
                </a:solidFill>
                <a:latin typeface="Menlo Regular"/>
                <a:cs typeface="Menlo Regular"/>
              </a:rPr>
              <a:t>父控制器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的被称为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>
                <a:solidFill>
                  <a:schemeClr val="accent6"/>
                </a:solidFill>
                <a:latin typeface="Menlo Regular"/>
                <a:cs typeface="Menlo Regular"/>
              </a:rPr>
              <a:t>子控制器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为了便于管理控制器，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提供了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2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个比较特殊的控制器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</p:txBody>
      </p:sp>
    </p:spTree>
    <p:extLst>
      <p:ext uri="{BB962C8B-B14F-4D97-AF65-F5344CB8AC3E}">
        <p14:creationId xmlns:p14="http://schemas.microsoft.com/office/powerpoint/2010/main" val="30750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4374"/>
            <a:ext cx="8229600" cy="57682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，可以轻松地管理多个控制器，轻松完成控制器之间的切换，典型例子就是系统自带的“设置”应用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4134"/>
            <a:ext cx="2216439" cy="3324658"/>
          </a:xfrm>
          <a:prstGeom prst="rect">
            <a:avLst/>
          </a:prstGeom>
        </p:spPr>
      </p:pic>
      <p:pic>
        <p:nvPicPr>
          <p:cNvPr id="5" name="图片 4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1" y="2114134"/>
            <a:ext cx="2216439" cy="3324659"/>
          </a:xfrm>
          <a:prstGeom prst="rect">
            <a:avLst/>
          </a:prstGeom>
        </p:spPr>
      </p:pic>
      <p:pic>
        <p:nvPicPr>
          <p:cNvPr id="6" name="图片 5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5" y="2114134"/>
            <a:ext cx="2216439" cy="3324658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57200" y="3055884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673639" y="3776463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框架 8"/>
          <p:cNvSpPr/>
          <p:nvPr/>
        </p:nvSpPr>
        <p:spPr>
          <a:xfrm>
            <a:off x="3399121" y="4221377"/>
            <a:ext cx="2216439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 flipV="1">
            <a:off x="5615560" y="3776463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框架 10"/>
          <p:cNvSpPr/>
          <p:nvPr/>
        </p:nvSpPr>
        <p:spPr>
          <a:xfrm>
            <a:off x="6267549" y="2304784"/>
            <a:ext cx="710862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615560" y="2390398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659369" y="2390398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441935" y="2283383"/>
            <a:ext cx="511070" cy="242568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461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8410</TotalTime>
  <Words>1445</Words>
  <Application>Microsoft Macintosh PowerPoint</Application>
  <PresentationFormat>全屏显示(4:3)</PresentationFormat>
  <Paragraphs>290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史上最牛的游戏</vt:lpstr>
      <vt:lpstr>控制器管理</vt:lpstr>
      <vt:lpstr>掌握</vt:lpstr>
      <vt:lpstr>如何创建一个控制器</vt:lpstr>
      <vt:lpstr>通过storyboard创建控制器</vt:lpstr>
      <vt:lpstr>MJViewController的view的创建</vt:lpstr>
      <vt:lpstr>控制器view的延迟加载</vt:lpstr>
      <vt:lpstr>多控制器</vt:lpstr>
      <vt:lpstr>UINavigationController</vt:lpstr>
      <vt:lpstr>UINavigationController的简单使用</vt:lpstr>
      <vt:lpstr>UINavigationController的子控制器</vt:lpstr>
      <vt:lpstr>UINavigationController的view结构</vt:lpstr>
      <vt:lpstr>如何修改导航栏的内容</vt:lpstr>
      <vt:lpstr>什么是Segue</vt:lpstr>
      <vt:lpstr>Segue的属性</vt:lpstr>
      <vt:lpstr>Segue的类型</vt:lpstr>
      <vt:lpstr>自动型Segue</vt:lpstr>
      <vt:lpstr>手动型Segue</vt:lpstr>
      <vt:lpstr>performSegueWithIdentifier:sender:</vt:lpstr>
      <vt:lpstr>performSegueWithIdentifier:sender:</vt:lpstr>
      <vt:lpstr>Sender参数的传递</vt:lpstr>
      <vt:lpstr>控制器的数据传递</vt:lpstr>
      <vt:lpstr>控制器的数据传递</vt:lpstr>
      <vt:lpstr>UITabBarController</vt:lpstr>
      <vt:lpstr>UITabBarController的简单使用</vt:lpstr>
      <vt:lpstr>UITabBarController的子控制器</vt:lpstr>
      <vt:lpstr>PowerPoint 演示文稿</vt:lpstr>
      <vt:lpstr>UITabBarController的view结构</vt:lpstr>
      <vt:lpstr>UITabBar</vt:lpstr>
      <vt:lpstr>UITabBarButton</vt:lpstr>
      <vt:lpstr>App主流UI框架结构</vt:lpstr>
      <vt:lpstr>Modal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2628</cp:revision>
  <dcterms:created xsi:type="dcterms:W3CDTF">2013-07-22T07:36:09Z</dcterms:created>
  <dcterms:modified xsi:type="dcterms:W3CDTF">2014-04-11T08:17:41Z</dcterms:modified>
</cp:coreProperties>
</file>