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83" r:id="rId3"/>
    <p:sldId id="316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31" r:id="rId13"/>
    <p:sldId id="332" r:id="rId14"/>
    <p:sldId id="333" r:id="rId15"/>
    <p:sldId id="334" r:id="rId16"/>
    <p:sldId id="336" r:id="rId17"/>
    <p:sldId id="335" r:id="rId18"/>
    <p:sldId id="338" r:id="rId19"/>
    <p:sldId id="339" r:id="rId20"/>
    <p:sldId id="340" r:id="rId21"/>
    <p:sldId id="341" r:id="rId22"/>
    <p:sldId id="342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</p14:sldIdLst>
        </p14:section>
        <p14:section name="掌握" id="{B8C3C3ED-3D9B-FE41-9E26-4D7B512F372B}">
          <p14:sldIdLst>
            <p14:sldId id="283"/>
          </p14:sldIdLst>
        </p14:section>
        <p14:section name="简介" id="{24838EDE-D604-6B4F-BBC1-39AD061AFFB8}">
          <p14:sldIdLst>
            <p14:sldId id="316"/>
          </p14:sldIdLst>
        </p14:section>
        <p14:section name="view的触摸事件处理" id="{CFE23DD5-BD7C-EC49-81DF-FDBC84D880B0}">
          <p14:sldIdLst>
            <p14:sldId id="318"/>
            <p14:sldId id="319"/>
            <p14:sldId id="320"/>
          </p14:sldIdLst>
        </p14:section>
        <p14:section name="UITouch" id="{ABCAAC13-7B4C-C546-85D3-4681CE3BBC82}">
          <p14:sldIdLst>
            <p14:sldId id="321"/>
            <p14:sldId id="322"/>
            <p14:sldId id="323"/>
          </p14:sldIdLst>
        </p14:section>
        <p14:section name="UIEvent" id="{6657BF08-1963-FA4E-9B4E-E76651DA1C86}">
          <p14:sldIdLst>
            <p14:sldId id="324"/>
          </p14:sldIdLst>
        </p14:section>
        <p14:section name="touches和event参数" id="{101C7853-F1BF-CD4B-92D0-BCDC9F240728}">
          <p14:sldIdLst>
            <p14:sldId id="325"/>
          </p14:sldIdLst>
        </p14:section>
        <p14:section name="事件产生和传递" id="{8E834576-4235-A24B-944F-BD00BF57E703}">
          <p14:sldIdLst>
            <p14:sldId id="331"/>
            <p14:sldId id="332"/>
            <p14:sldId id="333"/>
          </p14:sldIdLst>
        </p14:section>
        <p14:section name="响应者链条" id="{17D99B3B-86A2-B04B-BFA8-33E1E343410E}">
          <p14:sldIdLst>
            <p14:sldId id="334"/>
            <p14:sldId id="336"/>
            <p14:sldId id="335"/>
          </p14:sldIdLst>
        </p14:section>
        <p14:section name="手势识别" id="{8CF7C6CA-5BDE-7748-AE08-B1636789638B}">
          <p14:sldIdLst>
            <p14:sldId id="338"/>
            <p14:sldId id="339"/>
            <p14:sldId id="340"/>
            <p14:sldId id="341"/>
            <p14:sldId id="3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0" autoAdjust="0"/>
    <p:restoredTop sz="91902" autoAdjust="0"/>
  </p:normalViewPr>
  <p:slideViewPr>
    <p:cSldViewPr snapToGrid="0" snapToObjects="1">
      <p:cViewPr varScale="1">
        <p:scale>
          <a:sx n="97" d="100"/>
          <a:sy n="97" d="100"/>
        </p:scale>
        <p:origin x="-24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14-4-20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800" dirty="0" smtClean="0"/>
              <a:t>UITouchPhase</a:t>
            </a:r>
            <a:r>
              <a:rPr kumimoji="1" lang="zh-CN" altLang="en-US" sz="1800" dirty="0" smtClean="0"/>
              <a:t>是一个枚举类型，包含</a:t>
            </a:r>
            <a:r>
              <a:rPr kumimoji="1" lang="zh-CN" altLang="zh-CN" sz="1800" dirty="0" smtClean="0"/>
              <a:t>：</a:t>
            </a:r>
            <a:endParaRPr kumimoji="1" lang="zh-CN" altLang="en-US" sz="1800" dirty="0" smtClean="0"/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UITouchPhaseBegan</a:t>
            </a:r>
            <a:r>
              <a:rPr kumimoji="1" lang="zh-CN" altLang="en-US" sz="1600" dirty="0" smtClean="0"/>
              <a:t>（触摸开始）</a:t>
            </a:r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UITouchPhaseMoved</a:t>
            </a:r>
            <a:r>
              <a:rPr kumimoji="1" lang="zh-CN" altLang="en-US" sz="1600" dirty="0" smtClean="0"/>
              <a:t>（接触点移动）</a:t>
            </a:r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UITouchPhaseStationary</a:t>
            </a:r>
            <a:r>
              <a:rPr kumimoji="1" lang="zh-CN" altLang="en-US" sz="1600" dirty="0" smtClean="0"/>
              <a:t>（接触点无移动）</a:t>
            </a:r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UITouchPhaseEnded</a:t>
            </a:r>
            <a:r>
              <a:rPr kumimoji="1" lang="zh-CN" altLang="en-US" sz="1600" dirty="0" smtClean="0"/>
              <a:t>（触摸结束）</a:t>
            </a:r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UITouchPhaseCancelled</a:t>
            </a:r>
            <a:r>
              <a:rPr kumimoji="1" lang="zh-CN" altLang="en-US" sz="1600" dirty="0" smtClean="0"/>
              <a:t>（触摸取消）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89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 NS_ENUM(NSInteger, UIEventType)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UIEventTypeTouches,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UIEventTypeMotion,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UIEventTypeRemoteControl,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 NS_ENUM(NSInteger, UIEventSubtype)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available in iPhone OS 3.0</a:t>
            </a:r>
          </a:p>
          <a:p>
            <a:r>
              <a:rPr lang="it-IT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UIEventSubtypeNone                              = 0,</a:t>
            </a:r>
          </a:p>
          <a:p>
            <a:r>
              <a:rPr lang="it-IT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it-IT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for UIEventTypeMotion, available in iPhone OS 3.0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UIEventSubtypeMotionShake                       = 1,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for UIEventTypeRemoteControl, available in iOS 4.0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UIEventSubtypeRemoteControlPlay                 = 100,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UIEventSubtypeRemoteControlPause                = 101,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UIEventSubtypeRemoteControlStop                 = 102,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UIEventSubtypeRemoteControlTogglePlayPause      = 103,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UIEventSubtypeRemoteControlNextTrack            = 104,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UIEventSubtypeRemoteControlPreviousTrack        = 105,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UIEventSubtypeRemoteControlBeginSeekingBackward = 106,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UIEventSubtypeRemoteControlEndSeekingBackward   = 107,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UIEventSubtypeRemoteControlBeginSeekingForward  = 108,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UIEventSubtypeRemoteControlEndSeekingForward    = 109,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12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12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12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>
              <a:latin typeface="Menlo"/>
              <a:ea typeface="华文细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FF0AD-4513-1E48-85BA-668DE7CF6DA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44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14-4-20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触摸事件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UIEvent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228" y="1528855"/>
            <a:ext cx="8533924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每产生一个</a:t>
            </a:r>
            <a:r>
              <a:rPr kumimoji="1" lang="zh-CN" altLang="en-US" sz="1800" dirty="0"/>
              <a:t>事件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，就会产生一个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5C2699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UIEvent</a:t>
            </a:r>
            <a:r>
              <a:rPr kumimoji="1" lang="zh-CN" altLang="en-US" sz="1800" dirty="0" smtClean="0"/>
              <a:t>：称为事件对象，</a:t>
            </a:r>
            <a:r>
              <a:rPr kumimoji="1" lang="zh-CN" altLang="en-US" sz="1800" dirty="0"/>
              <a:t>记录事件产生的</a:t>
            </a:r>
            <a:r>
              <a:rPr kumimoji="1" lang="zh-CN" altLang="en-US" sz="1800" dirty="0">
                <a:solidFill>
                  <a:srgbClr val="FF0000"/>
                </a:solidFill>
              </a:rPr>
              <a:t>时刻</a:t>
            </a:r>
            <a:r>
              <a:rPr kumimoji="1" lang="zh-CN" altLang="en-US" sz="1800" dirty="0"/>
              <a:t>和</a:t>
            </a:r>
            <a:r>
              <a:rPr kumimoji="1" lang="zh-CN" altLang="en-US" sz="1800" dirty="0">
                <a:solidFill>
                  <a:srgbClr val="FF0000"/>
                </a:solidFill>
              </a:rPr>
              <a:t>类型</a:t>
            </a:r>
          </a:p>
          <a:p>
            <a:endParaRPr kumimoji="1" lang="en-US" altLang="zh-CN" sz="1800" dirty="0"/>
          </a:p>
          <a:p>
            <a:r>
              <a:rPr kumimoji="1" lang="zh-CN" altLang="en-US" sz="1600" dirty="0" smtClean="0"/>
              <a:t>常见属性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事件类型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UIEventType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type;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UIEventSubtype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subtype;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事件产生的时间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timestamp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还提供了相应的方法可以获得在某个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上面的触摸对象（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87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touches和event参数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6" y="1486048"/>
            <a:ext cx="8662361" cy="4806546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一次完整的触摸过程，会经历</a:t>
            </a:r>
            <a:r>
              <a:rPr kumimoji="1" lang="zh-CN" altLang="zh-CN" sz="1600" dirty="0"/>
              <a:t>3</a:t>
            </a:r>
            <a:r>
              <a:rPr kumimoji="1" lang="zh-CN" altLang="en-US" sz="1600" dirty="0" smtClean="0"/>
              <a:t>个状态：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触摸开始：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)touchesBegan:(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event</a:t>
            </a:r>
            <a:endParaRPr kumimoji="1" lang="en-US" altLang="zh-CN" sz="12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触摸移动：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touchesMoved: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*)event</a:t>
            </a:r>
            <a:endParaRPr kumimoji="1" lang="en-US" altLang="zh-CN" sz="12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触摸结束：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touchesEnded: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*)event</a:t>
            </a:r>
            <a:endParaRPr kumimoji="1" lang="en-US" altLang="zh-CN" sz="12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触摸取消（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可能会经历</a:t>
            </a:r>
            <a:r>
              <a:rPr kumimoji="1" lang="zh-CN" altLang="en-US" sz="1600" dirty="0" smtClean="0"/>
              <a:t>）：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)touchesCancelled:(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*)event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个触摸事件处理方法中，都有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*touches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*event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两个参数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一次完整的触摸过程中，只会产生一个事件对象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4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个触摸方法都是同一个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event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参数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如果两根手</a:t>
            </a:r>
            <a:r>
              <a:rPr lang="zh-TW" altLang="en-US" sz="1600" dirty="0" smtClean="0">
                <a:solidFill>
                  <a:srgbClr val="000000"/>
                </a:solidFill>
                <a:latin typeface="Menlo-Regular"/>
              </a:rPr>
              <a:t>指同时触摸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一个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TW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那么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只会调用一次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touchesBegan:withEvent: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参数中装着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如果这两根手指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一前一后分开触摸同一个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，那么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会分别调用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次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touchesBegan:withEvent: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方法，并且每次调用时的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参数中只包含一个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对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象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根据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</a:t>
            </a:r>
            <a:r>
              <a:rPr kumimoji="1" lang="zh-CN" altLang="en-US" sz="1600" dirty="0" smtClean="0"/>
              <a:t>中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/>
              <a:t>的个数可以判断出是单点触摸还是多点触摸</a:t>
            </a:r>
          </a:p>
          <a:p>
            <a:pPr>
              <a:buFont typeface="Wingdings" charset="2"/>
              <a:buChar char="Ø"/>
            </a:pPr>
            <a:endParaRPr lang="zh-CN" altLang="en-US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288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事件的产生和传递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228" y="1528855"/>
            <a:ext cx="8533924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发生触摸事件后，系统会将该事件加入到一个由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/>
              <a:t>管理的事件队列中</a:t>
            </a:r>
          </a:p>
          <a:p>
            <a:endParaRPr kumimoji="1" lang="en-US" altLang="zh-CN" sz="1600" dirty="0" smtClean="0"/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会从事件队列中</a:t>
            </a:r>
            <a:r>
              <a:rPr kumimoji="1" lang="zh-CN" altLang="en-US" sz="1600" dirty="0"/>
              <a:t>取出最前面的</a:t>
            </a:r>
            <a:r>
              <a:rPr kumimoji="1" lang="zh-CN" altLang="en-US" sz="1600" dirty="0" smtClean="0"/>
              <a:t>事件，并将事件分发下去以便处</a:t>
            </a:r>
            <a:r>
              <a:rPr kumimoji="1" lang="zh-CN" altLang="en-US" sz="1600" dirty="0"/>
              <a:t>理，通常，先发送事件给应用程序的主窗</a:t>
            </a:r>
            <a:r>
              <a:rPr kumimoji="1" lang="zh-CN" altLang="en-US" sz="1600" dirty="0" smtClean="0"/>
              <a:t>口（</a:t>
            </a:r>
            <a:r>
              <a:rPr kumimoji="1" lang="en-US" altLang="zh-CN" sz="1600" dirty="0" smtClean="0"/>
              <a:t>keyWindow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主窗口会在视图层次结构中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找到一个最合适的视图来处理触摸事件</a:t>
            </a:r>
            <a:r>
              <a:rPr kumimoji="1" lang="zh-CN" altLang="en-US" sz="1600" dirty="0" smtClean="0"/>
              <a:t>，这也是整个事件处理过程的第一步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找到合适的视图控件后，就会调用视图控件的</a:t>
            </a:r>
            <a:r>
              <a:rPr kumimoji="1" lang="en-US" altLang="zh-CN" sz="1600" dirty="0" smtClean="0"/>
              <a:t>touches</a:t>
            </a:r>
            <a:r>
              <a:rPr kumimoji="1" lang="zh-CN" altLang="en-US" sz="1600" dirty="0" smtClean="0"/>
              <a:t>方法来作具体的事件处理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touchesBegan…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touchesMoved…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touchedEnded…</a:t>
            </a: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94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事件传递示例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311910" y="1650999"/>
            <a:ext cx="3132667" cy="4205112"/>
            <a:chOff x="917222" y="1650999"/>
            <a:chExt cx="3132667" cy="4205112"/>
          </a:xfrm>
        </p:grpSpPr>
        <p:sp>
          <p:nvSpPr>
            <p:cNvPr id="4" name="矩形 3"/>
            <p:cNvSpPr/>
            <p:nvPr/>
          </p:nvSpPr>
          <p:spPr>
            <a:xfrm>
              <a:off x="917222" y="1650999"/>
              <a:ext cx="3132667" cy="4205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17222" y="165099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903116" y="1904999"/>
            <a:ext cx="1862666" cy="1114779"/>
            <a:chOff x="1538111" y="1904999"/>
            <a:chExt cx="1862666" cy="1114779"/>
          </a:xfrm>
        </p:grpSpPr>
        <p:sp>
          <p:nvSpPr>
            <p:cNvPr id="5" name="矩形 4"/>
            <p:cNvSpPr/>
            <p:nvPr/>
          </p:nvSpPr>
          <p:spPr>
            <a:xfrm>
              <a:off x="1538111" y="1904999"/>
              <a:ext cx="1862666" cy="111477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38111" y="190499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533628" y="3214510"/>
            <a:ext cx="2486155" cy="2020712"/>
            <a:chOff x="1168623" y="3214510"/>
            <a:chExt cx="2486155" cy="2020712"/>
          </a:xfrm>
        </p:grpSpPr>
        <p:sp>
          <p:nvSpPr>
            <p:cNvPr id="6" name="矩形 5"/>
            <p:cNvSpPr/>
            <p:nvPr/>
          </p:nvSpPr>
          <p:spPr>
            <a:xfrm>
              <a:off x="1171221" y="3214510"/>
              <a:ext cx="2483557" cy="2020712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68623" y="322579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846672" y="3330223"/>
            <a:ext cx="1763889" cy="1030111"/>
            <a:chOff x="1481667" y="3330223"/>
            <a:chExt cx="1763889" cy="1030111"/>
          </a:xfrm>
        </p:grpSpPr>
        <p:sp>
          <p:nvSpPr>
            <p:cNvPr id="3" name="矩形 2"/>
            <p:cNvSpPr/>
            <p:nvPr/>
          </p:nvSpPr>
          <p:spPr>
            <a:xfrm>
              <a:off x="1481667" y="3330223"/>
              <a:ext cx="1763889" cy="1030111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81667" y="33302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dirty="0"/>
                <a:t>3</a:t>
              </a:r>
              <a:endParaRPr kumimoji="1" lang="zh-CN" altLang="en-US" dirty="0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1439339" y="3400399"/>
            <a:ext cx="1058334" cy="508000"/>
            <a:chOff x="2074334" y="3400399"/>
            <a:chExt cx="1058334" cy="508000"/>
          </a:xfrm>
        </p:grpSpPr>
        <p:sp>
          <p:nvSpPr>
            <p:cNvPr id="7" name="矩形 6"/>
            <p:cNvSpPr/>
            <p:nvPr/>
          </p:nvSpPr>
          <p:spPr>
            <a:xfrm>
              <a:off x="2074334" y="3400399"/>
              <a:ext cx="1058334" cy="50800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77156" y="340039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dirty="0"/>
                <a:t>4</a:t>
              </a:r>
              <a:endParaRPr kumimoji="1" lang="zh-CN" altLang="en-US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1707447" y="4117623"/>
            <a:ext cx="1185335" cy="793044"/>
            <a:chOff x="2342442" y="4117623"/>
            <a:chExt cx="1185335" cy="793044"/>
          </a:xfrm>
        </p:grpSpPr>
        <p:sp>
          <p:nvSpPr>
            <p:cNvPr id="8" name="矩形 7"/>
            <p:cNvSpPr/>
            <p:nvPr/>
          </p:nvSpPr>
          <p:spPr>
            <a:xfrm>
              <a:off x="2342442" y="4117623"/>
              <a:ext cx="1185335" cy="793044"/>
            </a:xfrm>
            <a:prstGeom prst="rect">
              <a:avLst/>
            </a:prstGeom>
            <a:solidFill>
              <a:srgbClr val="FF0000">
                <a:alpha val="7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42442" y="41176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dirty="0"/>
                <a:t>3</a:t>
              </a:r>
              <a:endParaRPr kumimoji="1" lang="zh-CN" altLang="en-US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560878" y="1552222"/>
            <a:ext cx="52295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触摸事件的传递是从父控件传递到子控件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点击了绿色的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view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：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r>
              <a:rPr kumimoji="1" lang="en-US" altLang="zh-CN" sz="1400" dirty="0" smtClean="0">
                <a:latin typeface="Menlo Regular"/>
                <a:cs typeface="Menlo Regular"/>
              </a:rPr>
              <a:t>UIApplication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UIWindow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白色 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绿色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>
                <a:latin typeface="Menlo Regular"/>
                <a:cs typeface="Menlo Regular"/>
              </a:rPr>
              <a:t>点击了蓝色的</a:t>
            </a:r>
            <a:r>
              <a:rPr kumimoji="1" lang="en-US" altLang="zh-CN" sz="1400" dirty="0">
                <a:latin typeface="Menlo Regular"/>
                <a:cs typeface="Menlo Regular"/>
              </a:rPr>
              <a:t>view</a:t>
            </a:r>
            <a:r>
              <a:rPr kumimoji="1" lang="zh-CN" altLang="en-US" sz="1400" dirty="0">
                <a:latin typeface="Menlo Regular"/>
                <a:cs typeface="Menlo Regular"/>
              </a:rPr>
              <a:t>：</a:t>
            </a:r>
            <a:endParaRPr kumimoji="1" lang="en-US" altLang="zh-CN" sz="1400" dirty="0">
              <a:latin typeface="Menlo Regular"/>
              <a:cs typeface="Menlo Regular"/>
            </a:endParaRPr>
          </a:p>
          <a:p>
            <a:r>
              <a:rPr kumimoji="1" lang="en-US" altLang="zh-CN" sz="1400" dirty="0">
                <a:latin typeface="Menlo Regular"/>
                <a:cs typeface="Menlo Regular"/>
              </a:rPr>
              <a:t>UIApplication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UIWindow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白色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橙色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蓝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色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>
                <a:latin typeface="Menlo Regular"/>
                <a:cs typeface="Menlo Regular"/>
              </a:rPr>
              <a:t>点击了黄色的</a:t>
            </a:r>
            <a:r>
              <a:rPr kumimoji="1" lang="en-US" altLang="zh-CN" sz="1400" dirty="0">
                <a:latin typeface="Menlo Regular"/>
                <a:cs typeface="Menlo Regular"/>
              </a:rPr>
              <a:t>view</a:t>
            </a:r>
            <a:r>
              <a:rPr kumimoji="1" lang="zh-CN" altLang="en-US" sz="1400" dirty="0">
                <a:latin typeface="Menlo Regular"/>
                <a:cs typeface="Menlo Regular"/>
              </a:rPr>
              <a:t>：</a:t>
            </a:r>
            <a:endParaRPr kumimoji="1" lang="en-US" altLang="zh-CN" sz="1400" dirty="0">
              <a:latin typeface="Menlo Regular"/>
              <a:cs typeface="Menlo Regular"/>
            </a:endParaRPr>
          </a:p>
          <a:p>
            <a:r>
              <a:rPr kumimoji="1" lang="en-US" altLang="zh-CN" sz="1400" dirty="0">
                <a:latin typeface="Menlo Regular"/>
                <a:cs typeface="Menlo Regular"/>
              </a:rPr>
              <a:t>UIApplication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UIWindow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白色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橙色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蓝色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黄色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endParaRPr kumimoji="1" lang="en-US" altLang="zh-CN" sz="1400" dirty="0">
              <a:latin typeface="Menlo Regular"/>
              <a:cs typeface="Menlo Regular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</a:rPr>
              <a:t>如果父控件不能接收触摸事件，那么子控件就不可能接收到触摸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事件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sz="1400" dirty="0" smtClean="0">
                <a:solidFill>
                  <a:srgbClr val="0000FF"/>
                </a:solidFill>
              </a:rPr>
              <a:t>掌握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)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Menlo Regular"/>
              <a:cs typeface="Menlo Regular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如何找到最合适的控件来处理事件？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自己是否能接收触摸事件？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触摸点是否在自己身上？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从后往前遍历子控件，重复前面的两个步骤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如果没有符合条件的子控件，那么就自己最适合处理</a:t>
            </a:r>
            <a:endParaRPr kumimoji="1" lang="en-US" altLang="zh-CN" sz="1400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125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不接收触摸事件的三种情况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312" y="1521179"/>
            <a:ext cx="8342488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sz="1600" dirty="0" smtClean="0"/>
              <a:t>不接收用户交互</a:t>
            </a:r>
            <a:endParaRPr kumimoji="1" lang="en-US" altLang="zh-TW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userInteractionEnabled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NO</a:t>
            </a:r>
          </a:p>
          <a:p>
            <a:pPr marL="0" indent="0">
              <a:buNone/>
            </a:pPr>
            <a:endParaRPr kumimoji="1" lang="en-US" altLang="zh-TW" sz="1600" dirty="0">
              <a:solidFill>
                <a:srgbClr val="80000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kumimoji="1" lang="zh-TW" altLang="en-US" sz="1600" dirty="0" smtClean="0"/>
              <a:t>隐藏</a:t>
            </a:r>
            <a:endParaRPr kumimoji="1" lang="en-US" altLang="zh-TW" sz="1600" dirty="0"/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5C2699"/>
                </a:solidFill>
                <a:latin typeface="Menlo-Regular"/>
              </a:rPr>
              <a:t>hidden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TW" sz="1600" dirty="0">
                <a:solidFill>
                  <a:srgbClr val="AA0D91"/>
                </a:solidFill>
                <a:latin typeface="Menlo-Regular"/>
              </a:rPr>
              <a:t>YES</a:t>
            </a:r>
          </a:p>
          <a:p>
            <a:pPr marL="0" indent="0">
              <a:buNone/>
            </a:pPr>
            <a:endParaRPr kumimoji="1" lang="en-US" altLang="zh-TW" sz="1600" dirty="0">
              <a:solidFill>
                <a:srgbClr val="80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kumimoji="1" lang="zh-TW" altLang="en-US" sz="1600" dirty="0" smtClean="0"/>
              <a:t>透明</a:t>
            </a:r>
            <a:endParaRPr kumimoji="1" lang="en-US" altLang="zh-TW" sz="1600" dirty="0"/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5C2699"/>
                </a:solidFill>
                <a:latin typeface="Menlo-Regular"/>
              </a:rPr>
              <a:t>alpha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kumimoji="1" lang="en-US" altLang="zh-TW" sz="1600" dirty="0" smtClean="0"/>
              <a:t>0</a:t>
            </a:r>
            <a:r>
              <a:rPr kumimoji="1" lang="en-US" altLang="zh-CN" sz="1600" dirty="0" smtClean="0"/>
              <a:t>.0</a:t>
            </a:r>
            <a:r>
              <a:rPr kumimoji="1" lang="zh-CN" altLang="en-US" sz="1600" dirty="0" smtClean="0"/>
              <a:t> </a:t>
            </a:r>
            <a:r>
              <a:rPr kumimoji="1" lang="en-US" altLang="zh-TW" sz="1600" dirty="0" smtClean="0"/>
              <a:t>~</a:t>
            </a:r>
            <a:r>
              <a:rPr kumimoji="1" lang="zh-CN" altLang="en-US" sz="1600" dirty="0" smtClean="0"/>
              <a:t> </a:t>
            </a:r>
            <a:r>
              <a:rPr kumimoji="1" lang="en-US" altLang="zh-TW" sz="1600" dirty="0" smtClean="0"/>
              <a:t>0.01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提示</a:t>
            </a:r>
            <a:r>
              <a:rPr kumimoji="1" lang="zh-CN" altLang="en-US" sz="1600" dirty="0" smtClean="0"/>
              <a:t>：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UIImageView</a:t>
            </a:r>
            <a:r>
              <a:rPr kumimoji="1" lang="zh-CN" altLang="en-US" sz="1600" dirty="0" smtClean="0"/>
              <a:t>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userInteractionEnabled</a:t>
            </a:r>
            <a:r>
              <a:rPr kumimoji="1" lang="zh-CN" altLang="en-US" sz="1600" dirty="0" smtClean="0"/>
              <a:t>默认就是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</a:t>
            </a:r>
            <a:r>
              <a:rPr kumimoji="1" lang="zh-CN" altLang="en-US" sz="1600" dirty="0" smtClean="0"/>
              <a:t>，因此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UIImageView</a:t>
            </a:r>
            <a:r>
              <a:rPr kumimoji="1" lang="zh-CN" altLang="en-US" sz="1600" dirty="0" smtClean="0"/>
              <a:t>以及它的子控件默认是不能接收触摸事件的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235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触摸事件处理的详细过程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用户点击屏幕后产生的一个触摸事件，经过一些列的传递过程后，会找到最合适</a:t>
            </a:r>
            <a:r>
              <a:rPr kumimoji="1" lang="zh-CN" altLang="en-US" sz="1600" dirty="0"/>
              <a:t>的视图控</a:t>
            </a:r>
            <a:r>
              <a:rPr kumimoji="1" lang="zh-CN" altLang="en-US" sz="1600" dirty="0" smtClean="0"/>
              <a:t>件来处理这个事件</a:t>
            </a:r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找到最合适的视图控件后，就会调用控</a:t>
            </a:r>
            <a:r>
              <a:rPr kumimoji="1" lang="zh-CN" altLang="en-US" sz="1600" dirty="0"/>
              <a:t>件的</a:t>
            </a:r>
            <a:r>
              <a:rPr kumimoji="1" lang="en-US" altLang="zh-CN" sz="1600" dirty="0"/>
              <a:t>touches</a:t>
            </a:r>
            <a:r>
              <a:rPr kumimoji="1" lang="zh-CN" altLang="en-US" sz="1600" dirty="0"/>
              <a:t>方法来作具体的事件处理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touchesBegan…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touchesMoved…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touchedEnded</a:t>
            </a:r>
            <a:r>
              <a:rPr kumimoji="1" lang="en-US" altLang="zh-CN" sz="1600" dirty="0" smtClean="0"/>
              <a:t>…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这些</a:t>
            </a:r>
            <a:r>
              <a:rPr kumimoji="1" lang="en-US" altLang="zh-CN" sz="1600" dirty="0" smtClean="0"/>
              <a:t>touches</a:t>
            </a:r>
            <a:r>
              <a:rPr kumimoji="1" lang="zh-CN" altLang="en-US" sz="1600" dirty="0" smtClean="0"/>
              <a:t>方法的默认做法是将事件顺着响应者链条向上传递，将事件交给上一个响应者进行处理</a:t>
            </a:r>
            <a:endParaRPr kumimoji="1" lang="en-US" altLang="zh-CN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26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响应者链条示意图</a:t>
            </a:r>
            <a:endParaRPr kumimoji="1" lang="zh-CN" altLang="en-US" dirty="0"/>
          </a:p>
        </p:txBody>
      </p:sp>
      <p:pic>
        <p:nvPicPr>
          <p:cNvPr id="7" name="内容占位符 6" descr="iOS_responder_chain_2x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r="6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551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响应</a:t>
            </a:r>
            <a:r>
              <a:rPr kumimoji="1" lang="zh-CN" altLang="en-US" dirty="0" smtClean="0"/>
              <a:t>者链的事件传递过</a:t>
            </a:r>
            <a:r>
              <a:rPr kumimoji="1" lang="zh-CN" altLang="en-US" dirty="0"/>
              <a:t>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的</a:t>
            </a:r>
            <a:r>
              <a:rPr kumimoji="1" lang="zh-CN" altLang="en-US" sz="1600" dirty="0"/>
              <a:t>控制器存在，就传递给控制器；如果控制器不存在，则将其传递给它的父视图</a:t>
            </a:r>
            <a:endParaRPr kumimoji="1" lang="en-US" altLang="zh-CN" sz="16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/>
              <a:t>在视图层次结构</a:t>
            </a:r>
            <a:r>
              <a:rPr kumimoji="1" lang="zh-CN" altLang="en-US" sz="1600" dirty="0"/>
              <a:t>的最顶级视图，如果也不能处理收到的事件或消息，则其将事件或消息传递给</a:t>
            </a:r>
            <a:r>
              <a:rPr kumimoji="1" lang="en-US" altLang="zh-CN" sz="1600" dirty="0"/>
              <a:t>window</a:t>
            </a:r>
            <a:r>
              <a:rPr kumimoji="1" lang="zh-CN" altLang="en-US" sz="1600" dirty="0"/>
              <a:t>对象进行处理</a:t>
            </a:r>
            <a:endParaRPr kumimoji="1" lang="en-US" altLang="zh-CN" sz="16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/>
              <a:t>如果</a:t>
            </a:r>
            <a:r>
              <a:rPr kumimoji="1" lang="en-US" altLang="zh-CN" sz="1600" dirty="0"/>
              <a:t>window</a:t>
            </a:r>
            <a:r>
              <a:rPr kumimoji="1" lang="zh-CN" altLang="en-US" sz="1600" dirty="0"/>
              <a:t>对象也不处理，则其将事件或消息传递给</a:t>
            </a:r>
            <a:r>
              <a:rPr kumimoji="1" lang="en-US" altLang="zh-CN" sz="1600" dirty="0"/>
              <a:t>UIApplication</a:t>
            </a:r>
            <a:r>
              <a:rPr kumimoji="1" lang="zh-CN" altLang="en-US" sz="1600" dirty="0"/>
              <a:t>对象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/>
              <a:t>如果</a:t>
            </a:r>
            <a:r>
              <a:rPr kumimoji="1" lang="en-US" altLang="zh-CN" sz="1600" dirty="0"/>
              <a:t>UIApplication</a:t>
            </a:r>
            <a:r>
              <a:rPr kumimoji="1" lang="zh-CN" altLang="en-US" sz="1600" dirty="0"/>
              <a:t>也不能处理该事件或消息，</a:t>
            </a:r>
            <a:r>
              <a:rPr kumimoji="1" lang="zh-CN" altLang="en-US" sz="1600" dirty="0" smtClean="0"/>
              <a:t>则将其丢弃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90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监听触摸事件的做法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7" y="1600200"/>
            <a:ext cx="8516471" cy="452596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如果想监听一个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上面的触摸事件，之前的做法是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自定义一个</a:t>
            </a:r>
            <a:r>
              <a:rPr kumimoji="1" lang="en-US" altLang="zh-CN" sz="1800" dirty="0" smtClean="0"/>
              <a:t>view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实现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的</a:t>
            </a:r>
            <a:r>
              <a:rPr kumimoji="1" lang="en-US" altLang="zh-CN" sz="1800" dirty="0" smtClean="0"/>
              <a:t>touches</a:t>
            </a:r>
            <a:r>
              <a:rPr kumimoji="1" lang="zh-CN" altLang="en-US" sz="1800" dirty="0" smtClean="0"/>
              <a:t>方法，在方法内部实现具体处理代码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通过</a:t>
            </a:r>
            <a:r>
              <a:rPr kumimoji="1" lang="en-US" altLang="zh-CN" sz="1800" dirty="0" smtClean="0"/>
              <a:t>touches</a:t>
            </a:r>
            <a:r>
              <a:rPr kumimoji="1" lang="zh-CN" altLang="en-US" sz="1800" dirty="0" smtClean="0"/>
              <a:t>方法监听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触摸事件，有很明显的几个缺点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必须得自定义</a:t>
            </a:r>
            <a:r>
              <a:rPr kumimoji="1" lang="en-US" altLang="zh-CN" sz="1800" dirty="0" smtClean="0"/>
              <a:t>view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由于是在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内部的</a:t>
            </a:r>
            <a:r>
              <a:rPr kumimoji="1" lang="en-US" altLang="zh-CN" sz="1800" dirty="0" smtClean="0"/>
              <a:t>touches</a:t>
            </a:r>
            <a:r>
              <a:rPr kumimoji="1" lang="zh-CN" altLang="en-US" sz="1800" dirty="0" smtClean="0"/>
              <a:t>方法中监听触摸事件，因此默认情况下，无法让其他外界对象监听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的触摸事件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不容易区分用户的具体手势行为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3.2</a:t>
            </a:r>
            <a:r>
              <a:rPr kumimoji="1" lang="zh-CN" altLang="en-US" sz="1800" dirty="0" smtClean="0"/>
              <a:t>之</a:t>
            </a:r>
            <a:r>
              <a:rPr kumimoji="1" lang="zh-CN" altLang="en-US" sz="1800" dirty="0"/>
              <a:t>后，</a:t>
            </a:r>
            <a:r>
              <a:rPr kumimoji="1" lang="zh-CN" altLang="en-US" sz="1800" dirty="0" smtClean="0"/>
              <a:t>苹果推出了手势识别功能（</a:t>
            </a:r>
            <a:r>
              <a:rPr kumimoji="1" lang="en-US" altLang="zh-CN" sz="1800" dirty="0"/>
              <a:t>Gesture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Recognizer</a:t>
            </a:r>
            <a:r>
              <a:rPr kumimoji="1" lang="zh-CN" altLang="en-US" sz="1800" dirty="0"/>
              <a:t>）</a:t>
            </a:r>
            <a:r>
              <a:rPr kumimoji="1" lang="zh-CN" altLang="en-US" sz="1800" dirty="0" smtClean="0"/>
              <a:t>，在触摸事件处理方面，大大简化了开发者的开发难度</a:t>
            </a:r>
            <a:endParaRPr kumimoji="1" lang="en-US" altLang="zh-CN" sz="18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734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UIGestureRecognizer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7" y="1600200"/>
            <a:ext cx="8516471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为了完成手势识别，必须借助于手势识别器</a:t>
            </a:r>
            <a:r>
              <a:rPr kumimoji="1" lang="en-US" altLang="zh-CN" sz="1600" dirty="0" smtClean="0"/>
              <a:t>----</a:t>
            </a: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UIGestureRecognizer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利用</a:t>
            </a: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UIGestureRecognizer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，能轻松识别用户在某个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上面做的一些常见手势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UIGestureRecognizer</a:t>
            </a:r>
            <a:r>
              <a:rPr lang="zh-CN" altLang="en-US" sz="1600" dirty="0" smtClean="0"/>
              <a:t>是一个抽象类，定义了所有手势的基本行为，使用它的子类才能处理具体的手势</a:t>
            </a:r>
            <a:endParaRPr lang="en-US" altLang="zh-CN" sz="1600" dirty="0"/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UITapGestureRecognizer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800000"/>
                </a:solidFill>
                <a:latin typeface="Menlo-Regular"/>
              </a:rPr>
              <a:t>敲击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UIPinchGestureRecognizer</a:t>
            </a:r>
            <a:r>
              <a:rPr lang="en-US" altLang="zh-CN" sz="1600" dirty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800000"/>
                </a:solidFill>
                <a:latin typeface="Menlo-Regular"/>
              </a:rPr>
              <a:t>捏合，用于缩放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UIPanGestureRecognizer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800000"/>
                </a:solidFill>
                <a:latin typeface="Menlo-Regular"/>
              </a:rPr>
              <a:t>拖拽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UISwipeGestureRecognizer</a:t>
            </a:r>
            <a:r>
              <a:rPr lang="en-US" altLang="zh-CN" sz="1600" dirty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800000"/>
                </a:solidFill>
                <a:latin typeface="Menlo-Regular"/>
              </a:rPr>
              <a:t>轻扫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UIRotationGestureRecognizer</a:t>
            </a:r>
            <a:r>
              <a:rPr lang="en-US" altLang="zh-CN" sz="1600" dirty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800000"/>
                </a:solidFill>
                <a:latin typeface="Menlo-Regular"/>
              </a:rPr>
              <a:t>旋转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UILongPressGestureRecognizer</a:t>
            </a:r>
            <a:r>
              <a:rPr lang="en-US" altLang="zh-CN" sz="1600" dirty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800000"/>
                </a:solidFill>
                <a:latin typeface="Menlo-Regular"/>
              </a:rPr>
              <a:t>长按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387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43124"/>
            <a:ext cx="8229600" cy="4778008"/>
          </a:xfrm>
        </p:spPr>
        <p:txBody>
          <a:bodyPr>
            <a:normAutofit/>
          </a:bodyPr>
          <a:lstStyle/>
          <a:p>
            <a:endParaRPr kumimoji="1" lang="en-US" altLang="zh-C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UITapGestureRecognizer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7" y="1600200"/>
            <a:ext cx="8516471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每一个手势识别器的用法都差不多，比如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UITapGestureRecognizer</a:t>
            </a:r>
            <a:r>
              <a:rPr kumimoji="1" lang="zh-CN" altLang="en-US" sz="1600" dirty="0"/>
              <a:t>的使</a:t>
            </a:r>
            <a:r>
              <a:rPr kumimoji="1" lang="zh-CN" altLang="en-US" sz="1600" dirty="0" smtClean="0"/>
              <a:t>用步骤如下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创建手势识别器对象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UITapGestureRecognizer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*tap = [[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UITapGestureRecognizer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设置手势识别器对象的具体属性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连续敲击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2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次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tap.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numberOfTapsRequired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STHeitiSC-Light"/>
              </a:rPr>
              <a:t>需要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2</a:t>
            </a:r>
            <a:r>
              <a:rPr lang="zh-CN" altLang="en-US" sz="1600" dirty="0">
                <a:solidFill>
                  <a:srgbClr val="007400"/>
                </a:solidFill>
                <a:latin typeface="STHeitiSC-Light"/>
              </a:rPr>
              <a:t>根手指一起敲击</a:t>
            </a:r>
            <a:endParaRPr lang="zh-CN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tap.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numberOfTouchesRequired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添加手势识别器到对应的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上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iconView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addGestureRecognizer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:tap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监听手势的触发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[tap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addTarget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action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tapIconView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:)];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3405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手势识别的状态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>
                <a:solidFill>
                  <a:srgbClr val="643820"/>
                </a:solidFill>
                <a:latin typeface="Menlo-Regular"/>
              </a:rPr>
              <a:t>NS_ENUM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NSInteger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UIGestureRecognizerState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 没有触摸事件发生，所有手势识别的默认状态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UIGestureRecognizerStatePossible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 一个手势已经开始但尚未改变或者完成时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Menlo-Regular"/>
              </a:rPr>
              <a:t>UIGestureRecognizerStateBegan</a:t>
            </a:r>
            <a:r>
              <a:rPr lang="en-US" altLang="zh-CN" dirty="0" smtClean="0">
                <a:solidFill>
                  <a:srgbClr val="FF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dirty="0" smtClean="0">
                <a:solidFill>
                  <a:srgbClr val="007400"/>
                </a:solidFill>
                <a:latin typeface="Menlo-Regular"/>
              </a:rPr>
              <a:t>手势状态改变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Menlo-Regular"/>
              </a:rPr>
              <a:t>UIGestureRecognizerStateChanged</a:t>
            </a:r>
            <a:r>
              <a:rPr lang="en-US" altLang="zh-CN" dirty="0" smtClean="0">
                <a:solidFill>
                  <a:srgbClr val="FF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手势</a:t>
            </a:r>
            <a:r>
              <a:rPr lang="zh-CN" altLang="en-US" dirty="0" smtClean="0">
                <a:solidFill>
                  <a:srgbClr val="007400"/>
                </a:solidFill>
                <a:latin typeface="Menlo-Regular"/>
              </a:rPr>
              <a:t>完成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 smtClean="0">
                <a:solidFill>
                  <a:srgbClr val="FF0000"/>
                </a:solidFill>
                <a:latin typeface="Menlo-Regular"/>
              </a:rPr>
              <a:t>UIGestureRecognizerStateEnded</a:t>
            </a:r>
            <a:r>
              <a:rPr lang="en-US" altLang="zh-CN" dirty="0" smtClean="0">
                <a:solidFill>
                  <a:srgbClr val="FF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手势取消，恢复至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Possible</a:t>
            </a:r>
            <a:r>
              <a:rPr lang="zh-CN" altLang="en-US" dirty="0" smtClean="0">
                <a:solidFill>
                  <a:srgbClr val="007400"/>
                </a:solidFill>
                <a:latin typeface="Menlo-Regular"/>
              </a:rPr>
              <a:t>状态</a:t>
            </a:r>
            <a:endParaRPr lang="en-US" altLang="zh-CN" dirty="0" smtClean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Menlo-Regular"/>
              </a:rPr>
              <a:t>UIGestureRecognizerStateCancelled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手势失败，恢复至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Possible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状态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UIGestureRecognizerStateFailed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dirty="0" smtClean="0">
                <a:solidFill>
                  <a:srgbClr val="007400"/>
                </a:solidFill>
                <a:latin typeface="Menlo-Regular"/>
              </a:rPr>
              <a:t>识别到手势识别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UIGestureRecognizerStateRecognized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dirty="0" err="1" smtClean="0">
                <a:solidFill>
                  <a:srgbClr val="2E0D6E"/>
                </a:solidFill>
                <a:latin typeface="Menlo-Regular"/>
              </a:rPr>
              <a:t>UIGestureRecognizerStateEnded</a:t>
            </a:r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6555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手势识别状态变化示意图</a:t>
            </a:r>
            <a:endParaRPr kumimoji="1" lang="zh-CN" altLang="en-US" dirty="0"/>
          </a:p>
        </p:txBody>
      </p:sp>
      <p:pic>
        <p:nvPicPr>
          <p:cNvPr id="4" name="内容占位符 3" descr="gr_state_transitions_2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96" r="-63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080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中的事件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050"/>
            <a:ext cx="8229600" cy="1011012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在用户使用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过程中，会产生各种各样的事件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中的事件可以分为</a:t>
            </a:r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大类型</a:t>
            </a:r>
            <a:endParaRPr kumimoji="1" lang="en-US" altLang="zh-CN" sz="1600" dirty="0" smtClean="0"/>
          </a:p>
        </p:txBody>
      </p:sp>
      <p:pic>
        <p:nvPicPr>
          <p:cNvPr id="6" name="图片 5" descr="events_to_app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90" y="3060366"/>
            <a:ext cx="7144949" cy="28374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41349" y="253465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触摸事件</a:t>
            </a:r>
            <a:endParaRPr kumimoji="1"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3805720" y="2534651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加速计事件</a:t>
            </a:r>
            <a:endParaRPr kumimoji="1"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6160397" y="253465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远程控制事件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315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7" grpId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响应者对象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17521"/>
            <a:ext cx="8548195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在</a:t>
            </a:r>
            <a:r>
              <a:rPr kumimoji="1" lang="en-US" altLang="zh-CN" sz="1600" dirty="0"/>
              <a:t>iOS</a:t>
            </a:r>
            <a:r>
              <a:rPr kumimoji="1" lang="zh-CN" altLang="en-US" sz="1600" dirty="0"/>
              <a:t>中不是任何对象都能处理事件，只有继承了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UIResponder</a:t>
            </a:r>
            <a:r>
              <a:rPr kumimoji="1" lang="zh-CN" altLang="en-US" sz="1600" dirty="0"/>
              <a:t>的对象才能接收并处理事件。我们称之为“</a:t>
            </a:r>
            <a:r>
              <a:rPr kumimoji="1" lang="zh-CN" altLang="en-US" sz="1600" dirty="0">
                <a:solidFill>
                  <a:srgbClr val="FF0000"/>
                </a:solidFill>
              </a:rPr>
              <a:t>响应者对象</a:t>
            </a:r>
            <a:r>
              <a:rPr kumimoji="1" lang="zh-CN" altLang="en-US" sz="1600" dirty="0"/>
              <a:t>”</a:t>
            </a:r>
            <a:endParaRPr kumimoji="1" lang="en-US" altLang="zh-CN" sz="1600" dirty="0"/>
          </a:p>
          <a:p>
            <a:endParaRPr kumimoji="1" lang="zh-CN" altLang="en-US" sz="1600" dirty="0"/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zh-CN" sz="1600" dirty="0"/>
              <a:t>、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kumimoji="1" lang="zh-CN" altLang="en-US" sz="1600" dirty="0"/>
              <a:t>、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/>
              <a:t>都继承自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UIResponder</a:t>
            </a:r>
            <a:r>
              <a:rPr kumimoji="1" lang="zh-CN" altLang="en-US" sz="1600" dirty="0"/>
              <a:t>，因此它们都是响应者对象，</a:t>
            </a:r>
            <a:r>
              <a:rPr kumimoji="1" lang="zh-CN" altLang="en-US" sz="1600" dirty="0">
                <a:solidFill>
                  <a:srgbClr val="FF0000"/>
                </a:solidFill>
              </a:rPr>
              <a:t>都能够接收并处理事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件</a:t>
            </a:r>
            <a:endParaRPr kumimoji="1" lang="en-US" altLang="zh-CN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UIResponder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17521"/>
            <a:ext cx="8548195" cy="4708525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UIResponder</a:t>
            </a:r>
            <a:r>
              <a:rPr kumimoji="1" lang="zh-CN" altLang="en-US" sz="1600" dirty="0" smtClean="0"/>
              <a:t>内部提供了以下方法来处理事件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触摸事件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)touchesBegan:(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*)event;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)touchesMoved:(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*)event;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)touchesEnded:(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*)event;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)touchesCancelled:(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*)event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加速计事件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)motionBegan:(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UIEventSubtype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event;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)motionEnded:(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UIEventSubtype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event;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)motionCancelled:(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UIEventSubtype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event;</a:t>
            </a: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远程控制事件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)remoteControlReceivedWithEvent:(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event;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8583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的触摸事件处理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874" y="1546059"/>
            <a:ext cx="8648090" cy="4708525"/>
          </a:xfrm>
        </p:spPr>
        <p:txBody>
          <a:bodyPr>
            <a:noAutofit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/>
              <a:t>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UIResponder</a:t>
            </a:r>
            <a:r>
              <a:rPr kumimoji="1" lang="zh-CN" altLang="en-US" sz="1600" dirty="0"/>
              <a:t>的子类，可以覆盖下列</a:t>
            </a:r>
            <a:r>
              <a:rPr kumimoji="1" lang="en-US" altLang="zh-CN" sz="1600" dirty="0"/>
              <a:t>4</a:t>
            </a:r>
            <a:r>
              <a:rPr kumimoji="1" lang="zh-CN" altLang="en-US" sz="1600" dirty="0"/>
              <a:t>个方法处理</a:t>
            </a:r>
            <a:r>
              <a:rPr kumimoji="1" lang="zh-CN" altLang="en-US" sz="1600" dirty="0" smtClean="0"/>
              <a:t>不同的触摸事件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根或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者多根手指开始触摸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系统会自动调用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的下面方法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)touchesBegan:(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*)event</a:t>
            </a: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根或者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多根手指在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上移动</a:t>
            </a:r>
            <a:r>
              <a:rPr lang="zh-CN" altLang="zh-CN" sz="1600" dirty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系统会自动调用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的下面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方法（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随着手指的移动，会持续调用该方法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)touchesMoved:(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*)event</a:t>
            </a: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根或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者多根手指离开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zh-CN" sz="1600" dirty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系统会自动调用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的下面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)touchesEnded:(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*)event</a:t>
            </a: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触摸结束前，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某个系统事件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例如电话呼入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会打断触摸过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程</a:t>
            </a:r>
            <a:r>
              <a:rPr lang="zh-CN" altLang="zh-CN" sz="1600" dirty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系统会自动调用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的下面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)touchesCancelled:(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event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提示：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touches</a:t>
            </a:r>
            <a:r>
              <a:rPr lang="zh-CN" altLang="en-US" sz="1600" dirty="0" smtClean="0">
                <a:solidFill>
                  <a:srgbClr val="FF0000"/>
                </a:solidFill>
                <a:latin typeface="Menlo-Regular"/>
              </a:rPr>
              <a:t>中存放的都是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lang="zh-CN" altLang="en-US" sz="1600" dirty="0" smtClean="0">
                <a:solidFill>
                  <a:srgbClr val="FF0000"/>
                </a:solidFill>
                <a:latin typeface="Menlo-Regular"/>
              </a:rPr>
              <a:t>对象</a:t>
            </a:r>
            <a:endParaRPr lang="en-US" altLang="zh-CN" sz="1600" dirty="0">
              <a:solidFill>
                <a:srgbClr val="FF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660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UITouch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6" y="1500317"/>
            <a:ext cx="8576736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当用户用一根触摸屏幕时，会创建一个与手指相关联的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 smtClean="0"/>
              <a:t>对象</a:t>
            </a:r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一根手指对应一个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 smtClean="0"/>
              <a:t>对象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 smtClean="0"/>
              <a:t>的作用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保存着跟手指相关的信息，比如触摸</a:t>
            </a:r>
            <a:r>
              <a:rPr kumimoji="1" lang="zh-CN" altLang="en-US" sz="1600" dirty="0"/>
              <a:t>的</a:t>
            </a:r>
            <a:r>
              <a:rPr kumimoji="1" lang="zh-CN" altLang="en-US" sz="1600" dirty="0" smtClean="0"/>
              <a:t>位置、时间、阶段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/>
              <a:t>当手指移动时，系统会更新同一个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/>
              <a:t>对象，</a:t>
            </a:r>
            <a:r>
              <a:rPr kumimoji="1" lang="zh-CN" altLang="en-US" sz="1600" dirty="0" smtClean="0"/>
              <a:t>使之能够一直保存该手指在的触摸位置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当手指离开屏幕时，系统会销毁相应</a:t>
            </a:r>
            <a:r>
              <a:rPr kumimoji="1" lang="zh-CN" altLang="en-US" sz="1600" dirty="0"/>
              <a:t>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/>
              <a:t>对</a:t>
            </a:r>
            <a:r>
              <a:rPr kumimoji="1" lang="zh-CN" altLang="en-US" sz="1600" dirty="0" smtClean="0"/>
              <a:t>象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>
                <a:solidFill>
                  <a:srgbClr val="800000"/>
                </a:solidFill>
              </a:rPr>
              <a:t>提示：</a:t>
            </a:r>
            <a:r>
              <a:rPr kumimoji="1" lang="en-US" altLang="zh-CN" sz="1600" dirty="0">
                <a:solidFill>
                  <a:srgbClr val="FF0000"/>
                </a:solidFill>
              </a:rPr>
              <a:t>iPhone</a:t>
            </a:r>
            <a:r>
              <a:rPr kumimoji="1" lang="zh-CN" altLang="en-US" sz="1600" dirty="0">
                <a:solidFill>
                  <a:srgbClr val="FF0000"/>
                </a:solidFill>
              </a:rPr>
              <a:t>开发中，要避免使用双击事件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！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7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UITouch</a:t>
            </a:r>
            <a:r>
              <a:rPr kumimoji="1" lang="zh-CN" altLang="en-US" dirty="0" smtClean="0"/>
              <a:t>的属性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6" y="1500317"/>
            <a:ext cx="8576736" cy="4749470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触摸产生时所处</a:t>
            </a:r>
            <a:r>
              <a:rPr kumimoji="1" lang="zh-CN" altLang="en-US" sz="1600" dirty="0"/>
              <a:t>的窗</a:t>
            </a:r>
            <a:r>
              <a:rPr kumimoji="1" lang="zh-CN" altLang="en-US" sz="1600" dirty="0" smtClean="0"/>
              <a:t>口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*window;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触摸产生时所处的视图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*view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CN" altLang="en-US" sz="1600" dirty="0"/>
          </a:p>
          <a:p>
            <a:r>
              <a:rPr kumimoji="1" lang="zh-CN" altLang="en-US" sz="1600" dirty="0" smtClean="0"/>
              <a:t>短时间内点按屏幕的次数，可以根据</a:t>
            </a:r>
            <a:r>
              <a:rPr kumimoji="1" lang="en-US" altLang="zh-CN" sz="1600" dirty="0"/>
              <a:t>tapCount</a:t>
            </a:r>
            <a:r>
              <a:rPr kumimoji="1" lang="zh-CN" altLang="en-US" sz="1600" dirty="0"/>
              <a:t>判断单击、双击或更</a:t>
            </a:r>
            <a:r>
              <a:rPr kumimoji="1" lang="zh-CN" altLang="en-US" sz="1600" dirty="0" smtClean="0"/>
              <a:t>多的点击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tapCount;</a:t>
            </a:r>
            <a:endParaRPr kumimoji="1" lang="en-US" altLang="zh-CN" sz="1600" dirty="0" smtClean="0"/>
          </a:p>
          <a:p>
            <a:endParaRPr kumimoji="1" lang="zh-CN" altLang="en-US" sz="1600" dirty="0"/>
          </a:p>
          <a:p>
            <a:r>
              <a:rPr kumimoji="1" lang="zh-CN" altLang="en-US" sz="1600" dirty="0" smtClean="0"/>
              <a:t>记录了触摸事件产生或变化时的时间</a:t>
            </a:r>
            <a:r>
              <a:rPr kumimoji="1" lang="zh-CN" altLang="en-US" sz="1600" dirty="0"/>
              <a:t>，单位是</a:t>
            </a:r>
            <a:r>
              <a:rPr kumimoji="1" lang="zh-CN" altLang="en-US" sz="1600" dirty="0" smtClean="0"/>
              <a:t>秒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timestamp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CN" altLang="en-US" sz="1600" dirty="0"/>
          </a:p>
          <a:p>
            <a:r>
              <a:rPr kumimoji="1" lang="zh-CN" altLang="en-US" sz="1600" dirty="0" smtClean="0"/>
              <a:t>当前触摸事件所处的状态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UITouchPhase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phase;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550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UITouch</a:t>
            </a:r>
            <a:r>
              <a:rPr kumimoji="1" lang="zh-CN" altLang="en-US" dirty="0" smtClean="0"/>
              <a:t>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6" y="1500317"/>
            <a:ext cx="8576736" cy="4525963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)locationInView:(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285750" lvl="1">
              <a:buFont typeface="Wingdings" charset="2"/>
              <a:buChar char="Ø"/>
            </a:pPr>
            <a:r>
              <a:rPr kumimoji="1" lang="zh-CN" altLang="en-US" sz="1800" dirty="0" smtClean="0"/>
              <a:t>返回值表示触摸在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上的位置</a:t>
            </a:r>
            <a:endParaRPr kumimoji="1" lang="en-US" altLang="zh-CN" sz="1800" dirty="0"/>
          </a:p>
          <a:p>
            <a:pPr marL="285750" lvl="1">
              <a:buFont typeface="Wingdings" charset="2"/>
              <a:buChar char="Ø"/>
            </a:pPr>
            <a:r>
              <a:rPr kumimoji="1" lang="zh-CN" altLang="en-US" sz="1800" dirty="0" smtClean="0"/>
              <a:t>这里返</a:t>
            </a:r>
            <a:r>
              <a:rPr kumimoji="1" lang="zh-CN" altLang="en-US" sz="1800" dirty="0"/>
              <a:t>回的位置是针对</a:t>
            </a:r>
            <a:r>
              <a:rPr kumimoji="1" lang="en-US" altLang="zh-CN" sz="1800" dirty="0"/>
              <a:t>view</a:t>
            </a:r>
            <a:r>
              <a:rPr kumimoji="1" lang="zh-CN" altLang="en-US" sz="1800" dirty="0"/>
              <a:t>的坐标</a:t>
            </a:r>
            <a:r>
              <a:rPr kumimoji="1" lang="zh-CN" altLang="en-US" sz="1800" dirty="0" smtClean="0"/>
              <a:t>系的（以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的左上角为原点</a:t>
            </a:r>
            <a:r>
              <a:rPr kumimoji="1" lang="en-US" altLang="zh-CN" sz="1800" dirty="0" smtClean="0"/>
              <a:t>(0,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0)</a:t>
            </a:r>
            <a:r>
              <a:rPr kumimoji="1" lang="zh-CN" altLang="en-US" sz="1800" dirty="0" smtClean="0"/>
              <a:t>）</a:t>
            </a:r>
            <a:endParaRPr kumimoji="1" lang="en-US" altLang="zh-CN" sz="1800" dirty="0"/>
          </a:p>
          <a:p>
            <a:pPr marL="285750" lvl="1">
              <a:buFont typeface="Wingdings" charset="2"/>
              <a:buChar char="Ø"/>
            </a:pPr>
            <a:r>
              <a:rPr kumimoji="1" lang="zh-CN" altLang="en-US" sz="1800" dirty="0" smtClean="0"/>
              <a:t>调用时传入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view</a:t>
            </a:r>
            <a:r>
              <a:rPr kumimoji="1" lang="zh-CN" altLang="en-US" sz="1800" dirty="0" smtClean="0"/>
              <a:t>参数为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nil</a:t>
            </a:r>
            <a:r>
              <a:rPr kumimoji="1" lang="zh-CN" altLang="en-US" sz="1800" dirty="0" smtClean="0"/>
              <a:t>的话</a:t>
            </a:r>
            <a:r>
              <a:rPr kumimoji="1" lang="zh-CN" altLang="en-US" sz="1800" dirty="0"/>
              <a:t>，返</a:t>
            </a:r>
            <a:r>
              <a:rPr kumimoji="1" lang="zh-CN" altLang="en-US" sz="1800" dirty="0" smtClean="0"/>
              <a:t>回的是触摸点在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1" lang="zh-CN" altLang="en-US" sz="1800" dirty="0" smtClean="0"/>
              <a:t>的位置</a:t>
            </a:r>
            <a:endParaRPr kumimoji="1" lang="en-US" altLang="zh-CN" sz="1800" dirty="0" smtClean="0"/>
          </a:p>
          <a:p>
            <a:pPr marL="285750" lvl="1">
              <a:buFont typeface="Wingdings" charset="2"/>
              <a:buChar char="Ø"/>
            </a:pPr>
            <a:endParaRPr kumimoji="1" lang="en-US" altLang="zh-CN" sz="1800" dirty="0"/>
          </a:p>
          <a:p>
            <a:pPr marL="285750" lvl="1">
              <a:buFont typeface="Arial"/>
              <a:buChar char="•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)previousLocationInView:(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*)view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342900" lvl="1" indent="-342900">
              <a:buFont typeface="Wingdings" charset="2"/>
              <a:buChar char="Ø"/>
            </a:pPr>
            <a:r>
              <a:rPr kumimoji="1" lang="zh-CN" altLang="en-US" sz="1800" dirty="0"/>
              <a:t>该方法记录</a:t>
            </a:r>
            <a:r>
              <a:rPr kumimoji="1" lang="zh-CN" altLang="en-US" sz="1800" dirty="0" smtClean="0"/>
              <a:t>了前一个触摸点的位置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1049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10904</TotalTime>
  <Words>1562</Words>
  <Application>Microsoft Macintosh PowerPoint</Application>
  <PresentationFormat>全屏显示(4:3)</PresentationFormat>
  <Paragraphs>265</Paragraphs>
  <Slides>22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史上最牛的游戏</vt:lpstr>
      <vt:lpstr>触摸事件</vt:lpstr>
      <vt:lpstr>掌握</vt:lpstr>
      <vt:lpstr>iOS中的事件</vt:lpstr>
      <vt:lpstr>响应者对象</vt:lpstr>
      <vt:lpstr>UIResponder</vt:lpstr>
      <vt:lpstr>UIView的触摸事件处理</vt:lpstr>
      <vt:lpstr>UITouch</vt:lpstr>
      <vt:lpstr>UITouch的属性</vt:lpstr>
      <vt:lpstr>UITouch的方法</vt:lpstr>
      <vt:lpstr>UIEvent</vt:lpstr>
      <vt:lpstr>touches和event参数</vt:lpstr>
      <vt:lpstr>事件的产生和传递</vt:lpstr>
      <vt:lpstr>事件传递示例</vt:lpstr>
      <vt:lpstr>UIView不接收触摸事件的三种情况</vt:lpstr>
      <vt:lpstr>触摸事件处理的详细过程</vt:lpstr>
      <vt:lpstr>响应者链条示意图</vt:lpstr>
      <vt:lpstr>响应者链的事件传递过程</vt:lpstr>
      <vt:lpstr>监听触摸事件的做法</vt:lpstr>
      <vt:lpstr>UIGestureRecognizer</vt:lpstr>
      <vt:lpstr>UITapGestureRecognizer</vt:lpstr>
      <vt:lpstr>手势识别的状态</vt:lpstr>
      <vt:lpstr>手势识别状态变化示意图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aplle adsf</cp:lastModifiedBy>
  <cp:revision>3696</cp:revision>
  <dcterms:created xsi:type="dcterms:W3CDTF">2013-07-22T07:36:09Z</dcterms:created>
  <dcterms:modified xsi:type="dcterms:W3CDTF">2014-04-20T09:29:16Z</dcterms:modified>
</cp:coreProperties>
</file>