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7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3" r:id="rId13"/>
    <p:sldId id="271" r:id="rId14"/>
    <p:sldId id="272" r:id="rId15"/>
    <p:sldId id="270" r:id="rId16"/>
    <p:sldId id="25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25" autoAdjust="0"/>
  </p:normalViewPr>
  <p:slideViewPr>
    <p:cSldViewPr snapToGrid="0" snapToObjects="1">
      <p:cViewPr varScale="1">
        <p:scale>
          <a:sx n="106" d="100"/>
          <a:sy n="106" d="100"/>
        </p:scale>
        <p:origin x="-2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 descr="overview_ios_galler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 userDrawn="1"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 userDrawn="1"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64197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607358"/>
            <a:ext cx="6378389" cy="38091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64197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1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8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+mj-ea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 descr="overview_ios_gallery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63" r:id="rId3"/>
    <p:sldLayoutId id="2147483666" r:id="rId4"/>
    <p:sldLayoutId id="2147483667" r:id="rId5"/>
    <p:sldLayoutId id="2147483668" r:id="rId6"/>
    <p:sldLayoutId id="2147483671" r:id="rId7"/>
    <p:sldLayoutId id="2147483672" r:id="rId8"/>
    <p:sldLayoutId id="2147483673" r:id="rId9"/>
    <p:sldLayoutId id="2147483674" r:id="rId10"/>
    <p:sldLayoutId id="2147483676" r:id="rId11"/>
    <p:sldLayoutId id="2147483675" r:id="rId1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Block——</a:t>
            </a:r>
            <a:r>
              <a:rPr kumimoji="1" lang="zh-CN" altLang="en-US"/>
              <a:t>块代码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讲师：刘凡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49314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typedef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/>
              <a:t>尽管，</a:t>
            </a:r>
            <a:r>
              <a:rPr kumimoji="1" lang="en-US" altLang="zh-CN" sz="1800">
                <a:solidFill>
                  <a:srgbClr val="FF0000"/>
                </a:solidFill>
              </a:rPr>
              <a:t>typedef</a:t>
            </a:r>
            <a:r>
              <a:rPr kumimoji="1" lang="zh-CN" altLang="en-US" sz="1800"/>
              <a:t>可以简化</a:t>
            </a:r>
            <a:r>
              <a:rPr kumimoji="1" lang="en-US" altLang="zh-CN" sz="1800">
                <a:solidFill>
                  <a:srgbClr val="0000FF"/>
                </a:solidFill>
              </a:rPr>
              <a:t>Block</a:t>
            </a:r>
            <a:r>
              <a:rPr kumimoji="1" lang="zh-CN" altLang="en-US" sz="1800"/>
              <a:t>的定义</a:t>
            </a:r>
            <a:r>
              <a:rPr kumimoji="1" lang="en-US" altLang="zh-CN" sz="1800"/>
              <a:t>，</a:t>
            </a:r>
            <a:r>
              <a:rPr kumimoji="1" lang="zh-CN" altLang="en-US" sz="1800"/>
              <a:t>但在实际开发中并不会频繁使用</a:t>
            </a:r>
            <a:r>
              <a:rPr kumimoji="1" lang="en-US" altLang="zh-CN" sz="1800">
                <a:solidFill>
                  <a:srgbClr val="FF0000"/>
                </a:solidFill>
              </a:rPr>
              <a:t>typedef</a:t>
            </a:r>
            <a:r>
              <a:rPr kumimoji="1" lang="zh-CN" altLang="en-US" sz="1800"/>
              <a:t>关键字</a:t>
            </a:r>
            <a:endParaRPr kumimoji="1" lang="en-US" altLang="zh-CN" sz="1800"/>
          </a:p>
          <a:p>
            <a:r>
              <a:rPr kumimoji="1" lang="zh-CN" altLang="en-US" sz="1800"/>
              <a:t>这是因为</a:t>
            </a:r>
            <a:r>
              <a:rPr kumimoji="1" lang="en-US" altLang="zh-CN" sz="1800">
                <a:solidFill>
                  <a:srgbClr val="0000FF"/>
                </a:solidFill>
              </a:rPr>
              <a:t>Block</a:t>
            </a:r>
            <a:r>
              <a:rPr kumimoji="1" lang="zh-CN" altLang="en-US" sz="1800"/>
              <a:t>具有非常强的灵活性，尤其在</a:t>
            </a:r>
            <a:r>
              <a:rPr kumimoji="1" lang="zh-CN" altLang="en-US" sz="1800">
                <a:solidFill>
                  <a:srgbClr val="FF0000"/>
                </a:solidFill>
              </a:rPr>
              <a:t>以参数传递</a:t>
            </a:r>
            <a:r>
              <a:rPr kumimoji="1" lang="zh-CN" altLang="en-US" sz="1800"/>
              <a:t>时，使用</a:t>
            </a:r>
            <a:r>
              <a:rPr kumimoji="1" lang="en-US" altLang="zh-CN" sz="1800">
                <a:solidFill>
                  <a:srgbClr val="0000FF"/>
                </a:solidFill>
              </a:rPr>
              <a:t>Block</a:t>
            </a:r>
            <a:r>
              <a:rPr kumimoji="1" lang="zh-CN" altLang="en-US" sz="1800"/>
              <a:t>的目的就是为了立即使用</a:t>
            </a:r>
            <a:endParaRPr kumimoji="1" lang="en-US" altLang="zh-CN" sz="1800"/>
          </a:p>
          <a:p>
            <a:r>
              <a:rPr kumimoji="1" lang="zh-CN" altLang="en-US" sz="1800"/>
              <a:t>官方的数组遍历方法声明如下：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- (void)enumerateObjectsUsingBlock:</a:t>
            </a: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(void (^)(id obj, NSUInteger idx, BOOL *stop))</a:t>
            </a:r>
            <a:r>
              <a:rPr lang="en-US" altLang="zh-CN" sz="1400" u="sng">
                <a:solidFill>
                  <a:srgbClr val="FF0000"/>
                </a:solidFill>
                <a:latin typeface="Menlo-Regular"/>
              </a:rPr>
              <a:t>block</a:t>
            </a:r>
            <a:r>
              <a:rPr lang="zh-CN" altLang="en-US" sz="1400">
                <a:solidFill>
                  <a:srgbClr val="FF0000"/>
                </a:solidFill>
                <a:latin typeface="Menlo-Regular"/>
              </a:rPr>
              <a:t>;</a:t>
            </a:r>
            <a:endParaRPr lang="en-US" altLang="zh-CN" sz="1400">
              <a:solidFill>
                <a:srgbClr val="FF0000"/>
              </a:solidFill>
              <a:latin typeface="Menlo-Regular"/>
            </a:endParaRPr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 sz="1800"/>
              <a:t>而如果使用</a:t>
            </a:r>
            <a:r>
              <a:rPr kumimoji="1" lang="en-US" altLang="zh-CN" sz="1800">
                <a:solidFill>
                  <a:srgbClr val="FF0000"/>
                </a:solidFill>
              </a:rPr>
              <a:t>typedef</a:t>
            </a:r>
            <a:r>
              <a:rPr kumimoji="1" lang="zh-CN" altLang="en-US" sz="1800"/>
              <a:t>，则需要：</a:t>
            </a:r>
            <a:endParaRPr kumimoji="1" lang="en-US" altLang="zh-CN" sz="1800"/>
          </a:p>
          <a:p>
            <a:pPr marL="342900" indent="-342900">
              <a:buFont typeface="+mj-lt"/>
              <a:buAutoNum type="arabicParenBoth"/>
            </a:pP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typedef void(^</a:t>
            </a:r>
            <a:r>
              <a:rPr lang="en-US" altLang="zh-CN" sz="1400" u="sng">
                <a:solidFill>
                  <a:srgbClr val="FF0000"/>
                </a:solidFill>
                <a:latin typeface="Menlo-Regular"/>
              </a:rPr>
              <a:t>EnumerateBlock</a:t>
            </a: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)(id obj, NSUInteger idx, BOOL *stop);</a:t>
            </a:r>
          </a:p>
          <a:p>
            <a:pPr marL="342900" indent="-342900">
              <a:buFont typeface="+mj-lt"/>
              <a:buAutoNum type="arabicParenBoth"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- (void)enumerateObjectsUsingBlock:(</a:t>
            </a: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EnumerateBlock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)block;</a:t>
            </a:r>
          </a:p>
          <a:p>
            <a:pPr marL="0" indent="0">
              <a:buNone/>
            </a:pPr>
            <a:r>
              <a:rPr kumimoji="1" lang="zh-CN" altLang="en-US" sz="1800"/>
              <a:t>而最终的结果却是，除了定义类型之外，</a:t>
            </a:r>
            <a:r>
              <a:rPr kumimoji="1" lang="en-US" altLang="zh-CN" sz="1800">
                <a:solidFill>
                  <a:srgbClr val="FF0000"/>
                </a:solidFill>
              </a:rPr>
              <a:t>EnumerateBlock</a:t>
            </a:r>
            <a:r>
              <a:rPr kumimoji="1" lang="zh-CN" altLang="en-US" sz="1800"/>
              <a:t>并没有其他用处</a:t>
            </a:r>
            <a:endParaRPr kumimoji="1" lang="en-US" altLang="zh-CN" sz="1800"/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Menlo-Regular"/>
            </a:endParaRPr>
          </a:p>
          <a:p>
            <a:endParaRPr kumimoji="1" lang="zh-CN" altLang="en-US"/>
          </a:p>
        </p:txBody>
      </p:sp>
      <p:sp>
        <p:nvSpPr>
          <p:cNvPr id="6" name="线形标注 2 5"/>
          <p:cNvSpPr/>
          <p:nvPr/>
        </p:nvSpPr>
        <p:spPr>
          <a:xfrm>
            <a:off x="2473819" y="3645771"/>
            <a:ext cx="1665960" cy="518873"/>
          </a:xfrm>
          <a:prstGeom prst="borderCallout2">
            <a:avLst>
              <a:gd name="adj1" fmla="val 50329"/>
              <a:gd name="adj2" fmla="val -5054"/>
              <a:gd name="adj3" fmla="val 50329"/>
              <a:gd name="adj4" fmla="val -16667"/>
              <a:gd name="adj5" fmla="val -11184"/>
              <a:gd name="adj6" fmla="val -4978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Eurostile"/>
                <a:ea typeface="微软雅黑"/>
                <a:cs typeface="Eurostile"/>
              </a:rPr>
              <a:t>参数名称</a:t>
            </a:r>
          </a:p>
        </p:txBody>
      </p:sp>
      <p:sp>
        <p:nvSpPr>
          <p:cNvPr id="7" name="线形标注 2 6"/>
          <p:cNvSpPr/>
          <p:nvPr/>
        </p:nvSpPr>
        <p:spPr>
          <a:xfrm>
            <a:off x="5999102" y="3645771"/>
            <a:ext cx="2030275" cy="518873"/>
          </a:xfrm>
          <a:prstGeom prst="borderCallout2">
            <a:avLst>
              <a:gd name="adj1" fmla="val 50329"/>
              <a:gd name="adj2" fmla="val -5054"/>
              <a:gd name="adj3" fmla="val 50329"/>
              <a:gd name="adj4" fmla="val -16667"/>
              <a:gd name="adj5" fmla="val -45395"/>
              <a:gd name="adj6" fmla="val -3296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Eurostile"/>
                <a:ea typeface="微软雅黑"/>
                <a:cs typeface="Eurostile"/>
              </a:rPr>
              <a:t>没有指定</a:t>
            </a:r>
            <a:r>
              <a:rPr kumimoji="1" lang="en-US" altLang="zh-CN" sz="1400">
                <a:latin typeface="Eurostile"/>
                <a:ea typeface="微软雅黑"/>
                <a:cs typeface="Eurostile"/>
              </a:rPr>
              <a:t>Block</a:t>
            </a:r>
            <a:r>
              <a:rPr kumimoji="1" lang="zh-CN" altLang="en-US" sz="1400">
                <a:latin typeface="Eurostile"/>
                <a:ea typeface="微软雅黑"/>
                <a:cs typeface="Eurostile"/>
              </a:rPr>
              <a:t>的名称</a:t>
            </a:r>
          </a:p>
        </p:txBody>
      </p:sp>
    </p:spTree>
    <p:extLst>
      <p:ext uri="{BB962C8B-B14F-4D97-AF65-F5344CB8AC3E}">
        <p14:creationId xmlns:p14="http://schemas.microsoft.com/office/powerpoint/2010/main" val="264969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添加到数组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1800"/>
              <a:t>既然</a:t>
            </a:r>
            <a:r>
              <a:rPr kumimoji="1" lang="en-US" altLang="zh-CN" sz="1800">
                <a:solidFill>
                  <a:srgbClr val="0000FF"/>
                </a:solidFill>
              </a:rPr>
              <a:t>Block</a:t>
            </a:r>
            <a:r>
              <a:rPr kumimoji="1" lang="zh-CN" altLang="en-US" sz="1800"/>
              <a:t>是</a:t>
            </a:r>
            <a:r>
              <a:rPr kumimoji="1" lang="zh-CN" altLang="en-US" sz="1800">
                <a:solidFill>
                  <a:srgbClr val="FF0000"/>
                </a:solidFill>
              </a:rPr>
              <a:t>一种数据类型</a:t>
            </a:r>
            <a:r>
              <a:rPr kumimoji="1" lang="en-US" altLang="en-US" sz="1800"/>
              <a:t>，</a:t>
            </a:r>
            <a:r>
              <a:rPr kumimoji="1" lang="zh-CN" altLang="en-US" sz="1800"/>
              <a:t>那么可以将</a:t>
            </a:r>
            <a:r>
              <a:rPr kumimoji="1" lang="en-US" altLang="zh-CN" sz="1800">
                <a:solidFill>
                  <a:srgbClr val="0000FF"/>
                </a:solidFill>
              </a:rPr>
              <a:t>Block</a:t>
            </a:r>
            <a:r>
              <a:rPr kumimoji="1" lang="zh-CN" altLang="en-US" sz="1800"/>
              <a:t>当做比较特殊的对象</a:t>
            </a:r>
            <a:endParaRPr kumimoji="1" lang="en-US" altLang="zh-CN" sz="1800"/>
          </a:p>
          <a:p>
            <a:pPr marL="0" indent="0">
              <a:buNone/>
            </a:pPr>
            <a:endParaRPr lang="en-US" altLang="zh-TW" sz="1400">
              <a:solidFill>
                <a:srgbClr val="64382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400">
                <a:solidFill>
                  <a:srgbClr val="643820"/>
                </a:solidFill>
                <a:latin typeface="Menlo-Regular"/>
              </a:rPr>
              <a:t>#pragma mark </a:t>
            </a:r>
            <a:r>
              <a:rPr lang="zh-CN" altLang="en-US" sz="1400">
                <a:solidFill>
                  <a:srgbClr val="643820"/>
                </a:solidFill>
                <a:latin typeface="Menlo-Regular"/>
              </a:rPr>
              <a:t>定义并添加到数组</a:t>
            </a:r>
            <a:endParaRPr kumimoji="1" lang="en-US" altLang="zh-CN" sz="1400"/>
          </a:p>
          <a:p>
            <a:pPr marL="0" indent="0">
              <a:buNone/>
            </a:pP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strong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NSMutableArray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*myBlocks;</a:t>
            </a:r>
            <a:endParaRPr lang="zh-TW" altLang="en-US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fr-FR" altLang="zh-CN" sz="1400">
                <a:solidFill>
                  <a:srgbClr val="AA0D91"/>
                </a:solidFill>
                <a:latin typeface="Menlo-Regular"/>
              </a:rPr>
              <a:t>int</a:t>
            </a:r>
            <a:r>
              <a:rPr lang="fr-FR" altLang="zh-CN" sz="1400">
                <a:solidFill>
                  <a:srgbClr val="000000"/>
                </a:solidFill>
                <a:latin typeface="Menlo-Regular"/>
              </a:rPr>
              <a:t>(^sum)(</a:t>
            </a:r>
            <a:r>
              <a:rPr lang="fr-FR" altLang="zh-CN" sz="1400">
                <a:solidFill>
                  <a:srgbClr val="AA0D91"/>
                </a:solidFill>
                <a:latin typeface="Menlo-Regular"/>
              </a:rPr>
              <a:t>int</a:t>
            </a:r>
            <a:r>
              <a:rPr lang="fr-FR" altLang="zh-CN" sz="140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altLang="zh-CN" sz="1400">
                <a:solidFill>
                  <a:srgbClr val="AA0D91"/>
                </a:solidFill>
                <a:latin typeface="Menlo-Regular"/>
              </a:rPr>
              <a:t>int</a:t>
            </a:r>
            <a:r>
              <a:rPr lang="fr-FR" altLang="zh-CN" sz="1400">
                <a:solidFill>
                  <a:srgbClr val="000000"/>
                </a:solidFill>
                <a:latin typeface="Menlo-Regular"/>
              </a:rPr>
              <a:t>) = ^(</a:t>
            </a:r>
            <a:r>
              <a:rPr lang="fr-FR" altLang="zh-CN" sz="1400">
                <a:solidFill>
                  <a:srgbClr val="AA0D91"/>
                </a:solidFill>
                <a:latin typeface="Menlo-Regular"/>
              </a:rPr>
              <a:t>int</a:t>
            </a:r>
            <a:r>
              <a:rPr lang="fr-FR" altLang="zh-CN" sz="1400">
                <a:solidFill>
                  <a:srgbClr val="000000"/>
                </a:solidFill>
                <a:latin typeface="Menlo-Regular"/>
              </a:rPr>
              <a:t> x, </a:t>
            </a:r>
            <a:r>
              <a:rPr lang="fr-FR" altLang="zh-CN" sz="1400">
                <a:solidFill>
                  <a:srgbClr val="AA0D91"/>
                </a:solidFill>
                <a:latin typeface="Menlo-Regular"/>
              </a:rPr>
              <a:t>int</a:t>
            </a:r>
            <a:r>
              <a:rPr lang="fr-FR" altLang="zh-CN" sz="1400">
                <a:solidFill>
                  <a:srgbClr val="000000"/>
                </a:solidFill>
                <a:latin typeface="Menlo-Regular"/>
              </a:rPr>
              <a:t> y) {</a:t>
            </a:r>
          </a:p>
          <a:p>
            <a:pPr marL="0" indent="0">
              <a:buNone/>
            </a:pPr>
            <a:r>
              <a:rPr lang="is-IS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[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sum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:x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y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:y]</a:t>
            </a:r>
            <a:r>
              <a:rPr lang="is-IS" altLang="zh-CN" sz="14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is-IS" altLang="zh-CN" sz="1400">
                <a:solidFill>
                  <a:srgbClr val="000000"/>
                </a:solidFill>
                <a:latin typeface="Menlo-Regular"/>
              </a:rPr>
              <a:t>};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myBlocks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addObject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:sum];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(^area)(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 = ^(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x, 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y) {</a:t>
            </a:r>
          </a:p>
          <a:p>
            <a:pPr marL="0" indent="0">
              <a:buNone/>
            </a:pPr>
            <a:r>
              <a:rPr lang="is-IS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[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area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:x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y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:y]</a:t>
            </a:r>
            <a:r>
              <a:rPr lang="is-IS" altLang="zh-CN" sz="14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is-IS" altLang="zh-CN" sz="1400">
                <a:solidFill>
                  <a:srgbClr val="000000"/>
                </a:solidFill>
                <a:latin typeface="Menlo-Regular"/>
              </a:rPr>
              <a:t>};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myBlocks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addObject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:area];</a:t>
            </a:r>
            <a:endParaRPr lang="en-US" altLang="zh-TW" sz="1400">
              <a:solidFill>
                <a:srgbClr val="64382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400">
                <a:solidFill>
                  <a:srgbClr val="643820"/>
                </a:solidFill>
                <a:latin typeface="Menlo-Regular"/>
              </a:rPr>
              <a:t>#pragma mark </a:t>
            </a:r>
            <a:r>
              <a:rPr lang="zh-TW" altLang="en-US" sz="1400">
                <a:solidFill>
                  <a:srgbClr val="643820"/>
                </a:solidFill>
                <a:latin typeface="STHeitiSC-Light"/>
              </a:rPr>
              <a:t>调用保存在数组中的</a:t>
            </a:r>
            <a:r>
              <a:rPr lang="en-US" altLang="zh-TW" sz="1400">
                <a:solidFill>
                  <a:srgbClr val="643820"/>
                </a:solidFill>
                <a:latin typeface="Menlo-Regular"/>
              </a:rPr>
              <a:t>Block</a:t>
            </a:r>
            <a:endParaRPr lang="en-US" altLang="zh-CN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(^func)(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 = 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myBlocks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[index];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func(x, y);</a:t>
            </a:r>
          </a:p>
          <a:p>
            <a:pPr marL="0" indent="0">
              <a:buNone/>
            </a:pPr>
            <a:endParaRPr lang="en-US" altLang="zh-CN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en-US" altLang="zh-CN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08207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循环引用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@property (nonatomic, </a:t>
            </a:r>
            <a:r>
              <a:rPr lang="en-US" altLang="zh-CN" sz="1400" u="sng">
                <a:solidFill>
                  <a:srgbClr val="FF0000"/>
                </a:solidFill>
                <a:latin typeface="Menlo-Regular"/>
              </a:rPr>
              <a:t>strong</a:t>
            </a: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) NSMutableArray *</a:t>
            </a:r>
            <a:r>
              <a:rPr lang="en-US" altLang="zh-CN" sz="1400" u="sng">
                <a:solidFill>
                  <a:srgbClr val="FF0000"/>
                </a:solidFill>
                <a:latin typeface="Menlo-Regular"/>
              </a:rPr>
              <a:t>myBlocks</a:t>
            </a: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;</a:t>
            </a:r>
            <a:endParaRPr lang="zh-TW" altLang="en-US" sz="14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TW" sz="1400">
              <a:solidFill>
                <a:srgbClr val="64382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400">
                <a:solidFill>
                  <a:srgbClr val="643820"/>
                </a:solidFill>
                <a:latin typeface="Menlo-Regular"/>
              </a:rPr>
              <a:t>#pragma mark </a:t>
            </a:r>
            <a:r>
              <a:rPr lang="zh-TW" altLang="en-US" sz="1400">
                <a:solidFill>
                  <a:srgbClr val="643820"/>
                </a:solidFill>
                <a:latin typeface="Menlo-Regular"/>
              </a:rPr>
              <a:t>将代码改为调用</a:t>
            </a:r>
            <a:r>
              <a:rPr lang="en-US" altLang="zh-CN" sz="1400">
                <a:solidFill>
                  <a:srgbClr val="643820"/>
                </a:solidFill>
                <a:latin typeface="Menlo-Regular"/>
              </a:rPr>
              <a:t>self</a:t>
            </a:r>
            <a:r>
              <a:rPr lang="zh-CN" altLang="en-US" sz="1400">
                <a:solidFill>
                  <a:srgbClr val="643820"/>
                </a:solidFill>
                <a:latin typeface="Menlo-Regular"/>
              </a:rPr>
              <a:t>的方法</a:t>
            </a:r>
            <a:endParaRPr lang="en-US" altLang="zh-TW" sz="140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fr-FR" altLang="zh-CN" sz="1400">
                <a:solidFill>
                  <a:schemeClr val="tx1"/>
                </a:solidFill>
                <a:latin typeface="Menlo-Regular"/>
              </a:rPr>
              <a:t>int(^sum)(int, int) = ^(int x, int y) {</a:t>
            </a:r>
          </a:p>
          <a:p>
            <a:pPr marL="0" indent="0">
              <a:buNone/>
            </a:pPr>
            <a:r>
              <a:rPr lang="fr-FR" altLang="zh-CN" sz="1400">
                <a:solidFill>
                  <a:schemeClr val="tx1"/>
                </a:solidFill>
                <a:latin typeface="Menlo-Regular"/>
              </a:rPr>
              <a:t>    return [</a:t>
            </a:r>
            <a:r>
              <a:rPr lang="fr-FR" altLang="zh-CN" sz="1400" u="sng">
                <a:solidFill>
                  <a:srgbClr val="FF0000"/>
                </a:solidFill>
                <a:latin typeface="Menlo-Regular"/>
              </a:rPr>
              <a:t>self</a:t>
            </a:r>
            <a:r>
              <a:rPr lang="fr-FR" altLang="zh-CN" sz="1400">
                <a:solidFill>
                  <a:schemeClr val="tx1"/>
                </a:solidFill>
                <a:latin typeface="Menlo-Regular"/>
              </a:rPr>
              <a:t> sum:x y:y];</a:t>
            </a:r>
          </a:p>
          <a:p>
            <a:pPr marL="0" indent="0">
              <a:buNone/>
            </a:pPr>
            <a:r>
              <a:rPr lang="fr-FR" altLang="zh-CN" sz="1400">
                <a:solidFill>
                  <a:schemeClr val="tx1"/>
                </a:solidFill>
                <a:latin typeface="Menlo-Regular"/>
              </a:rPr>
              <a:t>};</a:t>
            </a:r>
          </a:p>
          <a:p>
            <a:pPr marL="0" indent="0">
              <a:buNone/>
            </a:pPr>
            <a:r>
              <a:rPr lang="fr-FR" altLang="zh-CN" sz="1400">
                <a:solidFill>
                  <a:schemeClr val="tx1"/>
                </a:solidFill>
                <a:latin typeface="Menlo-Regular"/>
              </a:rPr>
              <a:t>[self.myBlocks addObject:</a:t>
            </a:r>
            <a:r>
              <a:rPr lang="fr-FR" altLang="zh-CN" sz="1400" u="sng">
                <a:solidFill>
                  <a:srgbClr val="FF0000"/>
                </a:solidFill>
                <a:latin typeface="Menlo-Regular"/>
              </a:rPr>
              <a:t>sum</a:t>
            </a:r>
            <a:r>
              <a:rPr lang="fr-FR" altLang="zh-CN" sz="1400">
                <a:solidFill>
                  <a:schemeClr val="tx1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fr-FR" altLang="zh-CN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fr-FR" altLang="zh-CN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400">
                <a:solidFill>
                  <a:srgbClr val="643820"/>
                </a:solidFill>
                <a:latin typeface="Menlo-Regular"/>
              </a:rPr>
              <a:t>#pragma mark </a:t>
            </a:r>
            <a:r>
              <a:rPr lang="zh-TW" altLang="en-US" sz="1400">
                <a:solidFill>
                  <a:srgbClr val="643820"/>
                </a:solidFill>
                <a:latin typeface="Menlo-Regular"/>
              </a:rPr>
              <a:t>对象被释放时自动调用</a:t>
            </a:r>
            <a:endParaRPr lang="fr-FR" altLang="zh-CN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)dealloc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@"DemoObj</a:t>
            </a:r>
            <a:r>
              <a:rPr lang="zh-CN" altLang="en-US" sz="1400">
                <a:solidFill>
                  <a:srgbClr val="C41A16"/>
                </a:solidFill>
                <a:latin typeface="STHeitiSC-Light"/>
              </a:rPr>
              <a:t>被释放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273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循环引用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@property (nonatomic, </a:t>
            </a:r>
            <a:r>
              <a:rPr lang="en-US" altLang="zh-CN" sz="1400" u="sng">
                <a:solidFill>
                  <a:srgbClr val="FF0000"/>
                </a:solidFill>
                <a:latin typeface="Menlo-Regular"/>
              </a:rPr>
              <a:t>strong</a:t>
            </a: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) NSMutableArray *</a:t>
            </a:r>
            <a:r>
              <a:rPr lang="en-US" altLang="zh-CN" sz="1400" u="sng">
                <a:solidFill>
                  <a:srgbClr val="FF0000"/>
                </a:solidFill>
                <a:latin typeface="Menlo-Regular"/>
              </a:rPr>
              <a:t>myBlocks</a:t>
            </a: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;</a:t>
            </a:r>
            <a:endParaRPr lang="zh-TW" altLang="en-US" sz="14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TW" sz="1400">
              <a:solidFill>
                <a:srgbClr val="64382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400">
                <a:solidFill>
                  <a:srgbClr val="643820"/>
                </a:solidFill>
                <a:latin typeface="Menlo-Regular"/>
              </a:rPr>
              <a:t>#pragma mark </a:t>
            </a:r>
            <a:r>
              <a:rPr lang="zh-TW" altLang="en-US" sz="1400">
                <a:solidFill>
                  <a:srgbClr val="643820"/>
                </a:solidFill>
                <a:latin typeface="Menlo-Regular"/>
              </a:rPr>
              <a:t>将代码改为调用</a:t>
            </a:r>
            <a:r>
              <a:rPr lang="en-US" altLang="zh-CN" sz="1400">
                <a:solidFill>
                  <a:srgbClr val="643820"/>
                </a:solidFill>
                <a:latin typeface="Menlo-Regular"/>
              </a:rPr>
              <a:t>self</a:t>
            </a:r>
            <a:r>
              <a:rPr lang="zh-CN" altLang="en-US" sz="1400">
                <a:solidFill>
                  <a:srgbClr val="643820"/>
                </a:solidFill>
                <a:latin typeface="Menlo-Regular"/>
              </a:rPr>
              <a:t>的方法</a:t>
            </a:r>
            <a:endParaRPr lang="en-US" altLang="zh-TW" sz="140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fr-FR" altLang="zh-CN" sz="1400">
                <a:solidFill>
                  <a:schemeClr val="tx1"/>
                </a:solidFill>
                <a:latin typeface="Menlo-Regular"/>
              </a:rPr>
              <a:t>int(^sum)(int, int) = ^(int x, int y) {</a:t>
            </a:r>
          </a:p>
          <a:p>
            <a:pPr marL="0" indent="0">
              <a:buNone/>
            </a:pPr>
            <a:r>
              <a:rPr lang="fr-FR" altLang="zh-CN" sz="1400">
                <a:solidFill>
                  <a:schemeClr val="tx1"/>
                </a:solidFill>
                <a:latin typeface="Menlo-Regular"/>
              </a:rPr>
              <a:t>    return [</a:t>
            </a:r>
            <a:r>
              <a:rPr lang="fr-FR" altLang="zh-CN" sz="1400" u="sng">
                <a:solidFill>
                  <a:srgbClr val="FF0000"/>
                </a:solidFill>
                <a:latin typeface="Menlo-Regular"/>
              </a:rPr>
              <a:t>self</a:t>
            </a:r>
            <a:r>
              <a:rPr lang="fr-FR" altLang="zh-CN" sz="1400">
                <a:solidFill>
                  <a:schemeClr val="tx1"/>
                </a:solidFill>
                <a:latin typeface="Menlo-Regular"/>
              </a:rPr>
              <a:t> sum:x y:y];</a:t>
            </a:r>
          </a:p>
          <a:p>
            <a:pPr marL="0" indent="0">
              <a:buNone/>
            </a:pPr>
            <a:r>
              <a:rPr lang="fr-FR" altLang="zh-CN" sz="1400">
                <a:solidFill>
                  <a:schemeClr val="tx1"/>
                </a:solidFill>
                <a:latin typeface="Menlo-Regular"/>
              </a:rPr>
              <a:t>};</a:t>
            </a:r>
          </a:p>
          <a:p>
            <a:pPr marL="0" indent="0">
              <a:buNone/>
            </a:pPr>
            <a:r>
              <a:rPr lang="fr-FR" altLang="zh-CN" sz="1400">
                <a:solidFill>
                  <a:schemeClr val="tx1"/>
                </a:solidFill>
                <a:latin typeface="Menlo-Regular"/>
              </a:rPr>
              <a:t>[self.myBlocks addObject:</a:t>
            </a:r>
            <a:r>
              <a:rPr lang="fr-FR" altLang="zh-CN" sz="1400" u="sng">
                <a:solidFill>
                  <a:srgbClr val="FF0000"/>
                </a:solidFill>
                <a:latin typeface="Menlo-Regular"/>
              </a:rPr>
              <a:t>sum</a:t>
            </a:r>
            <a:r>
              <a:rPr lang="fr-FR" altLang="zh-CN" sz="1400">
                <a:solidFill>
                  <a:schemeClr val="tx1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fr-FR" altLang="zh-CN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fr-FR" altLang="zh-CN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400">
                <a:solidFill>
                  <a:srgbClr val="643820"/>
                </a:solidFill>
                <a:latin typeface="Menlo-Regular"/>
              </a:rPr>
              <a:t>#pragma mark </a:t>
            </a:r>
            <a:r>
              <a:rPr lang="zh-TW" altLang="en-US" sz="1400">
                <a:solidFill>
                  <a:srgbClr val="643820"/>
                </a:solidFill>
                <a:latin typeface="Menlo-Regular"/>
              </a:rPr>
              <a:t>对象被释放时自动调用</a:t>
            </a:r>
            <a:endParaRPr lang="fr-FR" altLang="zh-CN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)dealloc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@"DemoObj</a:t>
            </a:r>
            <a:r>
              <a:rPr lang="zh-CN" altLang="en-US" sz="1400">
                <a:solidFill>
                  <a:srgbClr val="C41A16"/>
                </a:solidFill>
                <a:latin typeface="STHeitiSC-Light"/>
              </a:rPr>
              <a:t>被释放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r>
              <a:rPr kumimoji="1" lang="zh-CN" altLang="en-US" sz="1400">
                <a:solidFill>
                  <a:srgbClr val="FF0000"/>
                </a:solidFill>
              </a:rPr>
              <a:t>循环引用的结果就是对象无法被释放！</a:t>
            </a:r>
          </a:p>
        </p:txBody>
      </p:sp>
      <p:sp>
        <p:nvSpPr>
          <p:cNvPr id="4" name="线形标注 2 3"/>
          <p:cNvSpPr/>
          <p:nvPr/>
        </p:nvSpPr>
        <p:spPr>
          <a:xfrm>
            <a:off x="5557749" y="2710430"/>
            <a:ext cx="3069324" cy="996782"/>
          </a:xfrm>
          <a:prstGeom prst="borderCallout2">
            <a:avLst>
              <a:gd name="adj1" fmla="val 24229"/>
              <a:gd name="adj2" fmla="val -7888"/>
              <a:gd name="adj3" fmla="val 25599"/>
              <a:gd name="adj4" fmla="val -21116"/>
              <a:gd name="adj5" fmla="val 78252"/>
              <a:gd name="adj6" fmla="val -6179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对象被添加到数组时，会被数组强引用</a:t>
            </a:r>
          </a:p>
        </p:txBody>
      </p:sp>
      <p:sp>
        <p:nvSpPr>
          <p:cNvPr id="5" name="线形标注 2 4"/>
          <p:cNvSpPr/>
          <p:nvPr/>
        </p:nvSpPr>
        <p:spPr>
          <a:xfrm>
            <a:off x="5557749" y="1886530"/>
            <a:ext cx="3069324" cy="6395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637"/>
              <a:gd name="adj6" fmla="val -7603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rgbClr val="FFFF00"/>
                </a:solidFill>
                <a:latin typeface="Eurostile"/>
                <a:ea typeface="微软雅黑"/>
                <a:cs typeface="Eurostile"/>
              </a:rPr>
              <a:t>self</a:t>
            </a:r>
            <a:r>
              <a:rPr kumimoji="1" lang="zh-CN" altLang="en-US" sz="1600">
                <a:solidFill>
                  <a:srgbClr val="FFFF00"/>
                </a:solidFill>
                <a:latin typeface="Eurostile"/>
                <a:ea typeface="微软雅黑"/>
                <a:cs typeface="Eurostile"/>
              </a:rPr>
              <a:t>对</a:t>
            </a:r>
            <a:r>
              <a:rPr kumimoji="1" lang="en-US" altLang="zh-CN" sz="1600">
                <a:solidFill>
                  <a:srgbClr val="FFFF00"/>
                </a:solidFill>
                <a:latin typeface="Eurostile"/>
                <a:ea typeface="微软雅黑"/>
                <a:cs typeface="Eurostile"/>
              </a:rPr>
              <a:t>myBlocks</a:t>
            </a:r>
            <a:r>
              <a:rPr kumimoji="1" lang="zh-CN" altLang="en-US" sz="1600">
                <a:solidFill>
                  <a:srgbClr val="FFFF00"/>
                </a:solidFill>
                <a:latin typeface="Eurostile"/>
                <a:ea typeface="微软雅黑"/>
                <a:cs typeface="Eurostile"/>
              </a:rPr>
              <a:t>强引用</a:t>
            </a:r>
          </a:p>
        </p:txBody>
      </p:sp>
      <p:cxnSp>
        <p:nvCxnSpPr>
          <p:cNvPr id="7" name="直线箭头连接符 6"/>
          <p:cNvCxnSpPr/>
          <p:nvPr/>
        </p:nvCxnSpPr>
        <p:spPr>
          <a:xfrm flipH="1" flipV="1">
            <a:off x="2048311" y="2949384"/>
            <a:ext cx="1351886" cy="491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80407" y="3659418"/>
            <a:ext cx="2744736" cy="614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rgbClr val="FFFF00"/>
                </a:solidFill>
                <a:latin typeface="Eurostile"/>
                <a:ea typeface="微软雅黑"/>
                <a:cs typeface="Eurostile"/>
              </a:rPr>
              <a:t>sum</a:t>
            </a:r>
            <a:r>
              <a:rPr kumimoji="1" lang="zh-CN" altLang="en-US" sz="1600">
                <a:solidFill>
                  <a:srgbClr val="FFFF00"/>
                </a:solidFill>
                <a:latin typeface="Eurostile"/>
                <a:ea typeface="微软雅黑"/>
                <a:cs typeface="Eurostile"/>
              </a:rPr>
              <a:t>对</a:t>
            </a:r>
            <a:r>
              <a:rPr kumimoji="1" lang="en-US" altLang="zh-CN" sz="1600">
                <a:solidFill>
                  <a:srgbClr val="FFFF00"/>
                </a:solidFill>
                <a:latin typeface="Eurostile"/>
                <a:ea typeface="微软雅黑"/>
                <a:cs typeface="Eurostile"/>
              </a:rPr>
              <a:t>self</a:t>
            </a:r>
            <a:r>
              <a:rPr kumimoji="1" lang="zh-CN" altLang="en-US" sz="1600">
                <a:solidFill>
                  <a:srgbClr val="FFFF00"/>
                </a:solidFill>
                <a:latin typeface="Eurostile"/>
                <a:ea typeface="微软雅黑"/>
                <a:cs typeface="Eurostile"/>
              </a:rPr>
              <a:t>强引用</a:t>
            </a:r>
          </a:p>
        </p:txBody>
      </p:sp>
      <p:sp>
        <p:nvSpPr>
          <p:cNvPr id="13" name="矩形 12"/>
          <p:cNvSpPr/>
          <p:nvPr/>
        </p:nvSpPr>
        <p:spPr>
          <a:xfrm>
            <a:off x="6208249" y="4041748"/>
            <a:ext cx="1439998" cy="600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Eurostile"/>
                <a:cs typeface="Eurostile"/>
              </a:rPr>
              <a:t>self</a:t>
            </a:r>
            <a:endParaRPr kumimoji="1" lang="zh-CN" altLang="en-US">
              <a:latin typeface="Eurostile"/>
              <a:cs typeface="Eurostile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78748" y="5204585"/>
            <a:ext cx="1440000" cy="600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Eurostile"/>
                <a:cs typeface="Eurostile"/>
              </a:rPr>
              <a:t>myBlocks</a:t>
            </a:r>
            <a:endParaRPr kumimoji="1" lang="zh-CN" altLang="en-US">
              <a:latin typeface="Eurostile"/>
              <a:cs typeface="Eurostile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37750" y="5204582"/>
            <a:ext cx="1439998" cy="600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Eurostile"/>
                <a:cs typeface="Eurostile"/>
              </a:rPr>
              <a:t>sum</a:t>
            </a:r>
            <a:endParaRPr kumimoji="1" lang="zh-CN" altLang="en-US">
              <a:latin typeface="Eurostile"/>
              <a:cs typeface="Eurostile"/>
            </a:endParaRPr>
          </a:p>
        </p:txBody>
      </p:sp>
      <p:cxnSp>
        <p:nvCxnSpPr>
          <p:cNvPr id="17" name="直线箭头连接符 16"/>
          <p:cNvCxnSpPr>
            <a:stCxn id="13" idx="3"/>
            <a:endCxn id="14" idx="0"/>
          </p:cNvCxnSpPr>
          <p:nvPr/>
        </p:nvCxnSpPr>
        <p:spPr>
          <a:xfrm>
            <a:off x="7648247" y="4342149"/>
            <a:ext cx="650501" cy="8624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4" idx="1"/>
            <a:endCxn id="15" idx="3"/>
          </p:cNvCxnSpPr>
          <p:nvPr/>
        </p:nvCxnSpPr>
        <p:spPr>
          <a:xfrm flipH="1" flipV="1">
            <a:off x="6277748" y="5504983"/>
            <a:ext cx="1301000" cy="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15" idx="0"/>
            <a:endCxn id="13" idx="1"/>
          </p:cNvCxnSpPr>
          <p:nvPr/>
        </p:nvCxnSpPr>
        <p:spPr>
          <a:xfrm flipV="1">
            <a:off x="5557749" y="4342149"/>
            <a:ext cx="650500" cy="8624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87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解除循环引用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>
                <a:solidFill>
                  <a:srgbClr val="FF0000"/>
                </a:solidFill>
              </a:rPr>
              <a:t>局部变量默认都是强引用的</a:t>
            </a:r>
            <a:r>
              <a:rPr kumimoji="1" lang="zh-CN" altLang="en-US"/>
              <a:t>，离开其所在的作用域之后就会被释放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使用</a:t>
            </a:r>
            <a:r>
              <a:rPr kumimoji="1" lang="en-US" altLang="zh-CN">
                <a:solidFill>
                  <a:srgbClr val="FF0000"/>
                </a:solidFill>
              </a:rPr>
              <a:t>__weak</a:t>
            </a:r>
            <a:r>
              <a:rPr kumimoji="1" lang="zh-CN" altLang="en-US"/>
              <a:t>关键字，可以将局部变量声明为弱引用</a:t>
            </a:r>
            <a:endParaRPr kumimoji="1"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Menlo-Regular"/>
              </a:rPr>
              <a:t>__weak DemoObj *weakSelf = self;</a:t>
            </a:r>
            <a:endParaRPr kumimoji="1" lang="en-US" altLang="zh-CN">
              <a:solidFill>
                <a:srgbClr val="FF0000"/>
              </a:solidFill>
            </a:endParaRPr>
          </a:p>
          <a:p>
            <a:r>
              <a:rPr kumimoji="1" lang="zh-CN" altLang="en-US"/>
              <a:t>在</a:t>
            </a:r>
            <a:r>
              <a:rPr kumimoji="1" lang="en-US" altLang="zh-CN"/>
              <a:t>Block</a:t>
            </a:r>
            <a:r>
              <a:rPr kumimoji="1" lang="zh-CN" altLang="en-US"/>
              <a:t>中引用</a:t>
            </a:r>
            <a:r>
              <a:rPr kumimoji="1" lang="en-US" altLang="zh-CN"/>
              <a:t>weakSelf</a:t>
            </a:r>
            <a:r>
              <a:rPr kumimoji="1" lang="zh-CN" altLang="en-US"/>
              <a:t>，则</a:t>
            </a:r>
            <a:r>
              <a:rPr kumimoji="1" lang="en-US" altLang="zh-CN"/>
              <a:t>Block</a:t>
            </a:r>
            <a:r>
              <a:rPr kumimoji="1" lang="zh-CN" altLang="en-US"/>
              <a:t>不会再对</a:t>
            </a:r>
            <a:r>
              <a:rPr kumimoji="1" lang="en-US" altLang="zh-CN"/>
              <a:t>self</a:t>
            </a:r>
            <a:r>
              <a:rPr kumimoji="1" lang="zh-CN" altLang="en-US"/>
              <a:t>做强引用</a:t>
            </a:r>
            <a:endParaRPr lang="fr-FR" altLang="zh-CN">
              <a:solidFill>
                <a:srgbClr val="AA0D91"/>
              </a:solidFill>
              <a:latin typeface="Menlo-Regular"/>
            </a:endParaRPr>
          </a:p>
          <a:p>
            <a:pPr marL="0" indent="0">
              <a:buNone/>
            </a:pPr>
            <a:r>
              <a:rPr lang="fr-FR" altLang="zh-CN">
                <a:solidFill>
                  <a:schemeClr val="tx1"/>
                </a:solidFill>
                <a:latin typeface="Menlo-Regular"/>
              </a:rPr>
              <a:t>int(^sum)(int, int) = ^(int x, int y) {</a:t>
            </a:r>
          </a:p>
          <a:p>
            <a:pPr marL="0" indent="0">
              <a:buNone/>
            </a:pPr>
            <a:r>
              <a:rPr lang="fr-FR" altLang="zh-CN">
                <a:solidFill>
                  <a:schemeClr val="tx1"/>
                </a:solidFill>
                <a:latin typeface="Menlo-Regular"/>
              </a:rPr>
              <a:t>    return [</a:t>
            </a:r>
            <a:r>
              <a:rPr lang="fr-FR" altLang="zh-CN">
                <a:solidFill>
                  <a:srgbClr val="FF0000"/>
                </a:solidFill>
                <a:latin typeface="Menlo-Regular"/>
              </a:rPr>
              <a:t>weakSelf</a:t>
            </a:r>
            <a:r>
              <a:rPr lang="fr-FR" altLang="zh-CN">
                <a:solidFill>
                  <a:schemeClr val="tx1"/>
                </a:solidFill>
                <a:latin typeface="Menlo-Regular"/>
              </a:rPr>
              <a:t> sum:x y:y];</a:t>
            </a:r>
          </a:p>
          <a:p>
            <a:pPr marL="0" indent="0">
              <a:buNone/>
            </a:pPr>
            <a:r>
              <a:rPr lang="fr-FR" altLang="zh-CN">
                <a:solidFill>
                  <a:schemeClr val="tx1"/>
                </a:solidFill>
                <a:latin typeface="Menlo-Regular"/>
              </a:rPr>
              <a:t>};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08249" y="4041748"/>
            <a:ext cx="1439998" cy="600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Eurostile"/>
                <a:cs typeface="Eurostile"/>
              </a:rPr>
              <a:t>self</a:t>
            </a:r>
            <a:endParaRPr kumimoji="1" lang="zh-CN" altLang="en-US">
              <a:latin typeface="Eurostile"/>
              <a:cs typeface="Eurostile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78748" y="5204585"/>
            <a:ext cx="1440000" cy="600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Eurostile"/>
                <a:cs typeface="Eurostile"/>
              </a:rPr>
              <a:t>myBlocks</a:t>
            </a:r>
            <a:endParaRPr kumimoji="1" lang="zh-CN" altLang="en-US">
              <a:latin typeface="Eurostile"/>
              <a:cs typeface="Eurostile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37750" y="5204582"/>
            <a:ext cx="1439998" cy="600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Eurostile"/>
                <a:cs typeface="Eurostile"/>
              </a:rPr>
              <a:t>sum</a:t>
            </a:r>
            <a:endParaRPr kumimoji="1" lang="zh-CN" altLang="en-US">
              <a:latin typeface="Eurostile"/>
              <a:cs typeface="Eurostile"/>
            </a:endParaRPr>
          </a:p>
        </p:txBody>
      </p:sp>
      <p:cxnSp>
        <p:nvCxnSpPr>
          <p:cNvPr id="7" name="直线箭头连接符 6"/>
          <p:cNvCxnSpPr>
            <a:stCxn id="4" idx="3"/>
            <a:endCxn id="5" idx="0"/>
          </p:cNvCxnSpPr>
          <p:nvPr/>
        </p:nvCxnSpPr>
        <p:spPr>
          <a:xfrm>
            <a:off x="7648247" y="4342149"/>
            <a:ext cx="650501" cy="8624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stCxn id="5" idx="1"/>
            <a:endCxn id="6" idx="3"/>
          </p:cNvCxnSpPr>
          <p:nvPr/>
        </p:nvCxnSpPr>
        <p:spPr>
          <a:xfrm flipH="1" flipV="1">
            <a:off x="6277748" y="5504983"/>
            <a:ext cx="1301000" cy="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6" idx="0"/>
            <a:endCxn id="4" idx="1"/>
          </p:cNvCxnSpPr>
          <p:nvPr/>
        </p:nvCxnSpPr>
        <p:spPr>
          <a:xfrm flipV="1">
            <a:off x="5557749" y="4342149"/>
            <a:ext cx="650500" cy="862433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52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应用场景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iOS</a:t>
            </a:r>
            <a:r>
              <a:rPr kumimoji="1" lang="zh-CN" altLang="en-US"/>
              <a:t>中使用</a:t>
            </a:r>
            <a:r>
              <a:rPr kumimoji="1" lang="en-US" altLang="zh-CN">
                <a:solidFill>
                  <a:srgbClr val="3366FF"/>
                </a:solidFill>
              </a:rPr>
              <a:t>Block</a:t>
            </a:r>
            <a:r>
              <a:rPr kumimoji="1" lang="zh-CN" altLang="en-US"/>
              <a:t>的场景</a:t>
            </a:r>
            <a:endParaRPr kumimoji="1" lang="en-US" altLang="zh-CN"/>
          </a:p>
          <a:p>
            <a:pPr marL="685800" lvl="1" indent="-457200">
              <a:buFont typeface="+mj-lt"/>
              <a:buAutoNum type="arabicParenBoth"/>
            </a:pPr>
            <a:r>
              <a:rPr kumimoji="1" lang="zh-CN" altLang="en-US"/>
              <a:t>遍历数组或者字典</a:t>
            </a:r>
            <a:endParaRPr kumimoji="1" lang="en-US" altLang="zh-CN"/>
          </a:p>
          <a:p>
            <a:pPr marL="685800" lvl="1" indent="-457200">
              <a:buFont typeface="+mj-lt"/>
              <a:buAutoNum type="arabicParenBoth"/>
            </a:pPr>
            <a:r>
              <a:rPr kumimoji="1" lang="zh-CN" altLang="en-US"/>
              <a:t>视图动画</a:t>
            </a:r>
            <a:endParaRPr kumimoji="1" lang="en-US" altLang="zh-CN"/>
          </a:p>
          <a:p>
            <a:pPr marL="685800" lvl="1" indent="-457200">
              <a:buFont typeface="+mj-lt"/>
              <a:buAutoNum type="arabicParenBoth"/>
            </a:pPr>
            <a:r>
              <a:rPr kumimoji="1" lang="zh-CN" altLang="en-US"/>
              <a:t>排序</a:t>
            </a:r>
            <a:endParaRPr kumimoji="1" lang="en-US" altLang="zh-CN"/>
          </a:p>
          <a:p>
            <a:pPr marL="685800" lvl="1" indent="-457200">
              <a:buFont typeface="+mj-lt"/>
              <a:buAutoNum type="arabicParenBoth"/>
            </a:pPr>
            <a:r>
              <a:rPr kumimoji="1" lang="zh-CN" altLang="en-US"/>
              <a:t>通知</a:t>
            </a:r>
            <a:endParaRPr kumimoji="1" lang="en-US" altLang="zh-CN"/>
          </a:p>
          <a:p>
            <a:pPr marL="685800" lvl="1" indent="-457200">
              <a:buFont typeface="+mj-lt"/>
              <a:buAutoNum type="arabicParenBoth"/>
            </a:pPr>
            <a:r>
              <a:rPr kumimoji="1" lang="zh-CN" altLang="en-US"/>
              <a:t>错误处理</a:t>
            </a:r>
            <a:endParaRPr kumimoji="1" lang="en-US" altLang="zh-CN"/>
          </a:p>
          <a:p>
            <a:pPr marL="685800" lvl="1" indent="-457200">
              <a:buFont typeface="+mj-lt"/>
              <a:buAutoNum type="arabicParenBoth"/>
            </a:pPr>
            <a:r>
              <a:rPr kumimoji="1" lang="zh-CN" altLang="en-US"/>
              <a:t>多线程</a:t>
            </a:r>
            <a:endParaRPr kumimoji="1" lang="en-US" altLang="zh-CN"/>
          </a:p>
          <a:p>
            <a:pPr marL="685800" lvl="1" indent="-457200">
              <a:buFont typeface="+mj-lt"/>
              <a:buAutoNum type="arabicParenBoth"/>
            </a:pPr>
            <a:r>
              <a:rPr kumimoji="1" lang="zh-CN" altLang="zh-CN"/>
              <a:t>……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提示</a:t>
            </a:r>
            <a:r>
              <a:rPr kumimoji="1" lang="zh-CN" altLang="zh-CN"/>
              <a:t>：</a:t>
            </a:r>
            <a:r>
              <a:rPr kumimoji="1" lang="zh-CN" altLang="en-US">
                <a:solidFill>
                  <a:srgbClr val="0000FF"/>
                </a:solidFill>
              </a:rPr>
              <a:t>在</a:t>
            </a:r>
            <a:r>
              <a:rPr kumimoji="1" lang="en-US" altLang="zh-CN">
                <a:solidFill>
                  <a:srgbClr val="0000FF"/>
                </a:solidFill>
              </a:rPr>
              <a:t>Block</a:t>
            </a:r>
            <a:r>
              <a:rPr kumimoji="1" lang="zh-CN" altLang="en-US">
                <a:solidFill>
                  <a:srgbClr val="0000FF"/>
                </a:solidFill>
              </a:rPr>
              <a:t>内部，如果碰到</a:t>
            </a:r>
            <a:r>
              <a:rPr kumimoji="1" lang="en-US" altLang="zh-CN">
                <a:solidFill>
                  <a:srgbClr val="FF0000"/>
                </a:solidFill>
              </a:rPr>
              <a:t>self</a:t>
            </a:r>
            <a:r>
              <a:rPr kumimoji="1" lang="zh-CN" altLang="en-US">
                <a:solidFill>
                  <a:srgbClr val="0000FF"/>
                </a:solidFill>
              </a:rPr>
              <a:t>，最好能够思考一下</a:t>
            </a:r>
          </a:p>
        </p:txBody>
      </p:sp>
    </p:spTree>
    <p:extLst>
      <p:ext uri="{BB962C8B-B14F-4D97-AF65-F5344CB8AC3E}">
        <p14:creationId xmlns:p14="http://schemas.microsoft.com/office/powerpoint/2010/main" val="163975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/>
              <a:t>Q &amp; A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7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Blocks</a:t>
            </a:r>
            <a:r>
              <a:rPr kumimoji="1" lang="zh-CN" altLang="en-US"/>
              <a:t>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/>
              <a:t>定义</a:t>
            </a:r>
            <a:endParaRPr kumimoji="1" lang="en-US" altLang="zh-CN"/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CN"/>
              <a:t>Block</a:t>
            </a:r>
            <a:r>
              <a:rPr kumimoji="1" lang="zh-CN" altLang="en-US"/>
              <a:t>是</a:t>
            </a:r>
            <a:r>
              <a:rPr kumimoji="1" lang="en-US" altLang="zh-CN"/>
              <a:t>OC</a:t>
            </a:r>
            <a:r>
              <a:rPr kumimoji="1" lang="zh-CN" altLang="en-US"/>
              <a:t>中的</a:t>
            </a:r>
            <a:r>
              <a:rPr kumimoji="1" lang="zh-CN" altLang="en-US">
                <a:solidFill>
                  <a:srgbClr val="FF0000"/>
                </a:solidFill>
              </a:rPr>
              <a:t>一种数据类型</a:t>
            </a:r>
            <a:r>
              <a:rPr kumimoji="1" lang="zh-CN" altLang="en-US"/>
              <a:t>，在</a:t>
            </a:r>
            <a:r>
              <a:rPr kumimoji="1" lang="en-US" altLang="zh-CN"/>
              <a:t>iOS</a:t>
            </a:r>
            <a:r>
              <a:rPr kumimoji="1" lang="zh-CN" altLang="en-US"/>
              <a:t>开发中被广泛使用</a:t>
            </a:r>
            <a:endParaRPr kumimoji="1" lang="en-US" altLang="zh-CN"/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zh-CN">
                <a:solidFill>
                  <a:srgbClr val="FF0000"/>
                </a:solidFill>
              </a:rPr>
              <a:t>^</a:t>
            </a:r>
            <a:r>
              <a:rPr kumimoji="1" lang="zh-CN" altLang="en-US"/>
              <a:t>是</a:t>
            </a:r>
            <a:r>
              <a:rPr kumimoji="1" lang="en-US" altLang="zh-CN"/>
              <a:t>Block</a:t>
            </a:r>
            <a:r>
              <a:rPr kumimoji="1" lang="zh-CN" altLang="en-US"/>
              <a:t>的特有标记</a:t>
            </a:r>
            <a:endParaRPr kumimoji="1" lang="en-US" altLang="zh-CN"/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CN"/>
              <a:t>Block</a:t>
            </a:r>
            <a:r>
              <a:rPr kumimoji="1" lang="zh-CN" altLang="en-US"/>
              <a:t>的实现代码包含在</a:t>
            </a:r>
            <a:r>
              <a:rPr kumimoji="1" lang="en-US" altLang="zh-CN">
                <a:solidFill>
                  <a:srgbClr val="FF0000"/>
                </a:solidFill>
              </a:rPr>
              <a:t>{}</a:t>
            </a:r>
            <a:r>
              <a:rPr kumimoji="1" lang="zh-CN" altLang="en-US"/>
              <a:t>之间</a:t>
            </a:r>
            <a:endParaRPr kumimoji="1" lang="en-US" altLang="zh-CN"/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大多情况下，以内联</a:t>
            </a:r>
            <a:r>
              <a:rPr kumimoji="1" lang="en-US" altLang="zh-CN">
                <a:solidFill>
                  <a:srgbClr val="FF0000"/>
                </a:solidFill>
              </a:rPr>
              <a:t>inline</a:t>
            </a:r>
            <a:r>
              <a:rPr kumimoji="1" lang="zh-CN" altLang="en-US"/>
              <a:t>函数的方式被定义和使用</a:t>
            </a:r>
            <a:endParaRPr kumimoji="1" lang="en-US" altLang="zh-CN"/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CN"/>
              <a:t>Block</a:t>
            </a:r>
            <a:r>
              <a:rPr kumimoji="1" lang="zh-CN" altLang="en-US"/>
              <a:t>与</a:t>
            </a:r>
            <a:r>
              <a:rPr kumimoji="1" lang="en-US" altLang="zh-CN"/>
              <a:t>C</a:t>
            </a:r>
            <a:r>
              <a:rPr kumimoji="1" lang="zh-CN" altLang="en-US"/>
              <a:t>语言的函数指针有些相似，但使用起来更加灵活</a:t>
            </a:r>
            <a:endParaRPr kumimoji="1" lang="en-US" altLang="zh-CN"/>
          </a:p>
          <a:p>
            <a:r>
              <a:rPr kumimoji="1" lang="zh-CN" altLang="en-US"/>
              <a:t>示例</a:t>
            </a:r>
            <a:endParaRPr kumimoji="1" lang="en-US" altLang="zh-CN"/>
          </a:p>
          <a:p>
            <a:pPr marL="228600" lvl="1" indent="0">
              <a:buNone/>
            </a:pPr>
            <a:r>
              <a:rPr lang="en-US" altLang="zh-CN" sz="15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500">
                <a:solidFill>
                  <a:srgbClr val="000000"/>
                </a:solidFill>
                <a:latin typeface="Menlo-Regular"/>
              </a:rPr>
              <a:t>(^demoBlock)() = ^ {</a:t>
            </a:r>
          </a:p>
          <a:p>
            <a:pPr marL="228600" lvl="1" indent="0">
              <a:buNone/>
            </a:pPr>
            <a:r>
              <a:rPr lang="en-US" altLang="zh-CN" sz="1500">
                <a:solidFill>
                  <a:srgbClr val="000000"/>
                </a:solidFill>
                <a:latin typeface="Menlo-Regular"/>
              </a:rPr>
              <a:t>    NSLog(</a:t>
            </a:r>
            <a:r>
              <a:rPr lang="en-US" altLang="zh-CN" sz="1500">
                <a:solidFill>
                  <a:srgbClr val="C41A16"/>
                </a:solidFill>
                <a:latin typeface="Menlo-Regular"/>
              </a:rPr>
              <a:t>@"demo Block"</a:t>
            </a:r>
            <a:r>
              <a:rPr lang="en-US" altLang="zh-CN" sz="150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228600" lvl="1" indent="0">
              <a:buNone/>
            </a:pPr>
            <a:r>
              <a:rPr lang="en-US" altLang="zh-CN" sz="1500">
                <a:solidFill>
                  <a:srgbClr val="000000"/>
                </a:solidFill>
                <a:latin typeface="Menlo-Regular"/>
              </a:rPr>
              <a:t>};</a:t>
            </a:r>
          </a:p>
          <a:p>
            <a:pPr marL="228600" lvl="1" indent="0">
              <a:buNone/>
            </a:pPr>
            <a:r>
              <a:rPr lang="en-US" altLang="zh-CN" sz="150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500">
                <a:solidFill>
                  <a:srgbClr val="000000"/>
                </a:solidFill>
                <a:latin typeface="Menlo-Regular"/>
              </a:rPr>
              <a:t>(^sumBlock)(</a:t>
            </a:r>
            <a:r>
              <a:rPr lang="en-US" altLang="zh-CN" sz="150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5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50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500">
                <a:solidFill>
                  <a:srgbClr val="000000"/>
                </a:solidFill>
                <a:latin typeface="Menlo-Regular"/>
              </a:rPr>
              <a:t>) = ^(</a:t>
            </a:r>
            <a:r>
              <a:rPr lang="en-US" altLang="zh-CN" sz="150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500">
                <a:solidFill>
                  <a:srgbClr val="000000"/>
                </a:solidFill>
                <a:latin typeface="Menlo-Regular"/>
              </a:rPr>
              <a:t> x, </a:t>
            </a:r>
            <a:r>
              <a:rPr lang="en-US" altLang="zh-CN" sz="150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500">
                <a:solidFill>
                  <a:srgbClr val="000000"/>
                </a:solidFill>
                <a:latin typeface="Menlo-Regular"/>
              </a:rPr>
              <a:t> y) {</a:t>
            </a:r>
          </a:p>
          <a:p>
            <a:pPr marL="228600" lvl="1" indent="0">
              <a:buNone/>
            </a:pPr>
            <a:r>
              <a:rPr lang="is-IS" altLang="zh-CN" sz="150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altLang="zh-CN" sz="15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is-IS" altLang="zh-CN" sz="1500">
                <a:solidFill>
                  <a:srgbClr val="000000"/>
                </a:solidFill>
                <a:latin typeface="Menlo-Regular"/>
              </a:rPr>
              <a:t> x + y;</a:t>
            </a:r>
          </a:p>
          <a:p>
            <a:pPr marL="228600" lvl="1" indent="0">
              <a:buNone/>
            </a:pPr>
            <a:r>
              <a:rPr lang="is-IS" altLang="zh-CN" sz="1500">
                <a:solidFill>
                  <a:srgbClr val="000000"/>
                </a:solidFill>
                <a:latin typeface="Menlo-Regular"/>
              </a:rPr>
              <a:t>};</a:t>
            </a:r>
          </a:p>
          <a:p>
            <a:r>
              <a:rPr kumimoji="1" lang="zh-CN" altLang="en-US"/>
              <a:t>格式说明：</a:t>
            </a:r>
            <a:endParaRPr kumimoji="1" lang="en-US" altLang="zh-CN"/>
          </a:p>
          <a:p>
            <a:pPr lvl="1"/>
            <a:r>
              <a:rPr kumimoji="1" lang="en-US" altLang="zh-CN">
                <a:solidFill>
                  <a:srgbClr val="FF0000"/>
                </a:solidFill>
              </a:rPr>
              <a:t>(</a:t>
            </a:r>
            <a:r>
              <a:rPr kumimoji="1" lang="zh-CN" altLang="en-US"/>
              <a:t>返回类型</a:t>
            </a:r>
            <a:r>
              <a:rPr kumimoji="1" lang="en-US" altLang="zh-CN">
                <a:solidFill>
                  <a:srgbClr val="FF0000"/>
                </a:solidFill>
              </a:rPr>
              <a:t>)(^</a:t>
            </a:r>
            <a:r>
              <a:rPr kumimoji="1" lang="zh-CN" altLang="en-US"/>
              <a:t>块名称</a:t>
            </a:r>
            <a:r>
              <a:rPr kumimoji="1" lang="en-US" altLang="zh-CN">
                <a:solidFill>
                  <a:srgbClr val="FF0000"/>
                </a:solidFill>
              </a:rPr>
              <a:t>)(</a:t>
            </a:r>
            <a:r>
              <a:rPr kumimoji="1" lang="zh-CN" altLang="en-US"/>
              <a:t>参数类型</a:t>
            </a:r>
            <a:r>
              <a:rPr kumimoji="1" lang="en-US" altLang="zh-CN">
                <a:solidFill>
                  <a:srgbClr val="FF0000"/>
                </a:solidFill>
              </a:rPr>
              <a:t>)</a:t>
            </a:r>
            <a:r>
              <a:rPr kumimoji="1" lang="zh-CN" altLang="en-US">
                <a:solidFill>
                  <a:srgbClr val="FF0000"/>
                </a:solidFill>
              </a:rPr>
              <a:t> </a:t>
            </a:r>
            <a:r>
              <a:rPr kumimoji="1" lang="en-US" altLang="zh-CN">
                <a:solidFill>
                  <a:srgbClr val="FF0000"/>
                </a:solidFill>
              </a:rPr>
              <a:t>=</a:t>
            </a:r>
            <a:r>
              <a:rPr kumimoji="1" lang="zh-CN" altLang="en-US">
                <a:solidFill>
                  <a:srgbClr val="FF0000"/>
                </a:solidFill>
              </a:rPr>
              <a:t> </a:t>
            </a:r>
            <a:r>
              <a:rPr kumimoji="1" lang="zh-CN" altLang="zh-CN">
                <a:solidFill>
                  <a:srgbClr val="FF0000"/>
                </a:solidFill>
              </a:rPr>
              <a:t>^</a:t>
            </a:r>
            <a:r>
              <a:rPr kumimoji="1" lang="en-US" altLang="zh-CN">
                <a:solidFill>
                  <a:srgbClr val="FF0000"/>
                </a:solidFill>
              </a:rPr>
              <a:t>(</a:t>
            </a:r>
            <a:r>
              <a:rPr kumimoji="1" lang="zh-CN" altLang="en-US"/>
              <a:t>参数列表</a:t>
            </a:r>
            <a:r>
              <a:rPr kumimoji="1" lang="en-US" altLang="zh-CN">
                <a:solidFill>
                  <a:srgbClr val="FF0000"/>
                </a:solidFill>
              </a:rPr>
              <a:t>)</a:t>
            </a:r>
            <a:r>
              <a:rPr kumimoji="1" lang="zh-CN" altLang="en-US">
                <a:solidFill>
                  <a:srgbClr val="FF0000"/>
                </a:solidFill>
              </a:rPr>
              <a:t> </a:t>
            </a:r>
            <a:r>
              <a:rPr kumimoji="1" lang="en-US" altLang="zh-CN">
                <a:solidFill>
                  <a:srgbClr val="FF0000"/>
                </a:solidFill>
              </a:rPr>
              <a:t>{</a:t>
            </a:r>
            <a:r>
              <a:rPr kumimoji="1" lang="zh-CN" altLang="en-US">
                <a:solidFill>
                  <a:srgbClr val="FF0000"/>
                </a:solidFill>
              </a:rPr>
              <a:t>代码实现</a:t>
            </a:r>
            <a:r>
              <a:rPr kumimoji="1" lang="en-US" altLang="zh-CN">
                <a:solidFill>
                  <a:srgbClr val="FF0000"/>
                </a:solidFill>
              </a:rPr>
              <a:t>};</a:t>
            </a:r>
          </a:p>
          <a:p>
            <a:pPr lvl="1"/>
            <a:r>
              <a:rPr kumimoji="1" lang="zh-CN" altLang="en-US"/>
              <a:t>如果没有参数，等号后面参数列表的</a:t>
            </a:r>
            <a:r>
              <a:rPr kumimoji="1" lang="en-US" altLang="zh-CN">
                <a:solidFill>
                  <a:srgbClr val="FF0000"/>
                </a:solidFill>
              </a:rPr>
              <a:t>()</a:t>
            </a:r>
            <a:r>
              <a:rPr kumimoji="1" lang="zh-CN" altLang="en-US"/>
              <a:t>可以省略</a:t>
            </a:r>
          </a:p>
        </p:txBody>
      </p:sp>
    </p:spTree>
    <p:extLst>
      <p:ext uri="{BB962C8B-B14F-4D97-AF65-F5344CB8AC3E}">
        <p14:creationId xmlns:p14="http://schemas.microsoft.com/office/powerpoint/2010/main" val="237792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常见面试题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4758857" cy="4675188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>
                <a:solidFill>
                  <a:srgbClr val="3366FF"/>
                </a:solidFill>
              </a:rPr>
              <a:t>Block</a:t>
            </a:r>
            <a:r>
              <a:rPr kumimoji="1" lang="zh-CN" altLang="en-US" dirty="0"/>
              <a:t>可以使用</a:t>
            </a:r>
            <a:r>
              <a:rPr kumimoji="1" lang="zh-CN" altLang="en-US" dirty="0">
                <a:solidFill>
                  <a:srgbClr val="FF0000"/>
                </a:solidFill>
              </a:rPr>
              <a:t>在定义之前声明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FF0000"/>
                </a:solidFill>
              </a:rPr>
              <a:t>局部变量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pPr marL="0" indent="0">
              <a:buNone/>
            </a:pPr>
            <a:r>
              <a:rPr lang="da-DK" altLang="zh-CN" sz="18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 i = </a:t>
            </a:r>
            <a:r>
              <a:rPr lang="da-DK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fi-FI" altLang="zh-CN" sz="1800" dirty="0" err="1">
                <a:solidFill>
                  <a:srgbClr val="AA0D91"/>
                </a:solidFill>
                <a:latin typeface="Menlo-Regular"/>
              </a:rPr>
              <a:t>void</a:t>
            </a:r>
            <a:r>
              <a:rPr lang="fi-FI" altLang="zh-CN" sz="1800" dirty="0" err="1">
                <a:solidFill>
                  <a:srgbClr val="000000"/>
                </a:solidFill>
                <a:latin typeface="Menlo-Regular"/>
              </a:rPr>
              <a:t>(^myBlock</a:t>
            </a:r>
            <a:r>
              <a:rPr lang="fi-FI" altLang="zh-CN" sz="1800" dirty="0">
                <a:solidFill>
                  <a:srgbClr val="000000"/>
                </a:solidFill>
                <a:latin typeface="Menlo-Regular"/>
              </a:rPr>
              <a:t>)() = ^{</a:t>
            </a:r>
          </a:p>
          <a:p>
            <a:pPr marL="0" indent="0">
              <a:buNone/>
            </a:pPr>
            <a:r>
              <a:rPr lang="fi-FI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altLang="zh-CN" sz="1800" dirty="0" err="1">
                <a:solidFill>
                  <a:srgbClr val="2E0D6E"/>
                </a:solidFill>
                <a:latin typeface="Menlo-Regular"/>
              </a:rPr>
              <a:t>NSLog</a:t>
            </a:r>
            <a:r>
              <a:rPr lang="fi-FI" altLang="zh-CN" sz="1800" dirty="0" err="1">
                <a:solidFill>
                  <a:srgbClr val="000000"/>
                </a:solidFill>
                <a:latin typeface="Menlo-Regular"/>
              </a:rPr>
              <a:t>(</a:t>
            </a:r>
            <a:r>
              <a:rPr lang="fi-FI" altLang="zh-CN" sz="1800" dirty="0" err="1">
                <a:solidFill>
                  <a:srgbClr val="C41A16"/>
                </a:solidFill>
                <a:latin typeface="Menlo-Regular"/>
              </a:rPr>
              <a:t>@"%d</a:t>
            </a:r>
            <a:r>
              <a:rPr lang="fi-FI" altLang="zh-CN" sz="18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fi-FI" altLang="zh-CN" sz="1800" dirty="0">
                <a:solidFill>
                  <a:srgbClr val="000000"/>
                </a:solidFill>
                <a:latin typeface="Menlo-Regular"/>
              </a:rPr>
              <a:t>, i);</a:t>
            </a:r>
          </a:p>
          <a:p>
            <a:pPr marL="0" indent="0">
              <a:buNone/>
            </a:pPr>
            <a:r>
              <a:rPr lang="fi-FI" altLang="zh-CN" sz="1800" dirty="0">
                <a:solidFill>
                  <a:srgbClr val="000000"/>
                </a:solidFill>
                <a:latin typeface="Menlo-Regular"/>
              </a:rPr>
              <a:t>};</a:t>
            </a:r>
          </a:p>
          <a:p>
            <a:pPr marL="0" indent="0">
              <a:buNone/>
            </a:pP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i = </a:t>
            </a:r>
            <a:r>
              <a:rPr lang="da-DK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;</a:t>
            </a:r>
            <a:endParaRPr lang="fi-FI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fi-FI" altLang="zh-CN" sz="1800" dirty="0" err="1">
                <a:solidFill>
                  <a:srgbClr val="000000"/>
                </a:solidFill>
                <a:latin typeface="Menlo-Regular"/>
              </a:rPr>
              <a:t>myBlock</a:t>
            </a:r>
            <a:r>
              <a:rPr lang="fi-FI" altLang="zh-CN" sz="1800" dirty="0">
                <a:solidFill>
                  <a:srgbClr val="000000"/>
                </a:solidFill>
                <a:latin typeface="Menlo-Regular"/>
              </a:rPr>
              <a:t>();</a:t>
            </a:r>
          </a:p>
          <a:p>
            <a:pPr marL="0" indent="0">
              <a:buNone/>
            </a:pPr>
            <a:endParaRPr lang="fi-FI" altLang="zh-CN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dirty="0"/>
              <a:t>注意：</a:t>
            </a:r>
            <a:endParaRPr kumimoji="1" lang="en-US" altLang="zh-CN" dirty="0"/>
          </a:p>
          <a:p>
            <a:pPr marL="457200" indent="-457200">
              <a:buFont typeface="+mj-lt"/>
              <a:buAutoNum type="arabicParenBoth"/>
            </a:pPr>
            <a:r>
              <a:rPr kumimoji="1" lang="zh-CN" altLang="en-US" dirty="0"/>
              <a:t>在定义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时，会在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中</a:t>
            </a:r>
            <a:r>
              <a:rPr kumimoji="1" lang="zh-CN" altLang="en-US" dirty="0">
                <a:solidFill>
                  <a:srgbClr val="FF0000"/>
                </a:solidFill>
              </a:rPr>
              <a:t>建立当前局部变量内容的副本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拷贝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+mj-lt"/>
              <a:buAutoNum type="arabicParenBoth"/>
            </a:pPr>
            <a:r>
              <a:rPr kumimoji="1" lang="zh-CN" altLang="en-US" dirty="0"/>
              <a:t>后续再对该变量的数值进行修改，不会影响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中的数值</a:t>
            </a:r>
            <a:endParaRPr kumimoji="1" lang="en-US" altLang="zh-CN" dirty="0"/>
          </a:p>
          <a:p>
            <a:pPr marL="457200" indent="-457200">
              <a:buFont typeface="+mj-lt"/>
              <a:buAutoNum type="arabicParenBoth"/>
            </a:pPr>
            <a:r>
              <a:rPr kumimoji="1" lang="zh-CN" altLang="en-US" dirty="0"/>
              <a:t>如果需要在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中保持局部变量的数值变化，需要使用</a:t>
            </a:r>
            <a:r>
              <a:rPr kumimoji="1" lang="en-US" altLang="zh-CN" dirty="0">
                <a:solidFill>
                  <a:srgbClr val="FF0000"/>
                </a:solidFill>
              </a:rPr>
              <a:t>__block</a:t>
            </a:r>
            <a:r>
              <a:rPr kumimoji="1" lang="zh-CN" altLang="en-US" dirty="0"/>
              <a:t>关键字</a:t>
            </a:r>
            <a:endParaRPr kumimoji="1" lang="en-US" altLang="zh-CN" dirty="0"/>
          </a:p>
          <a:p>
            <a:pPr marL="457200" indent="-457200">
              <a:buFont typeface="+mj-lt"/>
              <a:buAutoNum type="arabicParenBoth"/>
            </a:pPr>
            <a:r>
              <a:rPr kumimoji="1" lang="zh-CN" altLang="en-US" dirty="0"/>
              <a:t>使用</a:t>
            </a:r>
            <a:r>
              <a:rPr kumimoji="1" lang="en-US" altLang="zh-CN" dirty="0">
                <a:solidFill>
                  <a:srgbClr val="FF0000"/>
                </a:solidFill>
              </a:rPr>
              <a:t>__block</a:t>
            </a:r>
            <a:r>
              <a:rPr kumimoji="1" lang="zh-CN" altLang="en-US" dirty="0"/>
              <a:t>关键字后，同样可以在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中修改该变量的数值</a:t>
            </a:r>
          </a:p>
        </p:txBody>
      </p:sp>
      <p:sp>
        <p:nvSpPr>
          <p:cNvPr id="4" name="矩形 3"/>
          <p:cNvSpPr/>
          <p:nvPr/>
        </p:nvSpPr>
        <p:spPr>
          <a:xfrm>
            <a:off x="5462162" y="1450975"/>
            <a:ext cx="3369742" cy="46751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>
                <a:solidFill>
                  <a:srgbClr val="FFFF00"/>
                </a:solidFill>
                <a:latin typeface="Menlo Regular"/>
                <a:cs typeface="Menlo Regular"/>
              </a:rPr>
              <a:t>myBlock();</a:t>
            </a:r>
          </a:p>
          <a:p>
            <a:endParaRPr kumimoji="1" lang="en-US" altLang="zh-CN">
              <a:latin typeface="Menlo Regular"/>
              <a:cs typeface="Menlo Regular"/>
            </a:endParaRPr>
          </a:p>
          <a:p>
            <a:r>
              <a:rPr kumimoji="1" lang="en-US" altLang="zh-CN">
                <a:solidFill>
                  <a:srgbClr val="CCFFCC"/>
                </a:solidFill>
                <a:latin typeface="Menlo Regular"/>
                <a:cs typeface="Menlo Regular"/>
              </a:rPr>
              <a:t>i</a:t>
            </a:r>
            <a:r>
              <a:rPr kumimoji="1" lang="zh-CN" altLang="en-US">
                <a:solidFill>
                  <a:srgbClr val="CCFFCC"/>
                </a:solidFill>
                <a:latin typeface="Menlo Regular"/>
                <a:cs typeface="Menlo Regular"/>
              </a:rPr>
              <a:t> </a:t>
            </a:r>
            <a:r>
              <a:rPr kumimoji="1" lang="en-US" altLang="zh-CN">
                <a:solidFill>
                  <a:srgbClr val="CCFFCC"/>
                </a:solidFill>
                <a:latin typeface="Menlo Regular"/>
                <a:cs typeface="Menlo Regular"/>
              </a:rPr>
              <a:t>=</a:t>
            </a:r>
            <a:r>
              <a:rPr kumimoji="1" lang="zh-CN" altLang="en-US">
                <a:solidFill>
                  <a:srgbClr val="CCFFCC"/>
                </a:solidFill>
                <a:latin typeface="Menlo Regular"/>
                <a:cs typeface="Menlo Regular"/>
              </a:rPr>
              <a:t> </a:t>
            </a:r>
            <a:r>
              <a:rPr kumimoji="1" lang="en-US" altLang="zh-CN">
                <a:solidFill>
                  <a:srgbClr val="CCFFCC"/>
                </a:solidFill>
                <a:latin typeface="Menlo Regular"/>
                <a:cs typeface="Menlo Regular"/>
              </a:rPr>
              <a:t>100;</a:t>
            </a:r>
          </a:p>
          <a:p>
            <a:endParaRPr kumimoji="1" lang="en-US" altLang="zh-CN">
              <a:latin typeface="Menlo Regular"/>
              <a:cs typeface="Menlo Regular"/>
            </a:endParaRPr>
          </a:p>
          <a:p>
            <a:r>
              <a:rPr kumimoji="1" lang="en-US" altLang="zh-CN">
                <a:latin typeface="Menlo Regular"/>
                <a:cs typeface="Menlo Regular"/>
              </a:rPr>
              <a:t>void</a:t>
            </a:r>
            <a:r>
              <a:rPr kumimoji="1" lang="zh-CN" altLang="en-US">
                <a:latin typeface="Menlo Regular"/>
                <a:cs typeface="Menlo Regular"/>
              </a:rPr>
              <a:t> </a:t>
            </a:r>
            <a:r>
              <a:rPr kumimoji="1" lang="en-US" altLang="zh-CN">
                <a:latin typeface="Menlo Regular"/>
                <a:cs typeface="Menlo Regular"/>
              </a:rPr>
              <a:t>(^myBlock)()</a:t>
            </a:r>
            <a:r>
              <a:rPr kumimoji="1" lang="zh-CN" altLang="en-US">
                <a:latin typeface="Menlo Regular"/>
                <a:cs typeface="Menlo Regular"/>
              </a:rPr>
              <a:t> </a:t>
            </a:r>
            <a:r>
              <a:rPr kumimoji="1" lang="en-US" altLang="zh-CN">
                <a:latin typeface="Menlo Regular"/>
                <a:cs typeface="Menlo Regular"/>
              </a:rPr>
              <a:t>=</a:t>
            </a:r>
            <a:r>
              <a:rPr kumimoji="1" lang="zh-CN" altLang="en-US">
                <a:latin typeface="Menlo Regular"/>
                <a:cs typeface="Menlo Regular"/>
              </a:rPr>
              <a:t> </a:t>
            </a:r>
            <a:r>
              <a:rPr kumimoji="1" lang="en-US" altLang="zh-CN">
                <a:latin typeface="Menlo Regular"/>
                <a:cs typeface="Menlo Regular"/>
              </a:rPr>
              <a:t>^{</a:t>
            </a:r>
          </a:p>
          <a:p>
            <a:pPr lvl="1"/>
            <a:r>
              <a:rPr kumimoji="1" lang="en-US" altLang="zh-CN">
                <a:latin typeface="Menlo Regular"/>
                <a:cs typeface="Menlo Regular"/>
              </a:rPr>
              <a:t>NSLog(@"%d",</a:t>
            </a:r>
            <a:r>
              <a:rPr kumimoji="1" lang="zh-CN" altLang="en-US">
                <a:latin typeface="Menlo Regular"/>
                <a:cs typeface="Menlo Regular"/>
              </a:rPr>
              <a:t> </a:t>
            </a:r>
            <a:r>
              <a:rPr kumimoji="1" lang="en-US" altLang="zh-CN">
                <a:latin typeface="Menlo Regular"/>
                <a:cs typeface="Menlo Regular"/>
              </a:rPr>
              <a:t>i);</a:t>
            </a:r>
          </a:p>
          <a:p>
            <a:r>
              <a:rPr kumimoji="1" lang="en-US" altLang="zh-CN">
                <a:latin typeface="Menlo Regular"/>
                <a:cs typeface="Menlo Regular"/>
              </a:rPr>
              <a:t>};</a:t>
            </a:r>
          </a:p>
          <a:p>
            <a:endParaRPr kumimoji="1" lang="en-US" altLang="zh-CN">
              <a:latin typeface="Menlo Regular"/>
              <a:cs typeface="Menlo Regular"/>
            </a:endParaRPr>
          </a:p>
          <a:p>
            <a:r>
              <a:rPr kumimoji="1" lang="en-US" altLang="zh-CN">
                <a:solidFill>
                  <a:srgbClr val="FF6600"/>
                </a:solidFill>
                <a:latin typeface="Menlo Regular"/>
                <a:cs typeface="Menlo Regular"/>
              </a:rPr>
              <a:t>__block</a:t>
            </a:r>
            <a:r>
              <a:rPr kumimoji="1" lang="zh-CN" altLang="en-US">
                <a:latin typeface="Menlo Regular"/>
                <a:cs typeface="Menlo Regular"/>
              </a:rPr>
              <a:t> </a:t>
            </a:r>
            <a:r>
              <a:rPr kumimoji="1" lang="en-US" altLang="zh-CN">
                <a:latin typeface="Menlo Regular"/>
                <a:cs typeface="Menlo Regular"/>
              </a:rPr>
              <a:t>int</a:t>
            </a:r>
            <a:r>
              <a:rPr kumimoji="1" lang="zh-CN" altLang="en-US">
                <a:latin typeface="Menlo Regular"/>
                <a:cs typeface="Menlo Regular"/>
              </a:rPr>
              <a:t> </a:t>
            </a:r>
            <a:r>
              <a:rPr kumimoji="1" lang="en-US" altLang="zh-CN">
                <a:latin typeface="Menlo Regular"/>
                <a:cs typeface="Menlo Regular"/>
              </a:rPr>
              <a:t>i</a:t>
            </a:r>
            <a:r>
              <a:rPr kumimoji="1" lang="zh-CN" altLang="en-US">
                <a:latin typeface="Menlo Regular"/>
                <a:cs typeface="Menlo Regular"/>
              </a:rPr>
              <a:t> </a:t>
            </a:r>
            <a:r>
              <a:rPr kumimoji="1" lang="en-US" altLang="zh-CN">
                <a:latin typeface="Menlo Regular"/>
                <a:cs typeface="Menlo Regular"/>
              </a:rPr>
              <a:t>=</a:t>
            </a:r>
            <a:r>
              <a:rPr kumimoji="1" lang="zh-CN" altLang="en-US">
                <a:latin typeface="Menlo Regular"/>
                <a:cs typeface="Menlo Regular"/>
              </a:rPr>
              <a:t> </a:t>
            </a:r>
            <a:r>
              <a:rPr kumimoji="1" lang="en-US" altLang="zh-CN">
                <a:latin typeface="Menlo Regular"/>
                <a:cs typeface="Menlo Regular"/>
              </a:rPr>
              <a:t>10;</a:t>
            </a:r>
          </a:p>
          <a:p>
            <a:pPr algn="ctr"/>
            <a:endParaRPr kumimoji="1" lang="en-US" altLang="zh-CN">
              <a:latin typeface="Menlo Regular"/>
              <a:cs typeface="Menlo Regular"/>
            </a:endParaRPr>
          </a:p>
          <a:p>
            <a:pPr algn="ctr"/>
            <a:r>
              <a:rPr kumimoji="1" lang="en-US" altLang="zh-CN">
                <a:solidFill>
                  <a:srgbClr val="FFFF00"/>
                </a:solidFill>
                <a:latin typeface="Menlo Regular"/>
                <a:cs typeface="Menlo Regular"/>
              </a:rPr>
              <a:t>main</a:t>
            </a:r>
            <a:endParaRPr kumimoji="1" lang="zh-CN" altLang="en-US">
              <a:solidFill>
                <a:srgbClr val="FFFF00"/>
              </a:solidFill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1835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当做参数传递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1800">
                <a:solidFill>
                  <a:srgbClr val="3366FF"/>
                </a:solidFill>
              </a:rPr>
              <a:t>Block</a:t>
            </a:r>
            <a:r>
              <a:rPr kumimoji="1" lang="zh-CN" altLang="en-US" sz="1800"/>
              <a:t>可以</a:t>
            </a:r>
            <a:r>
              <a:rPr kumimoji="1" lang="zh-CN" altLang="en-US" sz="1800">
                <a:solidFill>
                  <a:srgbClr val="FF0000"/>
                </a:solidFill>
              </a:rPr>
              <a:t>被当做参数直接传递</a:t>
            </a:r>
            <a:endParaRPr kumimoji="1"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NSArray</a:t>
            </a: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array = @[@"</a:t>
            </a:r>
            <a:r>
              <a:rPr lang="zh-TW" altLang="en-US" sz="1600">
                <a:solidFill>
                  <a:srgbClr val="000000"/>
                </a:solidFill>
                <a:latin typeface="STHeitiSC-Light"/>
              </a:rPr>
              <a:t>张三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", @"</a:t>
            </a:r>
            <a:r>
              <a:rPr lang="zh-TW" altLang="en-US" sz="1600">
                <a:solidFill>
                  <a:srgbClr val="000000"/>
                </a:solidFill>
                <a:latin typeface="STHeitiSC-Light"/>
              </a:rPr>
              <a:t>李四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", @"</a:t>
            </a:r>
            <a:r>
              <a:rPr lang="zh-TW" altLang="en-US" sz="1600">
                <a:solidFill>
                  <a:srgbClr val="000000"/>
                </a:solidFill>
                <a:latin typeface="STHeitiSC-Light"/>
              </a:rPr>
              <a:t>王五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", @"</a:t>
            </a:r>
            <a:r>
              <a:rPr lang="zh-TW" altLang="en-US" sz="1600">
                <a:solidFill>
                  <a:srgbClr val="000000"/>
                </a:solidFill>
                <a:latin typeface="STHeitiSC-Light"/>
              </a:rPr>
              <a:t>赵六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"];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[array enumerateObjectsUsingBlock: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^(id obj, NSUInteger idx, BOOL *stop) {</a:t>
            </a: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NSLog(@"</a:t>
            </a:r>
            <a:r>
              <a:rPr lang="zh-TW" altLang="en-US" sz="1600">
                <a:solidFill>
                  <a:srgbClr val="000000"/>
                </a:solidFill>
                <a:latin typeface="STHeitiSC-Light"/>
              </a:rPr>
              <a:t>第</a:t>
            </a: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%d </a:t>
            </a:r>
            <a:r>
              <a:rPr lang="zh-TW" altLang="en-US" sz="1600">
                <a:solidFill>
                  <a:srgbClr val="000000"/>
                </a:solidFill>
                <a:latin typeface="STHeitiSC-Light"/>
              </a:rPr>
              <a:t>项内容是</a:t>
            </a: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%@", (int)idx, obj);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if ([@"</a:t>
            </a:r>
            <a:r>
              <a:rPr lang="zh-CN" altLang="en-US" sz="1600">
                <a:solidFill>
                  <a:srgbClr val="000000"/>
                </a:solidFill>
                <a:latin typeface="STHeitiSC-Light"/>
              </a:rPr>
              <a:t>王五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" isEqualToString:obj]) {</a:t>
            </a:r>
          </a:p>
          <a:p>
            <a:pPr marL="0" indent="0">
              <a:buNone/>
            </a:pPr>
            <a:r>
              <a:rPr lang="nl-NL" altLang="zh-CN" sz="1600">
                <a:solidFill>
                  <a:srgbClr val="000000"/>
                </a:solidFill>
                <a:latin typeface="Menlo-Regular"/>
              </a:rPr>
              <a:t>        *stop = YES;</a:t>
            </a:r>
          </a:p>
          <a:p>
            <a:pPr marL="0" indent="0">
              <a:buNone/>
            </a:pPr>
            <a:r>
              <a:rPr lang="nl-NL" altLang="zh-CN" sz="160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nl-NL" altLang="zh-CN" sz="1600">
                <a:solidFill>
                  <a:srgbClr val="FF0000"/>
                </a:solidFill>
                <a:latin typeface="Menlo-Regular"/>
              </a:rPr>
              <a:t>}</a:t>
            </a:r>
            <a:r>
              <a:rPr lang="nl-NL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endParaRPr kumimoji="1" lang="en-US" altLang="zh-CN"/>
          </a:p>
          <a:p>
            <a:r>
              <a:rPr kumimoji="1" lang="zh-CN" altLang="en-US" sz="1800"/>
              <a:t>说明：遍历并</a:t>
            </a:r>
            <a:r>
              <a:rPr kumimoji="1" lang="en-US" altLang="zh-CN" sz="1800">
                <a:solidFill>
                  <a:srgbClr val="FF0000"/>
                </a:solidFill>
              </a:rPr>
              <a:t>NSLog()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array</a:t>
            </a:r>
            <a:r>
              <a:rPr kumimoji="1" lang="zh-CN" altLang="en-US" sz="1800"/>
              <a:t>中的内容，当</a:t>
            </a:r>
            <a:r>
              <a:rPr kumimoji="1" lang="en-US" altLang="zh-CN" sz="1800">
                <a:solidFill>
                  <a:srgbClr val="FF0000"/>
                </a:solidFill>
              </a:rPr>
              <a:t>obj</a:t>
            </a:r>
            <a:r>
              <a:rPr kumimoji="1" lang="zh-CN" altLang="en-US" sz="1800">
                <a:solidFill>
                  <a:srgbClr val="FF0000"/>
                </a:solidFill>
              </a:rPr>
              <a:t> 为</a:t>
            </a:r>
            <a:r>
              <a:rPr kumimoji="1" lang="en-US" altLang="zh-CN" sz="1800">
                <a:solidFill>
                  <a:srgbClr val="FF0000"/>
                </a:solidFill>
              </a:rPr>
              <a:t>"</a:t>
            </a:r>
            <a:r>
              <a:rPr kumimoji="1" lang="zh-CN" altLang="en-US" sz="1800">
                <a:solidFill>
                  <a:srgbClr val="FF0000"/>
                </a:solidFill>
              </a:rPr>
              <a:t>王五</a:t>
            </a:r>
            <a:r>
              <a:rPr kumimoji="1" lang="en-US" altLang="zh-CN" sz="1800">
                <a:solidFill>
                  <a:srgbClr val="FF0000"/>
                </a:solidFill>
              </a:rPr>
              <a:t>"</a:t>
            </a:r>
            <a:r>
              <a:rPr kumimoji="1" lang="zh-CN" altLang="en-US" sz="1800"/>
              <a:t>时</a:t>
            </a:r>
            <a:r>
              <a:rPr kumimoji="1" lang="zh-CN" altLang="en-US" sz="1800">
                <a:solidFill>
                  <a:srgbClr val="FF0000"/>
                </a:solidFill>
              </a:rPr>
              <a:t>停止</a:t>
            </a:r>
            <a:r>
              <a:rPr kumimoji="1" lang="zh-CN" altLang="en-US" sz="1800"/>
              <a:t>遍历</a:t>
            </a:r>
          </a:p>
        </p:txBody>
      </p:sp>
    </p:spTree>
    <p:extLst>
      <p:ext uri="{BB962C8B-B14F-4D97-AF65-F5344CB8AC3E}">
        <p14:creationId xmlns:p14="http://schemas.microsoft.com/office/powerpoint/2010/main" val="297110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使用局部变量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/>
              <a:t>在被当做参数传递时，</a:t>
            </a:r>
            <a:r>
              <a:rPr kumimoji="1" lang="en-US" altLang="zh-CN">
                <a:solidFill>
                  <a:srgbClr val="3366FF"/>
                </a:solidFill>
              </a:rPr>
              <a:t>Block</a:t>
            </a:r>
            <a:r>
              <a:rPr kumimoji="1" lang="zh-CN" altLang="en-US"/>
              <a:t>同样可以使用</a:t>
            </a:r>
            <a:r>
              <a:rPr kumimoji="1" lang="zh-CN" altLang="en-US">
                <a:solidFill>
                  <a:srgbClr val="FF0000"/>
                </a:solidFill>
              </a:rPr>
              <a:t>在定义之前声明</a:t>
            </a:r>
            <a:r>
              <a:rPr kumimoji="1" lang="zh-CN" altLang="en-US"/>
              <a:t>的</a:t>
            </a:r>
            <a:r>
              <a:rPr kumimoji="1" lang="zh-CN" altLang="en-US">
                <a:solidFill>
                  <a:srgbClr val="FF0000"/>
                </a:solidFill>
              </a:rPr>
              <a:t>局部变量</a:t>
            </a:r>
            <a:endParaRPr kumimoji="1"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Menlo-Regular"/>
              </a:rPr>
              <a:t>int stopIndex = 1;</a:t>
            </a: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  <a:latin typeface="Menlo-Regular"/>
              </a:rPr>
              <a:t>NSArray</a:t>
            </a:r>
            <a:r>
              <a:rPr lang="zh-TW" altLang="en-US">
                <a:solidFill>
                  <a:schemeClr val="tx1"/>
                </a:solidFill>
                <a:latin typeface="Menlo-Regular"/>
              </a:rPr>
              <a:t> *</a:t>
            </a:r>
            <a:r>
              <a:rPr lang="en-US" altLang="zh-TW">
                <a:solidFill>
                  <a:schemeClr val="tx1"/>
                </a:solidFill>
                <a:latin typeface="Menlo-Regular"/>
              </a:rPr>
              <a:t>array = @[@"</a:t>
            </a:r>
            <a:r>
              <a:rPr lang="zh-TW" altLang="en-US">
                <a:solidFill>
                  <a:schemeClr val="tx1"/>
                </a:solidFill>
                <a:latin typeface="STHeitiSC-Light"/>
              </a:rPr>
              <a:t>张三</a:t>
            </a:r>
            <a:r>
              <a:rPr lang="en-US" altLang="zh-TW">
                <a:solidFill>
                  <a:schemeClr val="tx1"/>
                </a:solidFill>
                <a:latin typeface="Menlo-Regular"/>
              </a:rPr>
              <a:t>", @"</a:t>
            </a:r>
            <a:r>
              <a:rPr lang="zh-TW" altLang="en-US">
                <a:solidFill>
                  <a:schemeClr val="tx1"/>
                </a:solidFill>
                <a:latin typeface="STHeitiSC-Light"/>
              </a:rPr>
              <a:t>李四</a:t>
            </a:r>
            <a:r>
              <a:rPr lang="en-US" altLang="zh-TW">
                <a:solidFill>
                  <a:schemeClr val="tx1"/>
                </a:solidFill>
                <a:latin typeface="Menlo-Regular"/>
              </a:rPr>
              <a:t>", @"</a:t>
            </a:r>
            <a:r>
              <a:rPr lang="zh-TW" altLang="en-US">
                <a:solidFill>
                  <a:schemeClr val="tx1"/>
                </a:solidFill>
                <a:latin typeface="STHeitiSC-Light"/>
              </a:rPr>
              <a:t>王五</a:t>
            </a:r>
            <a:r>
              <a:rPr lang="en-US" altLang="zh-TW">
                <a:solidFill>
                  <a:schemeClr val="tx1"/>
                </a:solidFill>
                <a:latin typeface="Menlo-Regular"/>
              </a:rPr>
              <a:t>", @"</a:t>
            </a:r>
            <a:r>
              <a:rPr lang="zh-TW" altLang="en-US">
                <a:solidFill>
                  <a:schemeClr val="tx1"/>
                </a:solidFill>
                <a:latin typeface="STHeitiSC-Light"/>
              </a:rPr>
              <a:t>赵六</a:t>
            </a:r>
            <a:r>
              <a:rPr lang="en-US" altLang="zh-TW">
                <a:solidFill>
                  <a:schemeClr val="tx1"/>
                </a:solidFill>
                <a:latin typeface="Menlo-Regular"/>
              </a:rPr>
              <a:t>"];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Menlo-Regular"/>
              </a:rPr>
              <a:t>[array enumerateObjectsUsingBlock:^(id obj, NSUInteger idx, BOOL *stop) {</a:t>
            </a:r>
          </a:p>
          <a:p>
            <a:pPr marL="0" indent="0">
              <a:buNone/>
            </a:pPr>
            <a:r>
              <a:rPr lang="zh-TW" altLang="en-US">
                <a:solidFill>
                  <a:schemeClr val="tx1"/>
                </a:solidFill>
                <a:latin typeface="Menlo-Regular"/>
              </a:rPr>
              <a:t>    </a:t>
            </a:r>
            <a:r>
              <a:rPr lang="en-US" altLang="zh-TW">
                <a:solidFill>
                  <a:schemeClr val="tx1"/>
                </a:solidFill>
                <a:latin typeface="Menlo-Regular"/>
              </a:rPr>
              <a:t>NSLog(@"</a:t>
            </a:r>
            <a:r>
              <a:rPr lang="zh-TW" altLang="en-US">
                <a:solidFill>
                  <a:schemeClr val="tx1"/>
                </a:solidFill>
                <a:latin typeface="STHeitiSC-Light"/>
              </a:rPr>
              <a:t>第</a:t>
            </a:r>
            <a:r>
              <a:rPr lang="zh-TW" altLang="en-US">
                <a:solidFill>
                  <a:schemeClr val="tx1"/>
                </a:solidFill>
                <a:latin typeface="Menlo-Regular"/>
              </a:rPr>
              <a:t> </a:t>
            </a:r>
            <a:r>
              <a:rPr lang="en-US" altLang="zh-TW">
                <a:solidFill>
                  <a:schemeClr val="tx1"/>
                </a:solidFill>
                <a:latin typeface="Menlo-Regular"/>
              </a:rPr>
              <a:t>%d </a:t>
            </a:r>
            <a:r>
              <a:rPr lang="zh-TW" altLang="en-US">
                <a:solidFill>
                  <a:schemeClr val="tx1"/>
                </a:solidFill>
                <a:latin typeface="STHeitiSC-Light"/>
              </a:rPr>
              <a:t>项内容是</a:t>
            </a:r>
            <a:r>
              <a:rPr lang="zh-TW" altLang="en-US">
                <a:solidFill>
                  <a:schemeClr val="tx1"/>
                </a:solidFill>
                <a:latin typeface="Menlo-Regular"/>
              </a:rPr>
              <a:t> </a:t>
            </a:r>
            <a:r>
              <a:rPr lang="en-US" altLang="zh-TW">
                <a:solidFill>
                  <a:schemeClr val="tx1"/>
                </a:solidFill>
                <a:latin typeface="Menlo-Regular"/>
              </a:rPr>
              <a:t>%@", (int)idx, obj);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Menlo-Regular"/>
              </a:rPr>
              <a:t>    if ([@"</a:t>
            </a:r>
            <a:r>
              <a:rPr lang="zh-CN" altLang="en-US">
                <a:solidFill>
                  <a:schemeClr val="tx1"/>
                </a:solidFill>
                <a:latin typeface="STHeitiSC-Light"/>
              </a:rPr>
              <a:t>王五</a:t>
            </a:r>
            <a:r>
              <a:rPr lang="en-US" altLang="zh-CN">
                <a:solidFill>
                  <a:schemeClr val="tx1"/>
                </a:solidFill>
                <a:latin typeface="Menlo-Regular"/>
              </a:rPr>
              <a:t>" isEqualToString:obj] || </a:t>
            </a:r>
            <a:r>
              <a:rPr lang="en-US" altLang="zh-CN">
                <a:solidFill>
                  <a:srgbClr val="FF0000"/>
                </a:solidFill>
                <a:latin typeface="Menlo-Regular"/>
              </a:rPr>
              <a:t>idx == stopIndex</a:t>
            </a:r>
            <a:r>
              <a:rPr lang="en-US" altLang="zh-CN">
                <a:solidFill>
                  <a:schemeClr val="tx1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nl-NL" altLang="zh-CN">
                <a:solidFill>
                  <a:schemeClr val="tx1"/>
                </a:solidFill>
                <a:latin typeface="Menlo-Regular"/>
              </a:rPr>
              <a:t>        *stop = YES;</a:t>
            </a:r>
          </a:p>
          <a:p>
            <a:pPr marL="0" indent="0">
              <a:buNone/>
            </a:pPr>
            <a:r>
              <a:rPr lang="nl-NL" altLang="zh-CN">
                <a:solidFill>
                  <a:schemeClr val="tx1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nl-NL" altLang="zh-CN">
                <a:solidFill>
                  <a:schemeClr val="tx1"/>
                </a:solidFill>
                <a:latin typeface="Menlo-Regular"/>
              </a:rPr>
              <a:t>}];</a:t>
            </a:r>
          </a:p>
          <a:p>
            <a:r>
              <a:rPr kumimoji="1" lang="zh-CN" altLang="en-US" b="1"/>
              <a:t>注意</a:t>
            </a:r>
            <a:r>
              <a:rPr kumimoji="1" lang="zh-CN" altLang="en-US"/>
              <a:t>，</a:t>
            </a:r>
            <a:r>
              <a:rPr kumimoji="1" lang="zh-CN" altLang="en-US">
                <a:solidFill>
                  <a:srgbClr val="FF0000"/>
                </a:solidFill>
              </a:rPr>
              <a:t>默认情况下，</a:t>
            </a:r>
            <a:r>
              <a:rPr kumimoji="1" lang="en-US" altLang="zh-CN">
                <a:solidFill>
                  <a:srgbClr val="3366FF"/>
                </a:solidFill>
              </a:rPr>
              <a:t>Block</a:t>
            </a:r>
            <a:r>
              <a:rPr kumimoji="1" lang="zh-CN" altLang="en-US">
                <a:solidFill>
                  <a:srgbClr val="FF0000"/>
                </a:solidFill>
              </a:rPr>
              <a:t>外部的变量，在</a:t>
            </a:r>
            <a:r>
              <a:rPr kumimoji="1" lang="en-US" altLang="zh-CN">
                <a:solidFill>
                  <a:srgbClr val="3366FF"/>
                </a:solidFill>
              </a:rPr>
              <a:t>Block</a:t>
            </a:r>
            <a:r>
              <a:rPr kumimoji="1" lang="zh-CN" altLang="en-US">
                <a:solidFill>
                  <a:srgbClr val="FF0000"/>
                </a:solidFill>
              </a:rPr>
              <a:t>中是只读的！</a:t>
            </a:r>
            <a:endParaRPr kumimoji="1"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Menlo-Regular"/>
              </a:rPr>
              <a:t>BOOL flag = NO;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Menlo-Regular"/>
              </a:rPr>
              <a:t>[array enumerateObjectsUsingBlock:^(id obj, NSUInteger idx, BOOL *stop) {</a:t>
            </a:r>
            <a:endParaRPr lang="en-US" altLang="zh-TW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Menlo-Regular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Menlo-Regular"/>
              </a:rPr>
              <a:t>   </a:t>
            </a:r>
            <a:r>
              <a:rPr lang="en-US" altLang="zh-CN">
                <a:solidFill>
                  <a:schemeClr val="tx1"/>
                </a:solidFill>
                <a:latin typeface="Menlo-Regular"/>
              </a:rPr>
              <a:t>if ([@"</a:t>
            </a:r>
            <a:r>
              <a:rPr lang="zh-CN" altLang="en-US">
                <a:solidFill>
                  <a:schemeClr val="tx1"/>
                </a:solidFill>
                <a:latin typeface="STHeitiSC-Light"/>
              </a:rPr>
              <a:t>王五</a:t>
            </a:r>
            <a:r>
              <a:rPr lang="en-US" altLang="zh-CN">
                <a:solidFill>
                  <a:schemeClr val="tx1"/>
                </a:solidFill>
                <a:latin typeface="Menlo-Regular"/>
              </a:rPr>
              <a:t>" isEqualToString:obj] || idx == stopIndex) {</a:t>
            </a:r>
          </a:p>
          <a:p>
            <a:pPr marL="0" indent="0">
              <a:buNone/>
            </a:pPr>
            <a:r>
              <a:rPr lang="nl-NL" altLang="zh-CN">
                <a:solidFill>
                  <a:schemeClr val="tx1"/>
                </a:solidFill>
                <a:latin typeface="Menlo-Regular"/>
              </a:rPr>
              <a:t>        *stop = YES;</a:t>
            </a:r>
          </a:p>
          <a:p>
            <a:pPr marL="0" indent="0">
              <a:buNone/>
            </a:pPr>
            <a:r>
              <a:rPr lang="zh-TW" altLang="en-US">
                <a:solidFill>
                  <a:schemeClr val="tx1"/>
                </a:solidFill>
                <a:latin typeface="Menlo-Regular"/>
              </a:rPr>
              <a:t>        </a:t>
            </a:r>
            <a:r>
              <a:rPr lang="en-US" altLang="zh-TW">
                <a:solidFill>
                  <a:srgbClr val="FF0000"/>
                </a:solidFill>
                <a:latin typeface="Menlo-Regular"/>
              </a:rPr>
              <a:t>flag = YES;      // </a:t>
            </a:r>
            <a:r>
              <a:rPr lang="zh-TW" altLang="en-US">
                <a:solidFill>
                  <a:srgbClr val="FF0000"/>
                </a:solidFill>
                <a:latin typeface="Menlo-Regular"/>
              </a:rPr>
              <a:t>编译</a:t>
            </a:r>
            <a:r>
              <a:rPr lang="zh-TW" altLang="en-US">
                <a:solidFill>
                  <a:srgbClr val="FF0000"/>
                </a:solidFill>
                <a:latin typeface="STHeitiSC-Light"/>
              </a:rPr>
              <a:t>错误！！！</a:t>
            </a:r>
            <a:endParaRPr lang="zh-TW" altLang="en-US">
              <a:solidFill>
                <a:srgbClr val="FF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>
                <a:solidFill>
                  <a:schemeClr val="tx1"/>
                </a:solidFill>
                <a:latin typeface="Menlo-Regular"/>
              </a:rPr>
              <a:t>        </a:t>
            </a:r>
            <a:r>
              <a:rPr lang="en-US" altLang="zh-TW">
                <a:solidFill>
                  <a:schemeClr val="tx1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Menlo-Regular"/>
              </a:rPr>
              <a:t>}];</a:t>
            </a:r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__block</a:t>
            </a:r>
            <a:r>
              <a:rPr kumimoji="1" lang="zh-CN" altLang="en-US"/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1600"/>
              <a:t>如果要修改</a:t>
            </a:r>
            <a:r>
              <a:rPr kumimoji="1" lang="en-US" altLang="zh-CN" sz="1600">
                <a:solidFill>
                  <a:srgbClr val="3366FF"/>
                </a:solidFill>
              </a:rPr>
              <a:t>Block</a:t>
            </a:r>
            <a:r>
              <a:rPr kumimoji="1" lang="zh-CN" altLang="en-US" sz="1600"/>
              <a:t>之外的局部变量，需要使用</a:t>
            </a:r>
            <a:r>
              <a:rPr kumimoji="1" lang="en-US" altLang="zh-CN" sz="1600">
                <a:solidFill>
                  <a:srgbClr val="FF0000"/>
                </a:solidFill>
              </a:rPr>
              <a:t>__block</a:t>
            </a:r>
            <a:r>
              <a:rPr kumimoji="1" lang="zh-CN" altLang="en-US" sz="1600"/>
              <a:t>关键字</a:t>
            </a:r>
            <a:endParaRPr kumimoji="1"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>
              <a:solidFill>
                <a:srgbClr val="FF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__block</a:t>
            </a: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 BOOL flag = NO;</a:t>
            </a:r>
            <a:endParaRPr lang="en-US" altLang="zh-CN" sz="1400">
              <a:solidFill>
                <a:srgbClr val="FF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[array enumerateObjectsUsingBlock:^(id obj, NSUInteger idx, BOOL *stop) {</a:t>
            </a:r>
            <a:endParaRPr lang="en-US" altLang="zh-TW" sz="14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 </a:t>
            </a:r>
            <a:r>
              <a:rPr lang="zh-CN" altLang="en-US" sz="1400">
                <a:solidFill>
                  <a:schemeClr val="tx1"/>
                </a:solidFill>
                <a:latin typeface="Menlo-Regular"/>
              </a:rPr>
              <a:t>   </a:t>
            </a: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if ([@"</a:t>
            </a:r>
            <a:r>
              <a:rPr lang="zh-CN" altLang="en-US" sz="1400">
                <a:solidFill>
                  <a:schemeClr val="tx1"/>
                </a:solidFill>
                <a:latin typeface="STHeitiSC-Light"/>
              </a:rPr>
              <a:t>王五</a:t>
            </a: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" isEqualToString:obj] || idx == stopIndex) {</a:t>
            </a:r>
          </a:p>
          <a:p>
            <a:pPr marL="0" indent="0">
              <a:buNone/>
            </a:pPr>
            <a:r>
              <a:rPr lang="nl-NL" altLang="zh-CN" sz="1400">
                <a:solidFill>
                  <a:schemeClr val="tx1"/>
                </a:solidFill>
                <a:latin typeface="Menlo-Regular"/>
              </a:rPr>
              <a:t>        *stop = YES;</a:t>
            </a:r>
          </a:p>
          <a:p>
            <a:pPr marL="0" indent="0">
              <a:buNone/>
            </a:pPr>
            <a:r>
              <a:rPr lang="zh-TW" altLang="en-US" sz="1400">
                <a:solidFill>
                  <a:schemeClr val="tx1"/>
                </a:solidFill>
                <a:latin typeface="Menlo-Regular"/>
              </a:rPr>
              <a:t>        </a:t>
            </a:r>
            <a:r>
              <a:rPr lang="en-US" altLang="zh-TW" sz="1400">
                <a:solidFill>
                  <a:srgbClr val="FF0000"/>
                </a:solidFill>
                <a:latin typeface="Menlo-Regular"/>
              </a:rPr>
              <a:t>flag = YES;      </a:t>
            </a:r>
            <a:r>
              <a:rPr lang="en-US" altLang="zh-TW" sz="1400">
                <a:solidFill>
                  <a:srgbClr val="3366FF"/>
                </a:solidFill>
                <a:latin typeface="Menlo-Regular"/>
              </a:rPr>
              <a:t>// </a:t>
            </a:r>
            <a:r>
              <a:rPr lang="zh-TW" altLang="en-US" sz="1400">
                <a:solidFill>
                  <a:srgbClr val="3366FF"/>
                </a:solidFill>
                <a:latin typeface="Menlo-Regular"/>
              </a:rPr>
              <a:t>现在可以修改了</a:t>
            </a:r>
            <a:r>
              <a:rPr lang="zh-TW" altLang="en-US" sz="1400">
                <a:solidFill>
                  <a:srgbClr val="3366FF"/>
                </a:solidFill>
                <a:latin typeface="STHeitiSC-Light"/>
              </a:rPr>
              <a:t>！！！</a:t>
            </a:r>
            <a:endParaRPr lang="zh-TW" altLang="en-US" sz="1400">
              <a:solidFill>
                <a:srgbClr val="3366FF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400">
                <a:solidFill>
                  <a:schemeClr val="tx1"/>
                </a:solidFill>
                <a:latin typeface="Menlo-Regular"/>
              </a:rPr>
              <a:t>        </a:t>
            </a:r>
            <a:r>
              <a:rPr lang="en-US" altLang="zh-TW" sz="1400">
                <a:solidFill>
                  <a:schemeClr val="tx1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}];</a:t>
            </a:r>
            <a:endParaRPr kumimoji="1" lang="zh-CN" altLang="en-US" sz="1400">
              <a:solidFill>
                <a:schemeClr val="tx1"/>
              </a:solidFill>
            </a:endParaRPr>
          </a:p>
          <a:p>
            <a:endParaRPr kumimoji="1" lang="en-US" altLang="zh-CN" sz="1600"/>
          </a:p>
          <a:p>
            <a:r>
              <a:rPr kumimoji="1" lang="zh-CN" altLang="en-US" sz="1600"/>
              <a:t>提示：</a:t>
            </a:r>
            <a:r>
              <a:rPr kumimoji="1" lang="zh-CN" altLang="en-US" sz="1600">
                <a:solidFill>
                  <a:srgbClr val="FF0000"/>
                </a:solidFill>
              </a:rPr>
              <a:t>无需使用</a:t>
            </a:r>
            <a:r>
              <a:rPr kumimoji="1" lang="en-US" altLang="zh-CN" sz="1600">
                <a:solidFill>
                  <a:srgbClr val="FF0000"/>
                </a:solidFill>
              </a:rPr>
              <a:t>__block</a:t>
            </a:r>
            <a:r>
              <a:rPr kumimoji="1" lang="zh-CN" altLang="en-US" sz="1600"/>
              <a:t>关键字，在块代码中可以</a:t>
            </a:r>
            <a:r>
              <a:rPr kumimoji="1" lang="zh-CN" altLang="en-US" sz="1600">
                <a:solidFill>
                  <a:srgbClr val="FF0000"/>
                </a:solidFill>
              </a:rPr>
              <a:t>修改成员变量的数值</a:t>
            </a:r>
            <a:r>
              <a:rPr kumimoji="1" lang="en-US" altLang="zh-CN" sz="1600"/>
              <a:t>(</a:t>
            </a:r>
            <a:r>
              <a:rPr kumimoji="1" lang="zh-CN" altLang="en-US" sz="1600"/>
              <a:t>比较少用</a:t>
            </a:r>
            <a:r>
              <a:rPr kumimoji="1" lang="en-US" altLang="zh-CN" sz="1600"/>
              <a:t>)</a:t>
            </a:r>
            <a:endParaRPr kumimoji="1" lang="zh-CN" alt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4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传递对象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/>
              <a:t>对象传递进</a:t>
            </a:r>
            <a:r>
              <a:rPr kumimoji="1" lang="en-US" altLang="zh-CN" sz="1600">
                <a:solidFill>
                  <a:srgbClr val="3366FF"/>
                </a:solidFill>
              </a:rPr>
              <a:t>Block</a:t>
            </a:r>
            <a:r>
              <a:rPr kumimoji="1" lang="zh-CN" altLang="en-US" sz="1600"/>
              <a:t>的方式</a:t>
            </a:r>
            <a:endParaRPr kumimoji="1" lang="en-US" altLang="zh-CN" sz="1600"/>
          </a:p>
          <a:p>
            <a:endParaRPr kumimoji="1" lang="en-US" altLang="zh-CN" sz="1600"/>
          </a:p>
          <a:p>
            <a:pPr marL="0" indent="0">
              <a:buNone/>
            </a:pPr>
            <a:r>
              <a:rPr lang="de-DE" altLang="zh-CN" sz="1400">
                <a:solidFill>
                  <a:srgbClr val="FF0000"/>
                </a:solidFill>
                <a:latin typeface="Menlo-Regular"/>
              </a:rPr>
              <a:t>NSString *stopName = @"</a:t>
            </a:r>
            <a:r>
              <a:rPr lang="zh-CN" altLang="de-DE" sz="1400">
                <a:solidFill>
                  <a:srgbClr val="FF0000"/>
                </a:solidFill>
                <a:latin typeface="STHeitiSC-Light"/>
              </a:rPr>
              <a:t>王五</a:t>
            </a:r>
            <a:r>
              <a:rPr lang="de-DE" altLang="zh-CN" sz="1400">
                <a:solidFill>
                  <a:srgbClr val="FF0000"/>
                </a:solidFill>
                <a:latin typeface="Menlo-Regular"/>
              </a:rPr>
              <a:t>";</a:t>
            </a:r>
          </a:p>
          <a:p>
            <a:pPr marL="0" indent="0">
              <a:buNone/>
            </a:pPr>
            <a:r>
              <a:rPr lang="en-US" altLang="zh-TW" sz="1400">
                <a:solidFill>
                  <a:srgbClr val="000000"/>
                </a:solidFill>
                <a:latin typeface="Menlo-Regular"/>
              </a:rPr>
              <a:t>NSArray</a:t>
            </a:r>
            <a:r>
              <a:rPr lang="zh-TW" altLang="en-US" sz="140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altLang="zh-TW" sz="1400">
                <a:solidFill>
                  <a:srgbClr val="000000"/>
                </a:solidFill>
                <a:latin typeface="Menlo-Regular"/>
              </a:rPr>
              <a:t>array = @[@"</a:t>
            </a:r>
            <a:r>
              <a:rPr lang="zh-TW" altLang="en-US" sz="1400">
                <a:solidFill>
                  <a:srgbClr val="000000"/>
                </a:solidFill>
                <a:latin typeface="STHeitiSC-Light"/>
              </a:rPr>
              <a:t>张三</a:t>
            </a:r>
            <a:r>
              <a:rPr lang="en-US" altLang="zh-TW" sz="1400">
                <a:solidFill>
                  <a:srgbClr val="000000"/>
                </a:solidFill>
                <a:latin typeface="Menlo-Regular"/>
              </a:rPr>
              <a:t>", @"</a:t>
            </a:r>
            <a:r>
              <a:rPr lang="zh-TW" altLang="en-US" sz="1400">
                <a:solidFill>
                  <a:srgbClr val="000000"/>
                </a:solidFill>
                <a:latin typeface="STHeitiSC-Light"/>
              </a:rPr>
              <a:t>李四</a:t>
            </a:r>
            <a:r>
              <a:rPr lang="en-US" altLang="zh-TW" sz="1400">
                <a:solidFill>
                  <a:srgbClr val="000000"/>
                </a:solidFill>
                <a:latin typeface="Menlo-Regular"/>
              </a:rPr>
              <a:t>", @"</a:t>
            </a:r>
            <a:r>
              <a:rPr lang="zh-TW" altLang="en-US" sz="1400">
                <a:solidFill>
                  <a:srgbClr val="000000"/>
                </a:solidFill>
                <a:latin typeface="STHeitiSC-Light"/>
              </a:rPr>
              <a:t>王五</a:t>
            </a:r>
            <a:r>
              <a:rPr lang="en-US" altLang="zh-TW" sz="1400">
                <a:solidFill>
                  <a:srgbClr val="000000"/>
                </a:solidFill>
                <a:latin typeface="Menlo-Regular"/>
              </a:rPr>
              <a:t>", @"</a:t>
            </a:r>
            <a:r>
              <a:rPr lang="zh-TW" altLang="en-US" sz="1400">
                <a:solidFill>
                  <a:srgbClr val="000000"/>
                </a:solidFill>
                <a:latin typeface="STHeitiSC-Light"/>
              </a:rPr>
              <a:t>赵六</a:t>
            </a:r>
            <a:r>
              <a:rPr lang="en-US" altLang="zh-TW" sz="1400">
                <a:solidFill>
                  <a:srgbClr val="000000"/>
                </a:solidFill>
                <a:latin typeface="Menlo-Regular"/>
              </a:rPr>
              <a:t>"];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[array enumerateObjectsUsingBlock:^(id obj, NSUInteger idx, BOOL *stop) {</a:t>
            </a:r>
          </a:p>
          <a:p>
            <a:pPr marL="0" indent="0">
              <a:buNone/>
            </a:pPr>
            <a:r>
              <a:rPr lang="zh-TW" altLang="en-US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>
                <a:solidFill>
                  <a:srgbClr val="000000"/>
                </a:solidFill>
                <a:latin typeface="Menlo-Regular"/>
              </a:rPr>
              <a:t>NSLog(@"</a:t>
            </a:r>
            <a:r>
              <a:rPr lang="zh-TW" altLang="en-US" sz="1400">
                <a:solidFill>
                  <a:srgbClr val="000000"/>
                </a:solidFill>
                <a:latin typeface="STHeitiSC-Light"/>
              </a:rPr>
              <a:t>第</a:t>
            </a:r>
            <a:r>
              <a:rPr lang="zh-TW" altLang="en-US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400">
                <a:solidFill>
                  <a:srgbClr val="000000"/>
                </a:solidFill>
                <a:latin typeface="Menlo-Regular"/>
              </a:rPr>
              <a:t>%d </a:t>
            </a:r>
            <a:r>
              <a:rPr lang="zh-TW" altLang="en-US" sz="1400">
                <a:solidFill>
                  <a:srgbClr val="000000"/>
                </a:solidFill>
                <a:latin typeface="STHeitiSC-Light"/>
              </a:rPr>
              <a:t>项内容是</a:t>
            </a:r>
            <a:r>
              <a:rPr lang="zh-TW" altLang="en-US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400">
                <a:solidFill>
                  <a:srgbClr val="000000"/>
                </a:solidFill>
                <a:latin typeface="Menlo-Regular"/>
              </a:rPr>
              <a:t>%@", (int)idx, obj);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if ([</a:t>
            </a: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stopName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isEqualToString:obj] || idx == stopIndex) {</a:t>
            </a:r>
          </a:p>
          <a:p>
            <a:pPr marL="0" indent="0">
              <a:buNone/>
            </a:pPr>
            <a:r>
              <a:rPr lang="nl-NL" altLang="zh-CN" sz="1400">
                <a:solidFill>
                  <a:srgbClr val="000000"/>
                </a:solidFill>
                <a:latin typeface="Menlo-Regular"/>
              </a:rPr>
              <a:t>        *stop = YES;</a:t>
            </a:r>
            <a:endParaRPr lang="en-US" altLang="zh-CN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}];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600"/>
          </a:p>
          <a:p>
            <a:r>
              <a:rPr kumimoji="1" lang="zh-CN" altLang="en-US" sz="1600"/>
              <a:t>为保证</a:t>
            </a:r>
            <a:r>
              <a:rPr kumimoji="1" lang="en-US" altLang="zh-CN" sz="1600">
                <a:solidFill>
                  <a:srgbClr val="3366FF"/>
                </a:solidFill>
              </a:rPr>
              <a:t>Block</a:t>
            </a:r>
            <a:r>
              <a:rPr kumimoji="1" lang="zh-CN" altLang="en-US" sz="1600"/>
              <a:t>中的代码正常运行，在将</a:t>
            </a:r>
            <a:r>
              <a:rPr kumimoji="1" lang="en-US" altLang="zh-CN" sz="1600">
                <a:solidFill>
                  <a:srgbClr val="FF0000"/>
                </a:solidFill>
              </a:rPr>
              <a:t>stopName</a:t>
            </a:r>
            <a:r>
              <a:rPr kumimoji="1" lang="zh-CN" altLang="en-US" sz="1600">
                <a:solidFill>
                  <a:srgbClr val="FF0000"/>
                </a:solidFill>
              </a:rPr>
              <a:t>的指针</a:t>
            </a:r>
            <a:r>
              <a:rPr kumimoji="1" lang="zh-CN" altLang="en-US" sz="1600"/>
              <a:t>传递给</a:t>
            </a:r>
            <a:r>
              <a:rPr kumimoji="1" lang="en-US" altLang="zh-CN" sz="1600">
                <a:solidFill>
                  <a:srgbClr val="3366FF"/>
                </a:solidFill>
              </a:rPr>
              <a:t>Block</a:t>
            </a:r>
            <a:r>
              <a:rPr kumimoji="1" lang="zh-CN" altLang="en-US" sz="1600"/>
              <a:t>时，</a:t>
            </a:r>
            <a:r>
              <a:rPr kumimoji="1" lang="en-US" altLang="zh-CN" sz="1600">
                <a:solidFill>
                  <a:srgbClr val="3366FF"/>
                </a:solidFill>
              </a:rPr>
              <a:t>Block</a:t>
            </a:r>
            <a:r>
              <a:rPr kumimoji="1" lang="zh-CN" altLang="en-US" sz="1600"/>
              <a:t>会自动对</a:t>
            </a:r>
            <a:r>
              <a:rPr kumimoji="1" lang="en-US" altLang="zh-CN" sz="1600">
                <a:solidFill>
                  <a:srgbClr val="FF0000"/>
                </a:solidFill>
              </a:rPr>
              <a:t>stopName</a:t>
            </a:r>
            <a:r>
              <a:rPr kumimoji="1" lang="zh-CN" altLang="en-US" sz="1600">
                <a:solidFill>
                  <a:srgbClr val="FF0000"/>
                </a:solidFill>
              </a:rPr>
              <a:t>的指针</a:t>
            </a:r>
            <a:r>
              <a:rPr kumimoji="1" lang="zh-CN" altLang="en-US" sz="1600"/>
              <a:t>做</a:t>
            </a:r>
            <a:r>
              <a:rPr kumimoji="1" lang="zh-CN" altLang="en-US" sz="1600">
                <a:solidFill>
                  <a:srgbClr val="FF0000"/>
                </a:solidFill>
              </a:rPr>
              <a:t>强引用</a:t>
            </a:r>
            <a:endParaRPr kumimoji="1" lang="en-US" altLang="zh-CN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4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Block</a:t>
            </a:r>
            <a:r>
              <a:rPr kumimoji="1" lang="zh-CN" altLang="en-US"/>
              <a:t>在栈区工作示意图</a:t>
            </a:r>
          </a:p>
        </p:txBody>
      </p:sp>
      <p:sp>
        <p:nvSpPr>
          <p:cNvPr id="5" name="矩形 4"/>
          <p:cNvSpPr/>
          <p:nvPr/>
        </p:nvSpPr>
        <p:spPr>
          <a:xfrm>
            <a:off x="498473" y="1584388"/>
            <a:ext cx="6219985" cy="46370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>
                <a:latin typeface="Menlo Regular"/>
                <a:cs typeface="Menlo Regular"/>
              </a:rPr>
              <a:t>main</a:t>
            </a:r>
            <a:endParaRPr kumimoji="1" lang="zh-CN" altLang="en-US">
              <a:latin typeface="Menlo Regular"/>
              <a:cs typeface="Menlo Regular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8474" y="4432708"/>
            <a:ext cx="6219984" cy="146103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>
                <a:latin typeface="Menlo Regular"/>
                <a:ea typeface="微软雅黑"/>
                <a:cs typeface="Menlo Regular"/>
              </a:rPr>
              <a:t>NSArray *array = @[</a:t>
            </a:r>
            <a:r>
              <a:rPr kumimoji="1" lang="en-US" altLang="zh-CN">
                <a:latin typeface="Menlo Regular"/>
                <a:ea typeface="微软雅黑"/>
                <a:cs typeface="Menlo Regular"/>
              </a:rPr>
              <a:t>...</a:t>
            </a:r>
            <a:r>
              <a:rPr kumimoji="1" lang="en-US" altLang="zh-TW">
                <a:latin typeface="Menlo Regular"/>
                <a:ea typeface="微软雅黑"/>
                <a:cs typeface="Menlo Regular"/>
              </a:rPr>
              <a:t>];</a:t>
            </a:r>
          </a:p>
          <a:p>
            <a:endParaRPr kumimoji="1" lang="en-US" altLang="zh-CN">
              <a:latin typeface="Menlo Regular"/>
              <a:ea typeface="微软雅黑"/>
              <a:cs typeface="Menlo Regular"/>
            </a:endParaRPr>
          </a:p>
          <a:p>
            <a:r>
              <a:rPr kumimoji="1" lang="en-US" altLang="zh-CN">
                <a:latin typeface="Menlo Regular"/>
                <a:ea typeface="微软雅黑"/>
                <a:cs typeface="Menlo Regular"/>
              </a:rPr>
              <a:t>NSString *</a:t>
            </a:r>
            <a:r>
              <a:rPr kumimoji="1" lang="en-US" altLang="zh-CN">
                <a:solidFill>
                  <a:srgbClr val="FFFF00"/>
                </a:solidFill>
                <a:latin typeface="Menlo Regular"/>
                <a:ea typeface="微软雅黑"/>
                <a:cs typeface="Menlo Regular"/>
              </a:rPr>
              <a:t>stopName </a:t>
            </a:r>
            <a:r>
              <a:rPr kumimoji="1" lang="en-US" altLang="zh-CN">
                <a:latin typeface="Menlo Regular"/>
                <a:ea typeface="微软雅黑"/>
                <a:cs typeface="Menlo Regular"/>
              </a:rPr>
              <a:t>= @"</a:t>
            </a:r>
            <a:r>
              <a:rPr kumimoji="1" lang="zh-CN" altLang="en-US">
                <a:latin typeface="Menlo Regular"/>
                <a:ea typeface="微软雅黑"/>
                <a:cs typeface="Menlo Regular"/>
              </a:rPr>
              <a:t>王五</a:t>
            </a:r>
            <a:r>
              <a:rPr kumimoji="1" lang="en-US" altLang="zh-CN">
                <a:latin typeface="Menlo Regular"/>
                <a:ea typeface="微软雅黑"/>
                <a:cs typeface="Menlo Regular"/>
              </a:rPr>
              <a:t>";</a:t>
            </a:r>
          </a:p>
          <a:p>
            <a:endParaRPr kumimoji="1" lang="zh-CN" altLang="en-US">
              <a:latin typeface="Menlo Regular"/>
              <a:ea typeface="微软雅黑"/>
              <a:cs typeface="Menlo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8474" y="2266656"/>
            <a:ext cx="6219984" cy="19361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>
                <a:latin typeface="Menlo Regular"/>
                <a:ea typeface="微软雅黑"/>
                <a:cs typeface="Menlo Regular"/>
              </a:rPr>
              <a:t>[array enumerateObjectsUsingBlock:^()</a:t>
            </a:r>
          </a:p>
          <a:p>
            <a:r>
              <a:rPr kumimoji="1" lang="en-US" altLang="zh-CN">
                <a:latin typeface="Menlo Regular"/>
                <a:ea typeface="微软雅黑"/>
                <a:cs typeface="Menlo Regular"/>
              </a:rPr>
              <a:t>{</a:t>
            </a:r>
          </a:p>
          <a:p>
            <a:pPr lvl="1"/>
            <a:r>
              <a:rPr kumimoji="1" lang="en-US" altLang="zh-CN">
                <a:solidFill>
                  <a:schemeClr val="bg1"/>
                </a:solidFill>
                <a:latin typeface="Menlo Regular"/>
                <a:ea typeface="微软雅黑"/>
                <a:cs typeface="Menlo Regular"/>
              </a:rPr>
              <a:t>[</a:t>
            </a:r>
            <a:r>
              <a:rPr kumimoji="1" lang="en-US" altLang="zh-CN">
                <a:solidFill>
                  <a:srgbClr val="FFFF00"/>
                </a:solidFill>
                <a:latin typeface="Menlo Regular"/>
                <a:ea typeface="微软雅黑"/>
                <a:cs typeface="Menlo Regular"/>
              </a:rPr>
              <a:t>stopName </a:t>
            </a:r>
            <a:r>
              <a:rPr lang="en-US" altLang="zh-CN">
                <a:solidFill>
                  <a:schemeClr val="bg1"/>
                </a:solidFill>
                <a:latin typeface="Menlo Regular"/>
                <a:ea typeface="微软雅黑"/>
                <a:cs typeface="Menlo Regular"/>
              </a:rPr>
              <a:t>isEqualToString:obj]</a:t>
            </a:r>
            <a:r>
              <a:rPr kumimoji="1" lang="en-US" altLang="zh-CN">
                <a:latin typeface="Menlo Regular"/>
                <a:ea typeface="微软雅黑"/>
                <a:cs typeface="Menlo Regular"/>
              </a:rPr>
              <a:t>;</a:t>
            </a:r>
          </a:p>
          <a:p>
            <a:pPr lvl="1"/>
            <a:r>
              <a:rPr kumimoji="1" lang="en-US" altLang="zh-CN">
                <a:solidFill>
                  <a:srgbClr val="FFFF00"/>
                </a:solidFill>
                <a:latin typeface="Menlo Regular"/>
                <a:ea typeface="微软雅黑"/>
                <a:cs typeface="Menlo Regular"/>
              </a:rPr>
              <a:t>//</a:t>
            </a:r>
            <a:r>
              <a:rPr kumimoji="1" lang="zh-CN" altLang="en-US">
                <a:solidFill>
                  <a:srgbClr val="FFFF00"/>
                </a:solidFill>
                <a:latin typeface="Menlo Regular"/>
                <a:ea typeface="微软雅黑"/>
                <a:cs typeface="Menlo Regular"/>
              </a:rPr>
              <a:t> </a:t>
            </a:r>
            <a:r>
              <a:rPr kumimoji="1" lang="en-US" altLang="zh-CN">
                <a:solidFill>
                  <a:srgbClr val="FFFF00"/>
                </a:solidFill>
                <a:latin typeface="Menlo Regular"/>
                <a:ea typeface="微软雅黑"/>
                <a:cs typeface="Menlo Regular"/>
              </a:rPr>
              <a:t>stopName</a:t>
            </a:r>
            <a:r>
              <a:rPr kumimoji="1" lang="zh-CN" altLang="en-US">
                <a:solidFill>
                  <a:srgbClr val="FFFF00"/>
                </a:solidFill>
                <a:latin typeface="Menlo Regular"/>
                <a:ea typeface="微软雅黑"/>
                <a:cs typeface="Menlo Regular"/>
              </a:rPr>
              <a:t>的指针在</a:t>
            </a:r>
            <a:r>
              <a:rPr kumimoji="1" lang="en-US" altLang="zh-CN">
                <a:solidFill>
                  <a:srgbClr val="FFFF00"/>
                </a:solidFill>
                <a:latin typeface="Menlo Regular"/>
                <a:ea typeface="微软雅黑"/>
                <a:cs typeface="Menlo Regular"/>
              </a:rPr>
              <a:t>Block</a:t>
            </a:r>
            <a:r>
              <a:rPr kumimoji="1" lang="zh-CN" altLang="en-US">
                <a:solidFill>
                  <a:srgbClr val="FFFF00"/>
                </a:solidFill>
                <a:latin typeface="Menlo Regular"/>
                <a:ea typeface="微软雅黑"/>
                <a:cs typeface="Menlo Regular"/>
              </a:rPr>
              <a:t>中被自动添加为强引用</a:t>
            </a:r>
            <a:endParaRPr kumimoji="1" lang="en-US" altLang="zh-CN">
              <a:solidFill>
                <a:srgbClr val="FFFF00"/>
              </a:solidFill>
              <a:latin typeface="Menlo Regular"/>
              <a:ea typeface="微软雅黑"/>
              <a:cs typeface="Menlo Regular"/>
            </a:endParaRPr>
          </a:p>
          <a:p>
            <a:pPr lvl="1"/>
            <a:r>
              <a:rPr kumimoji="1" lang="en-US" altLang="zh-CN">
                <a:solidFill>
                  <a:srgbClr val="FFFF00"/>
                </a:solidFill>
                <a:latin typeface="Menlo Regular"/>
                <a:ea typeface="微软雅黑"/>
                <a:cs typeface="Menlo Regular"/>
              </a:rPr>
              <a:t>// </a:t>
            </a:r>
            <a:r>
              <a:rPr kumimoji="1" lang="zh-CN" altLang="en-US">
                <a:solidFill>
                  <a:srgbClr val="FFFF00"/>
                </a:solidFill>
                <a:latin typeface="Menlo Regular"/>
                <a:ea typeface="微软雅黑"/>
                <a:cs typeface="Menlo Regular"/>
              </a:rPr>
              <a:t>直至</a:t>
            </a:r>
            <a:r>
              <a:rPr kumimoji="1" lang="en-US" altLang="zh-CN">
                <a:solidFill>
                  <a:srgbClr val="FFFF00"/>
                </a:solidFill>
                <a:latin typeface="Menlo Regular"/>
                <a:ea typeface="微软雅黑"/>
                <a:cs typeface="Menlo Regular"/>
              </a:rPr>
              <a:t>Block</a:t>
            </a:r>
            <a:r>
              <a:rPr kumimoji="1" lang="zh-CN" altLang="en-US">
                <a:solidFill>
                  <a:srgbClr val="FFFF00"/>
                </a:solidFill>
                <a:latin typeface="Menlo Regular"/>
                <a:ea typeface="微软雅黑"/>
                <a:cs typeface="Menlo Regular"/>
              </a:rPr>
              <a:t>结束</a:t>
            </a:r>
            <a:endParaRPr kumimoji="1" lang="en-US" altLang="zh-CN">
              <a:latin typeface="Menlo Regular"/>
              <a:ea typeface="微软雅黑"/>
              <a:cs typeface="Menlo Regular"/>
            </a:endParaRPr>
          </a:p>
          <a:p>
            <a:r>
              <a:rPr kumimoji="1" lang="en-US" altLang="zh-CN">
                <a:latin typeface="Menlo Regular"/>
                <a:ea typeface="微软雅黑"/>
                <a:cs typeface="Menlo Regular"/>
              </a:rPr>
              <a:t>}];</a:t>
            </a:r>
            <a:endParaRPr kumimoji="1" lang="zh-CN" altLang="en-US">
              <a:latin typeface="Menlo Regular"/>
              <a:ea typeface="微软雅黑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5194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typedef</a:t>
            </a:r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/>
              <a:t>可以使用</a:t>
            </a:r>
            <a:r>
              <a:rPr kumimoji="1" lang="en-US" altLang="zh-CN">
                <a:solidFill>
                  <a:srgbClr val="FF0000"/>
                </a:solidFill>
              </a:rPr>
              <a:t>typedef</a:t>
            </a:r>
            <a:r>
              <a:rPr kumimoji="1" lang="zh-CN" altLang="en-US"/>
              <a:t>定义一个</a:t>
            </a:r>
            <a:r>
              <a:rPr kumimoji="1" lang="en-US" altLang="zh-CN">
                <a:solidFill>
                  <a:srgbClr val="0000FF"/>
                </a:solidFill>
              </a:rPr>
              <a:t>Block</a:t>
            </a:r>
            <a:r>
              <a:rPr kumimoji="1" lang="zh-CN" altLang="en-US"/>
              <a:t>的类型</a:t>
            </a:r>
            <a:r>
              <a:rPr kumimoji="1" lang="zh-CN" altLang="zh-CN"/>
              <a:t>，</a:t>
            </a:r>
            <a:r>
              <a:rPr kumimoji="1" lang="zh-CN" altLang="en-US"/>
              <a:t>便于在后续直接使用</a:t>
            </a:r>
            <a:endParaRPr kumimoji="1" lang="en-US" altLang="zh-CN"/>
          </a:p>
          <a:p>
            <a:pPr marL="0" indent="0">
              <a:buNone/>
            </a:pPr>
            <a:endParaRPr lang="en-US" altLang="zh-CN">
              <a:solidFill>
                <a:srgbClr val="AA0D9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typedef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double(^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MyBlock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)(double, double);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MyBlock 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area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= ^(double x, double y) {</a:t>
            </a:r>
          </a:p>
          <a:p>
            <a:pPr marL="0" indent="0">
              <a:buNone/>
            </a:pPr>
            <a:r>
              <a:rPr lang="is-IS" altLang="zh-CN" sz="1600">
                <a:solidFill>
                  <a:schemeClr val="tx1"/>
                </a:solidFill>
                <a:latin typeface="Menlo-Regular"/>
              </a:rPr>
              <a:t>    return x * y;</a:t>
            </a:r>
          </a:p>
          <a:p>
            <a:pPr marL="0" indent="0">
              <a:buNone/>
            </a:pPr>
            <a:r>
              <a:rPr lang="is-IS" altLang="zh-CN" sz="1600">
                <a:solidFill>
                  <a:schemeClr val="tx1"/>
                </a:solidFill>
                <a:latin typeface="Menlo-Regular"/>
              </a:rPr>
              <a:t>};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MyBlock 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sum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= ^(double a, double b) {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   return a + b;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};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NSLog(@"%.2f", 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area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(10.0, 20.0));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NSLog(@"%.2f", 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sum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(10.0, 20.0));</a:t>
            </a:r>
          </a:p>
          <a:p>
            <a:pPr marL="0" indent="0">
              <a:buNone/>
            </a:pPr>
            <a:endParaRPr kumimoji="1" lang="en-US" altLang="zh-CN"/>
          </a:p>
          <a:p>
            <a:r>
              <a:rPr kumimoji="1" lang="zh-CN" altLang="en-US"/>
              <a:t>说明：</a:t>
            </a:r>
            <a:endParaRPr kumimoji="1" lang="en-US" altLang="zh-CN"/>
          </a:p>
          <a:p>
            <a:pPr marL="457200" indent="-457200">
              <a:buFont typeface="+mj-lt"/>
              <a:buAutoNum type="arabicParenBoth"/>
            </a:pPr>
            <a:r>
              <a:rPr kumimoji="1" lang="en-US" altLang="zh-CN">
                <a:solidFill>
                  <a:srgbClr val="FF0000"/>
                </a:solidFill>
              </a:rPr>
              <a:t>typedef</a:t>
            </a:r>
            <a:r>
              <a:rPr kumimoji="1" lang="zh-CN" altLang="en-US"/>
              <a:t>是关键字用于定义类型，</a:t>
            </a:r>
            <a:r>
              <a:rPr kumimoji="1" lang="en-US" altLang="zh-CN">
                <a:solidFill>
                  <a:srgbClr val="FF0000"/>
                </a:solidFill>
              </a:rPr>
              <a:t>MyBlock</a:t>
            </a:r>
            <a:r>
              <a:rPr kumimoji="1" lang="zh-CN" altLang="en-US"/>
              <a:t>是定义的</a:t>
            </a:r>
            <a:r>
              <a:rPr kumimoji="1" lang="en-US" altLang="zh-CN">
                <a:solidFill>
                  <a:srgbClr val="0000FF"/>
                </a:solidFill>
              </a:rPr>
              <a:t>Block</a:t>
            </a:r>
            <a:r>
              <a:rPr kumimoji="1" lang="zh-CN" altLang="en-US">
                <a:solidFill>
                  <a:srgbClr val="FF0000"/>
                </a:solidFill>
              </a:rPr>
              <a:t>类型</a:t>
            </a:r>
            <a:endParaRPr kumimoji="1" lang="en-US" altLang="zh-CN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arenBoth"/>
            </a:pPr>
            <a:r>
              <a:rPr kumimoji="1" lang="en-US" altLang="zh-CN">
                <a:solidFill>
                  <a:srgbClr val="FF0000"/>
                </a:solidFill>
              </a:rPr>
              <a:t>area</a:t>
            </a:r>
            <a:r>
              <a:rPr kumimoji="1" lang="zh-CN" altLang="en-US"/>
              <a:t>、</a:t>
            </a:r>
            <a:r>
              <a:rPr kumimoji="1" lang="en-US" altLang="zh-CN">
                <a:solidFill>
                  <a:srgbClr val="FF0000"/>
                </a:solidFill>
              </a:rPr>
              <a:t>sum</a:t>
            </a:r>
            <a:r>
              <a:rPr kumimoji="1" lang="zh-CN" altLang="en-US"/>
              <a:t>分别是</a:t>
            </a:r>
            <a:r>
              <a:rPr kumimoji="1" lang="en-US" altLang="zh-CN">
                <a:solidFill>
                  <a:srgbClr val="FF0000"/>
                </a:solidFill>
              </a:rPr>
              <a:t>MyBlock</a:t>
            </a:r>
            <a:r>
              <a:rPr kumimoji="1" lang="zh-CN" altLang="en-US"/>
              <a:t>类型的两个</a:t>
            </a:r>
            <a:r>
              <a:rPr kumimoji="1" lang="en-US" altLang="zh-CN">
                <a:solidFill>
                  <a:srgbClr val="0000FF"/>
                </a:solidFill>
              </a:rPr>
              <a:t>Block</a:t>
            </a:r>
            <a:r>
              <a:rPr kumimoji="1" lang="zh-CN" altLang="en-US">
                <a:solidFill>
                  <a:srgbClr val="FF0000"/>
                </a:solidFill>
              </a:rPr>
              <a:t>变量</a:t>
            </a:r>
            <a:endParaRPr kumimoji="1" lang="en-US" altLang="zh-CN">
              <a:solidFill>
                <a:srgbClr val="FF0000"/>
              </a:solidFill>
            </a:endParaRPr>
          </a:p>
          <a:p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65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框架PPT2014.potx</Template>
  <TotalTime>892</TotalTime>
  <Words>1448</Words>
  <Application>Microsoft Macintosh PowerPoint</Application>
  <PresentationFormat>全屏显示(4:3)</PresentationFormat>
  <Paragraphs>218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框架PPT2014</vt:lpstr>
      <vt:lpstr>Block——块代码</vt:lpstr>
      <vt:lpstr>Blocks定义</vt:lpstr>
      <vt:lpstr>常见面试题</vt:lpstr>
      <vt:lpstr>当做参数传递</vt:lpstr>
      <vt:lpstr>使用局部变量</vt:lpstr>
      <vt:lpstr>__block关键字</vt:lpstr>
      <vt:lpstr>传递对象</vt:lpstr>
      <vt:lpstr>Block在栈区工作示意图</vt:lpstr>
      <vt:lpstr>typedef</vt:lpstr>
      <vt:lpstr>typedef</vt:lpstr>
      <vt:lpstr>添加到数组</vt:lpstr>
      <vt:lpstr>循环引用</vt:lpstr>
      <vt:lpstr>循环引用</vt:lpstr>
      <vt:lpstr>解除循环引用</vt:lpstr>
      <vt:lpstr>应用场景</vt:lpstr>
      <vt:lpstr>Q &amp; A</vt:lpstr>
    </vt:vector>
  </TitlesOfParts>
  <Company>joyios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凡 刘</dc:creator>
  <cp:lastModifiedBy>aplle adsf</cp:lastModifiedBy>
  <cp:revision>249</cp:revision>
  <dcterms:created xsi:type="dcterms:W3CDTF">2014-04-20T02:34:42Z</dcterms:created>
  <dcterms:modified xsi:type="dcterms:W3CDTF">2014-04-23T01:17:28Z</dcterms:modified>
</cp:coreProperties>
</file>