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88" r:id="rId5"/>
    <p:sldId id="263" r:id="rId6"/>
    <p:sldId id="264" r:id="rId7"/>
    <p:sldId id="273" r:id="rId8"/>
    <p:sldId id="287" r:id="rId9"/>
    <p:sldId id="266" r:id="rId10"/>
    <p:sldId id="267" r:id="rId11"/>
    <p:sldId id="268" r:id="rId12"/>
    <p:sldId id="265" r:id="rId13"/>
    <p:sldId id="269" r:id="rId14"/>
    <p:sldId id="271" r:id="rId15"/>
    <p:sldId id="274" r:id="rId16"/>
    <p:sldId id="275" r:id="rId17"/>
    <p:sldId id="260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FA9555-3CF3-EB42-9362-3629AC4B5863}">
          <p14:sldIdLst>
            <p14:sldId id="256"/>
            <p14:sldId id="259"/>
            <p14:sldId id="262"/>
            <p14:sldId id="288"/>
          </p14:sldIdLst>
        </p14:section>
        <p14:section name="JSON解析" id="{FC3C0CB7-1882-6C4D-988F-EF8ED962DFBC}">
          <p14:sldIdLst>
            <p14:sldId id="263"/>
            <p14:sldId id="264"/>
            <p14:sldId id="273"/>
            <p14:sldId id="287"/>
          </p14:sldIdLst>
        </p14:section>
        <p14:section name="JSON反序列化演练记录" id="{1B6FFAD1-CDBF-7F46-8242-E48344A2BEC2}">
          <p14:sldIdLst>
            <p14:sldId id="266"/>
            <p14:sldId id="267"/>
            <p14:sldId id="268"/>
            <p14:sldId id="265"/>
            <p14:sldId id="269"/>
            <p14:sldId id="271"/>
          </p14:sldIdLst>
        </p14:section>
        <p14:section name="JSON序列化演练" id="{81FBB419-7716-1347-8E8F-7B3166D397BE}">
          <p14:sldIdLst>
            <p14:sldId id="274"/>
            <p14:sldId id="275"/>
          </p14:sldIdLst>
        </p14:section>
        <p14:section name="XML解析" id="{50421BC7-A4F6-5243-97A8-2FBFB275FAFC}">
          <p14:sldIdLst>
            <p14:sldId id="26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7" d="100"/>
          <a:sy n="107" d="100"/>
        </p:scale>
        <p:origin x="-222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ore.com/product/1234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XML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</a:t>
            </a:r>
            <a:r>
              <a:rPr kumimoji="1" lang="en-US" altLang="zh-CN"/>
              <a:t>(2)——</a:t>
            </a:r>
            <a:r>
              <a:rPr kumimoji="1" lang="zh-CN" altLang="en-US"/>
              <a:t>错误处理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connectionError</a:t>
            </a:r>
            <a:endParaRPr kumimoji="1" lang="en-US" altLang="zh-CN"/>
          </a:p>
          <a:p>
            <a:pPr lvl="1"/>
            <a:r>
              <a:rPr kumimoji="1" lang="zh-CN" altLang="en-US"/>
              <a:t>修改</a:t>
            </a:r>
            <a:r>
              <a:rPr kumimoji="1" lang="en-US" altLang="zh-CN"/>
              <a:t>URL</a:t>
            </a:r>
            <a:r>
              <a:rPr kumimoji="1" lang="zh-CN" altLang="en-US"/>
              <a:t>中的主机地址测试连接错误</a:t>
            </a:r>
            <a:endParaRPr kumimoji="1" lang="en-US" altLang="zh-CN"/>
          </a:p>
          <a:p>
            <a:pPr lvl="1"/>
            <a:r>
              <a:rPr kumimoji="1" lang="zh-CN" altLang="en-US"/>
              <a:t>定义</a:t>
            </a:r>
            <a:r>
              <a:rPr kumimoji="1" lang="en-US" altLang="zh-CN"/>
              <a:t>NSURLRequest</a:t>
            </a:r>
            <a:r>
              <a:rPr kumimoji="1" lang="zh-CN" altLang="en-US"/>
              <a:t>时，应该同时指定超时时长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修改后台数据库，增加中文姓名</a:t>
            </a:r>
            <a:endParaRPr kumimoji="1" lang="en-US" altLang="zh-CN"/>
          </a:p>
          <a:p>
            <a:pPr lvl="1"/>
            <a:r>
              <a:rPr kumimoji="1" lang="zh-CN" altLang="en-US"/>
              <a:t>注意在</a:t>
            </a:r>
            <a:r>
              <a:rPr kumimoji="1" lang="en-US" altLang="zh-CN"/>
              <a:t>URL</a:t>
            </a:r>
            <a:r>
              <a:rPr kumimoji="1" lang="zh-CN" altLang="en-US"/>
              <a:t>中如果</a:t>
            </a:r>
            <a:r>
              <a:rPr kumimoji="1" lang="zh-CN" altLang="en-US">
                <a:solidFill>
                  <a:srgbClr val="FF0000"/>
                </a:solidFill>
              </a:rPr>
              <a:t>包含中文字符或者特殊字符</a:t>
            </a:r>
            <a:r>
              <a:rPr kumimoji="1" lang="en-US" altLang="zh-CN"/>
              <a:t>(</a:t>
            </a:r>
            <a:r>
              <a:rPr kumimoji="1" lang="zh-CN" altLang="en-US"/>
              <a:t>例如：空格</a:t>
            </a:r>
            <a:r>
              <a:rPr kumimoji="1" lang="en-US" altLang="zh-CN"/>
              <a:t>)</a:t>
            </a:r>
            <a:r>
              <a:rPr kumimoji="1" lang="zh-CN" altLang="en-US"/>
              <a:t>，需要</a:t>
            </a:r>
            <a:r>
              <a:rPr kumimoji="1" lang="zh-CN" altLang="en-US">
                <a:solidFill>
                  <a:srgbClr val="FF0000"/>
                </a:solidFill>
              </a:rPr>
              <a:t>使用百分号转义以确保</a:t>
            </a:r>
            <a:r>
              <a:rPr kumimoji="1" lang="en-US" altLang="zh-CN">
                <a:solidFill>
                  <a:srgbClr val="FF0000"/>
                </a:solidFill>
              </a:rPr>
              <a:t>URL</a:t>
            </a:r>
            <a:r>
              <a:rPr kumimoji="1" lang="zh-CN" altLang="en-US">
                <a:solidFill>
                  <a:srgbClr val="FF0000"/>
                </a:solidFill>
              </a:rPr>
              <a:t>的合法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使用指定编码对字符串进行百分号转义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>
                <a:solidFill>
                  <a:srgbClr val="2E0D6E"/>
                </a:solidFill>
                <a:latin typeface="Menlo-Regular"/>
              </a:rPr>
              <a:t>stringByAddingPercentEscapesUsingEncoding</a:t>
            </a:r>
            <a:endParaRPr kumimoji="1" lang="en-US" altLang="zh-CN"/>
          </a:p>
          <a:p>
            <a:pPr lvl="1"/>
            <a:r>
              <a:rPr kumimoji="1" lang="zh-CN" altLang="en-US"/>
              <a:t>解码百分号转义的字符串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>
                <a:solidFill>
                  <a:srgbClr val="2E0D6E"/>
                </a:solidFill>
                <a:latin typeface="Menlo-Regular"/>
              </a:rPr>
              <a:t>stringByAddingPercentEscapesUsingEncoding</a:t>
            </a:r>
            <a:endParaRPr kumimoji="1" lang="en-US" altLang="zh-CN"/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919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</a:t>
            </a:r>
            <a:r>
              <a:rPr kumimoji="1" lang="en-US" altLang="zh-CN"/>
              <a:t>(3)——JSON</a:t>
            </a:r>
            <a:r>
              <a:rPr kumimoji="1" lang="zh-CN" altLang="en-US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>
                <a:solidFill>
                  <a:srgbClr val="FF0000"/>
                </a:solidFill>
              </a:rPr>
              <a:t>JSONObjectWithData</a:t>
            </a:r>
            <a:r>
              <a:rPr kumimoji="1" lang="zh-CN" altLang="en-US"/>
              <a:t>对服务器返回数据进行反序列化</a:t>
            </a:r>
            <a:endParaRPr kumimoji="1" lang="en-US" altLang="zh-CN"/>
          </a:p>
          <a:p>
            <a:pPr lvl="1"/>
            <a:r>
              <a:rPr kumimoji="1" lang="zh-CN" altLang="en-US"/>
              <a:t>解释</a:t>
            </a:r>
            <a:r>
              <a:rPr kumimoji="1" lang="en-US" altLang="zh-CN">
                <a:solidFill>
                  <a:srgbClr val="FF0000"/>
                </a:solidFill>
              </a:rPr>
              <a:t>NSJSONReadingOptions</a:t>
            </a:r>
            <a:r>
              <a:rPr kumimoji="1" lang="zh-CN" altLang="en-US"/>
              <a:t>的含义</a:t>
            </a:r>
            <a:r>
              <a:rPr kumimoji="1" lang="zh-CN" altLang="zh-CN"/>
              <a:t>，</a:t>
            </a:r>
            <a:r>
              <a:rPr kumimoji="1" lang="zh-CN" altLang="en-US"/>
              <a:t>并在代码中测试解析结果</a:t>
            </a:r>
            <a:endParaRPr kumimoji="1" lang="en-US" altLang="zh-CN"/>
          </a:p>
          <a:p>
            <a:pPr lvl="1"/>
            <a:r>
              <a:rPr kumimoji="1" lang="zh-CN" altLang="en-US"/>
              <a:t>增加</a:t>
            </a:r>
            <a:r>
              <a:rPr kumimoji="1" lang="en-US" altLang="zh-CN">
                <a:solidFill>
                  <a:srgbClr val="FF0000"/>
                </a:solidFill>
              </a:rPr>
              <a:t>UserInfo</a:t>
            </a:r>
            <a:r>
              <a:rPr kumimoji="1" lang="zh-CN" altLang="en-US"/>
              <a:t>自定义类</a:t>
            </a:r>
            <a:endParaRPr kumimoji="1" lang="en-US" altLang="zh-CN"/>
          </a:p>
          <a:p>
            <a:pPr lvl="2"/>
            <a:r>
              <a:rPr kumimoji="1" lang="zh-CN" altLang="en-US"/>
              <a:t>先将</a:t>
            </a:r>
            <a:r>
              <a:rPr kumimoji="1" lang="en-US" altLang="zh-CN"/>
              <a:t>userId</a:t>
            </a:r>
            <a:r>
              <a:rPr kumimoji="1" lang="zh-CN" altLang="en-US"/>
              <a:t>定义成</a:t>
            </a:r>
            <a:r>
              <a:rPr kumimoji="1" lang="en-US" altLang="zh-CN">
                <a:solidFill>
                  <a:srgbClr val="0000FF"/>
                </a:solidFill>
              </a:rPr>
              <a:t>NSInteger</a:t>
            </a:r>
          </a:p>
          <a:p>
            <a:pPr lvl="2"/>
            <a:r>
              <a:rPr kumimoji="1" lang="zh-CN" altLang="en-US"/>
              <a:t>增加</a:t>
            </a:r>
            <a:r>
              <a:rPr kumimoji="1" lang="en-US" altLang="zh-CN">
                <a:solidFill>
                  <a:srgbClr val="FF0000"/>
                </a:solidFill>
              </a:rPr>
              <a:t>description</a:t>
            </a:r>
            <a:r>
              <a:rPr kumimoji="1" lang="zh-CN" altLang="en-US"/>
              <a:t>并介绍</a:t>
            </a:r>
            <a:r>
              <a:rPr kumimoji="1" lang="en-US" altLang="zh-CN"/>
              <a:t>description</a:t>
            </a:r>
            <a:r>
              <a:rPr kumimoji="1" lang="zh-CN" altLang="en-US"/>
              <a:t>的推荐写法</a:t>
            </a:r>
            <a:endParaRPr kumimoji="1" lang="en-US" altLang="zh-CN"/>
          </a:p>
          <a:p>
            <a:pPr marL="457200" lvl="2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@"&lt;%@ : %p&gt; {key: %@,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...}</a:t>
            </a:r>
            <a:endParaRPr kumimoji="1" lang="en-US" altLang="zh-CN" sz="1600"/>
          </a:p>
          <a:p>
            <a:pPr lvl="2"/>
            <a:endParaRPr kumimoji="1" lang="en-US" altLang="zh-CN"/>
          </a:p>
          <a:p>
            <a:pPr lvl="2"/>
            <a:r>
              <a:rPr kumimoji="1" lang="zh-CN" altLang="en-US"/>
              <a:t>登录错误提示</a:t>
            </a:r>
            <a:endParaRPr kumimoji="1" lang="en-US" altLang="zh-CN"/>
          </a:p>
          <a:p>
            <a:pPr lvl="2"/>
            <a:r>
              <a:rPr kumimoji="1" lang="zh-CN" altLang="en-US"/>
              <a:t>修改</a:t>
            </a:r>
            <a:r>
              <a:rPr kumimoji="1" lang="en-US" altLang="zh-CN"/>
              <a:t>userId</a:t>
            </a:r>
            <a:r>
              <a:rPr kumimoji="1" lang="zh-CN" altLang="en-US"/>
              <a:t>的数据类型</a:t>
            </a:r>
            <a:r>
              <a:rPr kumimoji="1" lang="en-US" altLang="zh-CN"/>
              <a:t>,</a:t>
            </a:r>
            <a:r>
              <a:rPr kumimoji="1" lang="zh-CN" altLang="en-US"/>
              <a:t>使用</a:t>
            </a:r>
            <a:r>
              <a:rPr kumimoji="1" lang="en-US" altLang="zh-CN"/>
              <a:t>NSNumber</a:t>
            </a:r>
            <a:r>
              <a:rPr kumimoji="1" lang="zh-CN" altLang="en-US"/>
              <a:t>可以方便用</a:t>
            </a:r>
            <a:r>
              <a:rPr kumimoji="1" lang="en-US" altLang="zh-CN"/>
              <a:t>KVC</a:t>
            </a:r>
            <a:r>
              <a:rPr kumimoji="1" lang="zh-CN" altLang="en-US"/>
              <a:t>直接赋值</a:t>
            </a:r>
            <a:r>
              <a:rPr kumimoji="1" lang="en-US" altLang="zh-CN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7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NSJSONReadingOptions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>
                <a:solidFill>
                  <a:schemeClr val="tx1"/>
                </a:solidFill>
              </a:rPr>
              <a:t>NSJSONReadingMutable</a:t>
            </a:r>
            <a:r>
              <a:rPr lang="en-US" altLang="zh-TW" sz="1600">
                <a:solidFill>
                  <a:srgbClr val="FF0000"/>
                </a:solidFill>
              </a:rPr>
              <a:t>Containers</a:t>
            </a:r>
            <a:r>
              <a:rPr lang="en-US" altLang="zh-TW" sz="1600">
                <a:solidFill>
                  <a:schemeClr val="tx1"/>
                </a:solidFill>
              </a:rPr>
              <a:t> = 1,    </a:t>
            </a:r>
            <a:r>
              <a:rPr lang="zh-TW" altLang="en-US" sz="1600">
                <a:solidFill>
                  <a:schemeClr val="tx1"/>
                </a:solidFill>
              </a:rPr>
              <a:t>根节点可变</a:t>
            </a:r>
          </a:p>
          <a:p>
            <a:r>
              <a:rPr lang="en-US" altLang="zh-TW" sz="1600">
                <a:solidFill>
                  <a:schemeClr val="tx1"/>
                </a:solidFill>
              </a:rPr>
              <a:t>NSJSONReadingMutable</a:t>
            </a:r>
            <a:r>
              <a:rPr lang="en-US" altLang="zh-TW" sz="1600">
                <a:solidFill>
                  <a:srgbClr val="FF0000"/>
                </a:solidFill>
              </a:rPr>
              <a:t>Leaves</a:t>
            </a:r>
            <a:r>
              <a:rPr lang="en-US" altLang="zh-TW" sz="1600">
                <a:solidFill>
                  <a:schemeClr val="tx1"/>
                </a:solidFill>
              </a:rPr>
              <a:t> = 2,        </a:t>
            </a:r>
            <a:r>
              <a:rPr lang="zh-CN" altLang="en-US" sz="1600">
                <a:solidFill>
                  <a:schemeClr val="tx1"/>
                </a:solidFill>
              </a:rPr>
              <a:t>  </a:t>
            </a:r>
            <a:r>
              <a:rPr lang="zh-TW" altLang="en-US" sz="1600">
                <a:solidFill>
                  <a:schemeClr val="tx1"/>
                </a:solidFill>
              </a:rPr>
              <a:t>节点可变</a:t>
            </a:r>
          </a:p>
          <a:p>
            <a:r>
              <a:rPr lang="en-US" altLang="zh-CN" sz="1600">
                <a:solidFill>
                  <a:schemeClr val="tx1"/>
                </a:solidFill>
              </a:rPr>
              <a:t>NSJSONReadingAllow</a:t>
            </a:r>
            <a:r>
              <a:rPr lang="en-US" altLang="zh-CN" sz="1600">
                <a:solidFill>
                  <a:srgbClr val="FF0000"/>
                </a:solidFill>
              </a:rPr>
              <a:t>Fragments</a:t>
            </a:r>
            <a:r>
              <a:rPr lang="en-US" altLang="zh-CN" sz="1600">
                <a:solidFill>
                  <a:schemeClr val="tx1"/>
                </a:solidFill>
              </a:rPr>
              <a:t> = 4,       </a:t>
            </a:r>
            <a:r>
              <a:rPr lang="zh-CN" altLang="en-US" sz="1600">
                <a:solidFill>
                  <a:schemeClr val="tx1"/>
                </a:solidFill>
              </a:rPr>
              <a:t>  根节点可以不是</a:t>
            </a:r>
            <a:r>
              <a:rPr lang="en-US" altLang="zh-CN" sz="1600">
                <a:solidFill>
                  <a:schemeClr val="tx1"/>
                </a:solidFill>
              </a:rPr>
              <a:t>NSDictionary</a:t>
            </a:r>
            <a:r>
              <a:rPr lang="zh-CN" altLang="en-US" sz="1600">
                <a:solidFill>
                  <a:schemeClr val="tx1"/>
                </a:solidFill>
              </a:rPr>
              <a:t>或者</a:t>
            </a:r>
            <a:r>
              <a:rPr lang="en-US" altLang="zh-CN" sz="1600">
                <a:solidFill>
                  <a:schemeClr val="tx1"/>
                </a:solidFill>
              </a:rPr>
              <a:t>NSArray</a:t>
            </a:r>
          </a:p>
          <a:p>
            <a:endParaRPr lang="en-US" altLang="zh-CN" sz="1600">
              <a:solidFill>
                <a:schemeClr val="tx1"/>
              </a:solidFill>
            </a:endParaRPr>
          </a:p>
          <a:p>
            <a:r>
              <a:rPr kumimoji="1" lang="zh-CN" altLang="en-US" sz="1600">
                <a:solidFill>
                  <a:srgbClr val="FF6600"/>
                </a:solidFill>
              </a:rPr>
              <a:t>提示</a:t>
            </a:r>
            <a:r>
              <a:rPr kumimoji="1" lang="zh-CN" altLang="zh-CN" sz="1600">
                <a:solidFill>
                  <a:srgbClr val="FF6600"/>
                </a:solidFill>
              </a:rPr>
              <a:t>：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zh-CN" altLang="en-US" sz="1600"/>
              <a:t>如果</a:t>
            </a:r>
            <a:r>
              <a:rPr kumimoji="1" lang="zh-CN" altLang="en-US" sz="1600">
                <a:solidFill>
                  <a:srgbClr val="FF0000"/>
                </a:solidFill>
              </a:rPr>
              <a:t>枚举类型</a:t>
            </a:r>
            <a:r>
              <a:rPr kumimoji="1" lang="zh-CN" altLang="en-US" sz="1600"/>
              <a:t>的</a:t>
            </a:r>
            <a:r>
              <a:rPr kumimoji="1" lang="zh-CN" altLang="en-US" sz="1600">
                <a:solidFill>
                  <a:srgbClr val="FF0000"/>
                </a:solidFill>
              </a:rPr>
              <a:t>起始数值是</a:t>
            </a:r>
            <a:r>
              <a:rPr kumimoji="1" lang="en-US" altLang="zh-CN" sz="1600">
                <a:solidFill>
                  <a:srgbClr val="FF0000"/>
                </a:solidFill>
              </a:rPr>
              <a:t>1</a:t>
            </a:r>
            <a:r>
              <a:rPr kumimoji="1" lang="zh-CN" altLang="en-US" sz="1600"/>
              <a:t>，通常</a:t>
            </a:r>
            <a:r>
              <a:rPr kumimoji="1" lang="en-US" altLang="zh-CN" sz="1600">
                <a:solidFill>
                  <a:srgbClr val="FF0000"/>
                </a:solidFill>
              </a:rPr>
              <a:t>0</a:t>
            </a:r>
            <a:r>
              <a:rPr kumimoji="1" lang="zh-CN" altLang="en-US" sz="1600">
                <a:solidFill>
                  <a:srgbClr val="FF0000"/>
                </a:solidFill>
              </a:rPr>
              <a:t>就表示什么选项</a:t>
            </a:r>
            <a:r>
              <a:rPr kumimoji="1" lang="zh-CN" altLang="en-US" sz="1600"/>
              <a:t>也不支持，是效率最高的选项</a:t>
            </a:r>
          </a:p>
          <a:p>
            <a:endParaRPr kumimoji="1"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</a:t>
            </a:r>
            <a:r>
              <a:rPr kumimoji="1" lang="en-US" altLang="zh-CN"/>
              <a:t>(4)——</a:t>
            </a:r>
            <a:r>
              <a:rPr kumimoji="1" lang="zh-CN" altLang="en-US"/>
              <a:t>将用户信息保存至沙盒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在后台数据库添加用户头像的</a:t>
            </a:r>
            <a:r>
              <a:rPr kumimoji="1" lang="en-US" altLang="zh-CN"/>
              <a:t>URL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UserInfo</a:t>
            </a:r>
            <a:r>
              <a:rPr kumimoji="1" lang="zh-CN" altLang="en-US"/>
              <a:t>中</a:t>
            </a:r>
            <a:r>
              <a:rPr kumimoji="1" lang="zh-CN" altLang="en-US">
                <a:solidFill>
                  <a:srgbClr val="FF0000"/>
                </a:solidFill>
              </a:rPr>
              <a:t>增加用户密码属性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定义键值常量时，最好使用以下格式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kUserNameKey = 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@"cn.itcast.login.userName"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/>
          </a:p>
          <a:p>
            <a:r>
              <a:rPr kumimoji="1" lang="en-US" altLang="zh-CN">
                <a:solidFill>
                  <a:srgbClr val="FF0000"/>
                </a:solidFill>
              </a:rPr>
              <a:t>NSAssert</a:t>
            </a:r>
            <a:r>
              <a:rPr kumimoji="1" lang="zh-CN" altLang="en-US"/>
              <a:t>在程序开发中的意义</a:t>
            </a:r>
            <a:endParaRPr kumimoji="1" lang="en-US" altLang="zh-CN"/>
          </a:p>
          <a:p>
            <a:pPr lvl="1">
              <a:buFont typeface="Wingdings" charset="2"/>
              <a:buChar char="p"/>
            </a:pPr>
            <a:r>
              <a:rPr kumimoji="1" lang="zh-CN" altLang="en-US"/>
              <a:t>断言</a:t>
            </a:r>
            <a:r>
              <a:rPr kumimoji="1" lang="en-US" altLang="zh-CN">
                <a:solidFill>
                  <a:srgbClr val="FF0000"/>
                </a:solidFill>
              </a:rPr>
              <a:t>NSAssert</a:t>
            </a:r>
            <a:r>
              <a:rPr kumimoji="1" lang="zh-CN" altLang="en-US"/>
              <a:t>仅在</a:t>
            </a:r>
            <a:r>
              <a:rPr kumimoji="1" lang="en-US" altLang="zh-CN"/>
              <a:t>debug</a:t>
            </a:r>
            <a:r>
              <a:rPr kumimoji="1" lang="zh-CN" altLang="en-US"/>
              <a:t>版本起作用，用于检查“不应该”发生的情况。可以把</a:t>
            </a:r>
            <a:r>
              <a:rPr kumimoji="1" lang="en-US" altLang="zh-CN">
                <a:solidFill>
                  <a:srgbClr val="FF0000"/>
                </a:solidFill>
              </a:rPr>
              <a:t>NSAssert</a:t>
            </a:r>
            <a:r>
              <a:rPr kumimoji="1" lang="zh-CN" altLang="en-US"/>
              <a:t>看成一个在任何系统状态下都可以安全使用的无害测试手段</a:t>
            </a:r>
            <a:endParaRPr kumimoji="1" lang="en-US" altLang="zh-CN"/>
          </a:p>
          <a:p>
            <a:r>
              <a:rPr kumimoji="1" lang="zh-CN" altLang="en-US"/>
              <a:t>将用户信息保存至</a:t>
            </a:r>
            <a:r>
              <a:rPr kumimoji="1" lang="zh-CN" altLang="en-US">
                <a:solidFill>
                  <a:srgbClr val="FF0000"/>
                </a:solidFill>
              </a:rPr>
              <a:t>用户偏好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kumimoji="1" lang="zh-CN" altLang="en-US"/>
              <a:t>提示：保存至沙盒之后，不要忘记在用户偏好中确认信息是否写入正确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4" y="1859099"/>
            <a:ext cx="4889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阶段性小结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使用了版本控制器之后，每次工作告一段落都需要提交一下</a:t>
            </a:r>
            <a:endParaRPr kumimoji="1" lang="en-US" altLang="zh-CN" sz="1800"/>
          </a:p>
          <a:p>
            <a:pPr lvl="1"/>
            <a:r>
              <a:rPr kumimoji="1" lang="zh-CN" altLang="en-US" sz="1600"/>
              <a:t>如果是多人开发，记住所有版本控制器的规则：</a:t>
            </a:r>
            <a:r>
              <a:rPr kumimoji="1" lang="zh-CN" altLang="en-US" sz="1600">
                <a:solidFill>
                  <a:srgbClr val="FF0000"/>
                </a:solidFill>
              </a:rPr>
              <a:t>先更新后提交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endParaRPr kumimoji="1" lang="en-US" altLang="zh-CN" sz="1800"/>
          </a:p>
          <a:p>
            <a:r>
              <a:rPr kumimoji="1" lang="zh-CN" altLang="en-US" sz="1800"/>
              <a:t>对服务器</a:t>
            </a:r>
            <a:r>
              <a:rPr kumimoji="1" lang="en-US" altLang="en-US" sz="1800"/>
              <a:t>响应的</a:t>
            </a:r>
            <a:r>
              <a:rPr kumimoji="1" lang="en-US" altLang="zh-CN" sz="1800"/>
              <a:t>JSON</a:t>
            </a:r>
            <a:r>
              <a:rPr kumimoji="1" lang="zh-CN" altLang="en-US" sz="1800"/>
              <a:t>数据的反序列化</a:t>
            </a:r>
            <a:r>
              <a:rPr kumimoji="1" lang="en-US" altLang="zh-CN" sz="1800"/>
              <a:t>	</a:t>
            </a:r>
          </a:p>
          <a:p>
            <a:r>
              <a:rPr kumimoji="1" lang="zh-CN" altLang="en-US" sz="1800"/>
              <a:t>用户登录流程完善</a:t>
            </a:r>
          </a:p>
          <a:p>
            <a:r>
              <a:rPr kumimoji="1" lang="zh-CN" altLang="en-US" sz="1800"/>
              <a:t>添加</a:t>
            </a:r>
            <a:r>
              <a:rPr kumimoji="1" lang="en-US" altLang="zh-CN" sz="1800"/>
              <a:t>UserInfo</a:t>
            </a:r>
            <a:r>
              <a:rPr kumimoji="1" lang="zh-CN" altLang="en-US" sz="1800"/>
              <a:t>对象记录用户信息</a:t>
            </a:r>
          </a:p>
          <a:p>
            <a:r>
              <a:rPr kumimoji="1" lang="zh-CN" altLang="en-US" sz="1800"/>
              <a:t>用户登录成功后，将用户信息保存在用户偏好中，可以避免再次登录时重复输入密码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下一步工作：</a:t>
            </a:r>
            <a:r>
              <a:rPr kumimoji="1" lang="zh-CN" altLang="en-US" sz="1800">
                <a:solidFill>
                  <a:srgbClr val="FF0000"/>
                </a:solidFill>
              </a:rPr>
              <a:t>用户登录成功后的界面跳转，以及用户头像的下载</a:t>
            </a:r>
          </a:p>
        </p:txBody>
      </p:sp>
    </p:spTree>
    <p:extLst>
      <p:ext uri="{BB962C8B-B14F-4D97-AF65-F5344CB8AC3E}">
        <p14:creationId xmlns:p14="http://schemas.microsoft.com/office/powerpoint/2010/main" val="5010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随着</a:t>
            </a:r>
            <a:r>
              <a:rPr kumimoji="1" lang="en-US" altLang="zh-CN">
                <a:solidFill>
                  <a:srgbClr val="FF0000"/>
                </a:solidFill>
              </a:rPr>
              <a:t>RESTful</a:t>
            </a:r>
            <a:r>
              <a:rPr kumimoji="1" lang="en-US" altLang="zh-CN"/>
              <a:t>(</a:t>
            </a:r>
            <a:r>
              <a:rPr kumimoji="1" lang="zh-CN" altLang="en-US">
                <a:solidFill>
                  <a:srgbClr val="FF0000"/>
                </a:solidFill>
              </a:rPr>
              <a:t>含状态传输的</a:t>
            </a:r>
            <a:r>
              <a:rPr kumimoji="1" lang="en-US" altLang="zh-CN">
                <a:solidFill>
                  <a:srgbClr val="FF0000"/>
                </a:solidFill>
              </a:rPr>
              <a:t>Web</a:t>
            </a:r>
            <a:r>
              <a:rPr kumimoji="1" lang="zh-CN" altLang="en-US">
                <a:solidFill>
                  <a:srgbClr val="FF0000"/>
                </a:solidFill>
              </a:rPr>
              <a:t>服务</a:t>
            </a:r>
            <a:r>
              <a:rPr kumimoji="1" lang="en-US" altLang="zh-CN"/>
              <a:t>)</a:t>
            </a:r>
            <a:r>
              <a:rPr kumimoji="1" lang="zh-CN" altLang="en-US"/>
              <a:t>设计风格的普及，越来越多的网站开始支持</a:t>
            </a:r>
            <a:r>
              <a:rPr kumimoji="1" lang="zh-CN" altLang="en-US">
                <a:solidFill>
                  <a:srgbClr val="FF0000"/>
                </a:solidFill>
              </a:rPr>
              <a:t>接收序列化</a:t>
            </a:r>
            <a:r>
              <a:rPr kumimoji="1" lang="en-US" altLang="zh-CN">
                <a:solidFill>
                  <a:srgbClr val="FF0000"/>
                </a:solidFill>
              </a:rPr>
              <a:t>JSON</a:t>
            </a:r>
            <a:r>
              <a:rPr kumimoji="1" lang="zh-CN" altLang="en-US">
                <a:solidFill>
                  <a:srgbClr val="FF0000"/>
                </a:solidFill>
              </a:rPr>
              <a:t>的</a:t>
            </a:r>
            <a:r>
              <a:rPr kumimoji="1" lang="en-US" altLang="zh-CN">
                <a:solidFill>
                  <a:srgbClr val="FF0000"/>
                </a:solidFill>
              </a:rPr>
              <a:t>POST</a:t>
            </a:r>
            <a:r>
              <a:rPr kumimoji="1" lang="zh-CN" altLang="en-US">
                <a:solidFill>
                  <a:srgbClr val="FF0000"/>
                </a:solidFill>
              </a:rPr>
              <a:t>请求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/>
              <a:t>URL</a:t>
            </a:r>
            <a:r>
              <a:rPr kumimoji="1" lang="zh-CN" altLang="en-US"/>
              <a:t>示例</a:t>
            </a:r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6600"/>
                </a:solidFill>
              </a:rPr>
              <a:t>列举所有商品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>
                <a:solidFill>
                  <a:schemeClr val="tx1"/>
                </a:solidFill>
              </a:rPr>
              <a:t>GET http://www.store.com/products</a:t>
            </a:r>
          </a:p>
          <a:p>
            <a:pPr lvl="1"/>
            <a:r>
              <a:rPr kumimoji="1" lang="zh-CN" altLang="en-US">
                <a:solidFill>
                  <a:srgbClr val="FF6600"/>
                </a:solidFill>
              </a:rPr>
              <a:t>呈现某一件商品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>
                <a:solidFill>
                  <a:schemeClr val="tx1"/>
                </a:solidFill>
              </a:rPr>
              <a:t>GET </a:t>
            </a:r>
            <a:r>
              <a:rPr kumimoji="1" lang="en-US" altLang="zh-CN">
                <a:solidFill>
                  <a:schemeClr val="tx1"/>
                </a:solidFill>
                <a:hlinkClick r:id="rId2"/>
              </a:rPr>
              <a:t>http://www.store.com/product/12345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(?productId=12345)</a:t>
            </a:r>
          </a:p>
          <a:p>
            <a:pPr lvl="1"/>
            <a:r>
              <a:rPr kumimoji="1" lang="zh-CN" altLang="en-US">
                <a:solidFill>
                  <a:srgbClr val="FF6600"/>
                </a:solidFill>
              </a:rPr>
              <a:t>下单购买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457200" lvl="2" indent="0">
              <a:buNone/>
            </a:pPr>
            <a:r>
              <a:rPr kumimoji="1" lang="en-US" altLang="zh-CN">
                <a:solidFill>
                  <a:srgbClr val="000000"/>
                </a:solidFill>
              </a:rPr>
              <a:t>POST http://www.store.com/order</a:t>
            </a:r>
          </a:p>
          <a:p>
            <a:pPr marL="457200" lvl="2" indent="0"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&lt;purchase-order&gt;</a:t>
            </a:r>
          </a:p>
          <a:p>
            <a:pPr marL="457200" lvl="2" indent="0">
              <a:buNone/>
            </a:pPr>
            <a:r>
              <a:rPr kumimoji="1" lang="en-US" altLang="zh-CN">
                <a:solidFill>
                  <a:srgbClr val="FF0000"/>
                </a:solidFill>
              </a:rPr>
              <a:t>  &lt;item&gt; ... &lt;/item&gt;</a:t>
            </a:r>
          </a:p>
          <a:p>
            <a:pPr marL="457200" lvl="2" indent="0">
              <a:buNone/>
            </a:pPr>
            <a:r>
              <a:rPr kumimoji="1" lang="en-US" altLang="zh-CN">
                <a:solidFill>
                  <a:srgbClr val="FF0000"/>
                </a:solidFill>
              </a:rPr>
              <a:t>&lt;/purchase-order&gt;</a:t>
            </a:r>
          </a:p>
        </p:txBody>
      </p:sp>
    </p:spTree>
    <p:extLst>
      <p:ext uri="{BB962C8B-B14F-4D97-AF65-F5344CB8AC3E}">
        <p14:creationId xmlns:p14="http://schemas.microsoft.com/office/powerpoint/2010/main" val="65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序列化演练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中间插播</a:t>
            </a:r>
            <a:r>
              <a:rPr kumimoji="1" lang="zh-CN" altLang="en-US">
                <a:solidFill>
                  <a:srgbClr val="FF0000"/>
                </a:solidFill>
              </a:rPr>
              <a:t>运行时</a:t>
            </a:r>
            <a:r>
              <a:rPr kumimoji="1" lang="en-US" altLang="zh-CN"/>
              <a:t>……</a:t>
            </a:r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646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 &amp; XML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b="1">
                <a:solidFill>
                  <a:srgbClr val="FF6600"/>
                </a:solidFill>
              </a:rPr>
              <a:t>HTML </a:t>
            </a:r>
          </a:p>
          <a:p>
            <a:pPr lvl="1"/>
            <a:r>
              <a:rPr kumimoji="1" lang="zh-CN" altLang="en-US"/>
              <a:t>是用来描述网页的一种语言</a:t>
            </a:r>
          </a:p>
          <a:p>
            <a:pPr lvl="1"/>
            <a:r>
              <a:rPr kumimoji="1" lang="en-US" altLang="zh-CN"/>
              <a:t>HTML </a:t>
            </a:r>
            <a:r>
              <a:rPr kumimoji="1" lang="zh-CN" altLang="en-US"/>
              <a:t>指的是超文本标记语言 </a:t>
            </a:r>
            <a:r>
              <a:rPr kumimoji="1" lang="en-US" altLang="zh-CN"/>
              <a:t>(Hyper Text Markup Language)</a:t>
            </a:r>
          </a:p>
          <a:p>
            <a:pPr lvl="1"/>
            <a:r>
              <a:rPr kumimoji="1" lang="en-US" altLang="zh-CN"/>
              <a:t>HTML </a:t>
            </a:r>
            <a:r>
              <a:rPr kumimoji="1" lang="zh-CN" altLang="en-US"/>
              <a:t>不是一种编程语言，而是一种标记语言 </a:t>
            </a:r>
            <a:r>
              <a:rPr kumimoji="1" lang="en-US" altLang="zh-CN"/>
              <a:t>(markup language)</a:t>
            </a:r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HTML </a:t>
            </a:r>
            <a:r>
              <a:rPr kumimoji="1" lang="zh-CN" altLang="en-US">
                <a:solidFill>
                  <a:srgbClr val="FF0000"/>
                </a:solidFill>
              </a:rPr>
              <a:t>被设计用来显示数据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 b="1">
                <a:solidFill>
                  <a:srgbClr val="FF6600"/>
                </a:solidFill>
              </a:rPr>
              <a:t>XML </a:t>
            </a:r>
          </a:p>
          <a:p>
            <a:pPr lvl="1"/>
            <a:r>
              <a:rPr kumimoji="1" lang="en-US" altLang="zh-CN"/>
              <a:t>XML </a:t>
            </a:r>
            <a:r>
              <a:rPr kumimoji="1" lang="zh-CN" altLang="en-US"/>
              <a:t>是一种标记语言，很类似 </a:t>
            </a:r>
            <a:r>
              <a:rPr kumimoji="1" lang="en-US" altLang="zh-CN"/>
              <a:t>HTML</a:t>
            </a:r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XML </a:t>
            </a:r>
            <a:r>
              <a:rPr kumimoji="1" lang="zh-CN" altLang="en-US">
                <a:solidFill>
                  <a:srgbClr val="FF0000"/>
                </a:solidFill>
              </a:rPr>
              <a:t>的设计宗旨是传输和存储数据</a:t>
            </a:r>
            <a:r>
              <a:rPr kumimoji="1" lang="zh-CN" altLang="en-US"/>
              <a:t>，而非显示数据</a:t>
            </a:r>
          </a:p>
          <a:p>
            <a:r>
              <a:rPr kumimoji="1" lang="en-US" altLang="zh-CN" b="1">
                <a:solidFill>
                  <a:srgbClr val="FF6600"/>
                </a:solidFill>
              </a:rPr>
              <a:t>HTML5</a:t>
            </a:r>
          </a:p>
          <a:p>
            <a:pPr lvl="1"/>
            <a:r>
              <a:rPr kumimoji="1" lang="zh-CN" altLang="en-US"/>
              <a:t>强化了 </a:t>
            </a:r>
            <a:r>
              <a:rPr kumimoji="1" lang="en-US" altLang="zh-CN"/>
              <a:t>Web </a:t>
            </a:r>
            <a:r>
              <a:rPr kumimoji="1" lang="zh-CN" altLang="en-US"/>
              <a:t>网页的表现性能</a:t>
            </a:r>
            <a:endParaRPr kumimoji="1" lang="en-US" altLang="zh-CN"/>
          </a:p>
          <a:p>
            <a:pPr lvl="2"/>
            <a:r>
              <a:rPr kumimoji="1" lang="zh-CN" altLang="en-US"/>
              <a:t>增加了用于绘画的 </a:t>
            </a:r>
            <a:r>
              <a:rPr kumimoji="1" lang="en-US" altLang="zh-CN"/>
              <a:t>canvas </a:t>
            </a:r>
            <a:r>
              <a:rPr kumimoji="1" lang="zh-CN" altLang="en-US"/>
              <a:t>元素</a:t>
            </a:r>
          </a:p>
          <a:p>
            <a:pPr lvl="2"/>
            <a:r>
              <a:rPr kumimoji="1" lang="zh-CN" altLang="en-US"/>
              <a:t>用于媒介播放的 </a:t>
            </a:r>
            <a:r>
              <a:rPr kumimoji="1" lang="en-US" altLang="zh-CN"/>
              <a:t>video </a:t>
            </a:r>
            <a:r>
              <a:rPr kumimoji="1" lang="zh-CN" altLang="en-US"/>
              <a:t>和 </a:t>
            </a:r>
            <a:r>
              <a:rPr kumimoji="1" lang="en-US" altLang="zh-CN"/>
              <a:t>audio </a:t>
            </a:r>
            <a:r>
              <a:rPr kumimoji="1" lang="zh-CN" altLang="en-US"/>
              <a:t>元素等</a:t>
            </a:r>
            <a:endParaRPr kumimoji="1" lang="en-US" altLang="zh-CN"/>
          </a:p>
          <a:p>
            <a:pPr lvl="1"/>
            <a:r>
              <a:rPr kumimoji="1" lang="zh-CN" altLang="en-US"/>
              <a:t>追加了本地数据库等 </a:t>
            </a:r>
            <a:r>
              <a:rPr kumimoji="1" lang="en-US" altLang="zh-CN"/>
              <a:t>Web </a:t>
            </a:r>
            <a:r>
              <a:rPr kumimoji="1" lang="zh-CN" altLang="en-US"/>
              <a:t>应用的功能</a:t>
            </a:r>
            <a:endParaRPr kumimoji="1" lang="en-US" altLang="zh-CN"/>
          </a:p>
          <a:p>
            <a:pPr lvl="1"/>
            <a:r>
              <a:rPr kumimoji="1" lang="zh-CN" altLang="en-US"/>
              <a:t>广义论及</a:t>
            </a:r>
            <a:r>
              <a:rPr kumimoji="1" lang="en-US" altLang="zh-CN"/>
              <a:t>HTML5</a:t>
            </a:r>
            <a:r>
              <a:rPr kumimoji="1" lang="zh-CN" altLang="en-US"/>
              <a:t>时，是包括</a:t>
            </a:r>
            <a:r>
              <a:rPr kumimoji="1" lang="en-US" altLang="zh-CN">
                <a:solidFill>
                  <a:srgbClr val="FF0000"/>
                </a:solidFill>
              </a:rPr>
              <a:t>HTML</a:t>
            </a:r>
            <a:r>
              <a:rPr kumimoji="1" lang="zh-CN" altLang="en-US"/>
              <a:t>、</a:t>
            </a:r>
            <a:r>
              <a:rPr kumimoji="1" lang="en-US" altLang="zh-CN">
                <a:solidFill>
                  <a:srgbClr val="FF0000"/>
                </a:solidFill>
              </a:rPr>
              <a:t>CSS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JavaScript</a:t>
            </a:r>
            <a:r>
              <a:rPr kumimoji="1" lang="zh-CN" altLang="en-US"/>
              <a:t>在内的一套技术组合</a:t>
            </a:r>
            <a:endParaRPr kumimoji="1" lang="en-US" altLang="zh-CN"/>
          </a:p>
          <a:p>
            <a:pPr lvl="1"/>
            <a:r>
              <a:rPr kumimoji="1" lang="zh-CN" altLang="en-US"/>
              <a:t>希望能够减少浏览器对于需要插件的丰富性网络应用服务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7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_tradnl" altLang="zh-CN"/>
              <a:t>NSXMLParser</a:t>
            </a:r>
            <a:r>
              <a:rPr kumimoji="1" lang="zh-CN" altLang="es-ES_tradnl"/>
              <a:t>解析方法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</a:rPr>
              <a:t>NSXMLParser</a:t>
            </a:r>
            <a:r>
              <a:rPr kumimoji="1" lang="zh-CN" altLang="en-US"/>
              <a:t>是</a:t>
            </a:r>
            <a:r>
              <a:rPr kumimoji="1" lang="en-US" altLang="zh-CN"/>
              <a:t>SAX</a:t>
            </a:r>
            <a:r>
              <a:rPr kumimoji="1" lang="zh-CN" altLang="en-US"/>
              <a:t>方法解析</a:t>
            </a:r>
          </a:p>
          <a:p>
            <a:pPr lvl="1"/>
            <a:r>
              <a:rPr kumimoji="1" lang="en-US" altLang="zh-CN" b="1">
                <a:solidFill>
                  <a:srgbClr val="FF6600"/>
                </a:solidFill>
              </a:rPr>
              <a:t>SAX</a:t>
            </a:r>
            <a:r>
              <a:rPr kumimoji="1" lang="zh-CN" altLang="en-US" b="1">
                <a:solidFill>
                  <a:srgbClr val="FF6600"/>
                </a:solidFill>
              </a:rPr>
              <a:t>（</a:t>
            </a:r>
            <a:r>
              <a:rPr kumimoji="1" lang="en-US" altLang="zh-CN" b="1">
                <a:solidFill>
                  <a:srgbClr val="FF6600"/>
                </a:solidFill>
              </a:rPr>
              <a:t>Simple API for XML</a:t>
            </a:r>
            <a:r>
              <a:rPr kumimoji="1" lang="zh-CN" altLang="en-US" b="1">
                <a:solidFill>
                  <a:srgbClr val="FF6600"/>
                </a:solidFill>
              </a:rPr>
              <a:t>）</a:t>
            </a:r>
          </a:p>
          <a:p>
            <a:pPr lvl="2"/>
            <a:r>
              <a:rPr kumimoji="1" lang="zh-CN" altLang="en-US">
                <a:solidFill>
                  <a:srgbClr val="FF0000"/>
                </a:solidFill>
              </a:rPr>
              <a:t>只能读，不能修改</a:t>
            </a:r>
            <a:r>
              <a:rPr kumimoji="1" lang="zh-CN" altLang="en-US"/>
              <a:t>，只能顺序访问，适合解析大型</a:t>
            </a:r>
            <a:r>
              <a:rPr kumimoji="1" lang="en-US" altLang="zh-CN"/>
              <a:t>XML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解析速度快</a:t>
            </a:r>
          </a:p>
          <a:p>
            <a:pPr lvl="2"/>
            <a:r>
              <a:rPr kumimoji="1" lang="zh-CN" altLang="en-US"/>
              <a:t>常应用于处理大量数据的</a:t>
            </a:r>
            <a:r>
              <a:rPr kumimoji="1" lang="en-US" altLang="zh-CN"/>
              <a:t>XML</a:t>
            </a:r>
            <a:r>
              <a:rPr kumimoji="1" lang="zh-CN" altLang="en-US"/>
              <a:t>，实现异构系统的数据访问，实现跨平台</a:t>
            </a:r>
          </a:p>
          <a:p>
            <a:pPr lvl="2"/>
            <a:r>
              <a:rPr kumimoji="1" lang="zh-CN" altLang="en-US"/>
              <a:t>从文档的开始通过每一节点移动，定位一个特定的节点</a:t>
            </a:r>
          </a:p>
          <a:p>
            <a:pPr lvl="1"/>
            <a:r>
              <a:rPr kumimoji="1" lang="en-US" altLang="zh-CN" b="1">
                <a:solidFill>
                  <a:srgbClr val="FF6600"/>
                </a:solidFill>
              </a:rPr>
              <a:t>DOM</a:t>
            </a:r>
            <a:r>
              <a:rPr kumimoji="1" lang="zh-CN" altLang="en-US" b="1">
                <a:solidFill>
                  <a:srgbClr val="FF6600"/>
                </a:solidFill>
              </a:rPr>
              <a:t>（</a:t>
            </a:r>
            <a:r>
              <a:rPr kumimoji="1" lang="en-US" altLang="zh-CN" b="1">
                <a:solidFill>
                  <a:srgbClr val="FF6600"/>
                </a:solidFill>
              </a:rPr>
              <a:t>Document Object Model</a:t>
            </a:r>
            <a:r>
              <a:rPr kumimoji="1" lang="zh-CN" altLang="en-US" b="1">
                <a:solidFill>
                  <a:srgbClr val="FF6600"/>
                </a:solidFill>
              </a:rPr>
              <a:t>）</a:t>
            </a:r>
          </a:p>
          <a:p>
            <a:pPr lvl="2"/>
            <a:r>
              <a:rPr kumimoji="1" lang="zh-CN" altLang="en-US">
                <a:solidFill>
                  <a:srgbClr val="FF0000"/>
                </a:solidFill>
              </a:rPr>
              <a:t>不仅能读，还能修改</a:t>
            </a:r>
            <a:r>
              <a:rPr kumimoji="1" lang="zh-CN" altLang="en-US"/>
              <a:t>，而且能够实现随机访问，缺点是</a:t>
            </a:r>
            <a:r>
              <a:rPr kumimoji="1" lang="zh-CN" altLang="en-US">
                <a:solidFill>
                  <a:srgbClr val="FF0000"/>
                </a:solidFill>
              </a:rPr>
              <a:t>解析速度慢</a:t>
            </a:r>
            <a:r>
              <a:rPr kumimoji="1" lang="zh-CN" altLang="en-US"/>
              <a:t>，适合解析小型文档</a:t>
            </a:r>
          </a:p>
          <a:p>
            <a:pPr lvl="2"/>
            <a:r>
              <a:rPr kumimoji="1" lang="zh-CN" altLang="en-US"/>
              <a:t>一般应用与小型的配置</a:t>
            </a:r>
            <a:r>
              <a:rPr kumimoji="1" lang="en-US" altLang="zh-CN"/>
              <a:t>XML</a:t>
            </a:r>
            <a:r>
              <a:rPr kumimoji="1" lang="zh-CN" altLang="en-US"/>
              <a:t>，方便操作</a:t>
            </a:r>
          </a:p>
          <a:p>
            <a:pPr lvl="2"/>
            <a:r>
              <a:rPr kumimoji="1" lang="zh-CN" altLang="en-US"/>
              <a:t>为载入到内存的文档节点建立类型描述，呈现可横向移动、潜在巨大的树型结构</a:t>
            </a:r>
          </a:p>
          <a:p>
            <a:pPr lvl="2"/>
            <a:r>
              <a:rPr kumimoji="1" lang="zh-CN" altLang="en-US"/>
              <a:t>在内存中生成节点树操作</a:t>
            </a:r>
            <a:r>
              <a:rPr kumimoji="1" lang="zh-CN" altLang="en-US">
                <a:solidFill>
                  <a:srgbClr val="FF0000"/>
                </a:solidFill>
              </a:rPr>
              <a:t>代价昂贵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8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NSXMLParser</a:t>
            </a:r>
            <a:r>
              <a:rPr kumimoji="1" lang="zh-TW" altLang="en-US" dirty="0"/>
              <a:t>解析过程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实例化</a:t>
            </a:r>
            <a:r>
              <a:rPr kumimoji="1" lang="en-US" altLang="zh-CN">
                <a:solidFill>
                  <a:srgbClr val="FF0000"/>
                </a:solidFill>
              </a:rPr>
              <a:t>NSXMLParser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传入</a:t>
            </a:r>
            <a:r>
              <a:rPr kumimoji="1" lang="zh-CN" altLang="en-US"/>
              <a:t>从服务器接收的</a:t>
            </a:r>
            <a:r>
              <a:rPr kumimoji="1" lang="en-US" altLang="zh-CN"/>
              <a:t>XML</a:t>
            </a:r>
            <a:r>
              <a:rPr kumimoji="1" lang="zh-CN" altLang="en-US">
                <a:solidFill>
                  <a:srgbClr val="FF0000"/>
                </a:solidFill>
              </a:rPr>
              <a:t>数据</a:t>
            </a:r>
          </a:p>
          <a:p>
            <a:r>
              <a:rPr kumimoji="1" lang="zh-CN" altLang="en-US"/>
              <a:t>定义解析器</a:t>
            </a:r>
            <a:r>
              <a:rPr kumimoji="1" lang="zh-CN" altLang="en-US">
                <a:solidFill>
                  <a:srgbClr val="FF0000"/>
                </a:solidFill>
              </a:rPr>
              <a:t>代理</a:t>
            </a:r>
          </a:p>
          <a:p>
            <a:r>
              <a:rPr kumimoji="1" lang="zh-CN" altLang="en-US"/>
              <a:t>解析器</a:t>
            </a:r>
            <a:r>
              <a:rPr kumimoji="1" lang="zh-CN" altLang="en-US">
                <a:solidFill>
                  <a:srgbClr val="FF0000"/>
                </a:solidFill>
              </a:rPr>
              <a:t>解析</a:t>
            </a:r>
          </a:p>
          <a:p>
            <a:r>
              <a:rPr kumimoji="1" lang="zh-CN" altLang="en-US"/>
              <a:t>通过解析代理方法完成</a:t>
            </a:r>
            <a:r>
              <a:rPr kumimoji="1" lang="en-US" altLang="zh-CN"/>
              <a:t>XML</a:t>
            </a:r>
            <a:r>
              <a:rPr kumimoji="1" lang="zh-CN" altLang="en-US"/>
              <a:t>数据的解析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5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JSON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TW"/>
              <a:t>XML</a:t>
            </a:r>
            <a:r>
              <a:rPr kumimoji="1" lang="en-US" altLang="zh-CN"/>
              <a:t>——</a:t>
            </a:r>
            <a:r>
              <a:rPr kumimoji="1" lang="zh-CN" altLang="en-US"/>
              <a:t>网络数据格式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>
                <a:solidFill>
                  <a:srgbClr val="FF6600"/>
                </a:solidFill>
              </a:rPr>
              <a:t>JSON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作为一种</a:t>
            </a:r>
            <a:r>
              <a:rPr kumimoji="1" lang="zh-CN" altLang="en-US">
                <a:solidFill>
                  <a:srgbClr val="FF0000"/>
                </a:solidFill>
              </a:rPr>
              <a:t>轻量级</a:t>
            </a:r>
            <a:r>
              <a:rPr kumimoji="1" lang="zh-CN" altLang="en-US"/>
              <a:t>的数据交换格式，正在逐步取代</a:t>
            </a:r>
            <a:r>
              <a:rPr kumimoji="1" lang="en-US" altLang="zh-CN"/>
              <a:t>XML</a:t>
            </a:r>
            <a:r>
              <a:rPr kumimoji="1" lang="zh-CN" altLang="en-US"/>
              <a:t>，成为</a:t>
            </a:r>
            <a:r>
              <a:rPr kumimoji="1" lang="zh-CN" altLang="en-US">
                <a:solidFill>
                  <a:srgbClr val="FF0000"/>
                </a:solidFill>
              </a:rPr>
              <a:t>网络数据的通用格式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基于</a:t>
            </a:r>
            <a:r>
              <a:rPr kumimoji="1" lang="en-US" altLang="zh-CN"/>
              <a:t>JavaScript</a:t>
            </a:r>
            <a:r>
              <a:rPr kumimoji="1" lang="zh-CN" altLang="en-US"/>
              <a:t>的一个子集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易读性略差，编码手写难度大，数据量小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JSON</a:t>
            </a:r>
            <a:r>
              <a:rPr kumimoji="1" lang="zh-CN" altLang="en-US"/>
              <a:t>格式取代了</a:t>
            </a:r>
            <a:r>
              <a:rPr kumimoji="1" lang="en-US" altLang="zh-CN"/>
              <a:t>XML</a:t>
            </a:r>
            <a:r>
              <a:rPr kumimoji="1" lang="zh-CN" altLang="en-US"/>
              <a:t>给网络传输带来了很大的便利，但是却没有了</a:t>
            </a:r>
            <a:r>
              <a:rPr kumimoji="1" lang="en-US" altLang="zh-CN"/>
              <a:t>XML</a:t>
            </a:r>
            <a:r>
              <a:rPr kumimoji="1" lang="zh-CN" altLang="en-US"/>
              <a:t>的一目了然，尤其是</a:t>
            </a:r>
            <a:r>
              <a:rPr kumimoji="1" lang="en-US" altLang="zh-CN"/>
              <a:t>JSON</a:t>
            </a:r>
            <a:r>
              <a:rPr kumimoji="1" lang="zh-CN" altLang="en-US"/>
              <a:t>数据很长的时候，我们会陷入繁琐复杂的数据节点查找中</a:t>
            </a:r>
          </a:p>
          <a:p>
            <a:r>
              <a:rPr kumimoji="1" lang="en-US" altLang="zh-CN" b="1">
                <a:solidFill>
                  <a:srgbClr val="FF6600"/>
                </a:solidFill>
              </a:rPr>
              <a:t>XML</a:t>
            </a:r>
          </a:p>
          <a:p>
            <a:pPr lvl="1"/>
            <a:r>
              <a:rPr kumimoji="1" lang="zh-CN" altLang="en-US"/>
              <a:t>可扩展标记语言</a:t>
            </a:r>
          </a:p>
          <a:p>
            <a:pPr lvl="1"/>
            <a:r>
              <a:rPr kumimoji="1" lang="zh-CN" altLang="en-US"/>
              <a:t>用于标记电子文件使其具有</a:t>
            </a:r>
            <a:r>
              <a:rPr kumimoji="1" lang="zh-CN" altLang="en-US">
                <a:solidFill>
                  <a:srgbClr val="FF0000"/>
                </a:solidFill>
              </a:rPr>
              <a:t>结构性的标记语言</a:t>
            </a:r>
            <a:r>
              <a:rPr kumimoji="1" lang="zh-CN" altLang="en-US"/>
              <a:t>，可以用来标记数据、定义数据类型，是一种允许用户对自己的标记语言进行定义的源语言</a:t>
            </a:r>
          </a:p>
          <a:p>
            <a:pPr lvl="1"/>
            <a:r>
              <a:rPr kumimoji="1" lang="zh-CN" altLang="en-US"/>
              <a:t>易读性高，编码手写难度小，</a:t>
            </a:r>
            <a:r>
              <a:rPr kumimoji="1" lang="zh-CN" altLang="en-US">
                <a:solidFill>
                  <a:srgbClr val="FF0000"/>
                </a:solidFill>
              </a:rPr>
              <a:t>数据量大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NSXMLParser</a:t>
            </a:r>
            <a:r>
              <a:rPr kumimoji="1" lang="zh-TW" altLang="en-US" dirty="0"/>
              <a:t>解析代理方法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开始解析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XML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文档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parserDidStartDocument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endParaRPr lang="en-US" altLang="zh-TW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开始解析某个元素，会遍历整个</a:t>
            </a:r>
            <a:r>
              <a:rPr lang="en-US" altLang="zh-CN" sz="1400" dirty="0">
                <a:solidFill>
                  <a:srgbClr val="007400"/>
                </a:solidFill>
                <a:latin typeface="STHeitiSC-Light"/>
              </a:rPr>
              <a:t>XML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，识别元素节点名称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parser:didStartElement:namespaceURI:qualifiedName:attributes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文本节点，得到文本节点里存储的信息数据，</a:t>
            </a:r>
            <a:r>
              <a:rPr lang="zh-CN" altLang="en-US" sz="1400" dirty="0">
                <a:solidFill>
                  <a:srgbClr val="FF0000"/>
                </a:solidFill>
                <a:latin typeface="STHeitiSC-Light"/>
              </a:rPr>
              <a:t>对于大数据可能会接收多次！为了节约内存开销</a:t>
            </a:r>
            <a:endParaRPr lang="zh-TW" altLang="en-US" sz="14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parser:foundCharacters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结束某个节点</a:t>
            </a:r>
            <a:r>
              <a:rPr lang="zh-CN" altLang="zh-TW" sz="1400" dirty="0">
                <a:solidFill>
                  <a:srgbClr val="007400"/>
                </a:solidFill>
                <a:latin typeface="STHeitiSC-Light"/>
              </a:rPr>
              <a:t>，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存储从</a:t>
            </a:r>
            <a:r>
              <a:rPr lang="en-US" altLang="zh-CN" sz="1400" dirty="0" err="1">
                <a:solidFill>
                  <a:srgbClr val="007400"/>
                </a:solidFill>
                <a:latin typeface="Menlo Regular"/>
                <a:cs typeface="Menlo Regular"/>
              </a:rPr>
              <a:t>parser:foundCharacters</a:t>
            </a:r>
            <a:r>
              <a:rPr lang="en-US" altLang="zh-CN" sz="1400" dirty="0">
                <a:solidFill>
                  <a:srgbClr val="007400"/>
                </a:solidFill>
                <a:latin typeface="Menlo Regular"/>
                <a:cs typeface="Menlo Regular"/>
              </a:rPr>
              <a:t>: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方法中获取到的信息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parser:didEndElement:namespaceURI:qualifiedName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endParaRPr lang="en-US" altLang="zh-CN" sz="14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注意：在解析过程中，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Menlo-Regular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三个方法会不停的重复执行，直到遍历完成为止</a:t>
            </a:r>
            <a:endParaRPr lang="en-US" altLang="zh-TW" sz="14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TW" sz="14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解析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XML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文档结束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parserDidEndDocument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.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解析出错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parser:parseErrorOccurred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320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XML</a:t>
            </a:r>
            <a:r>
              <a:rPr kumimoji="1" lang="zh-CN" altLang="en-US"/>
              <a:t>解析流程图</a:t>
            </a:r>
          </a:p>
        </p:txBody>
      </p:sp>
      <p:sp>
        <p:nvSpPr>
          <p:cNvPr id="2" name="矩形 1"/>
          <p:cNvSpPr/>
          <p:nvPr/>
        </p:nvSpPr>
        <p:spPr>
          <a:xfrm>
            <a:off x="4189949" y="1649955"/>
            <a:ext cx="2278953" cy="340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02995" y="3169339"/>
            <a:ext cx="4664730" cy="557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ArrayM 0x000a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2347" y="1590605"/>
            <a:ext cx="2350170" cy="557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NSArray 0x001a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3" idx="1"/>
            <a:endCxn id="5" idx="2"/>
          </p:cNvCxnSpPr>
          <p:nvPr/>
        </p:nvCxnSpPr>
        <p:spPr>
          <a:xfrm flipH="1" flipV="1">
            <a:off x="1507432" y="2148504"/>
            <a:ext cx="1495563" cy="1299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增加下拉刷新功能</a:t>
            </a:r>
          </a:p>
        </p:txBody>
      </p:sp>
      <p:pic>
        <p:nvPicPr>
          <p:cNvPr id="6" name="内容占位符 5" descr="屏幕快照 2014-04-26 上午3.20.07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364" b="-151364"/>
          <a:stretch>
            <a:fillRect/>
          </a:stretch>
        </p:blipFill>
        <p:spPr/>
      </p:pic>
      <p:pic>
        <p:nvPicPr>
          <p:cNvPr id="7" name="内容占位符 6" descr="屏幕快照 2014-04-26 上午3.19.57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29" b="-54429"/>
          <a:stretch>
            <a:fillRect/>
          </a:stretch>
        </p:blipFill>
        <p:spPr/>
      </p:pic>
      <p:sp>
        <p:nvSpPr>
          <p:cNvPr id="8" name="矩形 7"/>
          <p:cNvSpPr/>
          <p:nvPr/>
        </p:nvSpPr>
        <p:spPr>
          <a:xfrm>
            <a:off x="498474" y="5080260"/>
            <a:ext cx="7559004" cy="892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kumimoji="1" lang="en-US" altLang="zh-CN">
                <a:latin typeface="Eurostile"/>
                <a:cs typeface="Eurostile"/>
              </a:rPr>
              <a:t>[self.refreshControl beginRefreshing];</a:t>
            </a:r>
            <a:r>
              <a:rPr kumimoji="1" lang="zh-CN" altLang="en-US">
                <a:latin typeface="Eurostile"/>
                <a:cs typeface="Eurostile"/>
              </a:rPr>
              <a:t> </a:t>
            </a:r>
            <a:endParaRPr kumimoji="1" lang="en-US" altLang="zh-CN">
              <a:latin typeface="Eurostile"/>
              <a:cs typeface="Eurostile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>
                <a:latin typeface="Eurostile"/>
                <a:cs typeface="Eurostile"/>
              </a:rPr>
              <a:t>[self.refreshControl endRefreshing];</a:t>
            </a:r>
            <a:endParaRPr kumimoji="1" lang="zh-CN" altLang="en-US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52220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NSArray</a:t>
            </a:r>
            <a:r>
              <a:rPr kumimoji="1" lang="zh-CN" altLang="en-US"/>
              <a:t>的</a:t>
            </a:r>
            <a:r>
              <a:rPr kumimoji="1" lang="en-US" altLang="zh-CN"/>
              <a:t>Log</a:t>
            </a:r>
            <a:r>
              <a:rPr kumimoji="1" lang="zh-CN" altLang="en-US"/>
              <a:t>分类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NSArray (Log)</a:t>
            </a:r>
          </a:p>
          <a:p>
            <a:pPr marL="0" indent="0">
              <a:buNone/>
            </a:pPr>
            <a:endParaRPr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*)descriptionWithLocale:(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)locale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*strM = [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@"(\n"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    [strM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appendFormat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@"\t%@,\n"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, obj];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}];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[strM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appendString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@")"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strM;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6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系统重构实现数据和界面分离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2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XML</a:t>
            </a:r>
            <a:r>
              <a:rPr kumimoji="1" lang="zh-CN" altLang="en-US"/>
              <a:t>解析的多线程支持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7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zh-CN" altLang="en-US"/>
              <a:t>解析实现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4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XML</a:t>
            </a:r>
            <a:r>
              <a:rPr kumimoji="1" lang="zh-CN" altLang="en-US"/>
              <a:t>解析工作的简化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需要服务端的配合</a:t>
            </a:r>
          </a:p>
        </p:txBody>
      </p:sp>
    </p:spTree>
    <p:extLst>
      <p:ext uri="{BB962C8B-B14F-4D97-AF65-F5344CB8AC3E}">
        <p14:creationId xmlns:p14="http://schemas.microsoft.com/office/powerpoint/2010/main" val="28568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XML</a:t>
            </a:r>
            <a:r>
              <a:rPr kumimoji="1" lang="zh-CN" altLang="en-US"/>
              <a:t>目前应用场景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XMPP——</a:t>
            </a:r>
            <a:r>
              <a:rPr kumimoji="1" lang="zh-CN" altLang="en-US"/>
              <a:t>即时通讯，</a:t>
            </a:r>
            <a:r>
              <a:rPr kumimoji="1" lang="en-US" altLang="zh-CN"/>
              <a:t>KissXML</a:t>
            </a:r>
          </a:p>
          <a:p>
            <a:r>
              <a:rPr kumimoji="1" lang="en-US" altLang="zh-CN"/>
              <a:t>RSS</a:t>
            </a:r>
            <a:r>
              <a:rPr kumimoji="1" lang="zh-CN" altLang="en-US"/>
              <a:t>目前还有少量的企业在使用</a:t>
            </a:r>
          </a:p>
          <a:p>
            <a:r>
              <a:rPr kumimoji="1" lang="zh-CN" altLang="en-US"/>
              <a:t>开源的</a:t>
            </a:r>
            <a:r>
              <a:rPr kumimoji="1" lang="en-US" altLang="zh-CN"/>
              <a:t>WebServices</a:t>
            </a:r>
            <a:r>
              <a:rPr kumimoji="1" lang="zh-CN" altLang="en-US"/>
              <a:t>，例如天气预报等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如果设计好</a:t>
            </a:r>
            <a:r>
              <a:rPr kumimoji="1" lang="en-US" altLang="zh-CN">
                <a:solidFill>
                  <a:srgbClr val="FF0000"/>
                </a:solidFill>
              </a:rPr>
              <a:t>XML</a:t>
            </a:r>
            <a:r>
              <a:rPr kumimoji="1" lang="zh-CN" altLang="en-US">
                <a:solidFill>
                  <a:srgbClr val="FF0000"/>
                </a:solidFill>
              </a:rPr>
              <a:t>的接口，</a:t>
            </a:r>
            <a:r>
              <a:rPr kumimoji="1" lang="en-US" altLang="zh-CN">
                <a:solidFill>
                  <a:srgbClr val="FF0000"/>
                </a:solidFill>
              </a:rPr>
              <a:t>XML</a:t>
            </a:r>
            <a:r>
              <a:rPr kumimoji="1" lang="zh-CN" altLang="en-US">
                <a:solidFill>
                  <a:srgbClr val="FF0000"/>
                </a:solidFill>
              </a:rPr>
              <a:t>的解析并不会太复杂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zh-CN" altLang="en-US"/>
          </a:p>
          <a:p>
            <a:r>
              <a:rPr kumimoji="1" lang="zh-CN" altLang="en-US"/>
              <a:t>移动开发中绝大多数还是使用</a:t>
            </a:r>
            <a:r>
              <a:rPr kumimoji="1" lang="en-US" altLang="zh-CN"/>
              <a:t>JSON</a:t>
            </a:r>
          </a:p>
          <a:p>
            <a:r>
              <a:rPr kumimoji="1" lang="zh-CN" altLang="en-US"/>
              <a:t>如果自己开发，或者公司后台接口，最好使用</a:t>
            </a:r>
            <a:r>
              <a:rPr kumimoji="1" lang="en-US" altLang="zh-CN"/>
              <a:t>JSON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2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客户端与服务器数据传输示意图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98474" y="2953785"/>
            <a:ext cx="8128599" cy="1390564"/>
            <a:chOff x="498474" y="4344349"/>
            <a:chExt cx="8128599" cy="1390564"/>
          </a:xfrm>
        </p:grpSpPr>
        <p:sp>
          <p:nvSpPr>
            <p:cNvPr id="5" name="矩形 4"/>
            <p:cNvSpPr/>
            <p:nvPr/>
          </p:nvSpPr>
          <p:spPr>
            <a:xfrm>
              <a:off x="498474" y="4396767"/>
              <a:ext cx="1502094" cy="1338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客户端</a:t>
              </a:r>
              <a:endPara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endParaRPr>
            </a:p>
            <a:p>
              <a:pPr algn="ctr"/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algn="ctr"/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对象 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/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 数组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811727" y="4396767"/>
              <a:ext cx="1502094" cy="1338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字符串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 </a:t>
              </a:r>
              <a:r>
                <a:rPr kumimoji="1" lang="en-US" altLang="en-US" sz="1600">
                  <a:latin typeface="Eurostile"/>
                  <a:ea typeface="微软雅黑"/>
                  <a:cs typeface="Eurostile"/>
                </a:rPr>
                <a:t>/ 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二进制流</a:t>
              </a:r>
            </a:p>
          </p:txBody>
        </p:sp>
        <p:cxnSp>
          <p:nvCxnSpPr>
            <p:cNvPr id="7" name="直线箭头连接符 6"/>
            <p:cNvCxnSpPr/>
            <p:nvPr/>
          </p:nvCxnSpPr>
          <p:spPr>
            <a:xfrm>
              <a:off x="2000568" y="4793403"/>
              <a:ext cx="18111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7124979" y="4344349"/>
              <a:ext cx="1502094" cy="1338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solidFill>
                    <a:srgbClr val="FFFF00"/>
                  </a:solidFill>
                  <a:latin typeface="Eurostile"/>
                  <a:ea typeface="微软雅黑"/>
                  <a:cs typeface="Eurostile"/>
                </a:rPr>
                <a:t>服务器</a:t>
              </a:r>
              <a:endPara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endParaRPr>
            </a:p>
            <a:p>
              <a:pPr algn="ctr"/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algn="ctr"/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URL</a:t>
              </a:r>
              <a:endParaRPr kumimoji="1" lang="zh-CN" altLang="en-US" sz="160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5313821" y="4792751"/>
              <a:ext cx="18111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 flipH="1">
              <a:off x="5313821" y="5297967"/>
              <a:ext cx="18111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767995" y="4424071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Request</a:t>
              </a:r>
              <a:endParaRPr kumimoji="1" lang="zh-CN" altLang="en-US" sz="160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03875" y="5311617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Response</a:t>
              </a:r>
              <a:endParaRPr kumimoji="1" lang="zh-CN" altLang="en-US" sz="160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67566" y="44126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序列化</a:t>
              </a:r>
            </a:p>
          </p:txBody>
        </p:sp>
        <p:cxnSp>
          <p:nvCxnSpPr>
            <p:cNvPr id="14" name="直线箭头连接符 13"/>
            <p:cNvCxnSpPr/>
            <p:nvPr/>
          </p:nvCxnSpPr>
          <p:spPr>
            <a:xfrm flipH="1">
              <a:off x="1997749" y="5297967"/>
              <a:ext cx="18111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52150" y="531316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反序列化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008674" y="4669851"/>
            <a:ext cx="312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JSON &amp; XML 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都是字符串格式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8473" y="1366321"/>
            <a:ext cx="812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abcd</a:t>
            </a:r>
          </a:p>
          <a:p>
            <a:endParaRPr kumimoji="1" lang="en-US" altLang="zh-CN"/>
          </a:p>
          <a:p>
            <a:r>
              <a:rPr kumimoji="1" lang="en-US" altLang="zh-CN"/>
              <a:t>1 Byte = 8 bit</a:t>
            </a:r>
          </a:p>
          <a:p>
            <a:r>
              <a:rPr kumimoji="1" lang="en-US" altLang="zh-CN"/>
              <a:t>char 1 Byte</a:t>
            </a:r>
          </a:p>
          <a:p>
            <a:r>
              <a:rPr kumimoji="1" lang="en-US" altLang="zh-CN"/>
              <a:t>4G 100M </a:t>
            </a:r>
            <a:r>
              <a:rPr kumimoji="1" lang="en-US" altLang="zh-CN">
                <a:solidFill>
                  <a:srgbClr val="FF0000"/>
                </a:solidFill>
              </a:rPr>
              <a:t>bit</a:t>
            </a:r>
            <a:r>
              <a:rPr kumimoji="1" lang="en-US" altLang="zh-CN"/>
              <a:t>ps </a:t>
            </a:r>
            <a:r>
              <a:rPr kumimoji="1" lang="zh-CN" altLang="en-US"/>
              <a:t>下载</a:t>
            </a:r>
            <a:r>
              <a:rPr kumimoji="1" lang="en-US" altLang="zh-CN"/>
              <a:t>600M(Byte)</a:t>
            </a:r>
            <a:r>
              <a:rPr kumimoji="1" lang="zh-CN" altLang="en-US"/>
              <a:t>视频要多久</a:t>
            </a:r>
            <a:r>
              <a:rPr kumimoji="1" lang="en-US" altLang="zh-CN"/>
              <a:t>?6s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3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37124" y="902135"/>
            <a:ext cx="1946606" cy="3276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Apache</a:t>
            </a:r>
          </a:p>
          <a:p>
            <a:pPr algn="ctr"/>
            <a:r>
              <a:rPr kumimoji="1" lang="en-US" altLang="zh-CN"/>
              <a:t>192.168.40.2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login.php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32" idx="6"/>
          </p:cNvCxnSpPr>
          <p:nvPr/>
        </p:nvCxnSpPr>
        <p:spPr>
          <a:xfrm>
            <a:off x="2623169" y="1899229"/>
            <a:ext cx="913955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16380" y="902134"/>
            <a:ext cx="2005953" cy="3276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Mysql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Wangwu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Image</a:t>
            </a:r>
          </a:p>
          <a:p>
            <a:pPr algn="ctr"/>
            <a:r>
              <a:rPr kumimoji="1" lang="en-US" altLang="zh-CN"/>
              <a:t>url:taobao</a:t>
            </a:r>
            <a:endParaRPr kumimoji="1" lang="en-US" altLang="zh-CN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483730" y="1899229"/>
            <a:ext cx="103265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5483731" y="2908196"/>
            <a:ext cx="103264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33" idx="6"/>
          </p:cNvCxnSpPr>
          <p:nvPr/>
        </p:nvCxnSpPr>
        <p:spPr>
          <a:xfrm flipH="1">
            <a:off x="2611301" y="2908196"/>
            <a:ext cx="92582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2347" y="423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反序列化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04" y="4956481"/>
            <a:ext cx="2504474" cy="451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DICT</a:t>
            </a:r>
            <a:r>
              <a:rPr kumimoji="1" lang="zh-CN" altLang="en-US"/>
              <a:t> </a:t>
            </a:r>
            <a:r>
              <a:rPr kumimoji="1" lang="en-US" altLang="zh-CN"/>
              <a:t>=&gt;</a:t>
            </a:r>
            <a:r>
              <a:rPr kumimoji="1" lang="zh-CN" altLang="en-US"/>
              <a:t> </a:t>
            </a:r>
            <a:r>
              <a:rPr kumimoji="1" lang="en-US" altLang="zh-CN"/>
              <a:t>LoginUser</a:t>
            </a:r>
            <a:endParaRPr kumimoji="1" lang="zh-CN" altLang="en-US"/>
          </a:p>
        </p:txBody>
      </p:sp>
      <p:sp>
        <p:nvSpPr>
          <p:cNvPr id="21" name="决策 20"/>
          <p:cNvSpPr/>
          <p:nvPr/>
        </p:nvSpPr>
        <p:spPr>
          <a:xfrm>
            <a:off x="3192907" y="4740189"/>
            <a:ext cx="3323473" cy="88365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有头像</a:t>
            </a:r>
            <a:r>
              <a:rPr kumimoji="1" lang="en-US" altLang="zh-CN"/>
              <a:t>?</a:t>
            </a:r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691428" y="5958833"/>
            <a:ext cx="2326431" cy="546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下载头像</a:t>
            </a:r>
            <a:endParaRPr kumimoji="1" lang="zh-CN" altLang="en-US"/>
          </a:p>
        </p:txBody>
      </p:sp>
      <p:cxnSp>
        <p:nvCxnSpPr>
          <p:cNvPr id="24" name="直线箭头连接符 23"/>
          <p:cNvCxnSpPr>
            <a:stCxn id="3" idx="2"/>
            <a:endCxn id="20" idx="0"/>
          </p:cNvCxnSpPr>
          <p:nvPr/>
        </p:nvCxnSpPr>
        <p:spPr>
          <a:xfrm flipH="1">
            <a:off x="1270041" y="4059604"/>
            <a:ext cx="112761" cy="89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0" idx="3"/>
            <a:endCxn id="21" idx="1"/>
          </p:cNvCxnSpPr>
          <p:nvPr/>
        </p:nvCxnSpPr>
        <p:spPr>
          <a:xfrm>
            <a:off x="2522278" y="5182015"/>
            <a:ext cx="670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1" idx="2"/>
            <a:endCxn id="22" idx="0"/>
          </p:cNvCxnSpPr>
          <p:nvPr/>
        </p:nvCxnSpPr>
        <p:spPr>
          <a:xfrm>
            <a:off x="4854644" y="5623840"/>
            <a:ext cx="0" cy="334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32347" y="902134"/>
            <a:ext cx="2370039" cy="3157470"/>
            <a:chOff x="771520" y="1305720"/>
            <a:chExt cx="2370039" cy="3157470"/>
          </a:xfrm>
        </p:grpSpPr>
        <p:sp>
          <p:nvSpPr>
            <p:cNvPr id="3" name="矩形 2"/>
            <p:cNvSpPr/>
            <p:nvPr/>
          </p:nvSpPr>
          <p:spPr>
            <a:xfrm>
              <a:off x="771520" y="1305720"/>
              <a:ext cx="2100910" cy="3157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89043" y="1543123"/>
              <a:ext cx="1657866" cy="332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89043" y="1964514"/>
              <a:ext cx="1657866" cy="3798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56693" y="2457128"/>
              <a:ext cx="878346" cy="4273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256" y="3632277"/>
              <a:ext cx="427303" cy="2848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13955" y="3104054"/>
              <a:ext cx="1721084" cy="795302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58777" y="2095087"/>
              <a:ext cx="403565" cy="415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646909" y="3104054"/>
              <a:ext cx="403565" cy="4154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1" name="直线箭头连接符 30"/>
          <p:cNvCxnSpPr>
            <a:stCxn id="22" idx="1"/>
            <a:endCxn id="29" idx="2"/>
          </p:cNvCxnSpPr>
          <p:nvPr/>
        </p:nvCxnSpPr>
        <p:spPr>
          <a:xfrm flipH="1" flipV="1">
            <a:off x="1335324" y="3495770"/>
            <a:ext cx="2356104" cy="2736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JSON</a:t>
            </a:r>
            <a:r>
              <a:rPr kumimoji="1" lang="zh-TW" altLang="en-US"/>
              <a:t>格式说明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b="1">
                <a:solidFill>
                  <a:srgbClr val="FF6600"/>
                </a:solidFill>
              </a:rPr>
              <a:t>对象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>
                <a:solidFill>
                  <a:srgbClr val="FF0000"/>
                </a:solidFill>
              </a:rPr>
              <a:t>{}</a:t>
            </a:r>
          </a:p>
          <a:p>
            <a:pPr lvl="1"/>
            <a:r>
              <a:rPr kumimoji="1" lang="zh-CN" altLang="en-US" sz="1600"/>
              <a:t>格式 </a:t>
            </a:r>
            <a:r>
              <a:rPr kumimoji="1" lang="en-US" altLang="zh-CN" sz="1600">
                <a:solidFill>
                  <a:srgbClr val="FF0000"/>
                </a:solidFill>
              </a:rPr>
              <a:t>{key : value, key : value,...}</a:t>
            </a:r>
            <a:r>
              <a:rPr kumimoji="1" lang="zh-CN" altLang="en-US" sz="1600"/>
              <a:t> 的键值对的结构</a:t>
            </a:r>
          </a:p>
          <a:p>
            <a:pPr lvl="1"/>
            <a:r>
              <a:rPr kumimoji="1" lang="zh-CN" altLang="en-US" sz="1600"/>
              <a:t>可以</a:t>
            </a:r>
            <a:r>
              <a:rPr kumimoji="1" lang="zh-CN" altLang="en-US" sz="1600">
                <a:solidFill>
                  <a:srgbClr val="FF0000"/>
                </a:solidFill>
              </a:rPr>
              <a:t>反序列化</a:t>
            </a:r>
            <a:r>
              <a:rPr kumimoji="1" lang="zh-CN" altLang="en-US" sz="1600"/>
              <a:t>为</a:t>
            </a:r>
            <a:r>
              <a:rPr kumimoji="1" lang="en-US" altLang="zh-CN" sz="1600"/>
              <a:t>OC</a:t>
            </a:r>
            <a:r>
              <a:rPr kumimoji="1" lang="zh-CN" altLang="en-US" sz="1600"/>
              <a:t>中的</a:t>
            </a:r>
            <a:r>
              <a:rPr kumimoji="1" lang="en-US" altLang="zh-CN" sz="1600">
                <a:solidFill>
                  <a:srgbClr val="FF0000"/>
                </a:solidFill>
              </a:rPr>
              <a:t>NSDictionary</a:t>
            </a:r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数组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>
                <a:solidFill>
                  <a:srgbClr val="FF0000"/>
                </a:solidFill>
              </a:rPr>
              <a:t>[]</a:t>
            </a:r>
          </a:p>
          <a:p>
            <a:pPr lvl="1"/>
            <a:r>
              <a:rPr kumimoji="1" lang="zh-CN" altLang="en-US" sz="1600"/>
              <a:t>格式 </a:t>
            </a:r>
            <a:r>
              <a:rPr kumimoji="1" lang="en-US" altLang="zh-CN" sz="1600">
                <a:solidFill>
                  <a:srgbClr val="FF0000"/>
                </a:solidFill>
              </a:rPr>
              <a:t>["java","javascript","vb",...]</a:t>
            </a:r>
          </a:p>
          <a:p>
            <a:pPr lvl="1"/>
            <a:r>
              <a:rPr kumimoji="1" lang="zh-CN" altLang="en-US" sz="1600"/>
              <a:t>可以</a:t>
            </a:r>
            <a:r>
              <a:rPr kumimoji="1" lang="zh-CN" altLang="en-US" sz="1600">
                <a:solidFill>
                  <a:srgbClr val="FF0000"/>
                </a:solidFill>
              </a:rPr>
              <a:t>反序列化</a:t>
            </a:r>
            <a:r>
              <a:rPr kumimoji="1" lang="zh-CN" altLang="en-US" sz="1600"/>
              <a:t>为</a:t>
            </a:r>
            <a:r>
              <a:rPr kumimoji="1" lang="en-US" altLang="zh-CN" sz="1600"/>
              <a:t>OC</a:t>
            </a:r>
            <a:r>
              <a:rPr kumimoji="1" lang="zh-CN" altLang="en-US" sz="1600"/>
              <a:t>中的</a:t>
            </a:r>
            <a:r>
              <a:rPr kumimoji="1" lang="en-US" altLang="zh-CN" sz="1600">
                <a:solidFill>
                  <a:srgbClr val="FF0000"/>
                </a:solidFill>
              </a:rPr>
              <a:t>NSArray</a:t>
            </a:r>
          </a:p>
          <a:p>
            <a:endParaRPr kumimoji="1" lang="en-US" altLang="zh-CN" sz="1800"/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提示</a:t>
            </a:r>
          </a:p>
          <a:p>
            <a:pPr lvl="1"/>
            <a:r>
              <a:rPr kumimoji="1" lang="en-US" altLang="zh-CN" sz="1600">
                <a:solidFill>
                  <a:srgbClr val="0000FF"/>
                </a:solidFill>
              </a:rPr>
              <a:t>JSON</a:t>
            </a:r>
            <a:r>
              <a:rPr kumimoji="1" lang="zh-CN" altLang="en-US" sz="1600">
                <a:solidFill>
                  <a:srgbClr val="0000FF"/>
                </a:solidFill>
              </a:rPr>
              <a:t>的数据格式与</a:t>
            </a:r>
            <a:r>
              <a:rPr kumimoji="1" lang="en-US" altLang="zh-CN" sz="1600">
                <a:solidFill>
                  <a:srgbClr val="0000FF"/>
                </a:solidFill>
              </a:rPr>
              <a:t>OC</a:t>
            </a:r>
            <a:r>
              <a:rPr kumimoji="1" lang="zh-CN" altLang="en-US" sz="1600">
                <a:solidFill>
                  <a:srgbClr val="0000FF"/>
                </a:solidFill>
              </a:rPr>
              <a:t>中的快速包装方法非常类似</a:t>
            </a:r>
            <a:endParaRPr kumimoji="1" lang="en-US" altLang="zh-CN" sz="160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>
                <a:solidFill>
                  <a:srgbClr val="0000FF"/>
                </a:solidFill>
              </a:rPr>
              <a:t>JSON</a:t>
            </a:r>
            <a:r>
              <a:rPr kumimoji="1" lang="zh-CN" altLang="en-US" sz="1600">
                <a:solidFill>
                  <a:srgbClr val="0000FF"/>
                </a:solidFill>
              </a:rPr>
              <a:t>的数据格式同样支持嵌套</a:t>
            </a:r>
          </a:p>
        </p:txBody>
      </p:sp>
    </p:spTree>
    <p:extLst>
      <p:ext uri="{BB962C8B-B14F-4D97-AF65-F5344CB8AC3E}">
        <p14:creationId xmlns:p14="http://schemas.microsoft.com/office/powerpoint/2010/main" val="307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解析服务器端返回</a:t>
            </a:r>
            <a:r>
              <a:rPr kumimoji="1" lang="en-US" altLang="zh-CN"/>
              <a:t>JSON</a:t>
            </a:r>
            <a:r>
              <a:rPr kumimoji="1" lang="zh-CN" altLang="en-US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从</a:t>
            </a:r>
            <a:r>
              <a:rPr kumimoji="1" lang="en-US" altLang="zh-TW"/>
              <a:t>iOS 5</a:t>
            </a:r>
            <a:r>
              <a:rPr kumimoji="1" lang="zh-TW" altLang="en-US"/>
              <a:t>开始，使用</a:t>
            </a:r>
            <a:r>
              <a:rPr kumimoji="1" lang="en-US" altLang="zh-TW">
                <a:solidFill>
                  <a:srgbClr val="FF0000"/>
                </a:solidFill>
              </a:rPr>
              <a:t>NSJSONSerialization</a:t>
            </a:r>
            <a:r>
              <a:rPr kumimoji="1" lang="zh-TW" altLang="en-US"/>
              <a:t>对</a:t>
            </a:r>
            <a:r>
              <a:rPr kumimoji="1" lang="en-US" altLang="zh-TW"/>
              <a:t>JSON</a:t>
            </a:r>
            <a:r>
              <a:rPr kumimoji="1" lang="zh-TW" altLang="en-US"/>
              <a:t>解析</a:t>
            </a:r>
            <a:endParaRPr kumimoji="1" lang="en-US" altLang="zh-TW"/>
          </a:p>
          <a:p>
            <a:endParaRPr kumimoji="1" lang="en-US" altLang="zh-CN"/>
          </a:p>
          <a:p>
            <a:r>
              <a:rPr kumimoji="1" lang="zh-CN" altLang="en-US"/>
              <a:t>其他常见的三种</a:t>
            </a:r>
            <a:r>
              <a:rPr kumimoji="1" lang="en-US" altLang="zh-CN"/>
              <a:t>JSON</a:t>
            </a:r>
            <a:r>
              <a:rPr kumimoji="1" lang="zh-CN" altLang="en-US"/>
              <a:t>解析第三方库：</a:t>
            </a:r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SBJson</a:t>
            </a:r>
            <a:r>
              <a:rPr kumimoji="1" lang="en-US" altLang="zh-CN"/>
              <a:t>	</a:t>
            </a:r>
            <a:r>
              <a:rPr kumimoji="1" lang="zh-CN" altLang="en-US"/>
              <a:t>因为</a:t>
            </a:r>
            <a:r>
              <a:rPr kumimoji="1" lang="en-US" altLang="zh-CN"/>
              <a:t>API</a:t>
            </a:r>
            <a:r>
              <a:rPr kumimoji="1" lang="zh-CN" altLang="en-US"/>
              <a:t>简单易用，可能还会有一些应用中留存</a:t>
            </a:r>
            <a:endParaRPr kumimoji="1" lang="en-US" altLang="zh-CN"/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JSONKit</a:t>
            </a:r>
            <a:r>
              <a:rPr kumimoji="1" lang="en-US" altLang="zh-CN"/>
              <a:t>	JSONKit</a:t>
            </a:r>
            <a:r>
              <a:rPr kumimoji="1" lang="zh-CN" altLang="en-US"/>
              <a:t>的开发者称：</a:t>
            </a:r>
            <a:r>
              <a:rPr kumimoji="1" lang="en-US" altLang="zh-CN"/>
              <a:t>JSONKit</a:t>
            </a:r>
            <a:r>
              <a:rPr kumimoji="1" lang="zh-CN" altLang="en-US"/>
              <a:t>的性能优于苹果</a:t>
            </a:r>
            <a:endParaRPr kumimoji="1" lang="en-US" altLang="zh-CN"/>
          </a:p>
          <a:p>
            <a:pPr lvl="1"/>
            <a:r>
              <a:rPr kumimoji="1" lang="en-US" altLang="zh-CN"/>
              <a:t>TouchJson</a:t>
            </a:r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377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</a:t>
            </a:r>
            <a:r>
              <a:rPr kumimoji="1" lang="en-US" altLang="en-US"/>
              <a:t>的序列化和反序列化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>
                <a:solidFill>
                  <a:srgbClr val="FF6600"/>
                </a:solidFill>
              </a:rPr>
              <a:t>反序列化</a:t>
            </a:r>
          </a:p>
          <a:p>
            <a:pPr marL="228600" lvl="1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[NSJSONSerialization 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JSONObjectWithData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:data options:0 error:NULL];</a:t>
            </a:r>
            <a:endParaRPr kumimoji="1" lang="en-US" altLang="zh-CN">
              <a:solidFill>
                <a:schemeClr val="tx1"/>
              </a:solidFill>
            </a:endParaRPr>
          </a:p>
          <a:p>
            <a:endParaRPr kumimoji="1" lang="en-US" altLang="zh-CN"/>
          </a:p>
          <a:p>
            <a:r>
              <a:rPr kumimoji="1" lang="zh-CN" altLang="en-US" b="1">
                <a:solidFill>
                  <a:srgbClr val="FF6600"/>
                </a:solidFill>
              </a:rPr>
              <a:t>序列化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[NSJSONSerialization 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dataWithJSONObject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:array options:0 error:NULL];</a:t>
            </a:r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432" y="1408381"/>
            <a:ext cx="2049463" cy="2854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用户登录</a:t>
            </a:r>
          </a:p>
        </p:txBody>
      </p:sp>
      <p:sp>
        <p:nvSpPr>
          <p:cNvPr id="5" name="矩形 4"/>
          <p:cNvSpPr/>
          <p:nvPr/>
        </p:nvSpPr>
        <p:spPr>
          <a:xfrm>
            <a:off x="3723243" y="1408381"/>
            <a:ext cx="2049463" cy="2854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视频列表</a:t>
            </a:r>
          </a:p>
        </p:txBody>
      </p:sp>
      <p:sp>
        <p:nvSpPr>
          <p:cNvPr id="6" name="矩形 5"/>
          <p:cNvSpPr/>
          <p:nvPr/>
        </p:nvSpPr>
        <p:spPr>
          <a:xfrm>
            <a:off x="6566349" y="1408381"/>
            <a:ext cx="2049463" cy="2854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视频播放</a:t>
            </a: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979895" y="2835625"/>
            <a:ext cx="743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>
            <a:off x="5772706" y="2835625"/>
            <a:ext cx="7936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53816" y="4501791"/>
            <a:ext cx="2514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30432" y="4803587"/>
            <a:ext cx="203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Login.Storyboard</a:t>
            </a:r>
            <a:endParaRPr kumimoji="1" lang="zh-CN" altLang="en-US"/>
          </a:p>
        </p:txBody>
      </p:sp>
      <p:cxnSp>
        <p:nvCxnSpPr>
          <p:cNvPr id="15" name="直线连接符 14"/>
          <p:cNvCxnSpPr/>
          <p:nvPr/>
        </p:nvCxnSpPr>
        <p:spPr>
          <a:xfrm>
            <a:off x="3723243" y="4501791"/>
            <a:ext cx="4892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395505" y="4806592"/>
            <a:ext cx="19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Main.Storyboard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79895" y="5179880"/>
            <a:ext cx="399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iPad</a:t>
            </a:r>
            <a:r>
              <a:rPr kumimoji="1" lang="zh-CN" altLang="en-US"/>
              <a:t>版本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en-US" altLang="zh-CN"/>
              <a:t>NSURLConnection</a:t>
            </a:r>
          </a:p>
          <a:p>
            <a:pPr marL="342900" indent="-342900">
              <a:buAutoNum type="arabicPeriod"/>
            </a:pPr>
            <a:r>
              <a:rPr kumimoji="1" lang="en-US" altLang="zh-CN"/>
              <a:t>NSURLSession</a:t>
            </a:r>
          </a:p>
          <a:p>
            <a:pPr marL="342900" indent="-342900">
              <a:buAutoNum type="arabicPeriod"/>
            </a:pPr>
            <a:r>
              <a:rPr kumimoji="1" lang="en-US" altLang="zh-CN"/>
              <a:t>AFN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9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演练</a:t>
            </a:r>
            <a:r>
              <a:rPr kumimoji="1" lang="en-US" altLang="zh-CN"/>
              <a:t>(1)——</a:t>
            </a:r>
            <a:r>
              <a:rPr kumimoji="1" lang="zh-CN" altLang="en-US"/>
              <a:t>项目结构调整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对上节课用户登录示例程序的代码结构进行调整</a:t>
            </a:r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仅保留</a:t>
            </a:r>
            <a:r>
              <a:rPr kumimoji="1" lang="en-US" altLang="zh-CN">
                <a:solidFill>
                  <a:srgbClr val="FF0000"/>
                </a:solidFill>
              </a:rPr>
              <a:t>GET</a:t>
            </a:r>
            <a:r>
              <a:rPr kumimoji="1" lang="zh-CN" altLang="en-US">
                <a:solidFill>
                  <a:srgbClr val="FF0000"/>
                </a:solidFill>
              </a:rPr>
              <a:t>异步请求</a:t>
            </a:r>
            <a:r>
              <a:rPr kumimoji="1" lang="zh-CN" altLang="en-US"/>
              <a:t>部分代码</a:t>
            </a:r>
            <a:endParaRPr kumimoji="1" lang="en-US" altLang="zh-CN"/>
          </a:p>
          <a:p>
            <a:pPr lvl="1"/>
            <a:r>
              <a:rPr kumimoji="1" lang="zh-CN" altLang="en-US"/>
              <a:t>提交</a:t>
            </a:r>
            <a:r>
              <a:rPr kumimoji="1" lang="en-US" altLang="zh-CN"/>
              <a:t>Git</a:t>
            </a:r>
            <a:r>
              <a:rPr kumimoji="1" lang="zh-CN" altLang="en-US"/>
              <a:t>代码仓库</a:t>
            </a:r>
            <a:r>
              <a:rPr kumimoji="1" lang="en-US" altLang="zh-CN"/>
              <a:t>,</a:t>
            </a:r>
            <a:r>
              <a:rPr kumimoji="1" lang="zh-CN" altLang="en-US">
                <a:solidFill>
                  <a:srgbClr val="FF0000"/>
                </a:solidFill>
              </a:rPr>
              <a:t>下班之前提交的代码一定要能够正常编译通过</a:t>
            </a:r>
            <a:r>
              <a:rPr kumimoji="1" lang="en-US" altLang="zh-CN">
                <a:solidFill>
                  <a:srgbClr val="FF0000"/>
                </a:solidFill>
              </a:rPr>
              <a:t>!</a:t>
            </a:r>
          </a:p>
          <a:p>
            <a:pPr lvl="1"/>
            <a:r>
              <a:rPr kumimoji="1" lang="zh-CN" altLang="en-US"/>
              <a:t>第二天所有人都会从服务器上更新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4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1925</TotalTime>
  <Words>1127</Words>
  <Application>Microsoft Macintosh PowerPoint</Application>
  <PresentationFormat>全屏显示(4:3)</PresentationFormat>
  <Paragraphs>231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框架PPT2014</vt:lpstr>
      <vt:lpstr>JSON &amp; XML</vt:lpstr>
      <vt:lpstr>JSON &amp; XML——网络数据格式</vt:lpstr>
      <vt:lpstr>客户端与服务器数据传输示意图</vt:lpstr>
      <vt:lpstr>PowerPoint 演示文稿</vt:lpstr>
      <vt:lpstr>JSON格式说明</vt:lpstr>
      <vt:lpstr>解析服务器端返回JSON数据</vt:lpstr>
      <vt:lpstr>JSON的序列化和反序列化</vt:lpstr>
      <vt:lpstr>PowerPoint 演示文稿</vt:lpstr>
      <vt:lpstr>演练(1)——项目结构调整</vt:lpstr>
      <vt:lpstr>演练(2)——错误处理</vt:lpstr>
      <vt:lpstr>演练(3)——JSON解析</vt:lpstr>
      <vt:lpstr>NSJSONReadingOptions</vt:lpstr>
      <vt:lpstr>演练(4)——将用户信息保存至沙盒</vt:lpstr>
      <vt:lpstr>阶段性小结</vt:lpstr>
      <vt:lpstr>JSON序列化</vt:lpstr>
      <vt:lpstr>JSON序列化演练</vt:lpstr>
      <vt:lpstr>HTML &amp; XML</vt:lpstr>
      <vt:lpstr>NSXMLParser解析方法</vt:lpstr>
      <vt:lpstr>NSXMLParser解析过程</vt:lpstr>
      <vt:lpstr>NSXMLParser解析代理方法</vt:lpstr>
      <vt:lpstr>XML解析流程图</vt:lpstr>
      <vt:lpstr>增加下拉刷新功能</vt:lpstr>
      <vt:lpstr>NSArray的Log分类</vt:lpstr>
      <vt:lpstr>系统重构实现数据和界面分离</vt:lpstr>
      <vt:lpstr>XML解析的多线程支持</vt:lpstr>
      <vt:lpstr>JSON解析实现</vt:lpstr>
      <vt:lpstr>XML解析工作的简化</vt:lpstr>
      <vt:lpstr>XML目前应用场景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248</cp:revision>
  <dcterms:created xsi:type="dcterms:W3CDTF">2014-04-20T02:34:42Z</dcterms:created>
  <dcterms:modified xsi:type="dcterms:W3CDTF">2014-04-26T09:17:39Z</dcterms:modified>
</cp:coreProperties>
</file>