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0" r:id="rId5"/>
    <p:sldId id="262" r:id="rId6"/>
    <p:sldId id="263" r:id="rId7"/>
    <p:sldId id="261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625" autoAdjust="0"/>
  </p:normalViewPr>
  <p:slideViewPr>
    <p:cSldViewPr snapToGrid="0" snapToObjects="1">
      <p:cViewPr varScale="1">
        <p:scale>
          <a:sx n="93" d="100"/>
          <a:sy n="93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 userDrawn="1"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3" r:id="rId3"/>
    <p:sldLayoutId id="2147483666" r:id="rId4"/>
    <p:sldLayoutId id="2147483667" r:id="rId5"/>
    <p:sldLayoutId id="2147483668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运行时机制简介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讲师：刘凡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49314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Runtime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Runtime is everything between your each function call!</a:t>
            </a:r>
          </a:p>
          <a:p>
            <a:endParaRPr kumimoji="1" lang="en-US" altLang="zh-CN"/>
          </a:p>
          <a:p>
            <a:r>
              <a:rPr lang="en-US" altLang="zh-CN"/>
              <a:t>Objective-C </a:t>
            </a:r>
            <a:r>
              <a:rPr lang="zh-CN" altLang="en-US"/>
              <a:t>程序可以在三个不同层面与运行时系统交互：</a:t>
            </a:r>
            <a:endParaRPr lang="en-US" altLang="zh-CN"/>
          </a:p>
          <a:p>
            <a:pPr lvl="1">
              <a:buFont typeface="Wingdings" charset="2"/>
              <a:buChar char="p"/>
            </a:pPr>
            <a:r>
              <a:rPr lang="en-US" altLang="zh-CN"/>
              <a:t>Objective-C</a:t>
            </a:r>
            <a:r>
              <a:rPr lang="zh-CN" altLang="en-US"/>
              <a:t>源程序</a:t>
            </a:r>
            <a:endParaRPr lang="en-US" altLang="zh-CN"/>
          </a:p>
          <a:p>
            <a:pPr lvl="1">
              <a:buFont typeface="Wingdings" charset="2"/>
              <a:buChar char="p"/>
            </a:pPr>
            <a:r>
              <a:rPr lang="zh-CN" altLang="en-US"/>
              <a:t>通过</a:t>
            </a:r>
            <a:r>
              <a:rPr lang="en-US" altLang="zh-CN"/>
              <a:t>NSObject</a:t>
            </a:r>
            <a:r>
              <a:rPr lang="zh-CN" altLang="en-US"/>
              <a:t>类中定义的方法</a:t>
            </a:r>
            <a:endParaRPr lang="en-US" altLang="zh-CN"/>
          </a:p>
          <a:p>
            <a:pPr lvl="1">
              <a:buFont typeface="Wingdings" charset="2"/>
              <a:buChar char="p"/>
            </a:pPr>
            <a:r>
              <a:rPr lang="zh-CN" altLang="en-US"/>
              <a:t>直接调用运行时函数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大多数情况下，运行时系统仅在幕后自动工作，主要用于编写和编译</a:t>
            </a:r>
            <a:r>
              <a:rPr lang="en-US" altLang="zh-CN"/>
              <a:t>Objective-C</a:t>
            </a:r>
            <a:r>
              <a:rPr lang="zh-CN" altLang="en-US"/>
              <a:t>源程序</a:t>
            </a:r>
            <a:endParaRPr lang="en-US" altLang="zh-CN"/>
          </a:p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39871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在联机帮助中查找</a:t>
            </a:r>
            <a:r>
              <a:rPr kumimoji="1" lang="en-US" altLang="zh-CN"/>
              <a:t>Runtime</a:t>
            </a:r>
            <a:r>
              <a:rPr kumimoji="1" lang="zh-CN" altLang="en-US"/>
              <a:t>文档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30400"/>
            <a:ext cx="65405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3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OC</a:t>
            </a:r>
            <a:r>
              <a:rPr kumimoji="1" lang="en-US" altLang="zh-CN">
                <a:latin typeface="微软雅黑"/>
                <a:cs typeface="微软雅黑"/>
              </a:rPr>
              <a:t>/</a:t>
            </a:r>
            <a:r>
              <a:rPr kumimoji="1" lang="en-US" altLang="zh-CN"/>
              <a:t>C</a:t>
            </a:r>
            <a:r>
              <a:rPr kumimoji="1" lang="en-US" altLang="zh-CN">
                <a:latin typeface="微软雅黑"/>
                <a:cs typeface="微软雅黑"/>
              </a:rPr>
              <a:t>/</a:t>
            </a:r>
            <a:r>
              <a:rPr kumimoji="1" lang="en-US" altLang="zh-CN"/>
              <a:t>C++</a:t>
            </a:r>
            <a:r>
              <a:rPr kumimoji="1" lang="zh-CN" altLang="en-US"/>
              <a:t>的编译过程</a:t>
            </a:r>
            <a:endParaRPr kumimoji="1" lang="zh-CN" altLang="en-US"/>
          </a:p>
        </p:txBody>
      </p:sp>
      <p:grpSp>
        <p:nvGrpSpPr>
          <p:cNvPr id="17" name="组 16"/>
          <p:cNvGrpSpPr/>
          <p:nvPr/>
        </p:nvGrpSpPr>
        <p:grpSpPr>
          <a:xfrm>
            <a:off x="498474" y="1583927"/>
            <a:ext cx="4689020" cy="4697875"/>
            <a:chOff x="2134874" y="1583927"/>
            <a:chExt cx="4689020" cy="4697875"/>
          </a:xfrm>
        </p:grpSpPr>
        <p:sp>
          <p:nvSpPr>
            <p:cNvPr id="4" name="矩形 3"/>
            <p:cNvSpPr/>
            <p:nvPr/>
          </p:nvSpPr>
          <p:spPr>
            <a:xfrm>
              <a:off x="2139384" y="2578396"/>
              <a:ext cx="4680001" cy="719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latin typeface="Eurostile"/>
                  <a:ea typeface="微软雅黑"/>
                  <a:cs typeface="Eurostile"/>
                </a:rPr>
                <a:t>前端工具</a:t>
              </a:r>
              <a:r>
                <a:rPr kumimoji="1" lang="zh-CN" altLang="zh-CN">
                  <a:latin typeface="Eurostile"/>
                  <a:ea typeface="微软雅黑"/>
                  <a:cs typeface="Eurostile"/>
                </a:rPr>
                <a:t> </a:t>
              </a:r>
              <a:r>
                <a:rPr kumimoji="1" lang="en-US" altLang="zh-CN">
                  <a:solidFill>
                    <a:srgbClr val="FF0000"/>
                  </a:solidFill>
                  <a:latin typeface="Eurostile"/>
                  <a:ea typeface="微软雅黑"/>
                  <a:cs typeface="Eurostile"/>
                </a:rPr>
                <a:t>Clang</a:t>
              </a:r>
              <a:endParaRPr kumimoji="1" lang="zh-CN" altLang="en-US">
                <a:solidFill>
                  <a:srgbClr val="FF0000"/>
                </a:solidFill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34874" y="4567333"/>
              <a:ext cx="4689020" cy="719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latin typeface="Eurostile"/>
                  <a:ea typeface="微软雅黑"/>
                  <a:cs typeface="Eurostile"/>
                </a:rPr>
                <a:t>后端 </a:t>
              </a:r>
              <a:r>
                <a:rPr kumimoji="1" lang="en-US" altLang="zh-CN">
                  <a:solidFill>
                    <a:srgbClr val="FF0000"/>
                  </a:solidFill>
                  <a:latin typeface="Eurostile"/>
                  <a:ea typeface="微软雅黑"/>
                  <a:cs typeface="Eurostile"/>
                </a:rPr>
                <a:t>LLVM</a:t>
              </a:r>
            </a:p>
          </p:txBody>
        </p:sp>
        <p:sp>
          <p:nvSpPr>
            <p:cNvPr id="6" name="文档 5"/>
            <p:cNvSpPr/>
            <p:nvPr/>
          </p:nvSpPr>
          <p:spPr>
            <a:xfrm>
              <a:off x="2139385" y="1583927"/>
              <a:ext cx="4679998" cy="720000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Eurostile"/>
                  <a:ea typeface="微软雅黑"/>
                  <a:cs typeface="Eurostile"/>
                </a:rPr>
                <a:t>OC</a:t>
              </a:r>
              <a:r>
                <a:rPr kumimoji="1" lang="zh-CN" altLang="en-US">
                  <a:latin typeface="Eurostile"/>
                  <a:ea typeface="微软雅黑"/>
                  <a:cs typeface="Eurostile"/>
                </a:rPr>
                <a:t>/</a:t>
              </a:r>
              <a:r>
                <a:rPr kumimoji="1" lang="en-US" altLang="zh-CN">
                  <a:latin typeface="Eurostile"/>
                  <a:ea typeface="微软雅黑"/>
                  <a:cs typeface="Eurostile"/>
                </a:rPr>
                <a:t>C</a:t>
              </a:r>
              <a:r>
                <a:rPr kumimoji="1" lang="zh-CN" altLang="en-US">
                  <a:latin typeface="Eurostile"/>
                  <a:ea typeface="微软雅黑"/>
                  <a:cs typeface="Eurostile"/>
                </a:rPr>
                <a:t>/</a:t>
              </a:r>
              <a:r>
                <a:rPr kumimoji="1" lang="en-US" altLang="zh-CN">
                  <a:latin typeface="Eurostile"/>
                  <a:ea typeface="微软雅黑"/>
                  <a:cs typeface="Eurostile"/>
                </a:rPr>
                <a:t>C++</a:t>
              </a:r>
              <a:r>
                <a:rPr kumimoji="1" lang="zh-CN" altLang="en-US">
                  <a:latin typeface="Eurostile"/>
                  <a:ea typeface="微软雅黑"/>
                  <a:cs typeface="Eurostile"/>
                </a:rPr>
                <a:t>源程序</a:t>
              </a:r>
              <a:endParaRPr kumimoji="1" lang="zh-CN" altLang="en-US"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7" name="文档 6"/>
            <p:cNvSpPr/>
            <p:nvPr/>
          </p:nvSpPr>
          <p:spPr>
            <a:xfrm>
              <a:off x="2139385" y="3572864"/>
              <a:ext cx="4679999" cy="720000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latin typeface="Eurostile"/>
                  <a:ea typeface="微软雅黑"/>
                  <a:cs typeface="Eurostile"/>
                </a:rPr>
                <a:t>代码对应的抽象语法树</a:t>
              </a:r>
              <a:r>
                <a:rPr kumimoji="1" lang="en-US" altLang="zh-CN">
                  <a:latin typeface="Eurostile"/>
                  <a:ea typeface="微软雅黑"/>
                  <a:cs typeface="Eurostile"/>
                </a:rPr>
                <a:t>——LLVM Bitcode</a:t>
              </a:r>
              <a:endParaRPr kumimoji="1" lang="zh-CN" altLang="en-US"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8" name="文档 7"/>
            <p:cNvSpPr/>
            <p:nvPr/>
          </p:nvSpPr>
          <p:spPr>
            <a:xfrm>
              <a:off x="2139385" y="5561802"/>
              <a:ext cx="4679999" cy="720000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latin typeface="Eurostile"/>
                  <a:ea typeface="微软雅黑"/>
                  <a:cs typeface="Eurostile"/>
                </a:rPr>
                <a:t>机器语言</a:t>
              </a:r>
              <a:endParaRPr kumimoji="1" lang="zh-CN" altLang="en-US">
                <a:latin typeface="Eurostile"/>
                <a:ea typeface="微软雅黑"/>
                <a:cs typeface="Eurostile"/>
              </a:endParaRPr>
            </a:p>
          </p:txBody>
        </p:sp>
        <p:cxnSp>
          <p:nvCxnSpPr>
            <p:cNvPr id="10" name="直线箭头连接符 9"/>
            <p:cNvCxnSpPr>
              <a:stCxn id="6" idx="2"/>
              <a:endCxn id="4" idx="0"/>
            </p:cNvCxnSpPr>
            <p:nvPr/>
          </p:nvCxnSpPr>
          <p:spPr>
            <a:xfrm>
              <a:off x="4479384" y="2256327"/>
              <a:ext cx="1" cy="3220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>
              <a:stCxn id="4" idx="2"/>
              <a:endCxn id="7" idx="0"/>
            </p:cNvCxnSpPr>
            <p:nvPr/>
          </p:nvCxnSpPr>
          <p:spPr>
            <a:xfrm>
              <a:off x="4479385" y="3298395"/>
              <a:ext cx="0" cy="2744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stCxn id="7" idx="2"/>
              <a:endCxn id="5" idx="0"/>
            </p:cNvCxnSpPr>
            <p:nvPr/>
          </p:nvCxnSpPr>
          <p:spPr>
            <a:xfrm flipH="1">
              <a:off x="4479384" y="4245264"/>
              <a:ext cx="1" cy="3220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/>
            <p:cNvCxnSpPr>
              <a:stCxn id="5" idx="2"/>
              <a:endCxn id="8" idx="0"/>
            </p:cNvCxnSpPr>
            <p:nvPr/>
          </p:nvCxnSpPr>
          <p:spPr>
            <a:xfrm>
              <a:off x="4479384" y="5287332"/>
              <a:ext cx="1" cy="2744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5530439" y="1583927"/>
            <a:ext cx="3096634" cy="4697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>
                <a:latin typeface="Eurostile"/>
                <a:ea typeface="微软雅黑"/>
                <a:cs typeface="Eurostile"/>
              </a:rPr>
              <a:t>C</a:t>
            </a:r>
            <a:r>
              <a:rPr kumimoji="1" lang="en-US" altLang="zh-CN">
                <a:latin typeface="Eurostile"/>
                <a:ea typeface="微软雅黑"/>
                <a:cs typeface="Eurostile"/>
              </a:rPr>
              <a:t>lang</a:t>
            </a:r>
            <a:r>
              <a:rPr kumimoji="1" lang="zh-CN" altLang="en-US">
                <a:latin typeface="Eurostile"/>
                <a:ea typeface="微软雅黑"/>
                <a:cs typeface="Eurostile"/>
              </a:rPr>
              <a:t>可以将</a:t>
            </a:r>
            <a:r>
              <a:rPr kumimoji="1" lang="en-US" altLang="zh-CN">
                <a:latin typeface="Eurostile"/>
                <a:ea typeface="微软雅黑"/>
                <a:cs typeface="Eurostile"/>
              </a:rPr>
              <a:t>OC</a:t>
            </a:r>
            <a:r>
              <a:rPr kumimoji="1" lang="zh-CN" altLang="en-US">
                <a:latin typeface="Eurostile"/>
                <a:ea typeface="微软雅黑"/>
                <a:cs typeface="Eurostile"/>
              </a:rPr>
              <a:t>源程序重写为</a:t>
            </a:r>
            <a:r>
              <a:rPr kumimoji="1" lang="en-US" altLang="zh-CN">
                <a:latin typeface="Eurostile"/>
                <a:ea typeface="微软雅黑"/>
                <a:cs typeface="Eurostile"/>
              </a:rPr>
              <a:t>CPP</a:t>
            </a:r>
            <a:r>
              <a:rPr kumimoji="1" lang="zh-CN" altLang="en-US">
                <a:latin typeface="Eurostile"/>
                <a:ea typeface="微软雅黑"/>
                <a:cs typeface="Eurostile"/>
              </a:rPr>
              <a:t>的代码</a:t>
            </a:r>
            <a:endParaRPr kumimoji="1" lang="en-US" altLang="zh-CN">
              <a:latin typeface="Eurostile"/>
              <a:ea typeface="微软雅黑"/>
              <a:cs typeface="Eurostile"/>
            </a:endParaRPr>
          </a:p>
          <a:p>
            <a:endParaRPr kumimoji="1" lang="en-US" altLang="zh-CN">
              <a:latin typeface="Eurostile"/>
              <a:ea typeface="微软雅黑"/>
              <a:cs typeface="Eurostile"/>
            </a:endParaRPr>
          </a:p>
          <a:p>
            <a:r>
              <a:rPr kumimoji="1" lang="zh-CN" altLang="en-US">
                <a:latin typeface="Eurostile"/>
                <a:ea typeface="微软雅黑"/>
                <a:cs typeface="Eurostile"/>
              </a:rPr>
              <a:t>从而可以看到底层运行时的实现原理，是了解</a:t>
            </a:r>
            <a:r>
              <a:rPr kumimoji="1" lang="en-US" altLang="zh-CN">
                <a:latin typeface="Eurostile"/>
                <a:ea typeface="微软雅黑"/>
                <a:cs typeface="Eurostile"/>
              </a:rPr>
              <a:t>OC</a:t>
            </a:r>
            <a:r>
              <a:rPr kumimoji="1" lang="zh-CN" altLang="en-US">
                <a:latin typeface="Eurostile"/>
                <a:ea typeface="微软雅黑"/>
                <a:cs typeface="Eurostile"/>
              </a:rPr>
              <a:t>实现原理的重要手段之一</a:t>
            </a:r>
            <a:endParaRPr kumimoji="1" lang="zh-CN" altLang="en-US">
              <a:latin typeface="Eurostile"/>
              <a:ea typeface="微软雅黑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25034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使用</a:t>
            </a:r>
            <a:r>
              <a:rPr kumimoji="1" lang="en-US" altLang="zh-CN"/>
              <a:t>Clang</a:t>
            </a:r>
            <a:r>
              <a:rPr kumimoji="1" lang="zh-CN" altLang="en-US"/>
              <a:t>将</a:t>
            </a:r>
            <a:r>
              <a:rPr kumimoji="1" lang="en-US" altLang="zh-CN"/>
              <a:t>.m</a:t>
            </a:r>
            <a:r>
              <a:rPr kumimoji="1" lang="zh-CN" altLang="en-US"/>
              <a:t>文件重写为</a:t>
            </a:r>
            <a:r>
              <a:rPr kumimoji="1" lang="en-US" altLang="zh-CN"/>
              <a:t>cpp</a:t>
            </a:r>
            <a:r>
              <a:rPr kumimoji="1" lang="zh-CN" altLang="en-US"/>
              <a:t>文件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打开终端</a:t>
            </a:r>
            <a:endParaRPr kumimoji="1" lang="en-US" altLang="zh-CN"/>
          </a:p>
          <a:p>
            <a:pPr lvl="1">
              <a:buFont typeface="Wingdings" charset="2"/>
              <a:buChar char="p"/>
            </a:pPr>
            <a:r>
              <a:rPr kumimoji="1" lang="en-US" altLang="zh-CN">
                <a:solidFill>
                  <a:srgbClr val="FF0000"/>
                </a:solidFill>
              </a:rPr>
              <a:t>cd</a:t>
            </a:r>
            <a:r>
              <a:rPr kumimoji="1" lang="zh-CN" altLang="en-US"/>
              <a:t> 项目文件目录</a:t>
            </a:r>
            <a:endParaRPr kumimoji="1" lang="en-US" altLang="zh-CN"/>
          </a:p>
          <a:p>
            <a:pPr lvl="1">
              <a:buFont typeface="Wingdings" charset="2"/>
              <a:buChar char="p"/>
            </a:pPr>
            <a:r>
              <a:rPr kumimoji="1" lang="en-US" altLang="zh-CN">
                <a:solidFill>
                  <a:srgbClr val="FF0000"/>
                </a:solidFill>
              </a:rPr>
              <a:t>clang</a:t>
            </a:r>
            <a:r>
              <a:rPr kumimoji="1" lang="en-US" altLang="zh-CN"/>
              <a:t> </a:t>
            </a:r>
            <a:r>
              <a:rPr kumimoji="1" lang="en-US" altLang="zh-CN">
                <a:solidFill>
                  <a:srgbClr val="FF0000"/>
                </a:solidFill>
              </a:rPr>
              <a:t>-rewrite-objc </a:t>
            </a:r>
            <a:r>
              <a:rPr kumimoji="1" lang="en-US" altLang="zh-CN"/>
              <a:t>main.m</a:t>
            </a:r>
            <a:endParaRPr kumimoji="1" lang="en-US" altLang="zh-CN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p"/>
            </a:pPr>
            <a:r>
              <a:rPr kumimoji="1" lang="en-US" altLang="zh-CN"/>
              <a:t>open</a:t>
            </a:r>
            <a:r>
              <a:rPr kumimoji="1" lang="zh-CN" altLang="en-US"/>
              <a:t> </a:t>
            </a:r>
            <a:r>
              <a:rPr kumimoji="1" lang="en-US" altLang="zh-CN"/>
              <a:t>main.cpp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提示：要了解底层实现机制</a:t>
            </a:r>
            <a:r>
              <a:rPr kumimoji="1" lang="zh-CN" altLang="en-US"/>
              <a:t>，重写的代码越简单越好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46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runtime</a:t>
            </a:r>
            <a:r>
              <a:rPr kumimoji="1" lang="zh-CN" altLang="en-US"/>
              <a:t>演练</a:t>
            </a:r>
            <a:r>
              <a:rPr kumimoji="1" lang="en-US" altLang="zh-CN"/>
              <a:t>——</a:t>
            </a:r>
            <a:r>
              <a:rPr kumimoji="1" lang="zh-CN" altLang="en-US"/>
              <a:t>获取对象属性数组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字符串赋值</a:t>
            </a:r>
            <a:endParaRPr kumimoji="1" lang="en-US" altLang="zh-TW"/>
          </a:p>
          <a:p>
            <a:r>
              <a:rPr kumimoji="1" lang="en-US" altLang="zh-TW"/>
              <a:t>objc_msgSend</a:t>
            </a:r>
          </a:p>
          <a:p>
            <a:r>
              <a:rPr kumimoji="1" lang="en-US" altLang="zh-TW"/>
              <a:t>class_copyPropertyList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280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关于</a:t>
            </a:r>
            <a:r>
              <a:rPr kumimoji="1" lang="en-US" altLang="zh-CN"/>
              <a:t>ARC</a:t>
            </a:r>
            <a:r>
              <a:rPr kumimoji="1" lang="zh-CN" altLang="en-US"/>
              <a:t>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MRC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FF0000"/>
                </a:solidFill>
              </a:rPr>
              <a:t>ARC</a:t>
            </a:r>
            <a:r>
              <a:rPr kumimoji="1" lang="zh-CN" altLang="en-US">
                <a:solidFill>
                  <a:srgbClr val="FF0000"/>
                </a:solidFill>
              </a:rPr>
              <a:t>是在运行时完成对象的</a:t>
            </a:r>
            <a:r>
              <a:rPr kumimoji="1" lang="en-US" altLang="zh-CN">
                <a:solidFill>
                  <a:srgbClr val="FF0000"/>
                </a:solidFill>
              </a:rPr>
              <a:t>Retain</a:t>
            </a:r>
            <a:r>
              <a:rPr kumimoji="1" lang="zh-CN" altLang="en-US">
                <a:solidFill>
                  <a:srgbClr val="FF0000"/>
                </a:solidFill>
              </a:rPr>
              <a:t>和</a:t>
            </a:r>
            <a:r>
              <a:rPr kumimoji="1" lang="en-US" altLang="zh-CN">
                <a:solidFill>
                  <a:srgbClr val="FF0000"/>
                </a:solidFill>
              </a:rPr>
              <a:t>Release</a:t>
            </a:r>
            <a:r>
              <a:rPr kumimoji="1" lang="zh-CN" altLang="en-US">
                <a:solidFill>
                  <a:srgbClr val="FF0000"/>
                </a:solidFill>
              </a:rPr>
              <a:t>的</a:t>
            </a:r>
            <a:r>
              <a:rPr kumimoji="1" lang="zh-CN" altLang="en-US"/>
              <a:t>，不需要程序员参与</a:t>
            </a:r>
          </a:p>
          <a:p>
            <a:r>
              <a:rPr kumimoji="1" lang="zh-CN" altLang="en-US"/>
              <a:t>苹果公司的</a:t>
            </a:r>
            <a:r>
              <a:rPr kumimoji="1" lang="zh-CN" altLang="en-US"/>
              <a:t>编译器开发人员对</a:t>
            </a:r>
            <a:r>
              <a:rPr kumimoji="1" lang="en-US" altLang="zh-CN"/>
              <a:t>ARC</a:t>
            </a:r>
            <a:r>
              <a:rPr kumimoji="1" lang="zh-CN" altLang="en-US"/>
              <a:t>已经做过</a:t>
            </a:r>
            <a:r>
              <a:rPr kumimoji="1" lang="zh-CN" altLang="en-US"/>
              <a:t>无数次测试，</a:t>
            </a:r>
            <a:r>
              <a:rPr kumimoji="1" lang="zh-CN" altLang="en-US">
                <a:solidFill>
                  <a:srgbClr val="FF0000"/>
                </a:solidFill>
              </a:rPr>
              <a:t>可以说用</a:t>
            </a:r>
            <a:r>
              <a:rPr kumimoji="1" lang="en-US" altLang="zh-CN">
                <a:solidFill>
                  <a:srgbClr val="FF0000"/>
                </a:solidFill>
              </a:rPr>
              <a:t>ARC</a:t>
            </a:r>
            <a:r>
              <a:rPr kumimoji="1" lang="zh-CN" altLang="en-US">
                <a:solidFill>
                  <a:srgbClr val="FF0000"/>
                </a:solidFill>
              </a:rPr>
              <a:t>几乎不会</a:t>
            </a:r>
            <a:r>
              <a:rPr kumimoji="1" lang="zh-CN" altLang="en-US">
                <a:solidFill>
                  <a:srgbClr val="FF0000"/>
                </a:solidFill>
              </a:rPr>
              <a:t>出现内存管理错误的情况</a:t>
            </a:r>
            <a:endParaRPr kumimoji="1" lang="en-US" altLang="zh-CN"/>
          </a:p>
          <a:p>
            <a:r>
              <a:rPr kumimoji="1" lang="zh-CN" altLang="en-US"/>
              <a:t>另外由于编译的额外优化，使得</a:t>
            </a:r>
            <a:r>
              <a:rPr kumimoji="1" lang="en-US" altLang="zh-CN"/>
              <a:t>ARC</a:t>
            </a:r>
            <a:r>
              <a:rPr kumimoji="1" lang="zh-CN" altLang="en-US"/>
              <a:t>的代码</a:t>
            </a:r>
            <a:r>
              <a:rPr kumimoji="1" lang="zh-CN" altLang="en-US"/>
              <a:t>比程序员</a:t>
            </a:r>
            <a:r>
              <a:rPr kumimoji="1" lang="zh-CN" altLang="en-US"/>
              <a:t>手动管理内存的</a:t>
            </a:r>
            <a:r>
              <a:rPr kumimoji="1" lang="zh-CN" altLang="en-US"/>
              <a:t>代码</a:t>
            </a:r>
            <a:r>
              <a:rPr kumimoji="1" lang="zh-CN" altLang="en-US"/>
              <a:t>执行效率</a:t>
            </a:r>
            <a:r>
              <a:rPr kumimoji="1" lang="zh-CN" altLang="en-US"/>
              <a:t>要</a:t>
            </a:r>
            <a:r>
              <a:rPr kumimoji="1" lang="zh-CN" altLang="en-US"/>
              <a:t>高</a:t>
            </a:r>
            <a:r>
              <a:rPr kumimoji="1" lang="zh-CN" altLang="en-US"/>
              <a:t>很多</a:t>
            </a:r>
          </a:p>
        </p:txBody>
      </p:sp>
    </p:spTree>
    <p:extLst>
      <p:ext uri="{BB962C8B-B14F-4D97-AF65-F5344CB8AC3E}">
        <p14:creationId xmlns:p14="http://schemas.microsoft.com/office/powerpoint/2010/main" val="160790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515</TotalTime>
  <Words>173</Words>
  <Application>Microsoft Macintosh PowerPoint</Application>
  <PresentationFormat>全屏显示(4:3)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框架PPT2014</vt:lpstr>
      <vt:lpstr>运行时机制简介</vt:lpstr>
      <vt:lpstr>Runtime</vt:lpstr>
      <vt:lpstr>在联机帮助中查找Runtime文档</vt:lpstr>
      <vt:lpstr>OC/C/C++的编译过程</vt:lpstr>
      <vt:lpstr>使用Clang将.m文件重写为cpp文件</vt:lpstr>
      <vt:lpstr>runtime演练——获取对象属性数组</vt:lpstr>
      <vt:lpstr>关于ARC &amp; MRC</vt:lpstr>
      <vt:lpstr>Q &amp; A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凡 刘</cp:lastModifiedBy>
  <cp:revision>104</cp:revision>
  <dcterms:created xsi:type="dcterms:W3CDTF">2014-04-20T02:34:42Z</dcterms:created>
  <dcterms:modified xsi:type="dcterms:W3CDTF">2014-04-25T17:38:39Z</dcterms:modified>
</cp:coreProperties>
</file>