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0" r:id="rId4"/>
    <p:sldId id="263" r:id="rId5"/>
    <p:sldId id="264" r:id="rId6"/>
    <p:sldId id="265" r:id="rId7"/>
    <p:sldId id="261" r:id="rId8"/>
    <p:sldId id="268" r:id="rId9"/>
    <p:sldId id="269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1702E65-8113-AB49-9F3F-060616B1EB07}">
          <p14:sldIdLst>
            <p14:sldId id="256"/>
            <p14:sldId id="267"/>
            <p14:sldId id="260"/>
            <p14:sldId id="263"/>
          </p14:sldIdLst>
        </p14:section>
        <p14:section name="multipart/form-data" id="{BD62F59C-B885-C840-B918-3B09ED280444}">
          <p14:sldIdLst>
            <p14:sldId id="264"/>
            <p14:sldId id="265"/>
          </p14:sldIdLst>
        </p14:section>
        <p14:section name="application/json" id="{B9AE43FE-DD3E-F242-8EBF-48449DA69336}">
          <p14:sldIdLst>
            <p14:sldId id="261"/>
            <p14:sldId id="268"/>
            <p14:sldId id="26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常见的</a:t>
            </a:r>
            <a:r>
              <a:rPr kumimoji="1" lang="en-US" altLang="zh-CN"/>
              <a:t>POST</a:t>
            </a:r>
            <a:r>
              <a:rPr kumimoji="1" lang="zh-CN" altLang="en-US"/>
              <a:t>提交数据方式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HTTP</a:t>
            </a:r>
            <a:r>
              <a:rPr kumimoji="1" lang="zh-CN" altLang="en-US"/>
              <a:t>访问中的常见术语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600" b="1">
                <a:solidFill>
                  <a:srgbClr val="FF6600"/>
                </a:solidFill>
              </a:rPr>
              <a:t>HTTP</a:t>
            </a:r>
            <a:r>
              <a:rPr kumimoji="1" lang="zh-CN" altLang="en-US" sz="1600" b="1">
                <a:solidFill>
                  <a:srgbClr val="FF6600"/>
                </a:solidFill>
              </a:rPr>
              <a:t>请求头</a:t>
            </a:r>
            <a:endParaRPr kumimoji="1" lang="en-US" altLang="zh-CN" sz="1600" b="1">
              <a:solidFill>
                <a:srgbClr val="FF6600"/>
              </a:solidFill>
            </a:endParaRPr>
          </a:p>
          <a:p>
            <a:pPr lvl="1"/>
            <a:r>
              <a:rPr kumimoji="1" lang="en-US" altLang="zh-CN" sz="1400"/>
              <a:t>HTTP</a:t>
            </a:r>
            <a:r>
              <a:rPr kumimoji="1" lang="zh-CN" altLang="en-US" sz="1400"/>
              <a:t>客户程序（浏览器），向服务器发送请求的时候必须指明请求类型，一般是</a:t>
            </a:r>
            <a:r>
              <a:rPr kumimoji="1" lang="en-US" altLang="zh-CN" sz="1400"/>
              <a:t>GET</a:t>
            </a:r>
            <a:r>
              <a:rPr kumimoji="1" lang="zh-CN" altLang="en-US" sz="1400"/>
              <a:t>或者</a:t>
            </a:r>
            <a:r>
              <a:rPr kumimoji="1" lang="en-US" altLang="zh-CN" sz="1400"/>
              <a:t>POST</a:t>
            </a:r>
          </a:p>
          <a:p>
            <a:r>
              <a:rPr kumimoji="1" lang="en-US" altLang="zh-CN" sz="1600" b="1">
                <a:solidFill>
                  <a:srgbClr val="FF6600"/>
                </a:solidFill>
              </a:rPr>
              <a:t>Content-Type(</a:t>
            </a:r>
            <a:r>
              <a:rPr kumimoji="1" lang="zh-CN" altLang="en-US" sz="1600" b="1">
                <a:solidFill>
                  <a:srgbClr val="FF6600"/>
                </a:solidFill>
              </a:rPr>
              <a:t>内容类型</a:t>
            </a:r>
            <a:r>
              <a:rPr kumimoji="1" lang="en-US" altLang="zh-CN" sz="1600" b="1">
                <a:solidFill>
                  <a:srgbClr val="FF6600"/>
                </a:solidFill>
              </a:rPr>
              <a:t>)</a:t>
            </a:r>
          </a:p>
          <a:p>
            <a:pPr lvl="1"/>
            <a:r>
              <a:rPr kumimoji="1" lang="zh-CN" altLang="en-US" sz="1400"/>
              <a:t>一般是指网页中存在的</a:t>
            </a:r>
            <a:r>
              <a:rPr kumimoji="1" lang="en-US" altLang="zh-CN" sz="1400"/>
              <a:t>Content-Type</a:t>
            </a:r>
            <a:r>
              <a:rPr kumimoji="1" lang="zh-CN" altLang="en-US" sz="1400"/>
              <a:t>，用于定义</a:t>
            </a:r>
            <a:r>
              <a:rPr kumimoji="1" lang="zh-CN" altLang="en-US" sz="1400">
                <a:solidFill>
                  <a:srgbClr val="FF0000"/>
                </a:solidFill>
              </a:rPr>
              <a:t>网络文件</a:t>
            </a:r>
            <a:r>
              <a:rPr kumimoji="1" lang="zh-CN" altLang="en-US" sz="1400"/>
              <a:t>或</a:t>
            </a:r>
            <a:r>
              <a:rPr kumimoji="1" lang="zh-CN" altLang="en-US" sz="1400">
                <a:solidFill>
                  <a:srgbClr val="FF0000"/>
                </a:solidFill>
              </a:rPr>
              <a:t>网络请求</a:t>
            </a:r>
            <a:r>
              <a:rPr kumimoji="1" lang="zh-CN" altLang="en-US" sz="1400"/>
              <a:t>的类型</a:t>
            </a:r>
            <a:endParaRPr kumimoji="1" lang="en-US" altLang="zh-CN" sz="1400"/>
          </a:p>
          <a:p>
            <a:r>
              <a:rPr kumimoji="1" lang="en-US" altLang="zh-CN" sz="1600" b="1">
                <a:solidFill>
                  <a:srgbClr val="FF6600"/>
                </a:solidFill>
              </a:rPr>
              <a:t>Content-Length(</a:t>
            </a:r>
            <a:r>
              <a:rPr kumimoji="1" lang="zh-CN" altLang="en-US" sz="1600" b="1">
                <a:solidFill>
                  <a:srgbClr val="FF6600"/>
                </a:solidFill>
              </a:rPr>
              <a:t>内容长度</a:t>
            </a:r>
            <a:r>
              <a:rPr kumimoji="1" lang="en-US" altLang="zh-CN" sz="1600" b="1">
                <a:solidFill>
                  <a:srgbClr val="FF6600"/>
                </a:solidFill>
              </a:rPr>
              <a:t>)</a:t>
            </a:r>
          </a:p>
          <a:p>
            <a:pPr lvl="1"/>
            <a:r>
              <a:rPr kumimoji="1" lang="zh-CN" altLang="en-US" sz="1400"/>
              <a:t>表示请求消息正文的长度</a:t>
            </a:r>
            <a:endParaRPr kumimoji="1" lang="en-US" altLang="zh-CN" sz="1400"/>
          </a:p>
          <a:p>
            <a:r>
              <a:rPr kumimoji="1" lang="en-US" altLang="zh-CN" sz="1600" b="1">
                <a:solidFill>
                  <a:srgbClr val="FF6600"/>
                </a:solidFill>
              </a:rPr>
              <a:t>Authorization</a:t>
            </a:r>
          </a:p>
          <a:p>
            <a:pPr lvl="1"/>
            <a:r>
              <a:rPr kumimoji="1" lang="zh-CN" altLang="en-US" sz="1400"/>
              <a:t>授权信息</a:t>
            </a:r>
            <a:endParaRPr kumimoji="1" lang="en-US" altLang="zh-CN" sz="1400"/>
          </a:p>
          <a:p>
            <a:pPr lvl="1"/>
            <a:endParaRPr kumimoji="1" lang="en-US" altLang="zh-CN" sz="1400"/>
          </a:p>
          <a:p>
            <a:r>
              <a:rPr kumimoji="1" lang="en-US" altLang="zh-CN" sz="1600" b="1">
                <a:solidFill>
                  <a:srgbClr val="FF6600"/>
                </a:solidFill>
              </a:rPr>
              <a:t>Cookie</a:t>
            </a:r>
          </a:p>
          <a:p>
            <a:pPr lvl="1"/>
            <a:r>
              <a:rPr kumimoji="1" lang="zh-CN" altLang="en-US" sz="1400"/>
              <a:t>在服务端生成，发送给客户端，客户端会将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的</a:t>
            </a:r>
            <a:r>
              <a:rPr kumimoji="1" lang="en-US" altLang="zh-CN" sz="1400"/>
              <a:t>key/value</a:t>
            </a:r>
            <a:r>
              <a:rPr kumimoji="1" lang="zh-CN" altLang="en-US" sz="1400"/>
              <a:t>保存到某个目录下的文本文件内，下次请求同一网站时就发送该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给服务器。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在浏览器中非常重要，主要应用于用户登录和购物车等，移动应用开发不建议使用</a:t>
            </a:r>
            <a:endParaRPr kumimoji="1" lang="en-US" altLang="zh-CN" sz="1400"/>
          </a:p>
          <a:p>
            <a:r>
              <a:rPr kumimoji="1" lang="en-US" altLang="zh-CN" sz="1600" b="1">
                <a:solidFill>
                  <a:srgbClr val="FF6600"/>
                </a:solidFill>
              </a:rPr>
              <a:t>User-Agent</a:t>
            </a:r>
          </a:p>
          <a:p>
            <a:pPr lvl="1"/>
            <a:r>
              <a:rPr kumimoji="1" lang="zh-CN" altLang="en-US" sz="1400"/>
              <a:t>浏览器类型</a:t>
            </a:r>
            <a:r>
              <a:rPr kumimoji="1" lang="zh-CN" altLang="en-US" sz="1400"/>
              <a:t>，服务器可以根据浏览器的类型选择推送不同的内容给客户端</a:t>
            </a:r>
            <a:endParaRPr kumimoji="1" lang="en-US" altLang="zh-CN" sz="140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9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四种常见的 </a:t>
            </a:r>
            <a:r>
              <a:rPr kumimoji="1" lang="en-US" altLang="zh-CN"/>
              <a:t>POST </a:t>
            </a:r>
            <a:r>
              <a:rPr kumimoji="1" lang="zh-CN" altLang="en-US"/>
              <a:t>提交数据方式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application/x-www-form-urlencoded</a:t>
            </a:r>
            <a:r>
              <a:rPr kumimoji="1" lang="en-US" altLang="zh-CN"/>
              <a:t>(</a:t>
            </a:r>
            <a:r>
              <a:rPr kumimoji="1" lang="zh-CN" altLang="en-US"/>
              <a:t>浏览器支持</a:t>
            </a:r>
            <a:r>
              <a:rPr kumimoji="1" lang="en-US" altLang="zh-CN"/>
              <a:t>)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multipart/form-data</a:t>
            </a:r>
            <a:r>
              <a:rPr kumimoji="1" lang="en-US" altLang="zh-CN"/>
              <a:t>(</a:t>
            </a:r>
            <a:r>
              <a:rPr kumimoji="1" lang="zh-CN" altLang="en-US"/>
              <a:t>浏览器支持</a:t>
            </a:r>
            <a:r>
              <a:rPr kumimoji="1" lang="en-US" altLang="zh-CN"/>
              <a:t>)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application/json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text/xml</a:t>
            </a:r>
            <a:endParaRPr kumimoji="1" lang="en-US" altLang="zh-CN"/>
          </a:p>
          <a:p>
            <a:pPr lvl="1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0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application/x-www-form-urlencoded</a:t>
            </a:r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kumimoji="1" lang="en-US" altLang="zh-TW">
                <a:solidFill>
                  <a:srgbClr val="FF0000"/>
                </a:solidFill>
              </a:rPr>
              <a:t>Content-Type</a:t>
            </a:r>
            <a:r>
              <a:rPr kumimoji="1" lang="zh-TW" altLang="en-US"/>
              <a:t>被指定为</a:t>
            </a:r>
            <a:r>
              <a:rPr kumimoji="1" lang="en-US" altLang="zh-TW">
                <a:solidFill>
                  <a:srgbClr val="FF0000"/>
                </a:solidFill>
              </a:rPr>
              <a:t>application/x-www-form-urlencoded</a:t>
            </a:r>
          </a:p>
          <a:p>
            <a:r>
              <a:rPr kumimoji="1" lang="zh-TW" altLang="en-US"/>
              <a:t>提交的数据按照</a:t>
            </a:r>
            <a:r>
              <a:rPr kumimoji="1" lang="en-US" altLang="zh-TW">
                <a:solidFill>
                  <a:srgbClr val="FF0000"/>
                </a:solidFill>
              </a:rPr>
              <a:t>key1=val1&amp;key2=val2</a:t>
            </a:r>
            <a:r>
              <a:rPr kumimoji="1" lang="zh-TW" altLang="en-US"/>
              <a:t>的方式进行编码</a:t>
            </a:r>
          </a:p>
          <a:p>
            <a:endParaRPr kumimoji="1" lang="zh-TW" altLang="en-US"/>
          </a:p>
          <a:p>
            <a:r>
              <a:rPr kumimoji="1" lang="zh-TW" altLang="en-US">
                <a:solidFill>
                  <a:srgbClr val="FF6600"/>
                </a:solidFill>
              </a:rPr>
              <a:t>在</a:t>
            </a:r>
            <a:r>
              <a:rPr kumimoji="1" lang="en-US" altLang="zh-TW">
                <a:solidFill>
                  <a:srgbClr val="FF6600"/>
                </a:solidFill>
              </a:rPr>
              <a:t>iOS</a:t>
            </a:r>
            <a:r>
              <a:rPr kumimoji="1" lang="zh-TW" altLang="en-US">
                <a:solidFill>
                  <a:srgbClr val="FF6600"/>
                </a:solidFill>
              </a:rPr>
              <a:t>开发中</a:t>
            </a:r>
            <a:r>
              <a:rPr kumimoji="1" lang="zh-TW" altLang="en-US">
                <a:solidFill>
                  <a:srgbClr val="FF6600"/>
                </a:solidFill>
              </a:rPr>
              <a:t>，</a:t>
            </a:r>
            <a:r>
              <a:rPr kumimoji="1" lang="zh-CN" altLang="en-US">
                <a:solidFill>
                  <a:srgbClr val="FF6600"/>
                </a:solidFill>
              </a:rPr>
              <a:t>程序员无需处理以下内容：</a:t>
            </a:r>
            <a:endParaRPr kumimoji="1" lang="zh-TW" altLang="en-US">
              <a:solidFill>
                <a:srgbClr val="FF66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/>
              <a:t>key</a:t>
            </a:r>
            <a:r>
              <a:rPr kumimoji="1" lang="zh-TW" altLang="en-US"/>
              <a:t>和</a:t>
            </a:r>
            <a:r>
              <a:rPr kumimoji="1" lang="en-US" altLang="zh-TW"/>
              <a:t>val</a:t>
            </a:r>
            <a:r>
              <a:rPr kumimoji="1" lang="zh-TW" altLang="en-US"/>
              <a:t>的</a:t>
            </a:r>
            <a:r>
              <a:rPr kumimoji="1" lang="en-US" altLang="zh-TW"/>
              <a:t>URL</a:t>
            </a:r>
            <a:r>
              <a:rPr kumimoji="1" lang="zh-TW" altLang="en-US"/>
              <a:t>转码</a:t>
            </a:r>
            <a:r>
              <a:rPr kumimoji="1" lang="en-US" altLang="zh-TW"/>
              <a:t>(</a:t>
            </a:r>
            <a:r>
              <a:rPr kumimoji="1" lang="zh-TW" altLang="en-US"/>
              <a:t>增加百分号</a:t>
            </a:r>
            <a:r>
              <a:rPr kumimoji="1" lang="en-US" altLang="zh-TW"/>
              <a:t>)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/>
              <a:t>Content</a:t>
            </a:r>
            <a:r>
              <a:rPr kumimoji="1" lang="en-US" altLang="zh-CN"/>
              <a:t>-Type</a:t>
            </a:r>
            <a:endParaRPr kumimoji="1" lang="zh-TW" altLang="en-US"/>
          </a:p>
          <a:p>
            <a:pPr marL="0" indent="0">
              <a:buNone/>
            </a:pPr>
            <a:endParaRPr kumimoji="1" lang="zh-TW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zh-CN" sz="1600">
                <a:latin typeface="Menlo Regular"/>
                <a:cs typeface="Menlo Regular"/>
              </a:rPr>
              <a:t>POST http://www.example.com HTTP/1.1</a:t>
            </a:r>
          </a:p>
          <a:p>
            <a:pPr marL="0" indent="0">
              <a:buNone/>
            </a:pPr>
            <a:r>
              <a:rPr kumimoji="1" lang="en-US" altLang="zh-CN" sz="1600">
                <a:latin typeface="Menlo Regular"/>
                <a:cs typeface="Menlo Regular"/>
              </a:rPr>
              <a:t>Content-Type: application/</a:t>
            </a:r>
            <a:r>
              <a:rPr kumimoji="1" lang="en-US" altLang="zh-CN" sz="1600">
                <a:solidFill>
                  <a:srgbClr val="FF0000"/>
                </a:solidFill>
                <a:latin typeface="Menlo Regular"/>
                <a:cs typeface="Menlo Regular"/>
              </a:rPr>
              <a:t>x-www-form-urlencoded</a:t>
            </a:r>
            <a:r>
              <a:rPr kumimoji="1" lang="en-US" altLang="zh-CN" sz="1600">
                <a:latin typeface="Menlo Regular"/>
                <a:cs typeface="Menlo Regular"/>
              </a:rPr>
              <a:t>;charset=utf-8</a:t>
            </a:r>
          </a:p>
          <a:p>
            <a:pPr marL="0" indent="0">
              <a:buNone/>
            </a:pPr>
            <a:r>
              <a:rPr kumimoji="1" lang="en-US" altLang="zh-CN" sz="160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kumimoji="1" lang="en-US" altLang="zh-CN" sz="1600">
                <a:latin typeface="Menlo Regular"/>
                <a:cs typeface="Menlo Regular"/>
              </a:rPr>
              <a:t>username=%E5%BC%A0%E4%B8%89&amp;password=zhang</a:t>
            </a:r>
            <a:endParaRPr kumimoji="1" lang="zh-CN" altLang="en-US" sz="160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68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multipart/form-data</a:t>
            </a:r>
            <a:endParaRPr kumimoji="1"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是一个</a:t>
            </a:r>
            <a:r>
              <a:rPr kumimoji="1" lang="zh-CN" altLang="en-US">
                <a:solidFill>
                  <a:srgbClr val="FF0000"/>
                </a:solidFill>
              </a:rPr>
              <a:t>非常</a:t>
            </a:r>
            <a:r>
              <a:rPr kumimoji="1" lang="zh-CN" altLang="en-US"/>
              <a:t>常见的</a:t>
            </a:r>
            <a:r>
              <a:rPr kumimoji="1" lang="en-US" altLang="zh-CN"/>
              <a:t>POST</a:t>
            </a:r>
            <a:r>
              <a:rPr kumimoji="1" lang="zh-CN" altLang="en-US"/>
              <a:t>数据提交方式</a:t>
            </a:r>
            <a:endParaRPr kumimoji="1" lang="en-US" altLang="zh-CN"/>
          </a:p>
          <a:p>
            <a:r>
              <a:rPr kumimoji="1" lang="zh-CN" altLang="en-US"/>
              <a:t>国内的绝大多数网站都采用这种方式</a:t>
            </a:r>
            <a:r>
              <a:rPr kumimoji="1" lang="zh-CN" altLang="en-US">
                <a:solidFill>
                  <a:srgbClr val="FF0000"/>
                </a:solidFill>
              </a:rPr>
              <a:t>上传文件</a:t>
            </a:r>
            <a:r>
              <a:rPr kumimoji="1" lang="en-US" altLang="zh-CN"/>
              <a:t>(</a:t>
            </a:r>
            <a:r>
              <a:rPr kumimoji="1" lang="zh-CN" altLang="en-US"/>
              <a:t>支持</a:t>
            </a:r>
            <a:r>
              <a:rPr kumimoji="1" lang="zh-CN" altLang="en-US"/>
              <a:t>二进制文件</a:t>
            </a:r>
            <a:r>
              <a:rPr kumimoji="1" lang="en-US" altLang="zh-CN"/>
              <a:t>)</a:t>
            </a:r>
            <a:endParaRPr kumimoji="1" lang="en-US" altLang="zh-CN"/>
          </a:p>
          <a:p>
            <a:r>
              <a:rPr kumimoji="1" lang="zh-CN" altLang="en-US"/>
              <a:t>都会限制上传文件的大小</a:t>
            </a:r>
            <a:r>
              <a:rPr kumimoji="1" lang="zh-CN" altLang="en-US">
                <a:solidFill>
                  <a:srgbClr val="FF0000"/>
                </a:solidFill>
              </a:rPr>
              <a:t>一般是</a:t>
            </a:r>
            <a:r>
              <a:rPr kumimoji="1" lang="en-US" altLang="zh-CN">
                <a:solidFill>
                  <a:srgbClr val="FF0000"/>
                </a:solidFill>
              </a:rPr>
              <a:t>2M</a:t>
            </a:r>
            <a:r>
              <a:rPr kumimoji="1" lang="zh-CN" altLang="en-US">
                <a:solidFill>
                  <a:srgbClr val="FF0000"/>
                </a:solidFill>
              </a:rPr>
              <a:t>或者更小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zh-CN" altLang="en-US"/>
              <a:t>使用浏览器演练文件上传的方式并讲解</a:t>
            </a:r>
            <a:r>
              <a:rPr kumimoji="1" lang="zh-CN" altLang="en-US">
                <a:solidFill>
                  <a:srgbClr val="FF0000"/>
                </a:solidFill>
              </a:rPr>
              <a:t>浏览器传输底层的数据结构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3878264"/>
            <a:ext cx="3314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multipart/form-data</a:t>
            </a:r>
            <a:r>
              <a:rPr kumimoji="1" lang="zh-CN" altLang="en-US"/>
              <a:t>格式小结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8474" y="1439210"/>
            <a:ext cx="8128599" cy="1079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Content-Length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上传数据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总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长度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以下黄色区域的总字节长度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Content-Type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	multipart/form-data; boundary=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不能中文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474" y="2608021"/>
            <a:ext cx="8128599" cy="108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</a:t>
            </a:r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Content-Disposition: form-data; name="</a:t>
            </a:r>
            <a:r>
              <a:rPr kumimoji="1" lang="zh-CN" altLang="en-US" sz="1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服务端字段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"; filename="</a:t>
            </a:r>
            <a:r>
              <a:rPr kumimoji="1" lang="zh-CN" altLang="en-US" sz="1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上传文件名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"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</a:t>
            </a:r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Content-Type: 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上传文件</a:t>
            </a:r>
            <a:r>
              <a:rPr kumimoji="1" lang="en-US" altLang="zh-CN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MIMEType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\n\n</a:t>
            </a:r>
            <a:endParaRPr kumimoji="1" lang="zh-CN" altLang="en-US" sz="16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474" y="3688021"/>
            <a:ext cx="8128599" cy="108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要上传的二进制数据</a:t>
            </a:r>
            <a:endParaRPr kumimoji="1" lang="zh-CN" altLang="en-US" sz="16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474" y="4768021"/>
            <a:ext cx="8128599" cy="16496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 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Content-Disposition: form-data; name="submit"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\n\n</a:t>
            </a:r>
          </a:p>
          <a:p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Submit</a:t>
            </a:r>
            <a:r>
              <a:rPr kumimoji="1" lang="zh-CN" altLang="zh-CN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</a:t>
            </a:r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 \n</a:t>
            </a:r>
          </a:p>
        </p:txBody>
      </p:sp>
    </p:spTree>
    <p:extLst>
      <p:ext uri="{BB962C8B-B14F-4D97-AF65-F5344CB8AC3E}">
        <p14:creationId xmlns:p14="http://schemas.microsoft.com/office/powerpoint/2010/main" val="23079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application/json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随着</a:t>
            </a:r>
            <a:r>
              <a:rPr kumimoji="1" lang="en-US" altLang="zh-CN" sz="1800">
                <a:solidFill>
                  <a:srgbClr val="FF0000"/>
                </a:solidFill>
              </a:rPr>
              <a:t>RESTful</a:t>
            </a:r>
            <a:r>
              <a:rPr kumimoji="1" lang="en-US" altLang="zh-CN" sz="1800"/>
              <a:t>(</a:t>
            </a:r>
            <a:r>
              <a:rPr kumimoji="1" lang="zh-CN" altLang="en-US" sz="1800">
                <a:solidFill>
                  <a:srgbClr val="FF0000"/>
                </a:solidFill>
              </a:rPr>
              <a:t>含状态传输的</a:t>
            </a:r>
            <a:r>
              <a:rPr kumimoji="1" lang="en-US" altLang="zh-CN" sz="1800">
                <a:solidFill>
                  <a:srgbClr val="FF0000"/>
                </a:solidFill>
              </a:rPr>
              <a:t>Web</a:t>
            </a:r>
            <a:r>
              <a:rPr kumimoji="1" lang="zh-CN" altLang="en-US" sz="1800">
                <a:solidFill>
                  <a:srgbClr val="FF0000"/>
                </a:solidFill>
              </a:rPr>
              <a:t>服务</a:t>
            </a:r>
            <a:r>
              <a:rPr kumimoji="1" lang="en-US" altLang="zh-CN" sz="1800"/>
              <a:t>)</a:t>
            </a:r>
            <a:r>
              <a:rPr kumimoji="1" lang="zh-CN" altLang="en-US" sz="1800"/>
              <a:t>设计风格的普及，越来越多的网站开始支持</a:t>
            </a:r>
            <a:r>
              <a:rPr kumimoji="1" lang="zh-CN" altLang="en-US" sz="1800">
                <a:solidFill>
                  <a:srgbClr val="FF0000"/>
                </a:solidFill>
              </a:rPr>
              <a:t>接收序列化</a:t>
            </a:r>
            <a:r>
              <a:rPr kumimoji="1" lang="en-US" altLang="zh-CN" sz="1800">
                <a:solidFill>
                  <a:srgbClr val="FF0000"/>
                </a:solidFill>
              </a:rPr>
              <a:t>JSON</a:t>
            </a:r>
            <a:r>
              <a:rPr kumimoji="1" lang="zh-CN" altLang="en-US" sz="1800">
                <a:solidFill>
                  <a:srgbClr val="FF0000"/>
                </a:solidFill>
              </a:rPr>
              <a:t>的</a:t>
            </a:r>
            <a:r>
              <a:rPr kumimoji="1" lang="en-US" altLang="zh-CN" sz="1800">
                <a:solidFill>
                  <a:srgbClr val="FF0000"/>
                </a:solidFill>
              </a:rPr>
              <a:t>POST</a:t>
            </a:r>
            <a:r>
              <a:rPr kumimoji="1" lang="zh-CN" altLang="en-US" sz="1800">
                <a:solidFill>
                  <a:srgbClr val="FF0000"/>
                </a:solidFill>
              </a:rPr>
              <a:t>请求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r>
              <a:rPr kumimoji="1" lang="zh-CN" altLang="en-US" sz="1800"/>
              <a:t>现在越来越多的人把</a:t>
            </a:r>
            <a:r>
              <a:rPr kumimoji="1" lang="en-US" altLang="zh-CN" sz="1800"/>
              <a:t>application/json</a:t>
            </a:r>
            <a:r>
              <a:rPr kumimoji="1" lang="zh-CN" altLang="en-US" sz="1800"/>
              <a:t>作为请求头，用来告诉服务端消息主体是序列化后的</a:t>
            </a:r>
            <a:r>
              <a:rPr kumimoji="1" lang="en-US" altLang="zh-CN" sz="1800"/>
              <a:t>JSON</a:t>
            </a:r>
            <a:r>
              <a:rPr kumimoji="1" lang="zh-CN" altLang="en-US" sz="1800"/>
              <a:t>字符串</a:t>
            </a:r>
            <a:endParaRPr kumimoji="1" lang="en-US" altLang="zh-CN" sz="1800"/>
          </a:p>
          <a:p>
            <a:r>
              <a:rPr kumimoji="1" lang="en-US" altLang="zh-CN" sz="1800"/>
              <a:t>URL</a:t>
            </a:r>
            <a:r>
              <a:rPr kumimoji="1" lang="zh-CN" altLang="en-US" sz="1800"/>
              <a:t>示例</a:t>
            </a:r>
            <a:endParaRPr kumimoji="1" lang="en-US" altLang="zh-CN" sz="1800"/>
          </a:p>
          <a:p>
            <a:pPr lvl="1"/>
            <a:r>
              <a:rPr kumimoji="1" lang="zh-CN" altLang="en-US" sz="1600">
                <a:solidFill>
                  <a:srgbClr val="FF6600"/>
                </a:solidFill>
              </a:rPr>
              <a:t>列举所有商品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457200" lvl="2" indent="0">
              <a:buNone/>
            </a:pPr>
            <a:r>
              <a:rPr kumimoji="1" lang="en-US" altLang="zh-CN" sz="1600">
                <a:solidFill>
                  <a:schemeClr val="tx1"/>
                </a:solidFill>
              </a:rPr>
              <a:t>GET http://www.store.com/products</a:t>
            </a:r>
          </a:p>
          <a:p>
            <a:pPr lvl="1"/>
            <a:r>
              <a:rPr kumimoji="1" lang="zh-CN" altLang="en-US" sz="1600">
                <a:solidFill>
                  <a:srgbClr val="FF6600"/>
                </a:solidFill>
              </a:rPr>
              <a:t>呈现某一件商品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457200" lvl="2" indent="0">
              <a:buNone/>
            </a:pPr>
            <a:r>
              <a:rPr kumimoji="1" lang="en-US" altLang="zh-CN" sz="1600">
                <a:solidFill>
                  <a:schemeClr val="tx1"/>
                </a:solidFill>
              </a:rPr>
              <a:t>GET http://www.store.com/product/12345</a:t>
            </a:r>
          </a:p>
          <a:p>
            <a:pPr lvl="1"/>
            <a:r>
              <a:rPr kumimoji="1" lang="zh-CN" altLang="en-US" sz="1600">
                <a:solidFill>
                  <a:srgbClr val="FF6600"/>
                </a:solidFill>
              </a:rPr>
              <a:t>下单购买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457200" lvl="2" indent="0">
              <a:buNone/>
            </a:pPr>
            <a:r>
              <a:rPr kumimoji="1" lang="en-US" altLang="zh-CN" sz="1600">
                <a:solidFill>
                  <a:srgbClr val="000000"/>
                </a:solidFill>
              </a:rPr>
              <a:t>POST http://www.store.com/order</a:t>
            </a:r>
          </a:p>
          <a:p>
            <a:pPr marL="457200" lvl="2" indent="0">
              <a:buNone/>
            </a:pPr>
            <a:r>
              <a:rPr kumimoji="1" lang="en-US" altLang="zh-CN" sz="1600">
                <a:solidFill>
                  <a:srgbClr val="FF0000"/>
                </a:solidFill>
              </a:rPr>
              <a:t>&lt;purchase-order&gt;</a:t>
            </a:r>
          </a:p>
          <a:p>
            <a:pPr marL="457200" lvl="2" indent="0">
              <a:buNone/>
            </a:pPr>
            <a:r>
              <a:rPr kumimoji="1" lang="en-US" altLang="zh-CN" sz="1600">
                <a:solidFill>
                  <a:srgbClr val="FF0000"/>
                </a:solidFill>
              </a:rPr>
              <a:t>  &lt;item&gt; ... &lt;/item&gt;</a:t>
            </a:r>
          </a:p>
          <a:p>
            <a:pPr marL="457200" lvl="2" indent="0">
              <a:buNone/>
            </a:pPr>
            <a:r>
              <a:rPr kumimoji="1" lang="en-US" altLang="zh-CN" sz="1600">
                <a:solidFill>
                  <a:srgbClr val="FF0000"/>
                </a:solidFill>
              </a:rPr>
              <a:t>&lt;/purchase-order&gt;</a:t>
            </a:r>
            <a:endParaRPr kumimoji="1"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POST</a:t>
            </a:r>
            <a:r>
              <a:rPr kumimoji="1" lang="zh-CN" altLang="en-US"/>
              <a:t> </a:t>
            </a:r>
            <a:r>
              <a:rPr kumimoji="1" lang="en-US" altLang="zh-CN"/>
              <a:t>JSON</a:t>
            </a:r>
            <a:r>
              <a:rPr kumimoji="1" lang="zh-CN" altLang="en-US"/>
              <a:t>示例程序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NSString *urlString = @"http://localhost/postjson.php";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NSURL *url = [NSURL URLWithString:urlString];</a:t>
            </a: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NSMutableURLRequest *requestM = [NSMutableURLRequest requestWithURL:url cachePolicy:0 timeoutInterval:2.0f];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requestM.HTTPMethod = @"POST";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requestM.HTTPBody = [NSJSONSerialization dataWithJSONObject:obj options:0 error:NULL];</a:t>
            </a: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[NSURLConnection sendAsynchronousRequest:requestM queue:[[NSOperationQueue alloc] init] completionHandler:^(NSURLResponse *response, NSData *data, NSError *connectionError) {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   NSString *result = [[NSString alloc] initWithData:data encoding:NSUTF8StringEncoding];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   NSLog(@"%@", result);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}];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text/xml</a:t>
            </a:r>
            <a:br>
              <a:rPr kumimoji="1" lang="en-US" altLang="zh-CN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b="1">
                <a:solidFill>
                  <a:srgbClr val="FF0000"/>
                </a:solidFill>
              </a:rPr>
              <a:t>Web Services</a:t>
            </a:r>
            <a:r>
              <a:rPr kumimoji="1" lang="zh-CN" altLang="en-US" sz="1800"/>
              <a:t>是一个平台独立的，低耦合的，自包含的、基于可编程的</a:t>
            </a:r>
            <a:r>
              <a:rPr kumimoji="1" lang="en-US" altLang="zh-CN" sz="1800"/>
              <a:t>Web</a:t>
            </a:r>
            <a:r>
              <a:rPr kumimoji="1" lang="zh-CN" altLang="en-US" sz="1800"/>
              <a:t>的应用程序，可使用</a:t>
            </a:r>
            <a:r>
              <a:rPr kumimoji="1" lang="en-US" altLang="zh-CN" sz="1800"/>
              <a:t>XML</a:t>
            </a:r>
            <a:r>
              <a:rPr kumimoji="1" lang="zh-CN" altLang="en-US" sz="1800"/>
              <a:t>标准来描述、发布、发现、协调和配置这些应用程序，用于开发分布式的互操作的应用程序</a:t>
            </a:r>
            <a:endParaRPr kumimoji="1" lang="en-US" altLang="zh-CN" sz="1800"/>
          </a:p>
          <a:p>
            <a:r>
              <a:rPr kumimoji="1" lang="en-US" altLang="zh-CN" sz="1800"/>
              <a:t>Web</a:t>
            </a:r>
            <a:r>
              <a:rPr kumimoji="1" lang="zh-CN" altLang="en-US" sz="1800"/>
              <a:t> </a:t>
            </a:r>
            <a:r>
              <a:rPr kumimoji="1" lang="en-US" altLang="zh-CN" sz="1800"/>
              <a:t>Services</a:t>
            </a:r>
            <a:r>
              <a:rPr kumimoji="1" lang="zh-CN" altLang="en-US" sz="1800">
                <a:solidFill>
                  <a:srgbClr val="FF0000"/>
                </a:solidFill>
              </a:rPr>
              <a:t>曾经</a:t>
            </a:r>
            <a:r>
              <a:rPr kumimoji="1" lang="zh-CN" altLang="en-US" sz="1800"/>
              <a:t>是微软和</a:t>
            </a:r>
            <a:r>
              <a:rPr kumimoji="1" lang="en-US" altLang="zh-CN" sz="1800"/>
              <a:t>IBM</a:t>
            </a:r>
            <a:r>
              <a:rPr kumimoji="1" lang="zh-CN" altLang="en-US" sz="1800"/>
              <a:t>力推的一项</a:t>
            </a:r>
            <a:r>
              <a:rPr kumimoji="1" lang="en-US" altLang="zh-CN" sz="1800"/>
              <a:t>Web</a:t>
            </a:r>
            <a:r>
              <a:rPr kumimoji="1" lang="zh-CN" altLang="en-US" sz="1800"/>
              <a:t>技术</a:t>
            </a:r>
            <a:endParaRPr kumimoji="1" lang="en-US" altLang="zh-CN" sz="1800"/>
          </a:p>
          <a:p>
            <a:r>
              <a:rPr kumimoji="1" lang="zh-CN" altLang="en-US" sz="1800"/>
              <a:t>不过，随着移动互联网的普及以及</a:t>
            </a:r>
            <a:r>
              <a:rPr kumimoji="1" lang="en-US" altLang="zh-CN" sz="1800"/>
              <a:t>JSON</a:t>
            </a:r>
            <a:r>
              <a:rPr kumimoji="1" lang="zh-CN" altLang="en-US" sz="1800"/>
              <a:t>在数据传输方面的强大优势，基于</a:t>
            </a:r>
            <a:r>
              <a:rPr kumimoji="1" lang="en-US" altLang="zh-CN" sz="1800"/>
              <a:t>Web</a:t>
            </a:r>
            <a:r>
              <a:rPr kumimoji="1" lang="zh-CN" altLang="en-US" sz="1800"/>
              <a:t> </a:t>
            </a:r>
            <a:r>
              <a:rPr kumimoji="1" lang="en-US" altLang="zh-CN" sz="1800"/>
              <a:t>Services</a:t>
            </a:r>
            <a:r>
              <a:rPr kumimoji="1" lang="zh-CN" altLang="en-US" sz="1800"/>
              <a:t>的应用已经越来越少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en-US" altLang="zh-CN" sz="1800"/>
              <a:t>Web</a:t>
            </a:r>
            <a:r>
              <a:rPr kumimoji="1" lang="zh-CN" altLang="en-US" sz="1800"/>
              <a:t> </a:t>
            </a:r>
            <a:r>
              <a:rPr kumimoji="1" lang="en-US" altLang="zh-CN" sz="1800"/>
              <a:t>Services</a:t>
            </a:r>
            <a:r>
              <a:rPr kumimoji="1" lang="zh-CN" altLang="en-US" sz="1800"/>
              <a:t>示例网站</a:t>
            </a:r>
            <a:endParaRPr kumimoji="1" lang="en-US" altLang="zh-CN" sz="1800"/>
          </a:p>
          <a:p>
            <a:r>
              <a:rPr kumimoji="1" lang="en-US" altLang="zh-CN" sz="1800"/>
              <a:t>http://webservice.webxml.com.cn/WebServices/WeatherWS.asmx</a:t>
            </a:r>
          </a:p>
          <a:p>
            <a:endParaRPr kumimoji="1" lang="en-US" altLang="zh-CN" sz="1800"/>
          </a:p>
          <a:p>
            <a:r>
              <a:rPr kumimoji="1" lang="en-US" altLang="zh-CN" sz="1800">
                <a:solidFill>
                  <a:srgbClr val="FF0000"/>
                </a:solidFill>
              </a:rPr>
              <a:t>iOS</a:t>
            </a:r>
            <a:r>
              <a:rPr kumimoji="1" lang="zh-CN" altLang="en-US" sz="1800">
                <a:solidFill>
                  <a:srgbClr val="FF0000"/>
                </a:solidFill>
              </a:rPr>
              <a:t>没有提供</a:t>
            </a:r>
            <a:r>
              <a:rPr kumimoji="1" lang="en-US" altLang="zh-CN" sz="1800">
                <a:solidFill>
                  <a:srgbClr val="FF0000"/>
                </a:solidFill>
              </a:rPr>
              <a:t>XML</a:t>
            </a:r>
            <a:r>
              <a:rPr kumimoji="1" lang="zh-CN" altLang="en-US" sz="1800">
                <a:solidFill>
                  <a:srgbClr val="FF0000"/>
                </a:solidFill>
              </a:rPr>
              <a:t>的序列化功能，不过估计此项需求在未来开发中会比较罕见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118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849</TotalTime>
  <Words>669</Words>
  <Application>Microsoft Macintosh PowerPoint</Application>
  <PresentationFormat>全屏显示(4:3)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框架PPT2014</vt:lpstr>
      <vt:lpstr>常见的POST提交数据方式</vt:lpstr>
      <vt:lpstr>HTTP访问中的常见术语</vt:lpstr>
      <vt:lpstr>四种常见的 POST 提交数据方式</vt:lpstr>
      <vt:lpstr>application/x-www-form-urlencoded</vt:lpstr>
      <vt:lpstr>multipart/form-data</vt:lpstr>
      <vt:lpstr>multipart/form-data格式小结</vt:lpstr>
      <vt:lpstr>application/json</vt:lpstr>
      <vt:lpstr>POST JSON示例程序</vt:lpstr>
      <vt:lpstr>text/xml 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凡 刘</cp:lastModifiedBy>
  <cp:revision>149</cp:revision>
  <dcterms:created xsi:type="dcterms:W3CDTF">2014-04-20T02:34:42Z</dcterms:created>
  <dcterms:modified xsi:type="dcterms:W3CDTF">2014-04-28T18:28:32Z</dcterms:modified>
</cp:coreProperties>
</file>