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83" r:id="rId3"/>
    <p:sldId id="291" r:id="rId4"/>
    <p:sldId id="292" r:id="rId5"/>
    <p:sldId id="290" r:id="rId6"/>
    <p:sldId id="284" r:id="rId7"/>
    <p:sldId id="285" r:id="rId8"/>
    <p:sldId id="286" r:id="rId9"/>
    <p:sldId id="287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项目中常见文件" id="{26F08D8C-DAD5-AB44-A291-48CA5627749A}">
          <p14:sldIdLst>
            <p14:sldId id="291"/>
            <p14:sldId id="292"/>
            <p14:sldId id="290"/>
          </p14:sldIdLst>
        </p14:section>
        <p14:section name="UIApplication" id="{47DABF8D-F11F-6E41-A07F-786C2B07B4E2}">
          <p14:sldIdLst>
            <p14:sldId id="284"/>
            <p14:sldId id="285"/>
            <p14:sldId id="286"/>
            <p14:sldId id="287"/>
            <p14:sldId id="288"/>
          </p14:sldIdLst>
        </p14:section>
        <p14:section name="UIApplicationDelegate" id="{3D6F7156-5D00-BA40-BE97-3CEB2D21D869}">
          <p14:sldIdLst>
            <p14:sldId id="293"/>
            <p14:sldId id="294"/>
            <p14:sldId id="295"/>
          </p14:sldIdLst>
        </p14:section>
        <p14:section name="程序启动过程" id="{AEF5C252-D408-4142-AE27-B00F838F0683}">
          <p14:sldIdLst>
            <p14:sldId id="296"/>
            <p14:sldId id="297"/>
            <p14:sldId id="298"/>
          </p14:sldIdLst>
        </p14:section>
        <p14:section name="UIWindow" id="{9AA14704-BE8D-A343-88B6-E846DB9E5E02}">
          <p14:sldIdLst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395" autoAdjust="0"/>
  </p:normalViewPr>
  <p:slideViewPr>
    <p:cSldViewPr snapToGrid="0" snapToObjects="1">
      <p:cViewPr varScale="1">
        <p:scale>
          <a:sx n="96" d="100"/>
          <a:sy n="96" d="100"/>
        </p:scale>
        <p:origin x="-2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UIApplication *app = [UIApplication sharedApplication];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0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18C6AA-4229-614A-A456-A5F329A7B015}" type="slidenum">
              <a:rPr kumimoji="0" lang="en-US" altLang="zh-CN" sz="1200"/>
              <a:pPr/>
              <a:t>20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14-4-7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程序启动</a:t>
            </a:r>
            <a:r>
              <a:rPr kumimoji="1" lang="zh-CN" altLang="en-US" dirty="0"/>
              <a:t>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openURL: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3558"/>
            <a:ext cx="8229600" cy="4695218"/>
          </a:xfrm>
        </p:spPr>
        <p:txBody>
          <a:bodyPr>
            <a:normAutofit/>
          </a:bodyPr>
          <a:lstStyle/>
          <a:p>
            <a:r>
              <a:rPr kumimoji="1" lang="en-US" altLang="zh-CN" sz="1400" dirty="0" smtClean="0"/>
              <a:t>UIApplication</a:t>
            </a:r>
            <a:r>
              <a:rPr kumimoji="1" lang="zh-CN" altLang="en-US" sz="1400" dirty="0" smtClean="0"/>
              <a:t>有个功能十分强大的</a:t>
            </a:r>
            <a:r>
              <a:rPr kumimoji="1" lang="en-US" altLang="zh-CN" sz="1400" dirty="0" smtClean="0"/>
              <a:t>openURL</a:t>
            </a:r>
            <a:r>
              <a:rPr kumimoji="1" lang="zh-CN" altLang="zh-CN" sz="1400" dirty="0" smtClean="0"/>
              <a:t>:</a:t>
            </a:r>
            <a:r>
              <a:rPr kumimoji="1" lang="zh-CN" altLang="en-US" sz="1400" dirty="0" smtClean="0"/>
              <a:t>方法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)openURL:(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*)url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Tx/>
              <a:buChar char="-"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openURL: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方法的部分功能有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打电话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*app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@"tel://10086"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发短信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@"sms://10086"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发邮件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@"mailto://12345@qq.com"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打开一个网页资源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@"http://ios.itcast.cn"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打开其他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app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程序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3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58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所有的移动操作系统都有个致命的缺点：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很容易受到打扰。比如一个来电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或者锁屏会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进入后台甚至被终止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还有很多其它类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似的情况会导致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受到干扰，在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受到干扰时，会产生一些系统事件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，这时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会通知它的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对象，让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代理来处理这些系统事件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可处理的事件包括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：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的生命周期事件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如程序启动和关闭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系统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如来电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内存警告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85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UIApplication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delegate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4735367"/>
            <a:ext cx="3563351" cy="114587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81" y="4956815"/>
            <a:ext cx="2319219" cy="81453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lang="zh-CN" altLang="en-US" dirty="0" smtClean="0">
                <a:solidFill>
                  <a:srgbClr val="5C2699"/>
                </a:solidFill>
                <a:latin typeface="Menlo-Regular"/>
              </a:rPr>
              <a:t>某个对象</a:t>
            </a:r>
            <a:endParaRPr lang="en-US" altLang="zh-CN" dirty="0">
              <a:solidFill>
                <a:srgbClr val="5C2699"/>
              </a:solidFill>
              <a:latin typeface="Menlo-Regular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48" y="5287600"/>
            <a:ext cx="3298303" cy="414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delegate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267064" y="1684835"/>
            <a:ext cx="7620287" cy="21807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60331" y="2277951"/>
            <a:ext cx="7219947" cy="143579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接收到内存警告时调用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)applicationDidReceiveMemoryWarning:(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进入后台时调用（比如按了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home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键）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)applicationDidEnterBackground:(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启动完毕时调用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 didFinishLaunchingWithOptions:(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*)launchOptions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indent="-285750" algn="ctr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5077208" y="3865606"/>
            <a:ext cx="1814983" cy="109120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413455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5364084"/>
            <a:ext cx="1839030" cy="130602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587"/>
            <a:ext cx="8229600" cy="4833866"/>
          </a:xfrm>
        </p:spPr>
        <p:txBody>
          <a:bodyPr>
            <a:normAutofit/>
          </a:bodyPr>
          <a:lstStyle/>
          <a:p>
            <a:pPr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每次新建完项目，都有个带有“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AppDelegate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”字眼的类，它就是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MJAppDelegate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默认已经遵守了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协议，已经是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QQ20140406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58" y="4991353"/>
            <a:ext cx="4894637" cy="124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 descr="QQ20140406-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96" y="2055087"/>
            <a:ext cx="2409650" cy="17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程序的启动过程</a:t>
            </a:r>
            <a:endParaRPr kumimoji="1" lang="zh-CN" altLang="en-US" dirty="0"/>
          </a:p>
        </p:txBody>
      </p:sp>
      <p:sp>
        <p:nvSpPr>
          <p:cNvPr id="34" name="Rectangle 3"/>
          <p:cNvSpPr/>
          <p:nvPr/>
        </p:nvSpPr>
        <p:spPr bwMode="auto">
          <a:xfrm>
            <a:off x="55854" y="1700213"/>
            <a:ext cx="4319587" cy="446405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35" name="Rectangle 4"/>
          <p:cNvSpPr/>
          <p:nvPr/>
        </p:nvSpPr>
        <p:spPr bwMode="auto">
          <a:xfrm>
            <a:off x="1810041" y="1771651"/>
            <a:ext cx="1098550" cy="4318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Menlo Regular"/>
                <a:cs typeface="Menlo Regular"/>
              </a:rPr>
              <a:t>打开程序</a:t>
            </a:r>
            <a:endParaRPr lang="en-US" sz="1600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1590966" y="2203451"/>
            <a:ext cx="1536700" cy="792162"/>
            <a:chOff x="1590966" y="2203451"/>
            <a:chExt cx="1536700" cy="792162"/>
          </a:xfrm>
        </p:grpSpPr>
        <p:sp>
          <p:nvSpPr>
            <p:cNvPr id="36" name="Rectangle 5"/>
            <p:cNvSpPr/>
            <p:nvPr/>
          </p:nvSpPr>
          <p:spPr bwMode="auto">
            <a:xfrm>
              <a:off x="1590966" y="2563813"/>
              <a:ext cx="1536700" cy="43180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7" name="Straight Arrow Connector 7"/>
            <p:cNvCxnSpPr>
              <a:stCxn id="35" idx="2"/>
              <a:endCxn id="36" idx="0"/>
            </p:cNvCxnSpPr>
            <p:nvPr/>
          </p:nvCxnSpPr>
          <p:spPr bwMode="auto">
            <a:xfrm>
              <a:off x="2359316" y="2203451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786104" y="2995613"/>
            <a:ext cx="3148012" cy="792163"/>
            <a:chOff x="786104" y="2995613"/>
            <a:chExt cx="3148012" cy="792163"/>
          </a:xfrm>
        </p:grpSpPr>
        <p:sp>
          <p:nvSpPr>
            <p:cNvPr id="38" name="Rectangle 8"/>
            <p:cNvSpPr/>
            <p:nvPr/>
          </p:nvSpPr>
          <p:spPr bwMode="auto">
            <a:xfrm>
              <a:off x="786104" y="3355976"/>
              <a:ext cx="314801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9" name="Straight Arrow Connector 24"/>
            <p:cNvCxnSpPr>
              <a:stCxn id="36" idx="2"/>
              <a:endCxn id="38" idx="0"/>
            </p:cNvCxnSpPr>
            <p:nvPr/>
          </p:nvCxnSpPr>
          <p:spPr bwMode="auto">
            <a:xfrm>
              <a:off x="2359316" y="2995613"/>
              <a:ext cx="0" cy="3603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组 48"/>
          <p:cNvGrpSpPr/>
          <p:nvPr/>
        </p:nvGrpSpPr>
        <p:grpSpPr>
          <a:xfrm>
            <a:off x="786104" y="3787776"/>
            <a:ext cx="3148012" cy="865187"/>
            <a:chOff x="786104" y="3787776"/>
            <a:chExt cx="3148012" cy="865187"/>
          </a:xfrm>
        </p:grpSpPr>
        <p:sp>
          <p:nvSpPr>
            <p:cNvPr id="40" name="Rectangle 30"/>
            <p:cNvSpPr/>
            <p:nvPr/>
          </p:nvSpPr>
          <p:spPr bwMode="auto">
            <a:xfrm>
              <a:off x="786104" y="4148138"/>
              <a:ext cx="3148012" cy="504825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初始化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创建和设置代理对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象，开启事件循环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1" name="Straight Arrow Connector 31"/>
            <p:cNvCxnSpPr>
              <a:stCxn id="38" idx="2"/>
              <a:endCxn id="40" idx="0"/>
            </p:cNvCxnSpPr>
            <p:nvPr/>
          </p:nvCxnSpPr>
          <p:spPr bwMode="auto">
            <a:xfrm>
              <a:off x="2359316" y="3787776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1810041" y="4652963"/>
            <a:ext cx="1098550" cy="1366838"/>
            <a:chOff x="1810041" y="4652963"/>
            <a:chExt cx="1098550" cy="1366838"/>
          </a:xfrm>
        </p:grpSpPr>
        <p:sp>
          <p:nvSpPr>
            <p:cNvPr id="42" name="Rectangle 35"/>
            <p:cNvSpPr/>
            <p:nvPr/>
          </p:nvSpPr>
          <p:spPr bwMode="auto">
            <a:xfrm>
              <a:off x="1810041" y="5588001"/>
              <a:ext cx="10985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结束程序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3" name="Straight Arrow Connector 36"/>
            <p:cNvCxnSpPr>
              <a:stCxn id="40" idx="2"/>
              <a:endCxn id="42" idx="0"/>
            </p:cNvCxnSpPr>
            <p:nvPr/>
          </p:nvCxnSpPr>
          <p:spPr bwMode="auto">
            <a:xfrm>
              <a:off x="2359316" y="4652963"/>
              <a:ext cx="0" cy="9350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0" name="组 49"/>
          <p:cNvGrpSpPr/>
          <p:nvPr/>
        </p:nvGrpSpPr>
        <p:grpSpPr>
          <a:xfrm>
            <a:off x="273341" y="4400551"/>
            <a:ext cx="2085975" cy="971550"/>
            <a:chOff x="273341" y="4400551"/>
            <a:chExt cx="2085975" cy="971550"/>
          </a:xfrm>
        </p:grpSpPr>
        <p:cxnSp>
          <p:nvCxnSpPr>
            <p:cNvPr id="44" name="Elbow Connector 42"/>
            <p:cNvCxnSpPr>
              <a:stCxn id="40" idx="1"/>
            </p:cNvCxnSpPr>
            <p:nvPr/>
          </p:nvCxnSpPr>
          <p:spPr bwMode="auto">
            <a:xfrm rot="10800000" flipH="1" flipV="1">
              <a:off x="786104" y="4400551"/>
              <a:ext cx="1573212" cy="755650"/>
            </a:xfrm>
            <a:prstGeom prst="bentConnector3">
              <a:avLst>
                <a:gd name="adj1" fmla="val -1453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Rectangle 43"/>
            <p:cNvSpPr/>
            <p:nvPr/>
          </p:nvSpPr>
          <p:spPr bwMode="auto">
            <a:xfrm>
              <a:off x="273341" y="4940301"/>
              <a:ext cx="153670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监听系统事件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sp>
        <p:nvSpPr>
          <p:cNvPr id="25" name="Rectangle 45"/>
          <p:cNvSpPr/>
          <p:nvPr/>
        </p:nvSpPr>
        <p:spPr bwMode="auto">
          <a:xfrm>
            <a:off x="5996279" y="1700213"/>
            <a:ext cx="3095625" cy="446405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UIApplication</a:t>
            </a:r>
            <a:r>
              <a:rPr lang="zh-CN" altLang="en-US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代理</a:t>
            </a:r>
            <a:endParaRPr lang="en-US" altLang="zh-CN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26" name="Rectangle 46"/>
          <p:cNvSpPr/>
          <p:nvPr/>
        </p:nvSpPr>
        <p:spPr bwMode="auto">
          <a:xfrm>
            <a:off x="6067716" y="2132013"/>
            <a:ext cx="2952750" cy="43180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application:</a:t>
            </a:r>
          </a:p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didFinishLaunchingWithOptions:</a:t>
            </a:r>
          </a:p>
        </p:txBody>
      </p:sp>
      <p:sp>
        <p:nvSpPr>
          <p:cNvPr id="27" name="Rectangle 47"/>
          <p:cNvSpPr/>
          <p:nvPr/>
        </p:nvSpPr>
        <p:spPr bwMode="auto">
          <a:xfrm>
            <a:off x="6067716" y="2708276"/>
            <a:ext cx="2952750" cy="43180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applicationDidBecomeActive:</a:t>
            </a:r>
          </a:p>
        </p:txBody>
      </p:sp>
      <p:sp>
        <p:nvSpPr>
          <p:cNvPr id="28" name="Rectangle 48"/>
          <p:cNvSpPr/>
          <p:nvPr/>
        </p:nvSpPr>
        <p:spPr bwMode="auto">
          <a:xfrm>
            <a:off x="6067716" y="3284538"/>
            <a:ext cx="2952750" cy="43180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applicationDidEnterBackground:</a:t>
            </a:r>
          </a:p>
        </p:txBody>
      </p:sp>
      <p:grpSp>
        <p:nvGrpSpPr>
          <p:cNvPr id="52" name="组 51"/>
          <p:cNvGrpSpPr/>
          <p:nvPr/>
        </p:nvGrpSpPr>
        <p:grpSpPr>
          <a:xfrm>
            <a:off x="2359316" y="1987551"/>
            <a:ext cx="2052638" cy="4176712"/>
            <a:chOff x="2359316" y="1987551"/>
            <a:chExt cx="2052638" cy="4176712"/>
          </a:xfrm>
        </p:grpSpPr>
        <p:cxnSp>
          <p:nvCxnSpPr>
            <p:cNvPr id="9" name="Straight Connector 64"/>
            <p:cNvCxnSpPr/>
            <p:nvPr/>
          </p:nvCxnSpPr>
          <p:spPr bwMode="auto">
            <a:xfrm>
              <a:off x="2359316" y="5156201"/>
              <a:ext cx="1979613" cy="0"/>
            </a:xfrm>
            <a:prstGeom prst="line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Left Bracket 74"/>
            <p:cNvSpPr/>
            <p:nvPr/>
          </p:nvSpPr>
          <p:spPr bwMode="auto">
            <a:xfrm>
              <a:off x="4338929" y="1987551"/>
              <a:ext cx="73025" cy="4176712"/>
            </a:xfrm>
            <a:prstGeom prst="leftBracket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nlo Regular"/>
                <a:ea typeface="宋体" charset="0"/>
                <a:cs typeface="Menlo Regular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338929" y="2132013"/>
            <a:ext cx="1728787" cy="431800"/>
            <a:chOff x="4338929" y="2132013"/>
            <a:chExt cx="1728787" cy="431800"/>
          </a:xfrm>
        </p:grpSpPr>
        <p:cxnSp>
          <p:nvCxnSpPr>
            <p:cNvPr id="11" name="Straight Arrow Connector 76"/>
            <p:cNvCxnSpPr/>
            <p:nvPr/>
          </p:nvCxnSpPr>
          <p:spPr bwMode="auto">
            <a:xfrm>
              <a:off x="4338929" y="2347913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Rectangle 84"/>
            <p:cNvSpPr/>
            <p:nvPr/>
          </p:nvSpPr>
          <p:spPr bwMode="auto">
            <a:xfrm>
              <a:off x="4411954" y="2132013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程序加载完毕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338929" y="2708276"/>
            <a:ext cx="1728787" cy="431800"/>
            <a:chOff x="4338929" y="2708276"/>
            <a:chExt cx="1728787" cy="431800"/>
          </a:xfrm>
        </p:grpSpPr>
        <p:cxnSp>
          <p:nvCxnSpPr>
            <p:cNvPr id="12" name="Straight Arrow Connector 77"/>
            <p:cNvCxnSpPr/>
            <p:nvPr/>
          </p:nvCxnSpPr>
          <p:spPr bwMode="auto">
            <a:xfrm>
              <a:off x="4338929" y="29241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85"/>
            <p:cNvSpPr/>
            <p:nvPr/>
          </p:nvSpPr>
          <p:spPr bwMode="auto">
            <a:xfrm>
              <a:off x="4411954" y="27082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程序获取焦点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338929" y="3284538"/>
            <a:ext cx="1728787" cy="431800"/>
            <a:chOff x="4338929" y="3284538"/>
            <a:chExt cx="1728787" cy="431800"/>
          </a:xfrm>
        </p:grpSpPr>
        <p:cxnSp>
          <p:nvCxnSpPr>
            <p:cNvPr id="13" name="Straight Arrow Connector 78"/>
            <p:cNvCxnSpPr/>
            <p:nvPr/>
          </p:nvCxnSpPr>
          <p:spPr bwMode="auto">
            <a:xfrm>
              <a:off x="4338929" y="35004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Rectangle 86"/>
            <p:cNvSpPr/>
            <p:nvPr/>
          </p:nvSpPr>
          <p:spPr bwMode="auto">
            <a:xfrm>
              <a:off x="4411954" y="32845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程序进入后台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4338929" y="3859213"/>
            <a:ext cx="4681537" cy="2160588"/>
            <a:chOff x="4338929" y="3859213"/>
            <a:chExt cx="4681537" cy="2160588"/>
          </a:xfrm>
        </p:grpSpPr>
        <p:sp>
          <p:nvSpPr>
            <p:cNvPr id="29" name="Rectangle 49"/>
            <p:cNvSpPr/>
            <p:nvPr/>
          </p:nvSpPr>
          <p:spPr bwMode="auto">
            <a:xfrm>
              <a:off x="6067716" y="38608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applicationWillResignActive:</a:t>
              </a:r>
            </a:p>
          </p:txBody>
        </p:sp>
        <p:sp>
          <p:nvSpPr>
            <p:cNvPr id="30" name="Rectangle 50"/>
            <p:cNvSpPr/>
            <p:nvPr/>
          </p:nvSpPr>
          <p:spPr bwMode="auto">
            <a:xfrm>
              <a:off x="6067716" y="4435476"/>
              <a:ext cx="2952750" cy="433387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applicationWillEnter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Foreground:</a:t>
              </a:r>
            </a:p>
          </p:txBody>
        </p:sp>
        <p:sp>
          <p:nvSpPr>
            <p:cNvPr id="31" name="Rectangle 51"/>
            <p:cNvSpPr/>
            <p:nvPr/>
          </p:nvSpPr>
          <p:spPr bwMode="auto">
            <a:xfrm>
              <a:off x="6067716" y="5011738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applicationDidReceiveMemory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Warning:</a:t>
              </a:r>
            </a:p>
          </p:txBody>
        </p:sp>
        <p:sp>
          <p:nvSpPr>
            <p:cNvPr id="32" name="Rectangle 52"/>
            <p:cNvSpPr/>
            <p:nvPr/>
          </p:nvSpPr>
          <p:spPr bwMode="auto">
            <a:xfrm>
              <a:off x="6067716" y="55880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applicationWillTerminate:</a:t>
              </a:r>
            </a:p>
          </p:txBody>
        </p:sp>
        <p:cxnSp>
          <p:nvCxnSpPr>
            <p:cNvPr id="14" name="Straight Arrow Connector 79"/>
            <p:cNvCxnSpPr/>
            <p:nvPr/>
          </p:nvCxnSpPr>
          <p:spPr bwMode="auto">
            <a:xfrm>
              <a:off x="4338929" y="40767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80"/>
            <p:cNvCxnSpPr/>
            <p:nvPr/>
          </p:nvCxnSpPr>
          <p:spPr bwMode="auto">
            <a:xfrm>
              <a:off x="4338929" y="46513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81"/>
            <p:cNvCxnSpPr/>
            <p:nvPr/>
          </p:nvCxnSpPr>
          <p:spPr bwMode="auto">
            <a:xfrm>
              <a:off x="4338929" y="52276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82"/>
            <p:cNvCxnSpPr/>
            <p:nvPr/>
          </p:nvCxnSpPr>
          <p:spPr bwMode="auto">
            <a:xfrm>
              <a:off x="4338929" y="58039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Rectangle 87"/>
            <p:cNvSpPr/>
            <p:nvPr/>
          </p:nvSpPr>
          <p:spPr bwMode="auto">
            <a:xfrm>
              <a:off x="4411954" y="3859213"/>
              <a:ext cx="1439862" cy="433388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程序失去焦点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2" name="Rectangle 88"/>
            <p:cNvSpPr/>
            <p:nvPr/>
          </p:nvSpPr>
          <p:spPr bwMode="auto">
            <a:xfrm>
              <a:off x="4411954" y="44354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程序从后台回到前台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3" name="Rectangle 89"/>
            <p:cNvSpPr/>
            <p:nvPr/>
          </p:nvSpPr>
          <p:spPr bwMode="auto">
            <a:xfrm>
              <a:off x="4411954" y="50117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内存警告，可能要终止程序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4" name="Rectangle 90"/>
            <p:cNvSpPr/>
            <p:nvPr/>
          </p:nvSpPr>
          <p:spPr bwMode="auto">
            <a:xfrm>
              <a:off x="4411954" y="5588001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程序即将退出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544372"/>
            <a:ext cx="8666042" cy="4525963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函数中执行了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一个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这个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函数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argc,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*argv[],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*principalClassName,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*delegateClassName)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argc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、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argv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：直接传递给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进行相关处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理即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可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指定应用程序类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名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（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的象征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），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该类必须是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或子类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)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。如果为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nil,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则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类作为默认值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指定应用程序的代理类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，该类必须遵守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协议</a:t>
            </a: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01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544372"/>
            <a:ext cx="8666042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函数会根据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建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象，根据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创建一个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对象，并将该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对象赋值给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象中的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属性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接着会建立应用程序的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M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ain 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R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unloop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（事件循环），进行事件的处理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首先会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在程序完毕后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调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象的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application:didFinishLaunchingWithOptions: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方法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程序正常退出时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函数才返回</a:t>
            </a: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86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8346"/>
            <a:ext cx="8229600" cy="4708525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TW" altLang="en-US" sz="1600" dirty="0"/>
              <a:t>是一种特殊的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UIView</a:t>
            </a:r>
            <a:r>
              <a:rPr kumimoji="1" lang="zh-TW" altLang="en-US" sz="1600" dirty="0"/>
              <a:t>，通常在一个</a:t>
            </a:r>
            <a:r>
              <a:rPr kumimoji="1" lang="en-US" altLang="zh-TW" sz="1600" dirty="0"/>
              <a:t>app</a:t>
            </a:r>
            <a:r>
              <a:rPr kumimoji="1" lang="zh-TW" altLang="en-US" sz="1600" dirty="0"/>
              <a:t>中只</a:t>
            </a:r>
            <a:r>
              <a:rPr kumimoji="1" lang="zh-TW" altLang="en-US" sz="1600" dirty="0" smtClean="0"/>
              <a:t>会有一个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TW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程序启动完毕后，创建的第一个视图控件就是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，接着创建控制器的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，最后将控制器的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上，于是控制器的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就显示在屏幕上了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程序之所以能显示到屏幕上，完全是因为它有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也就说，没有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，就看不见任何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897597" y="3976091"/>
            <a:ext cx="1678353" cy="20895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38318" y="4301132"/>
            <a:ext cx="2448481" cy="119433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UIViewController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68051" y="4901585"/>
            <a:ext cx="1708594" cy="39307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enlo Regular"/>
                <a:cs typeface="Menlo Regular"/>
              </a:rPr>
              <a:t>view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8837" y="3976091"/>
            <a:ext cx="1678353" cy="2089598"/>
          </a:xfrm>
          <a:prstGeom prst="rect">
            <a:avLst/>
          </a:prstGeom>
          <a:solidFill>
            <a:schemeClr val="accent6">
              <a:alpha val="76000"/>
            </a:schemeClr>
          </a:solidFill>
          <a:ln>
            <a:solidFill>
              <a:schemeClr val="accent6">
                <a:alpha val="7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</a:t>
            </a:r>
            <a:endParaRPr lang="zh-CN" altLang="en-US" dirty="0">
              <a:solidFill>
                <a:srgbClr val="2E0D6E"/>
              </a:solidFill>
              <a:latin typeface="Menlo-Regular"/>
            </a:endParaRPr>
          </a:p>
        </p:txBody>
      </p:sp>
      <p:cxnSp>
        <p:nvCxnSpPr>
          <p:cNvPr id="9" name="直线箭头连接符 8"/>
          <p:cNvCxnSpPr>
            <a:stCxn id="6" idx="1"/>
            <a:endCxn id="7" idx="3"/>
          </p:cNvCxnSpPr>
          <p:nvPr/>
        </p:nvCxnSpPr>
        <p:spPr>
          <a:xfrm flipH="1" flipV="1">
            <a:off x="5617190" y="5020890"/>
            <a:ext cx="1050861" cy="77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474 0 " pathEditMode="relative" ptsTypes="AA"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UIWindow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57177"/>
            <a:ext cx="8713788" cy="468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添加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中两种常见方式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: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直接将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中，但并不会理会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对应的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ViewController</a:t>
            </a:r>
          </a:p>
          <a:p>
            <a:pPr marL="0" indent="0">
              <a:buNone/>
              <a:defRPr/>
            </a:pPr>
            <a:endParaRPr kumimoji="0" lang="en-US" altLang="ja-JP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自动将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的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，负责管理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的生命周期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Font typeface="Wingdings" charset="0"/>
              <a:buNone/>
              <a:defRPr/>
            </a:pP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常用方法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)makeKeyWindow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（主窗口）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endParaRPr kumimoji="0" lang="en-US" altLang="zh-CN" sz="1600" b="1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)makeKeyAndVisible; 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，并显示出来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endParaRPr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49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r>
              <a:rPr kumimoji="1" lang="zh-CN" altLang="en-US" dirty="0" smtClean="0"/>
              <a:t>的获得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250825" y="1557176"/>
            <a:ext cx="8569325" cy="4656410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windows</a:t>
            </a:r>
            <a:endParaRPr lang="en-US" altLang="zh-TW" sz="1600" b="1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在本应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用中打开的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列表，这样就可以接触应用中的任何一个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象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lang="zh-TW" altLang="zh-TW" sz="1600" dirty="0" smtClean="0"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平时输入文字弹出的键盘</a:t>
            </a:r>
            <a:r>
              <a:rPr lang="zh-CN" altLang="zh-CN" sz="1600" dirty="0" smtClean="0">
                <a:latin typeface="Menlo Regular"/>
                <a:ea typeface="宋体" charset="0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就处在一个新的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keyWindow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用来接收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键盘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以及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非触摸类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的消息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事件的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，而且程序中每个时刻只能有一个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是</a:t>
            </a:r>
            <a:r>
              <a:rPr kumimoji="0" lang="en-US" altLang="zh-TW" sz="1600" dirty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。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如果某个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内部的文本框不能输入文字，可能是因为这个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不是</a:t>
            </a:r>
            <a:r>
              <a:rPr kumimoji="0" lang="en-US" altLang="zh-CN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keyWindow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window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获得某个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所在的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kumimoji="0"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endParaRPr lang="zh-CN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95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Info.plist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pch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文件的作用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的常见使用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的代理方法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UIViewController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的关系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程序的完整启动过程</a:t>
            </a:r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四大对象关系图</a:t>
            </a:r>
            <a:endParaRPr kumimoji="1"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832035" y="5258117"/>
            <a:ext cx="2592388" cy="6477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5C2699"/>
                </a:solidFill>
                <a:latin typeface="Menlo-Regular"/>
              </a:rPr>
              <a:t>xib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\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storyboard\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代码</a:t>
            </a:r>
            <a:endParaRPr lang="en-US" sz="1600" dirty="0">
              <a:solidFill>
                <a:srgbClr val="5C2699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8313" y="1788447"/>
            <a:ext cx="3313112" cy="10810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4213" y="2319356"/>
            <a:ext cx="2881312" cy="4333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delegate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24" name="Rectangle 4"/>
          <p:cNvSpPr/>
          <p:nvPr/>
        </p:nvSpPr>
        <p:spPr bwMode="auto">
          <a:xfrm>
            <a:off x="5373688" y="1788447"/>
            <a:ext cx="3313112" cy="10810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MJAppDelegate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8" name="Rectangle 15"/>
          <p:cNvSpPr/>
          <p:nvPr/>
        </p:nvSpPr>
        <p:spPr bwMode="auto">
          <a:xfrm>
            <a:off x="5589588" y="2319356"/>
            <a:ext cx="2881312" cy="4333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window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2" name="Rectangle 4"/>
          <p:cNvSpPr/>
          <p:nvPr/>
        </p:nvSpPr>
        <p:spPr bwMode="auto">
          <a:xfrm>
            <a:off x="468313" y="3665637"/>
            <a:ext cx="3313112" cy="10810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" name="Rectangle 15"/>
          <p:cNvSpPr/>
          <p:nvPr/>
        </p:nvSpPr>
        <p:spPr bwMode="auto">
          <a:xfrm>
            <a:off x="684213" y="4196546"/>
            <a:ext cx="2881312" cy="4333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view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4" name="Rectangle 4"/>
          <p:cNvSpPr/>
          <p:nvPr/>
        </p:nvSpPr>
        <p:spPr bwMode="auto">
          <a:xfrm>
            <a:off x="5373688" y="3665637"/>
            <a:ext cx="3313112" cy="10810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UIWindow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5" name="Rectangle 15"/>
          <p:cNvSpPr/>
          <p:nvPr/>
        </p:nvSpPr>
        <p:spPr bwMode="auto">
          <a:xfrm>
            <a:off x="5589588" y="4196546"/>
            <a:ext cx="2881312" cy="4333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Menlo Regular"/>
                <a:cs typeface="Menlo Regular"/>
              </a:rPr>
              <a:t>rootViewController</a:t>
            </a:r>
          </a:p>
        </p:txBody>
      </p:sp>
      <p:cxnSp>
        <p:nvCxnSpPr>
          <p:cNvPr id="7" name="直线箭头连接符 6"/>
          <p:cNvCxnSpPr>
            <a:stCxn id="16" idx="3"/>
            <a:endCxn id="24" idx="1"/>
          </p:cNvCxnSpPr>
          <p:nvPr/>
        </p:nvCxnSpPr>
        <p:spPr>
          <a:xfrm flipV="1">
            <a:off x="3565525" y="2328991"/>
            <a:ext cx="1808163" cy="2070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8" idx="2"/>
            <a:endCxn id="34" idx="0"/>
          </p:cNvCxnSpPr>
          <p:nvPr/>
        </p:nvCxnSpPr>
        <p:spPr>
          <a:xfrm>
            <a:off x="7030244" y="2752743"/>
            <a:ext cx="0" cy="91289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5" idx="1"/>
            <a:endCxn id="32" idx="3"/>
          </p:cNvCxnSpPr>
          <p:nvPr/>
        </p:nvCxnSpPr>
        <p:spPr>
          <a:xfrm flipH="1" flipV="1">
            <a:off x="3781425" y="4206181"/>
            <a:ext cx="1808163" cy="2070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3" idx="2"/>
            <a:endCxn id="21" idx="0"/>
          </p:cNvCxnSpPr>
          <p:nvPr/>
        </p:nvCxnSpPr>
        <p:spPr>
          <a:xfrm>
            <a:off x="2124869" y="4629933"/>
            <a:ext cx="3360" cy="62818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6" grpId="0" animBg="1"/>
      <p:bldP spid="24" grpId="0" animBg="1"/>
      <p:bldP spid="28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r>
              <a:rPr kumimoji="1" lang="zh-CN" altLang="en-US" dirty="0" smtClean="0"/>
              <a:t>常见的设置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9090"/>
            <a:ext cx="8229600" cy="4749799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Menlo Regular"/>
                <a:cs typeface="Menlo Regular"/>
              </a:rPr>
              <a:t>建立一个工程后，会在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Supporting files</a:t>
            </a:r>
            <a:r>
              <a:rPr lang="zh-TW" altLang="en-US" sz="1600" dirty="0" smtClean="0">
                <a:latin typeface="Menlo Regular"/>
                <a:cs typeface="Menlo Regular"/>
              </a:rPr>
              <a:t>文件夹下看到一个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zh-TW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工程名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-Info.plist</a:t>
            </a:r>
            <a:r>
              <a:rPr lang="en-US" altLang="zh-TW" sz="1600" dirty="0">
                <a:latin typeface="Menlo Regular"/>
                <a:cs typeface="Menlo Regular"/>
              </a:rPr>
              <a:t>”</a:t>
            </a:r>
            <a:r>
              <a:rPr lang="zh-TW" altLang="en-US" sz="1600" dirty="0">
                <a:latin typeface="Menlo Regular"/>
                <a:cs typeface="Menlo Regular"/>
              </a:rPr>
              <a:t>的文件，</a:t>
            </a:r>
            <a:r>
              <a:rPr lang="zh-CN" altLang="en-US" sz="1600" dirty="0">
                <a:latin typeface="Menlo Regular"/>
                <a:cs typeface="Menlo Regular"/>
              </a:rPr>
              <a:t>该文件</a:t>
            </a:r>
            <a:r>
              <a:rPr lang="zh-TW" altLang="en-US" sz="1600" dirty="0">
                <a:latin typeface="Menlo Regular"/>
                <a:cs typeface="Menlo Regular"/>
              </a:rPr>
              <a:t>对工程做一些运行期</a:t>
            </a:r>
            <a:r>
              <a:rPr lang="zh-CN" altLang="en-US" sz="1600" dirty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配置</a:t>
            </a:r>
            <a:r>
              <a:rPr lang="zh-TW" altLang="en-US" sz="1600" dirty="0" smtClean="0">
                <a:latin typeface="Menlo Regular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cs typeface="Menlo Regular"/>
              </a:rPr>
              <a:t>非常</a:t>
            </a:r>
            <a:r>
              <a:rPr lang="zh-TW" altLang="en-US" sz="1600" dirty="0" smtClean="0">
                <a:latin typeface="Menlo Regular"/>
                <a:cs typeface="Menlo Regular"/>
              </a:rPr>
              <a:t>重要</a:t>
            </a:r>
            <a:r>
              <a:rPr lang="zh-TW" altLang="en-US" sz="1600" dirty="0">
                <a:latin typeface="Menlo Regular"/>
                <a:cs typeface="Menlo Regular"/>
              </a:rPr>
              <a:t>，</a:t>
            </a:r>
            <a:r>
              <a:rPr lang="zh-TW" altLang="en-US" sz="1600" dirty="0" smtClean="0">
                <a:latin typeface="Menlo Regular"/>
                <a:cs typeface="Menlo Regular"/>
              </a:rPr>
              <a:t>不能删除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zh-TW" altLang="en-US" sz="1600" dirty="0">
              <a:latin typeface="Menlo Regular"/>
              <a:cs typeface="Menlo Regular"/>
            </a:endParaRPr>
          </a:p>
          <a:p>
            <a:r>
              <a:rPr lang="zh-CN" altLang="en-US" sz="1600" dirty="0">
                <a:latin typeface="Menlo Regular"/>
                <a:cs typeface="Menlo Regular"/>
              </a:rPr>
              <a:t>在旧版本</a:t>
            </a:r>
            <a:r>
              <a:rPr lang="en-US" altLang="zh-CN" sz="1600" dirty="0">
                <a:latin typeface="Menlo Regular"/>
                <a:cs typeface="Menlo Regular"/>
              </a:rPr>
              <a:t>Xcode</a:t>
            </a:r>
            <a:r>
              <a:rPr lang="zh-CN" altLang="en-US" sz="1600" dirty="0">
                <a:latin typeface="Menlo Regular"/>
                <a:cs typeface="Menlo Regular"/>
              </a:rPr>
              <a:t>创建的</a:t>
            </a:r>
            <a:r>
              <a:rPr lang="zh-TW" altLang="en-US" sz="1600" dirty="0">
                <a:latin typeface="Menlo Regular"/>
                <a:cs typeface="Menlo Regular"/>
              </a:rPr>
              <a:t>工程中，</a:t>
            </a:r>
            <a:r>
              <a:rPr lang="zh-CN" altLang="en-US" sz="1600" dirty="0">
                <a:latin typeface="Menlo Regular"/>
                <a:cs typeface="Menlo Regular"/>
              </a:rPr>
              <a:t>这个配置文</a:t>
            </a:r>
            <a:r>
              <a:rPr lang="zh-CN" altLang="en-US" sz="1600" dirty="0" smtClean="0">
                <a:latin typeface="Menlo Regular"/>
                <a:cs typeface="Menlo Regular"/>
              </a:rPr>
              <a:t>件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CN" altLang="en-US" sz="1600" dirty="0" smtClean="0">
                <a:latin typeface="Menlo Regular"/>
                <a:cs typeface="Menlo Regular"/>
              </a:rPr>
              <a:t>名字就叫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en-US" altLang="zh-TW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CN" altLang="en-US" sz="1600" dirty="0" smtClean="0">
                <a:latin typeface="Menlo Regular"/>
                <a:cs typeface="Menlo Regular"/>
              </a:rPr>
              <a:t>项目中其他</a:t>
            </a:r>
            <a:r>
              <a:rPr lang="en-US" altLang="zh-CN" sz="1600" dirty="0" smtClean="0">
                <a:latin typeface="Menlo Regular"/>
                <a:cs typeface="Menlo Regular"/>
              </a:rPr>
              <a:t>Plist</a:t>
            </a:r>
            <a:r>
              <a:rPr lang="zh-CN" altLang="en-US" sz="1600" dirty="0" smtClean="0">
                <a:latin typeface="Menlo Regular"/>
                <a:cs typeface="Menlo Regular"/>
              </a:rPr>
              <a:t>文件不能带有“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</a:t>
            </a:r>
            <a:r>
              <a:rPr lang="zh-CN" altLang="en-US" sz="1600" dirty="0" smtClean="0">
                <a:latin typeface="Menlo Regular"/>
                <a:cs typeface="Menlo Regular"/>
              </a:rPr>
              <a:t>”这个字眼，不然会被错认为是传说中非常重要的“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zh-CN" altLang="en-US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TW" altLang="en-US" sz="1600" dirty="0">
                <a:latin typeface="Menlo Regular"/>
                <a:cs typeface="Menlo Regular"/>
              </a:rPr>
              <a:t>项目中还有一个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InfoPlist.strin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gs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文件，跟</a:t>
            </a:r>
            <a:r>
              <a:rPr lang="en-US" altLang="zh-TW" sz="1600" dirty="0">
                <a:latin typeface="Menlo Regular"/>
                <a:cs typeface="Menlo Regular"/>
              </a:rPr>
              <a:t>Info.plist</a:t>
            </a:r>
            <a:r>
              <a:rPr lang="zh-TW" altLang="en-US" sz="1600" dirty="0">
                <a:latin typeface="Menlo Regular"/>
                <a:cs typeface="Menlo Regular"/>
              </a:rPr>
              <a:t>文</a:t>
            </a:r>
            <a:r>
              <a:rPr lang="zh-TW" altLang="en-US" sz="1600" dirty="0" smtClean="0">
                <a:latin typeface="Menlo Regular"/>
                <a:cs typeface="Menlo Regular"/>
              </a:rPr>
              <a:t>件的本地化相关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QQ20140406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26" y="2145685"/>
            <a:ext cx="2522012" cy="24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667"/>
            <a:ext cx="8229600" cy="4642556"/>
          </a:xfrm>
        </p:spPr>
        <p:txBody>
          <a:bodyPr>
            <a:normAutofit lnSpcReduction="10000"/>
          </a:bodyPr>
          <a:lstStyle/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常见属性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红色部分是用文本编辑器打开时看到的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key)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Localiztion native development region(</a:t>
            </a:r>
            <a:r>
              <a:rPr lang="en-US" altLang="zh-CN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CFBundleDevelopmentRegion</a:t>
            </a: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-本地化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相关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ja-JP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display name(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CFBundleDisplayName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程序安装后显示的名称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限制在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10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－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12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个字符，如果超出，将被显示缩写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 file(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CFBundleIconFile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图标名称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一般为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Icon.png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version(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CFBundleVersion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应用程序的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版本号，每次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往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 Store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上发布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一个新版本时，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需要增加这个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Main storyboard file base name(</a:t>
            </a:r>
            <a:r>
              <a:rPr lang="en-US" altLang="zh-TW" sz="1600" b="1" kern="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NSMainStoryboardFile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主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storyboard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文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件的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identifier(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CFBundleIdentifier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项目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的唯一标识，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部署到真机时用到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kumimoji="1" lang="zh-CN" altLang="en-US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9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pch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项目的</a:t>
            </a:r>
            <a:r>
              <a:rPr kumimoji="1" lang="en-US" altLang="zh-CN" sz="1600" dirty="0" smtClean="0"/>
              <a:t>Supporting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files</a:t>
            </a:r>
            <a:r>
              <a:rPr kumimoji="1" lang="zh-CN" altLang="en-US" sz="1600" dirty="0" smtClean="0"/>
              <a:t>文件夹下面有个“工程名</a:t>
            </a:r>
            <a:r>
              <a:rPr kumimoji="1" lang="en-US" altLang="zh-CN" sz="1600" dirty="0" smtClean="0"/>
              <a:t>-Prefix.pch</a:t>
            </a:r>
            <a:r>
              <a:rPr kumimoji="1" lang="zh-CN" altLang="en-US" sz="1600" dirty="0" smtClean="0"/>
              <a:t>”文件，也是一个头文件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头文件的内容能被项目中的其他所有源文件共享和访问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一般在</a:t>
            </a:r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文件中定义一些全局的宏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pch</a:t>
            </a:r>
            <a:r>
              <a:rPr kumimoji="1" lang="zh-CN" altLang="en-US" sz="1600" dirty="0"/>
              <a:t>文件中添加下列预处理指令，然后在项目中使用</a:t>
            </a:r>
            <a:r>
              <a:rPr kumimoji="1" lang="en-US" altLang="zh-CN" sz="1600" dirty="0"/>
              <a:t>Log(…)</a:t>
            </a:r>
            <a:r>
              <a:rPr kumimoji="1" lang="zh-CN" altLang="en-US" sz="1600" dirty="0"/>
              <a:t>来输出日志信息，就可以在发布应用的时候，一次性将</a:t>
            </a:r>
            <a:r>
              <a:rPr kumimoji="1" lang="en-US" altLang="zh-CN" sz="1600" dirty="0"/>
              <a:t>NSLog</a:t>
            </a:r>
            <a:r>
              <a:rPr kumimoji="1" lang="zh-CN" altLang="en-US" sz="1600" dirty="0"/>
              <a:t>语句移除（在调试模式下，才有定义</a:t>
            </a:r>
            <a:r>
              <a:rPr kumimoji="1" lang="en-US" altLang="zh-CN" sz="1600" dirty="0"/>
              <a:t>DEBUG</a:t>
            </a:r>
            <a:r>
              <a:rPr kumimoji="1" lang="zh-CN" altLang="en-US" sz="1600" dirty="0"/>
              <a:t>）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#ifdef DEBUG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#define Log(...) NSLog(__VA_ARGS__)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#else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 dirty="0">
                <a:solidFill>
                  <a:srgbClr val="643820"/>
                </a:solidFill>
                <a:latin typeface="Menlo-Regular"/>
              </a:rPr>
              <a:t>#define Log(...) </a:t>
            </a:r>
            <a:r>
              <a:rPr lang="it-IT" altLang="zh-CN" sz="1600" dirty="0">
                <a:solidFill>
                  <a:srgbClr val="007400"/>
                </a:solidFill>
                <a:latin typeface="Menlo-Regular"/>
              </a:rPr>
              <a:t>/* */</a:t>
            </a:r>
            <a:endParaRPr lang="it-IT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 dirty="0">
                <a:solidFill>
                  <a:srgbClr val="643820"/>
                </a:solidFill>
                <a:latin typeface="Menlo-Regular"/>
              </a:rPr>
              <a:t>#endif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5029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4612384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对象是应用程序的象征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每一个应用都有自己的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对象，而且是单例的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kumimoji="1" lang="zh-CN" altLang="en-US" sz="1600" dirty="0" smtClean="0"/>
              <a:t>可以获得这个单例对象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程序启动后创建的第一个对象就是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对象，能进行一些应用级别的操作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的常用属性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设置应用程序图标右上角的红色提醒数字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applicationIconBadgeNumber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设置联网指示器的可见性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=isNetworkActivityIndicatorVisible)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networkActivityIndicatorVisible;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40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89" y="2156788"/>
            <a:ext cx="889806" cy="990920"/>
          </a:xfrm>
          <a:prstGeom prst="rect">
            <a:avLst/>
          </a:prstGeom>
        </p:spPr>
      </p:pic>
      <p:pic>
        <p:nvPicPr>
          <p:cNvPr id="7" name="图片 6" descr="QQ20140406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31" y="4166351"/>
            <a:ext cx="4275321" cy="19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中的状态栏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3558"/>
            <a:ext cx="8229600" cy="4736635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iOS7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开始，系统提供了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种管理状态栏的方式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管理（每一个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都可以拥有自己不同的状态栏）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管理（一个应用程序的状态栏都由它统一管理）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smtClean="0"/>
              <a:t>在iOS7中，默认情况下，状态栏都是由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管理</a:t>
            </a:r>
            <a:r>
              <a:rPr kumimoji="1" lang="en-US" altLang="en-US" sz="1600" dirty="0" smtClean="0"/>
              <a:t>的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实现下列方法就可以轻松管理状态栏的可见性和样式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状态栏的样式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UIStatusBarStyle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preferredStatusBarStyle; 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状态栏的可见性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prefersStatusBarHidden; 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7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来管理状态栏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3558"/>
            <a:ext cx="8229600" cy="395377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如果想利用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来管理状态栏，首先得修改</a:t>
            </a:r>
            <a:r>
              <a:rPr kumimoji="1" lang="en-US" altLang="zh-CN" sz="1600" dirty="0" smtClean="0"/>
              <a:t>Info.plist</a:t>
            </a:r>
            <a:r>
              <a:rPr kumimoji="1" lang="zh-CN" altLang="en-US" sz="1600" dirty="0" smtClean="0"/>
              <a:t>的设置</a:t>
            </a:r>
            <a:endParaRPr kumimoji="1" lang="zh-CN" altLang="en-US" sz="1600" dirty="0"/>
          </a:p>
        </p:txBody>
      </p:sp>
      <p:pic>
        <p:nvPicPr>
          <p:cNvPr id="5" name="图片 4" descr="QQ20140406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32" y="2376571"/>
            <a:ext cx="6286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6600</TotalTime>
  <Words>1216</Words>
  <Application>Microsoft Macintosh PowerPoint</Application>
  <PresentationFormat>全屏显示(4:3)</PresentationFormat>
  <Paragraphs>272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史上最牛的游戏</vt:lpstr>
      <vt:lpstr>程序启动原理</vt:lpstr>
      <vt:lpstr>掌握</vt:lpstr>
      <vt:lpstr>Info.plist常见的设置</vt:lpstr>
      <vt:lpstr>Info.plist</vt:lpstr>
      <vt:lpstr>pch文件</vt:lpstr>
      <vt:lpstr>什么是UIApplication</vt:lpstr>
      <vt:lpstr>UIApplication的常用属性</vt:lpstr>
      <vt:lpstr>iOS7中的状态栏</vt:lpstr>
      <vt:lpstr>利用UIApplication来管理状态栏</vt:lpstr>
      <vt:lpstr>openURL:</vt:lpstr>
      <vt:lpstr>UIApplication和delegate</vt:lpstr>
      <vt:lpstr>UIApplication和delegate</vt:lpstr>
      <vt:lpstr>UIApplicationDelegate</vt:lpstr>
      <vt:lpstr>iOS程序的启动过程</vt:lpstr>
      <vt:lpstr>UIApplicationMain</vt:lpstr>
      <vt:lpstr>UIApplicationMain</vt:lpstr>
      <vt:lpstr>UIWindow</vt:lpstr>
      <vt:lpstr>UIWindow</vt:lpstr>
      <vt:lpstr>UIWindow的获得</vt:lpstr>
      <vt:lpstr>四大对象关系图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2012</cp:revision>
  <dcterms:created xsi:type="dcterms:W3CDTF">2013-07-22T07:36:09Z</dcterms:created>
  <dcterms:modified xsi:type="dcterms:W3CDTF">2014-04-07T09:11:18Z</dcterms:modified>
</cp:coreProperties>
</file>