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7" r:id="rId2"/>
    <p:sldId id="283" r:id="rId3"/>
    <p:sldId id="316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325" r:id="rId1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B058466-5824-3C45-AB75-79F1A49A3CF3}">
          <p14:sldIdLst>
            <p14:sldId id="257"/>
          </p14:sldIdLst>
        </p14:section>
        <p14:section name="掌握" id="{B8C3C3ED-3D9B-FE41-9E26-4D7B512F372B}">
          <p14:sldIdLst>
            <p14:sldId id="283"/>
          </p14:sldIdLst>
        </p14:section>
        <p14:section name="基本概念" id="{47DABF8D-F11F-6E41-A07F-786C2B07B4E2}">
          <p14:sldIdLst>
            <p14:sldId id="316"/>
            <p14:sldId id="317"/>
          </p14:sldIdLst>
        </p14:section>
        <p14:section name="发布通知" id="{83702CBD-447C-274B-A32B-5CDF415EAD3A}">
          <p14:sldIdLst>
            <p14:sldId id="318"/>
          </p14:sldIdLst>
        </p14:section>
        <p14:section name="监听通知" id="{1833FEBF-5D01-2D45-9A84-59DAC2F6C8AC}">
          <p14:sldIdLst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  <p14:section name="无标题的节" id="{50AAB1C1-B577-9E42-9636-C84385E252F8}">
          <p14:sldIdLst/>
        </p14:section>
        <p14:section name="UIDevice通知" id="{E6CE8671-F806-1E4A-B89D-155858C546AE}">
          <p14:sldIdLst/>
        </p14:section>
        <p14:section name="键盘通知" id="{21633E82-FF4D-064B-A5EC-1B99A1BCDC71}">
          <p14:sldIdLst/>
        </p14:section>
        <p14:section name="通知和代理" id="{AB4BF9E0-11B1-D44F-8A02-914FBCECC14C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9025" autoAdjust="0"/>
  </p:normalViewPr>
  <p:slideViewPr>
    <p:cSldViewPr snapToGrid="0" snapToObjects="1">
      <p:cViewPr varScale="1">
        <p:scale>
          <a:sx n="104" d="100"/>
          <a:sy n="104" d="100"/>
        </p:scale>
        <p:origin x="-228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A236DC-B17D-AD48-8300-D643F61CB0FC}" type="datetimeFigureOut">
              <a:rPr kumimoji="1" lang="zh-CN" altLang="en-US" smtClean="0"/>
              <a:t>14-4-2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4C97F-311D-EC48-854C-5FD72E8AFB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7589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 b="1" dirty="0">
              <a:latin typeface="Courier New" charset="0"/>
              <a:cs typeface="Courier New" charset="0"/>
            </a:endParaRPr>
          </a:p>
        </p:txBody>
      </p:sp>
      <p:sp>
        <p:nvSpPr>
          <p:cNvPr id="28675" name="幻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970F0702-D467-5148-860B-CC8021D1C6F4}" type="slidenum">
              <a:rPr kumimoji="0" lang="en-US" altLang="zh-CN" sz="1200"/>
              <a:pPr/>
              <a:t>3</a:t>
            </a:fld>
            <a:endParaRPr kumimoji="0" lang="en-US" altLang="zh-CN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1746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 dirty="0"/>
          </a:p>
          <a:p>
            <a:endParaRPr lang="zh-CN" altLang="en-US"/>
          </a:p>
        </p:txBody>
      </p:sp>
      <p:sp>
        <p:nvSpPr>
          <p:cNvPr id="31747" name="幻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F961E977-5D79-C840-B519-F6191C526185}" type="slidenum">
              <a:rPr kumimoji="0" lang="en-US" altLang="zh-CN" sz="1200"/>
              <a:pPr/>
              <a:t>5</a:t>
            </a:fld>
            <a:endParaRPr kumimoji="0" lang="en-US" altLang="zh-CN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3794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3795" name="幻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8D45DBB0-2981-3147-970D-B618F0941958}" type="slidenum">
              <a:rPr kumimoji="0" lang="en-US" altLang="zh-CN" sz="1200"/>
              <a:pPr/>
              <a:t>6</a:t>
            </a:fld>
            <a:endParaRPr kumimoji="0" lang="en-US" altLang="zh-CN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14-4-2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rgbClr val="333333"/>
                </a:solidFill>
                <a:latin typeface="Consolas"/>
                <a:cs typeface="Consola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14-4-2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960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14-4-2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33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14-4-2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751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_技术博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851111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14-4-2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3" hasCustomPrompt="1"/>
          </p:nvPr>
        </p:nvSpPr>
        <p:spPr>
          <a:xfrm>
            <a:off x="1439864" y="5147969"/>
            <a:ext cx="6400800" cy="5159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333333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kumimoji="1" lang="zh-CN" altLang="en-US" dirty="0" smtClean="0"/>
              <a:t>单击此处编辑技术博客地址</a:t>
            </a:r>
          </a:p>
        </p:txBody>
      </p:sp>
    </p:spTree>
    <p:extLst>
      <p:ext uri="{BB962C8B-B14F-4D97-AF65-F5344CB8AC3E}">
        <p14:creationId xmlns:p14="http://schemas.microsoft.com/office/powerpoint/2010/main" val="262122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14-4-2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96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14-4-2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722313" y="4406900"/>
            <a:ext cx="77724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65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Consolas"/>
                <a:cs typeface="Consolas"/>
              </a:defRPr>
            </a:lvl1pPr>
            <a:lvl2pPr>
              <a:defRPr sz="2400">
                <a:latin typeface="Consolas"/>
                <a:cs typeface="Consolas"/>
              </a:defRPr>
            </a:lvl2pPr>
            <a:lvl3pPr>
              <a:defRPr sz="2000">
                <a:latin typeface="Consolas"/>
                <a:cs typeface="Consolas"/>
              </a:defRPr>
            </a:lvl3pPr>
            <a:lvl4pPr>
              <a:defRPr sz="1800">
                <a:latin typeface="Consolas"/>
                <a:cs typeface="Consolas"/>
              </a:defRPr>
            </a:lvl4pPr>
            <a:lvl5pPr>
              <a:defRPr sz="1800">
                <a:latin typeface="Consolas"/>
                <a:cs typeface="Consola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Consolas"/>
                <a:cs typeface="Consolas"/>
              </a:defRPr>
            </a:lvl1pPr>
            <a:lvl2pPr>
              <a:defRPr sz="2400">
                <a:latin typeface="Consolas"/>
                <a:cs typeface="Consolas"/>
              </a:defRPr>
            </a:lvl2pPr>
            <a:lvl3pPr>
              <a:defRPr sz="2000">
                <a:latin typeface="Consolas"/>
                <a:cs typeface="Consolas"/>
              </a:defRPr>
            </a:lvl3pPr>
            <a:lvl4pPr>
              <a:defRPr sz="1800">
                <a:latin typeface="Consolas"/>
                <a:cs typeface="Consolas"/>
              </a:defRPr>
            </a:lvl4pPr>
            <a:lvl5pPr>
              <a:defRPr sz="1800">
                <a:latin typeface="Consolas"/>
                <a:cs typeface="Consola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14-4-2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94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onsolas"/>
                <a:cs typeface="Consolas"/>
              </a:defRPr>
            </a:lvl1pPr>
            <a:lvl2pPr>
              <a:defRPr sz="2000">
                <a:latin typeface="Consolas"/>
                <a:cs typeface="Consolas"/>
              </a:defRPr>
            </a:lvl2pPr>
            <a:lvl3pPr>
              <a:defRPr sz="1800">
                <a:latin typeface="Consolas"/>
                <a:cs typeface="Consolas"/>
              </a:defRPr>
            </a:lvl3pPr>
            <a:lvl4pPr>
              <a:defRPr sz="1600">
                <a:latin typeface="Consolas"/>
                <a:cs typeface="Consolas"/>
              </a:defRPr>
            </a:lvl4pPr>
            <a:lvl5pPr>
              <a:defRPr sz="1600">
                <a:latin typeface="Consolas"/>
                <a:cs typeface="Consola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onsolas"/>
                <a:cs typeface="Consolas"/>
              </a:defRPr>
            </a:lvl1pPr>
            <a:lvl2pPr>
              <a:defRPr sz="2000">
                <a:latin typeface="Consolas"/>
                <a:cs typeface="Consolas"/>
              </a:defRPr>
            </a:lvl2pPr>
            <a:lvl3pPr>
              <a:defRPr sz="1800">
                <a:latin typeface="Consolas"/>
                <a:cs typeface="Consolas"/>
              </a:defRPr>
            </a:lvl3pPr>
            <a:lvl4pPr>
              <a:defRPr sz="1600">
                <a:latin typeface="Consolas"/>
                <a:cs typeface="Consolas"/>
              </a:defRPr>
            </a:lvl4pPr>
            <a:lvl5pPr>
              <a:defRPr sz="1600">
                <a:latin typeface="Consolas"/>
                <a:cs typeface="Consola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14-4-2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36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14-4-2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20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14-4-2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78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onsolas"/>
                <a:cs typeface="Consolas"/>
              </a:defRPr>
            </a:lvl1pPr>
            <a:lvl2pPr>
              <a:defRPr sz="2800">
                <a:latin typeface="Consolas"/>
                <a:cs typeface="Consolas"/>
              </a:defRPr>
            </a:lvl2pPr>
            <a:lvl3pPr>
              <a:defRPr sz="2400">
                <a:latin typeface="Consolas"/>
                <a:cs typeface="Consolas"/>
              </a:defRPr>
            </a:lvl3pPr>
            <a:lvl4pPr>
              <a:defRPr sz="2000">
                <a:latin typeface="Consolas"/>
                <a:cs typeface="Consolas"/>
              </a:defRPr>
            </a:lvl4pPr>
            <a:lvl5pPr>
              <a:defRPr sz="2000">
                <a:latin typeface="Consolas"/>
                <a:cs typeface="Consola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onsolas"/>
                <a:cs typeface="Consola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14-4-2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323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B0C32-7029-2949-BCD8-6FCD87A2D7B2}" type="datetimeFigureOut">
              <a:rPr kumimoji="1" lang="zh-CN" altLang="en-US" smtClean="0"/>
              <a:t>14-4-2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38100" cmpd="dbl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9197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336666"/>
          </a:solidFill>
          <a:latin typeface="Helvetica"/>
          <a:ea typeface="微软雅黑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Consolas"/>
          <a:ea typeface="华文细黑"/>
          <a:cs typeface="Consola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Consolas"/>
          <a:ea typeface="华文细黑"/>
          <a:cs typeface="Consola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nsolas"/>
          <a:ea typeface="华文细黑"/>
          <a:cs typeface="Consola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onsolas"/>
          <a:ea typeface="华文细黑"/>
          <a:cs typeface="Consola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onsolas"/>
          <a:ea typeface="华文细黑"/>
          <a:cs typeface="Consola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通知</a:t>
            </a:r>
            <a:r>
              <a:rPr kumimoji="1" lang="zh-CN" altLang="en-US" dirty="0"/>
              <a:t>机制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讲师：李明杰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1439864" y="5001920"/>
            <a:ext cx="6400800" cy="661987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dirty="0" smtClean="0"/>
              <a:t>技术博客：</a:t>
            </a:r>
            <a:r>
              <a:rPr kumimoji="1" lang="en-US" altLang="zh-CN" dirty="0"/>
              <a:t>http://www.cnblogs.com/</a:t>
            </a:r>
            <a:r>
              <a:rPr kumimoji="1" lang="en-US" altLang="zh-CN" dirty="0" smtClean="0"/>
              <a:t>mjios</a:t>
            </a:r>
          </a:p>
          <a:p>
            <a:r>
              <a:rPr kumimoji="1" lang="zh-CN" altLang="en-US" dirty="0" smtClean="0"/>
              <a:t>新浪微博：</a:t>
            </a:r>
            <a:r>
              <a:rPr kumimoji="1" lang="en-US" altLang="zh-CN" dirty="0" smtClean="0"/>
              <a:t>http://weibo.com</a:t>
            </a:r>
            <a:r>
              <a:rPr kumimoji="1" lang="zh-CN" altLang="zh-CN" dirty="0" smtClean="0"/>
              <a:t>/</a:t>
            </a:r>
            <a:r>
              <a:rPr kumimoji="1" lang="en-US" altLang="zh-CN" dirty="0" smtClean="0"/>
              <a:t>exceptions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738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键盘通知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79898"/>
            <a:ext cx="8229600" cy="4708525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我们经常需要在键盘弹出或者隐藏的时候做一些特定的操作</a:t>
            </a:r>
            <a:r>
              <a:rPr kumimoji="1" lang="en-US" altLang="zh-CN" sz="1600" dirty="0" smtClean="0"/>
              <a:t>,</a:t>
            </a:r>
            <a:r>
              <a:rPr kumimoji="1" lang="zh-CN" altLang="en-US" sz="1600" dirty="0" smtClean="0"/>
              <a:t>因此需要监听键盘的状态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键盘状态改变的时候</a:t>
            </a:r>
            <a:r>
              <a:rPr kumimoji="1" lang="en-US" altLang="zh-CN" sz="1600" dirty="0" smtClean="0"/>
              <a:t>,</a:t>
            </a:r>
            <a:r>
              <a:rPr kumimoji="1" lang="zh-CN" altLang="en-US" sz="1600" dirty="0" smtClean="0"/>
              <a:t>系统会发出一些特定的通知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lang="en-US" altLang="zh-CN" sz="1600" dirty="0" err="1" smtClean="0">
                <a:solidFill>
                  <a:srgbClr val="5C2699"/>
                </a:solidFill>
                <a:latin typeface="Menlo-Regular"/>
              </a:rPr>
              <a:t>UIKeyboardWillShowNotification</a:t>
            </a:r>
            <a:r>
              <a:rPr lang="zh-CN" altLang="en-US" sz="1600" dirty="0" smtClean="0">
                <a:solidFill>
                  <a:srgbClr val="5C2699"/>
                </a:solidFill>
                <a:latin typeface="Menlo-Regular"/>
              </a:rPr>
              <a:t> </a:t>
            </a:r>
            <a:r>
              <a:rPr lang="en-US" altLang="zh-CN" sz="1600" dirty="0" smtClean="0">
                <a:solidFill>
                  <a:srgbClr val="007400"/>
                </a:solidFill>
                <a:latin typeface="Menlo-Regular"/>
              </a:rPr>
              <a:t>/</a:t>
            </a:r>
            <a:r>
              <a:rPr lang="en-US" altLang="zh-CN" sz="1600" dirty="0">
                <a:solidFill>
                  <a:srgbClr val="007400"/>
                </a:solidFill>
                <a:latin typeface="Menlo-Regular"/>
              </a:rPr>
              <a:t>/ </a:t>
            </a:r>
            <a:r>
              <a:rPr lang="zh-CN" altLang="en-US" sz="1600" dirty="0" smtClean="0">
                <a:solidFill>
                  <a:srgbClr val="007400"/>
                </a:solidFill>
                <a:latin typeface="Menlo-Regular"/>
              </a:rPr>
              <a:t>键盘即将显示</a:t>
            </a: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600" dirty="0" err="1" smtClean="0">
                <a:solidFill>
                  <a:srgbClr val="5C2699"/>
                </a:solidFill>
                <a:latin typeface="Menlo-Regular"/>
              </a:rPr>
              <a:t>UIKeyboardDidShowNotification</a:t>
            </a:r>
            <a:r>
              <a:rPr lang="zh-CN" altLang="en-US" sz="1600" dirty="0" smtClean="0">
                <a:solidFill>
                  <a:srgbClr val="5C2699"/>
                </a:solidFill>
                <a:latin typeface="Menlo-Regular"/>
              </a:rPr>
              <a:t> </a:t>
            </a:r>
            <a:r>
              <a:rPr lang="en-US" altLang="zh-CN" sz="1600" dirty="0" smtClean="0">
                <a:solidFill>
                  <a:srgbClr val="007400"/>
                </a:solidFill>
                <a:latin typeface="Menlo-Regular"/>
              </a:rPr>
              <a:t>//</a:t>
            </a:r>
            <a:r>
              <a:rPr lang="zh-CN" altLang="en-US" sz="1600" dirty="0" smtClean="0">
                <a:solidFill>
                  <a:srgbClr val="007400"/>
                </a:solidFill>
                <a:latin typeface="Menlo-Regular"/>
              </a:rPr>
              <a:t> 键盘显示完毕</a:t>
            </a: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600" dirty="0" err="1" smtClean="0">
                <a:solidFill>
                  <a:srgbClr val="5C2699"/>
                </a:solidFill>
                <a:latin typeface="Menlo-Regular"/>
              </a:rPr>
              <a:t>UIKeyboardWillHideNotification</a:t>
            </a:r>
            <a:r>
              <a:rPr lang="zh-CN" altLang="en-US" sz="1600" dirty="0" smtClean="0">
                <a:solidFill>
                  <a:srgbClr val="5C2699"/>
                </a:solidFill>
                <a:latin typeface="Menlo-Regular"/>
              </a:rPr>
              <a:t> </a:t>
            </a:r>
            <a:r>
              <a:rPr lang="en-US" altLang="zh-CN" sz="1600" dirty="0" smtClean="0">
                <a:solidFill>
                  <a:srgbClr val="007400"/>
                </a:solidFill>
                <a:latin typeface="Menlo-Regular"/>
              </a:rPr>
              <a:t>/</a:t>
            </a:r>
            <a:r>
              <a:rPr lang="en-US" altLang="zh-CN" sz="1600" dirty="0">
                <a:solidFill>
                  <a:srgbClr val="007400"/>
                </a:solidFill>
                <a:latin typeface="Menlo-Regular"/>
              </a:rPr>
              <a:t>/ </a:t>
            </a:r>
            <a:r>
              <a:rPr lang="en-US" altLang="en-US" sz="1600" dirty="0" smtClean="0">
                <a:solidFill>
                  <a:srgbClr val="007400"/>
                </a:solidFill>
                <a:latin typeface="Menlo-Regular"/>
              </a:rPr>
              <a:t>键盘即将隐藏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600" dirty="0" err="1" smtClean="0">
                <a:solidFill>
                  <a:srgbClr val="5C2699"/>
                </a:solidFill>
                <a:latin typeface="Menlo-Regular"/>
              </a:rPr>
              <a:t>UIKeyboardDidHideNotification</a:t>
            </a:r>
            <a:r>
              <a:rPr lang="zh-CN" altLang="en-US" sz="1600" dirty="0" smtClean="0">
                <a:solidFill>
                  <a:srgbClr val="5C2699"/>
                </a:solidFill>
                <a:latin typeface="Menlo-Regular"/>
              </a:rPr>
              <a:t> </a:t>
            </a:r>
            <a:r>
              <a:rPr lang="en-US" altLang="zh-CN" sz="1600" dirty="0" smtClean="0">
                <a:solidFill>
                  <a:srgbClr val="007400"/>
                </a:solidFill>
                <a:latin typeface="Menlo-Regular"/>
              </a:rPr>
              <a:t>// </a:t>
            </a:r>
            <a:r>
              <a:rPr lang="en-US" altLang="en-US" sz="1600" dirty="0" smtClean="0">
                <a:solidFill>
                  <a:srgbClr val="007400"/>
                </a:solidFill>
                <a:latin typeface="Menlo-Regular"/>
              </a:rPr>
              <a:t>键盘隐藏完毕</a:t>
            </a:r>
            <a:endParaRPr lang="en-US" altLang="zh-CN" sz="1600" dirty="0" smtClean="0">
              <a:solidFill>
                <a:srgbClr val="5C2699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600" dirty="0" err="1" smtClean="0">
                <a:solidFill>
                  <a:srgbClr val="5C2699"/>
                </a:solidFill>
                <a:latin typeface="Menlo-Regular"/>
              </a:rPr>
              <a:t>UIKeyboardWillChangeFrameNotification</a:t>
            </a:r>
            <a:r>
              <a:rPr lang="zh-CN" altLang="en-US" sz="1600" dirty="0" smtClean="0">
                <a:solidFill>
                  <a:srgbClr val="5C2699"/>
                </a:solidFill>
                <a:latin typeface="Menlo-Regular"/>
              </a:rPr>
              <a:t> </a:t>
            </a:r>
            <a:r>
              <a:rPr lang="en-US" altLang="zh-CN" sz="1600" dirty="0" smtClean="0">
                <a:solidFill>
                  <a:srgbClr val="007400"/>
                </a:solidFill>
                <a:latin typeface="Menlo-Regular"/>
              </a:rPr>
              <a:t>/</a:t>
            </a:r>
            <a:r>
              <a:rPr lang="en-US" altLang="zh-CN" sz="1600" dirty="0">
                <a:solidFill>
                  <a:srgbClr val="007400"/>
                </a:solidFill>
                <a:latin typeface="Menlo-Regular"/>
              </a:rPr>
              <a:t>/ </a:t>
            </a:r>
            <a:r>
              <a:rPr lang="zh-CN" altLang="en-US" sz="1600" dirty="0" smtClean="0">
                <a:solidFill>
                  <a:srgbClr val="007400"/>
                </a:solidFill>
                <a:latin typeface="Menlo-Regular"/>
              </a:rPr>
              <a:t>键盘的位置尺寸即将发生改变</a:t>
            </a:r>
            <a:endParaRPr lang="en-US" altLang="zh-CN" sz="1600" dirty="0">
              <a:solidFill>
                <a:srgbClr val="5C2699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600" dirty="0" err="1" smtClean="0">
                <a:solidFill>
                  <a:srgbClr val="5C2699"/>
                </a:solidFill>
                <a:latin typeface="Menlo-Regular"/>
              </a:rPr>
              <a:t>UIKeyboardDidChangeFrameNotification</a:t>
            </a:r>
            <a:r>
              <a:rPr lang="zh-CN" altLang="en-US" sz="1600" dirty="0" smtClean="0">
                <a:solidFill>
                  <a:srgbClr val="5C2699"/>
                </a:solidFill>
                <a:latin typeface="Menlo-Regular"/>
              </a:rPr>
              <a:t> </a:t>
            </a:r>
            <a:r>
              <a:rPr lang="en-US" altLang="zh-CN" sz="1600" dirty="0" smtClean="0">
                <a:solidFill>
                  <a:srgbClr val="007400"/>
                </a:solidFill>
                <a:latin typeface="Menlo-Regular"/>
              </a:rPr>
              <a:t>//</a:t>
            </a:r>
            <a:r>
              <a:rPr lang="zh-CN" altLang="en-US" sz="1600" dirty="0" smtClean="0">
                <a:solidFill>
                  <a:srgbClr val="007400"/>
                </a:solidFill>
                <a:latin typeface="Menlo-Regular"/>
              </a:rPr>
              <a:t> 键盘的位置尺寸改变完毕</a:t>
            </a: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zh-CN" altLang="en-US" sz="1600" dirty="0">
              <a:solidFill>
                <a:srgbClr val="5C2699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856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键盘通知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2857" y="1479898"/>
            <a:ext cx="8902095" cy="4708525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系统发出键盘通知时</a:t>
            </a:r>
            <a:r>
              <a:rPr kumimoji="1" lang="en-US" altLang="zh-CN" sz="1600" dirty="0" smtClean="0"/>
              <a:t>,</a:t>
            </a:r>
            <a:r>
              <a:rPr kumimoji="1" lang="zh-CN" altLang="en-US" sz="1600" dirty="0" smtClean="0"/>
              <a:t>会附带一下跟键盘有关的额外信息</a:t>
            </a:r>
            <a:r>
              <a:rPr kumimoji="1" lang="en-US" altLang="zh-CN" sz="1600" dirty="0" smtClean="0"/>
              <a:t>(</a:t>
            </a:r>
            <a:r>
              <a:rPr kumimoji="1" lang="zh-CN" altLang="en-US" sz="1600" dirty="0" smtClean="0"/>
              <a:t>字典</a:t>
            </a:r>
            <a:r>
              <a:rPr kumimoji="1" lang="en-US" altLang="zh-CN" sz="1600" dirty="0" smtClean="0"/>
              <a:t>),</a:t>
            </a:r>
            <a:r>
              <a:rPr kumimoji="1" lang="zh-CN" altLang="en-US" sz="1600" dirty="0" smtClean="0"/>
              <a:t>字典常见的</a:t>
            </a:r>
            <a:r>
              <a:rPr kumimoji="1" lang="en-US" altLang="zh-CN" sz="1600" dirty="0" smtClean="0"/>
              <a:t>key</a:t>
            </a:r>
            <a:r>
              <a:rPr kumimoji="1" lang="zh-CN" altLang="en-US" sz="1600" dirty="0" smtClean="0"/>
              <a:t>如下</a:t>
            </a:r>
            <a:r>
              <a:rPr kumimoji="1" lang="en-US" altLang="zh-CN" sz="1600" dirty="0" smtClean="0"/>
              <a:t>:</a:t>
            </a:r>
          </a:p>
          <a:p>
            <a:pPr>
              <a:buFont typeface="Wingdings" charset="2"/>
              <a:buChar char="Ø"/>
            </a:pPr>
            <a:r>
              <a:rPr lang="en-US" altLang="zh-CN" sz="1600" dirty="0" err="1" smtClean="0">
                <a:solidFill>
                  <a:srgbClr val="5C2699"/>
                </a:solidFill>
                <a:latin typeface="Menlo-Regular"/>
              </a:rPr>
              <a:t>UIKeyboardFrameBeginUserInfoKey</a:t>
            </a:r>
            <a:r>
              <a:rPr lang="zh-CN" altLang="en-US" sz="1600" dirty="0" smtClean="0">
                <a:solidFill>
                  <a:srgbClr val="5C2699"/>
                </a:solidFill>
                <a:latin typeface="Menlo-Regular"/>
              </a:rPr>
              <a:t> </a:t>
            </a:r>
            <a:r>
              <a:rPr lang="en-US" altLang="zh-CN" sz="1600" dirty="0" smtClean="0">
                <a:solidFill>
                  <a:srgbClr val="007400"/>
                </a:solidFill>
                <a:latin typeface="Menlo-Regular"/>
              </a:rPr>
              <a:t>/</a:t>
            </a:r>
            <a:r>
              <a:rPr lang="en-US" altLang="zh-CN" sz="1600" dirty="0">
                <a:solidFill>
                  <a:srgbClr val="007400"/>
                </a:solidFill>
                <a:latin typeface="Menlo-Regular"/>
              </a:rPr>
              <a:t>/ </a:t>
            </a:r>
            <a:r>
              <a:rPr lang="zh-CN" altLang="en-US" sz="1600" dirty="0" smtClean="0">
                <a:solidFill>
                  <a:srgbClr val="007400"/>
                </a:solidFill>
                <a:latin typeface="Menlo-Regular"/>
              </a:rPr>
              <a:t>键盘刚开始的</a:t>
            </a:r>
            <a:r>
              <a:rPr lang="en-US" altLang="zh-CN" sz="1600" dirty="0" smtClean="0">
                <a:solidFill>
                  <a:srgbClr val="007400"/>
                </a:solidFill>
                <a:latin typeface="Menlo-Regular"/>
              </a:rPr>
              <a:t>frame</a:t>
            </a:r>
            <a:endParaRPr lang="en-US" altLang="zh-CN" sz="1600" dirty="0">
              <a:solidFill>
                <a:srgbClr val="5C2699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UIKeyboardFrameEndUserInfoKey</a:t>
            </a:r>
            <a:r>
              <a:rPr lang="zh-CN" altLang="en-US" sz="1600" dirty="0">
                <a:solidFill>
                  <a:srgbClr val="5C2699"/>
                </a:solidFill>
                <a:latin typeface="Menlo-Regular"/>
              </a:rPr>
              <a:t> </a:t>
            </a:r>
            <a:r>
              <a:rPr lang="en-US" altLang="zh-CN" sz="1600" dirty="0" smtClean="0">
                <a:solidFill>
                  <a:srgbClr val="007400"/>
                </a:solidFill>
                <a:latin typeface="Menlo-Regular"/>
              </a:rPr>
              <a:t>/</a:t>
            </a:r>
            <a:r>
              <a:rPr lang="en-US" altLang="zh-CN" sz="1600" dirty="0">
                <a:solidFill>
                  <a:srgbClr val="007400"/>
                </a:solidFill>
                <a:latin typeface="Menlo-Regular"/>
              </a:rPr>
              <a:t>/ </a:t>
            </a:r>
            <a:r>
              <a:rPr lang="zh-CN" altLang="en-US" sz="1600" dirty="0" smtClean="0">
                <a:solidFill>
                  <a:srgbClr val="007400"/>
                </a:solidFill>
                <a:latin typeface="Menlo-Regular"/>
              </a:rPr>
              <a:t>键盘最终的</a:t>
            </a:r>
            <a:r>
              <a:rPr lang="en-US" altLang="zh-CN" sz="1600" dirty="0" smtClean="0">
                <a:solidFill>
                  <a:srgbClr val="007400"/>
                </a:solidFill>
                <a:latin typeface="Menlo-Regular"/>
              </a:rPr>
              <a:t>frame(</a:t>
            </a:r>
            <a:r>
              <a:rPr lang="zh-CN" altLang="en-US" sz="1600" dirty="0" smtClean="0">
                <a:solidFill>
                  <a:srgbClr val="007400"/>
                </a:solidFill>
                <a:latin typeface="Menlo-Regular"/>
              </a:rPr>
              <a:t>动画执行完毕后</a:t>
            </a:r>
            <a:r>
              <a:rPr lang="en-US" altLang="zh-CN" sz="1600" dirty="0" smtClean="0">
                <a:solidFill>
                  <a:srgbClr val="007400"/>
                </a:solidFill>
                <a:latin typeface="Menlo-Regular"/>
              </a:rPr>
              <a:t>)</a:t>
            </a:r>
          </a:p>
          <a:p>
            <a:pPr>
              <a:buFont typeface="Wingdings" charset="2"/>
              <a:buChar char="Ø"/>
            </a:pP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UIKeyboardAnimationDurationUserInfoKey</a:t>
            </a:r>
            <a:r>
              <a:rPr lang="zh-CN" altLang="en-US" sz="1600" dirty="0" smtClean="0">
                <a:solidFill>
                  <a:srgbClr val="5C2699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600" dirty="0" smtClean="0">
                <a:solidFill>
                  <a:srgbClr val="007400"/>
                </a:solidFill>
                <a:latin typeface="Menlo-Regular"/>
              </a:rPr>
              <a:t>键盘动画的时间</a:t>
            </a:r>
            <a:endParaRPr lang="en-US" altLang="zh-CN" sz="1600" dirty="0" smtClean="0">
              <a:solidFill>
                <a:srgbClr val="0074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600" dirty="0" err="1" smtClean="0">
                <a:solidFill>
                  <a:srgbClr val="5C2699"/>
                </a:solidFill>
                <a:latin typeface="Menlo-Regular"/>
              </a:rPr>
              <a:t>UIKeyboardAnimationCurveUserInfoKey</a:t>
            </a:r>
            <a:r>
              <a:rPr lang="zh-CN" altLang="en-US" sz="1600" dirty="0" smtClean="0">
                <a:solidFill>
                  <a:srgbClr val="5C2699"/>
                </a:solidFill>
                <a:latin typeface="Menlo-Regular"/>
              </a:rPr>
              <a:t> </a:t>
            </a:r>
            <a:r>
              <a:rPr lang="en-US" altLang="zh-CN" sz="1600" dirty="0" smtClean="0">
                <a:solidFill>
                  <a:srgbClr val="007400"/>
                </a:solidFill>
                <a:latin typeface="Menlo-Regular"/>
              </a:rPr>
              <a:t>/</a:t>
            </a:r>
            <a:r>
              <a:rPr lang="en-US" altLang="zh-CN" sz="1600" dirty="0">
                <a:solidFill>
                  <a:srgbClr val="007400"/>
                </a:solidFill>
                <a:latin typeface="Menlo-Regular"/>
              </a:rPr>
              <a:t>/ </a:t>
            </a:r>
            <a:r>
              <a:rPr lang="zh-CN" altLang="en-US" sz="1600" dirty="0" smtClean="0">
                <a:solidFill>
                  <a:srgbClr val="007400"/>
                </a:solidFill>
                <a:latin typeface="Menlo-Regular"/>
              </a:rPr>
              <a:t>键盘动画的执行节奏</a:t>
            </a:r>
            <a:r>
              <a:rPr lang="en-US" altLang="zh-CN" sz="1600" dirty="0" smtClean="0">
                <a:solidFill>
                  <a:srgbClr val="007400"/>
                </a:solidFill>
                <a:latin typeface="Menlo-Regular"/>
              </a:rPr>
              <a:t>(</a:t>
            </a:r>
            <a:r>
              <a:rPr lang="zh-CN" altLang="en-US" sz="1600" dirty="0" smtClean="0">
                <a:solidFill>
                  <a:srgbClr val="007400"/>
                </a:solidFill>
                <a:latin typeface="Menlo-Regular"/>
              </a:rPr>
              <a:t>快慢</a:t>
            </a:r>
            <a:r>
              <a:rPr lang="en-US" altLang="zh-CN" sz="1600" dirty="0" smtClean="0">
                <a:solidFill>
                  <a:srgbClr val="007400"/>
                </a:solidFill>
                <a:latin typeface="Menlo-Regular"/>
              </a:rPr>
              <a:t>)</a:t>
            </a:r>
            <a:endParaRPr lang="en-US" altLang="zh-CN" sz="1600" dirty="0">
              <a:solidFill>
                <a:srgbClr val="5C2699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endParaRPr lang="en-US" altLang="zh-CN" sz="1600" dirty="0">
              <a:solidFill>
                <a:srgbClr val="5C2699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endParaRPr lang="en-US" altLang="zh-CN" sz="1600" dirty="0">
              <a:solidFill>
                <a:srgbClr val="5C2699"/>
              </a:solidFill>
              <a:latin typeface="Menlo-Regular"/>
            </a:endParaRPr>
          </a:p>
          <a:p>
            <a:endParaRPr lang="zh-CN" altLang="en-US" sz="1600" dirty="0">
              <a:solidFill>
                <a:srgbClr val="5C2699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982815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通知和代理的选择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600" dirty="0" smtClean="0"/>
              <a:t>共同点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利用通知和代理都能完成对象之间的通信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kumimoji="1" lang="en-US" altLang="zh-CN" sz="1600" dirty="0" smtClean="0"/>
              <a:t>(</a:t>
            </a:r>
            <a:r>
              <a:rPr kumimoji="1" lang="zh-CN" altLang="en-US" sz="1600" dirty="0" smtClean="0"/>
              <a:t>比如</a:t>
            </a:r>
            <a:r>
              <a:rPr kumimoji="1" lang="en-US" altLang="zh-CN" sz="1600" dirty="0" smtClean="0">
                <a:solidFill>
                  <a:srgbClr val="FF0000"/>
                </a:solidFill>
              </a:rPr>
              <a:t>A</a:t>
            </a:r>
            <a:r>
              <a:rPr kumimoji="1" lang="zh-CN" altLang="en-US" sz="1600" dirty="0" smtClean="0">
                <a:solidFill>
                  <a:srgbClr val="FF0000"/>
                </a:solidFill>
              </a:rPr>
              <a:t>对象</a:t>
            </a:r>
            <a:r>
              <a:rPr kumimoji="1" lang="zh-CN" altLang="en-US" sz="1600" dirty="0" smtClean="0"/>
              <a:t>告诉</a:t>
            </a:r>
            <a:r>
              <a:rPr kumimoji="1" lang="en-US" altLang="zh-CN" sz="1600" dirty="0" smtClean="0">
                <a:solidFill>
                  <a:srgbClr val="FF0000"/>
                </a:solidFill>
              </a:rPr>
              <a:t>D</a:t>
            </a:r>
            <a:r>
              <a:rPr kumimoji="1" lang="zh-CN" altLang="en-US" sz="1600" dirty="0" smtClean="0">
                <a:solidFill>
                  <a:srgbClr val="FF0000"/>
                </a:solidFill>
              </a:rPr>
              <a:t>对象</a:t>
            </a:r>
            <a:r>
              <a:rPr kumimoji="1" lang="zh-CN" altLang="en-US" sz="1600" dirty="0" smtClean="0"/>
              <a:t>发生了什么事情</a:t>
            </a:r>
            <a:r>
              <a:rPr kumimoji="1" lang="en-US" altLang="zh-CN" sz="1600" dirty="0" smtClean="0"/>
              <a:t>,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>
                <a:solidFill>
                  <a:srgbClr val="FF0000"/>
                </a:solidFill>
              </a:rPr>
              <a:t>A</a:t>
            </a:r>
            <a:r>
              <a:rPr kumimoji="1" lang="zh-CN" altLang="en-US" sz="1600" dirty="0" smtClean="0">
                <a:solidFill>
                  <a:srgbClr val="FF0000"/>
                </a:solidFill>
              </a:rPr>
              <a:t>对象</a:t>
            </a:r>
            <a:r>
              <a:rPr kumimoji="1" lang="zh-CN" altLang="en-US" sz="1600" dirty="0" smtClean="0"/>
              <a:t>传递数据给</a:t>
            </a:r>
            <a:r>
              <a:rPr kumimoji="1" lang="en-US" altLang="zh-CN" sz="1600" dirty="0">
                <a:solidFill>
                  <a:srgbClr val="FF0000"/>
                </a:solidFill>
              </a:rPr>
              <a:t>D</a:t>
            </a:r>
            <a:r>
              <a:rPr kumimoji="1" lang="zh-CN" altLang="en-US" sz="1600" dirty="0" smtClean="0">
                <a:solidFill>
                  <a:srgbClr val="FF0000"/>
                </a:solidFill>
              </a:rPr>
              <a:t>对</a:t>
            </a:r>
            <a:r>
              <a:rPr kumimoji="1" lang="zh-CN" altLang="en-US" sz="1600" dirty="0">
                <a:solidFill>
                  <a:srgbClr val="FF0000"/>
                </a:solidFill>
              </a:rPr>
              <a:t>象</a:t>
            </a:r>
            <a:r>
              <a:rPr kumimoji="1" lang="en-US" altLang="zh-CN" sz="1600" dirty="0" smtClean="0"/>
              <a:t>)</a:t>
            </a:r>
          </a:p>
          <a:p>
            <a:pPr marL="0" indent="0">
              <a:buNone/>
            </a:pPr>
            <a:endParaRPr kumimoji="1" lang="en-US" altLang="zh-CN" sz="1600" dirty="0"/>
          </a:p>
          <a:p>
            <a:r>
              <a:rPr kumimoji="1" lang="zh-CN" altLang="en-US" sz="1600" dirty="0" smtClean="0"/>
              <a:t>不同点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代理 </a:t>
            </a:r>
            <a:r>
              <a:rPr kumimoji="1" lang="en-US" altLang="zh-CN" sz="1600" dirty="0" smtClean="0"/>
              <a:t>:</a:t>
            </a:r>
            <a:r>
              <a:rPr kumimoji="1" lang="zh-CN" altLang="en-US" sz="1600" dirty="0" smtClean="0"/>
              <a:t> 一对一关系</a:t>
            </a:r>
            <a:r>
              <a:rPr kumimoji="1" lang="en-US" altLang="zh-CN" sz="1600" dirty="0" smtClean="0"/>
              <a:t>(</a:t>
            </a:r>
            <a:r>
              <a:rPr kumimoji="1" lang="en-US" altLang="zh-CN" sz="1600" dirty="0" smtClean="0">
                <a:solidFill>
                  <a:srgbClr val="FF0000"/>
                </a:solidFill>
              </a:rPr>
              <a:t>1</a:t>
            </a:r>
            <a:r>
              <a:rPr kumimoji="1" lang="zh-CN" altLang="en-US" sz="1600" dirty="0" smtClean="0">
                <a:solidFill>
                  <a:srgbClr val="FF0000"/>
                </a:solidFill>
              </a:rPr>
              <a:t>个对象</a:t>
            </a:r>
            <a:r>
              <a:rPr kumimoji="1" lang="zh-CN" altLang="en-US" sz="1600" dirty="0" smtClean="0"/>
              <a:t>只能告诉</a:t>
            </a:r>
            <a:r>
              <a:rPr kumimoji="1" lang="zh-CN" altLang="en-US" sz="1600" dirty="0" smtClean="0">
                <a:solidFill>
                  <a:srgbClr val="FF0000"/>
                </a:solidFill>
              </a:rPr>
              <a:t>另</a:t>
            </a:r>
            <a:r>
              <a:rPr kumimoji="1" lang="en-US" altLang="zh-CN" sz="1600" dirty="0" smtClean="0">
                <a:solidFill>
                  <a:srgbClr val="FF0000"/>
                </a:solidFill>
              </a:rPr>
              <a:t>1</a:t>
            </a:r>
            <a:r>
              <a:rPr kumimoji="1" lang="zh-CN" altLang="en-US" sz="1600" dirty="0" smtClean="0">
                <a:solidFill>
                  <a:srgbClr val="FF0000"/>
                </a:solidFill>
              </a:rPr>
              <a:t>个对象</a:t>
            </a:r>
            <a:r>
              <a:rPr kumimoji="1" lang="zh-CN" altLang="en-US" sz="1600" dirty="0" smtClean="0"/>
              <a:t>发生了什么事情</a:t>
            </a:r>
            <a:r>
              <a:rPr kumimoji="1" lang="en-US" altLang="zh-CN" sz="1600" dirty="0" smtClean="0"/>
              <a:t>)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通知 </a:t>
            </a:r>
            <a:r>
              <a:rPr kumimoji="1" lang="en-US" altLang="zh-CN" sz="1600" dirty="0" smtClean="0"/>
              <a:t>:</a:t>
            </a:r>
            <a:r>
              <a:rPr kumimoji="1" lang="zh-CN" altLang="en-US" sz="1600" dirty="0" smtClean="0"/>
              <a:t> 多对多关系</a:t>
            </a:r>
            <a:r>
              <a:rPr kumimoji="1" lang="en-US" altLang="zh-CN" sz="1600" dirty="0" smtClean="0"/>
              <a:t>(</a:t>
            </a:r>
            <a:r>
              <a:rPr kumimoji="1" lang="en-US" altLang="zh-CN" sz="1600" dirty="0" smtClean="0">
                <a:solidFill>
                  <a:srgbClr val="FF0000"/>
                </a:solidFill>
              </a:rPr>
              <a:t>1</a:t>
            </a:r>
            <a:r>
              <a:rPr kumimoji="1" lang="zh-CN" altLang="en-US" sz="1600" dirty="0">
                <a:solidFill>
                  <a:srgbClr val="FF0000"/>
                </a:solidFill>
              </a:rPr>
              <a:t>个对象</a:t>
            </a:r>
            <a:r>
              <a:rPr kumimoji="1" lang="zh-CN" altLang="en-US" sz="1600" dirty="0" smtClean="0"/>
              <a:t>能告诉</a:t>
            </a:r>
            <a:r>
              <a:rPr kumimoji="1" lang="en-US" altLang="zh-CN" sz="1600" dirty="0">
                <a:solidFill>
                  <a:srgbClr val="FF0000"/>
                </a:solidFill>
              </a:rPr>
              <a:t>N</a:t>
            </a:r>
            <a:r>
              <a:rPr kumimoji="1" lang="zh-CN" altLang="en-US" sz="1600" dirty="0">
                <a:solidFill>
                  <a:srgbClr val="FF0000"/>
                </a:solidFill>
              </a:rPr>
              <a:t>个对象</a:t>
            </a:r>
            <a:r>
              <a:rPr kumimoji="1" lang="zh-CN" altLang="en-US" sz="1600" dirty="0" smtClean="0"/>
              <a:t>发生了什么事情</a:t>
            </a:r>
            <a:r>
              <a:rPr kumimoji="1" lang="en-US" altLang="zh-CN" sz="1600" dirty="0" smtClean="0"/>
              <a:t>,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>
                <a:solidFill>
                  <a:srgbClr val="FF0000"/>
                </a:solidFill>
              </a:rPr>
              <a:t>1</a:t>
            </a:r>
            <a:r>
              <a:rPr kumimoji="1" lang="zh-CN" altLang="en-US" sz="1600" dirty="0" smtClean="0">
                <a:solidFill>
                  <a:srgbClr val="FF0000"/>
                </a:solidFill>
              </a:rPr>
              <a:t>个对</a:t>
            </a:r>
            <a:r>
              <a:rPr kumimoji="1" lang="zh-CN" altLang="en-US" sz="1600" dirty="0">
                <a:solidFill>
                  <a:srgbClr val="FF0000"/>
                </a:solidFill>
              </a:rPr>
              <a:t>象</a:t>
            </a:r>
            <a:r>
              <a:rPr kumimoji="1" lang="zh-CN" altLang="en-US" sz="1600" dirty="0" smtClean="0"/>
              <a:t>能得知</a:t>
            </a:r>
            <a:r>
              <a:rPr kumimoji="1" lang="en-US" altLang="zh-CN" sz="1600" dirty="0">
                <a:solidFill>
                  <a:srgbClr val="FF0000"/>
                </a:solidFill>
              </a:rPr>
              <a:t>N</a:t>
            </a:r>
            <a:r>
              <a:rPr kumimoji="1" lang="zh-CN" altLang="en-US" sz="1600" dirty="0" smtClean="0">
                <a:solidFill>
                  <a:srgbClr val="FF0000"/>
                </a:solidFill>
              </a:rPr>
              <a:t>个对象</a:t>
            </a:r>
            <a:r>
              <a:rPr kumimoji="1" lang="zh-CN" altLang="en-US" sz="1600" dirty="0" smtClean="0"/>
              <a:t>发生了什么事情</a:t>
            </a:r>
            <a:r>
              <a:rPr kumimoji="1" lang="en-US" altLang="zh-CN" sz="1600" dirty="0" smtClean="0"/>
              <a:t>)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1405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掌握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600" dirty="0" smtClean="0"/>
              <a:t>通知的发布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通知的监听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通知的移除</a:t>
            </a:r>
            <a:endParaRPr kumimoji="1"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71388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 48"/>
          <p:cNvGrpSpPr/>
          <p:nvPr/>
        </p:nvGrpSpPr>
        <p:grpSpPr>
          <a:xfrm>
            <a:off x="6703937" y="2784830"/>
            <a:ext cx="2189238" cy="3374571"/>
            <a:chOff x="0" y="2927048"/>
            <a:chExt cx="2189238" cy="3374571"/>
          </a:xfrm>
        </p:grpSpPr>
        <p:sp>
          <p:nvSpPr>
            <p:cNvPr id="50" name="矩形 49"/>
            <p:cNvSpPr/>
            <p:nvPr/>
          </p:nvSpPr>
          <p:spPr>
            <a:xfrm>
              <a:off x="0" y="2927048"/>
              <a:ext cx="2189238" cy="337457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250825" y="3056246"/>
              <a:ext cx="1756985" cy="357717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solidFill>
                    <a:schemeClr val="tx1"/>
                  </a:solidFill>
                </a:rPr>
                <a:t>通知接收者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661" name="组 27660"/>
          <p:cNvGrpSpPr/>
          <p:nvPr/>
        </p:nvGrpSpPr>
        <p:grpSpPr>
          <a:xfrm>
            <a:off x="438958" y="2837295"/>
            <a:ext cx="2189238" cy="3374571"/>
            <a:chOff x="0" y="2927048"/>
            <a:chExt cx="2189238" cy="3374571"/>
          </a:xfrm>
        </p:grpSpPr>
        <p:sp>
          <p:nvSpPr>
            <p:cNvPr id="27659" name="矩形 27658"/>
            <p:cNvSpPr/>
            <p:nvPr/>
          </p:nvSpPr>
          <p:spPr>
            <a:xfrm>
              <a:off x="0" y="2927048"/>
              <a:ext cx="2189238" cy="337457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660" name="矩形 27659"/>
            <p:cNvSpPr/>
            <p:nvPr/>
          </p:nvSpPr>
          <p:spPr>
            <a:xfrm>
              <a:off x="250825" y="3056246"/>
              <a:ext cx="1756985" cy="357717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solidFill>
                    <a:schemeClr val="tx1"/>
                  </a:solidFill>
                </a:rPr>
                <a:t>通知发布者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764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通知</a:t>
            </a:r>
            <a:r>
              <a:rPr kumimoji="1" lang="zh-CN" altLang="en-US" dirty="0"/>
              <a:t>中心</a:t>
            </a:r>
            <a:r>
              <a:rPr kumimoji="1" lang="en-US" altLang="zh-CN" dirty="0"/>
              <a:t>(NSNotificationCenter)</a:t>
            </a:r>
            <a:endParaRPr kumimoji="1" lang="zh-CN" altLang="en-US" dirty="0"/>
          </a:p>
        </p:txBody>
      </p:sp>
      <p:sp>
        <p:nvSpPr>
          <p:cNvPr id="27650" name="内容占位符 2"/>
          <p:cNvSpPr>
            <a:spLocks noGrp="1"/>
          </p:cNvSpPr>
          <p:nvPr>
            <p:ph idx="1"/>
          </p:nvPr>
        </p:nvSpPr>
        <p:spPr>
          <a:xfrm>
            <a:off x="250825" y="1482885"/>
            <a:ext cx="8642350" cy="1301946"/>
          </a:xfrm>
        </p:spPr>
        <p:txBody>
          <a:bodyPr>
            <a:normAutofit lnSpcReduction="10000"/>
          </a:bodyPr>
          <a:lstStyle/>
          <a:p>
            <a:r>
              <a:rPr lang="zh-CN" altLang="en-US" sz="1600" dirty="0">
                <a:latin typeface="Heiti TC Light"/>
                <a:ea typeface="Heiti TC Light"/>
                <a:cs typeface="Heiti TC Light"/>
              </a:rPr>
              <a:t>每一个应用程序都有一个通知中心</a:t>
            </a:r>
            <a:r>
              <a:rPr lang="en-US" altLang="zh-CN" sz="1600" dirty="0">
                <a:latin typeface="Heiti TC Light"/>
                <a:ea typeface="Heiti TC Light"/>
                <a:cs typeface="Heiti TC Light"/>
              </a:rPr>
              <a:t>(NSNotificationCenter)</a:t>
            </a:r>
            <a:r>
              <a:rPr lang="zh-CN" altLang="en-US" sz="1600" dirty="0">
                <a:latin typeface="Heiti TC Light"/>
                <a:ea typeface="Heiti TC Light"/>
                <a:cs typeface="Heiti TC Light"/>
              </a:rPr>
              <a:t>实例，专门负责协助不同对象之间的消息通信</a:t>
            </a:r>
            <a:endParaRPr lang="en-US" altLang="zh-CN" sz="1600" dirty="0">
              <a:latin typeface="Heiti TC Light"/>
              <a:ea typeface="Heiti TC Light"/>
              <a:cs typeface="Heiti TC Light"/>
            </a:endParaRPr>
          </a:p>
          <a:p>
            <a:r>
              <a:rPr lang="zh-CN" altLang="en-US" sz="1600" dirty="0">
                <a:latin typeface="Heiti TC Light"/>
                <a:ea typeface="Heiti TC Light"/>
                <a:cs typeface="Heiti TC Light"/>
              </a:rPr>
              <a:t>任何一个对象都可以向通知中心发布通知</a:t>
            </a:r>
            <a:r>
              <a:rPr lang="en-US" altLang="zh-CN" sz="1600" dirty="0">
                <a:latin typeface="Heiti TC Light"/>
                <a:ea typeface="Heiti TC Light"/>
                <a:cs typeface="Heiti TC Light"/>
              </a:rPr>
              <a:t>(NSNotification)</a:t>
            </a:r>
            <a:r>
              <a:rPr lang="zh-CN" altLang="en-US" sz="1600" dirty="0">
                <a:latin typeface="Heiti TC Light"/>
                <a:ea typeface="Heiti TC Light"/>
                <a:cs typeface="Heiti TC Light"/>
              </a:rPr>
              <a:t>，描述自己在做什么。其他感兴趣的对象</a:t>
            </a:r>
            <a:r>
              <a:rPr lang="en-US" altLang="zh-CN" sz="1600" dirty="0">
                <a:latin typeface="Heiti TC Light"/>
                <a:ea typeface="Heiti TC Light"/>
                <a:cs typeface="Heiti TC Light"/>
              </a:rPr>
              <a:t>(Observer)</a:t>
            </a:r>
            <a:r>
              <a:rPr lang="zh-CN" altLang="en-US" sz="1600" dirty="0">
                <a:latin typeface="Heiti TC Light"/>
                <a:ea typeface="Heiti TC Light"/>
                <a:cs typeface="Heiti TC Light"/>
              </a:rPr>
              <a:t>可以申请在某个特定通知发布时</a:t>
            </a:r>
            <a:r>
              <a:rPr lang="en-US" altLang="zh-CN" sz="1600" dirty="0">
                <a:latin typeface="Heiti TC Light"/>
                <a:ea typeface="Heiti TC Light"/>
                <a:cs typeface="Heiti TC Light"/>
              </a:rPr>
              <a:t>(</a:t>
            </a:r>
            <a:r>
              <a:rPr lang="zh-CN" altLang="en-US" sz="1600" dirty="0">
                <a:latin typeface="Heiti TC Light"/>
                <a:ea typeface="Heiti TC Light"/>
                <a:cs typeface="Heiti TC Light"/>
              </a:rPr>
              <a:t>或在某个特定的对象发布通知时</a:t>
            </a:r>
            <a:r>
              <a:rPr lang="en-US" altLang="zh-CN" sz="1600" dirty="0">
                <a:latin typeface="Heiti TC Light"/>
                <a:ea typeface="Heiti TC Light"/>
                <a:cs typeface="Heiti TC Light"/>
              </a:rPr>
              <a:t>)</a:t>
            </a:r>
            <a:r>
              <a:rPr lang="zh-CN" altLang="en-US" sz="1600" dirty="0">
                <a:latin typeface="Heiti TC Light"/>
                <a:ea typeface="Heiti TC Light"/>
                <a:cs typeface="Heiti TC Light"/>
              </a:rPr>
              <a:t>收到这个通知</a:t>
            </a:r>
            <a:endParaRPr lang="en-US" altLang="zh-CN" sz="1600" dirty="0">
              <a:latin typeface="Heiti TC Light"/>
              <a:ea typeface="Heiti TC Light"/>
              <a:cs typeface="Heiti TC Light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955448" y="3629863"/>
            <a:ext cx="1257981" cy="6477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800" dirty="0">
                <a:solidFill>
                  <a:schemeClr val="tx1"/>
                </a:solidFill>
              </a:rPr>
              <a:t>某个对</a:t>
            </a:r>
            <a:r>
              <a:rPr kumimoji="1" lang="zh-CN" altLang="en-US" sz="1800" dirty="0" smtClean="0">
                <a:solidFill>
                  <a:schemeClr val="tx1"/>
                </a:solidFill>
              </a:rPr>
              <a:t>象</a:t>
            </a:r>
            <a:r>
              <a:rPr kumimoji="1" lang="en-US" altLang="zh-CN" sz="1800" dirty="0" smtClean="0">
                <a:solidFill>
                  <a:schemeClr val="tx1"/>
                </a:solidFill>
              </a:rPr>
              <a:t>A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4038600" y="4206125"/>
            <a:ext cx="1223963" cy="9366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800" dirty="0">
                <a:solidFill>
                  <a:srgbClr val="000000"/>
                </a:solidFill>
              </a:rPr>
              <a:t>通知中心</a:t>
            </a:r>
            <a:endParaRPr kumimoji="1" lang="en-US" altLang="zh-CN" sz="1800" dirty="0">
              <a:solidFill>
                <a:srgbClr val="000000"/>
              </a:solidFill>
            </a:endParaRPr>
          </a:p>
        </p:txBody>
      </p:sp>
      <p:grpSp>
        <p:nvGrpSpPr>
          <p:cNvPr id="5" name="组 4"/>
          <p:cNvGrpSpPr/>
          <p:nvPr/>
        </p:nvGrpSpPr>
        <p:grpSpPr>
          <a:xfrm>
            <a:off x="2213429" y="3953713"/>
            <a:ext cx="1825171" cy="720725"/>
            <a:chOff x="2213429" y="4256088"/>
            <a:chExt cx="1825171" cy="720725"/>
          </a:xfrm>
        </p:grpSpPr>
        <p:cxnSp>
          <p:nvCxnSpPr>
            <p:cNvPr id="6" name="直线箭头连接符 5"/>
            <p:cNvCxnSpPr>
              <a:stCxn id="2" idx="3"/>
              <a:endCxn id="4" idx="1"/>
            </p:cNvCxnSpPr>
            <p:nvPr/>
          </p:nvCxnSpPr>
          <p:spPr bwMode="auto">
            <a:xfrm>
              <a:off x="2213429" y="4256088"/>
              <a:ext cx="1825171" cy="7207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655" name="文本框 8"/>
            <p:cNvSpPr txBox="1">
              <a:spLocks noChangeArrowheads="1"/>
            </p:cNvSpPr>
            <p:nvPr/>
          </p:nvSpPr>
          <p:spPr bwMode="auto">
            <a:xfrm>
              <a:off x="2865466" y="4519179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zh-CN" altLang="en-US" sz="1400" dirty="0"/>
                <a:t>发</a:t>
              </a:r>
              <a:r>
                <a:rPr lang="zh-CN" altLang="en-US" sz="1400" dirty="0" smtClean="0"/>
                <a:t>布通知</a:t>
              </a:r>
              <a:endParaRPr lang="zh-CN" altLang="en-US" sz="1400" dirty="0"/>
            </a:p>
          </p:txBody>
        </p:sp>
      </p:grpSp>
      <p:grpSp>
        <p:nvGrpSpPr>
          <p:cNvPr id="3" name="组 2"/>
          <p:cNvGrpSpPr/>
          <p:nvPr/>
        </p:nvGrpSpPr>
        <p:grpSpPr>
          <a:xfrm>
            <a:off x="7164388" y="3413963"/>
            <a:ext cx="1439862" cy="2376487"/>
            <a:chOff x="7164388" y="3716338"/>
            <a:chExt cx="1439862" cy="2376487"/>
          </a:xfrm>
        </p:grpSpPr>
        <p:sp>
          <p:nvSpPr>
            <p:cNvPr id="17" name="矩形 16"/>
            <p:cNvSpPr/>
            <p:nvPr/>
          </p:nvSpPr>
          <p:spPr bwMode="auto">
            <a:xfrm>
              <a:off x="7164388" y="3716338"/>
              <a:ext cx="1439862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kumimoji="1" lang="en-US" altLang="zh-CN" sz="1800" b="1" dirty="0">
                  <a:solidFill>
                    <a:srgbClr val="000000"/>
                  </a:solidFill>
                </a:rPr>
                <a:t>Observer</a:t>
              </a:r>
              <a:r>
                <a:rPr kumimoji="1" lang="en-US" altLang="zh-CN" sz="1800" b="1" dirty="0">
                  <a:solidFill>
                    <a:srgbClr val="FF0000"/>
                  </a:solidFill>
                </a:rPr>
                <a:t>1</a:t>
              </a:r>
              <a:endParaRPr kumimoji="1" lang="zh-CN" altLang="en-US" sz="1800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7164388" y="4724400"/>
              <a:ext cx="1439862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kumimoji="1" lang="en-US" altLang="zh-CN" sz="1800" b="1" dirty="0">
                  <a:solidFill>
                    <a:srgbClr val="000000"/>
                  </a:solidFill>
                </a:rPr>
                <a:t>Observer</a:t>
              </a:r>
              <a:r>
                <a:rPr kumimoji="1" lang="en-US" altLang="zh-CN" sz="1800" b="1" dirty="0">
                  <a:solidFill>
                    <a:srgbClr val="FF0000"/>
                  </a:solidFill>
                </a:rPr>
                <a:t>2</a:t>
              </a:r>
              <a:endParaRPr kumimoji="1" lang="zh-CN" altLang="en-US" sz="1800" b="1" dirty="0">
                <a:solidFill>
                  <a:srgbClr val="FF0000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7164388" y="5661025"/>
              <a:ext cx="1439862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kumimoji="1" lang="en-US" altLang="zh-CN" sz="1800" b="1" dirty="0">
                  <a:solidFill>
                    <a:srgbClr val="000000"/>
                  </a:solidFill>
                </a:rPr>
                <a:t>Observer</a:t>
              </a:r>
              <a:r>
                <a:rPr kumimoji="1" lang="en-US" altLang="zh-CN" sz="1800" b="1" dirty="0">
                  <a:solidFill>
                    <a:srgbClr val="FF0000"/>
                  </a:solidFill>
                </a:rPr>
                <a:t>3</a:t>
              </a:r>
              <a:endParaRPr kumimoji="1" lang="zh-CN" altLang="en-US" sz="1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" name="组 6"/>
          <p:cNvGrpSpPr/>
          <p:nvPr/>
        </p:nvGrpSpPr>
        <p:grpSpPr>
          <a:xfrm>
            <a:off x="5262563" y="3629863"/>
            <a:ext cx="1901825" cy="1944687"/>
            <a:chOff x="5262563" y="3932238"/>
            <a:chExt cx="1901825" cy="1944687"/>
          </a:xfrm>
        </p:grpSpPr>
        <p:cxnSp>
          <p:nvCxnSpPr>
            <p:cNvPr id="21" name="直线箭头连接符 20"/>
            <p:cNvCxnSpPr>
              <a:stCxn id="4" idx="3"/>
              <a:endCxn id="17" idx="1"/>
            </p:cNvCxnSpPr>
            <p:nvPr/>
          </p:nvCxnSpPr>
          <p:spPr bwMode="auto">
            <a:xfrm flipV="1">
              <a:off x="5262563" y="3932238"/>
              <a:ext cx="1901825" cy="104457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箭头连接符 22"/>
            <p:cNvCxnSpPr>
              <a:stCxn id="4" idx="3"/>
              <a:endCxn id="19" idx="1"/>
            </p:cNvCxnSpPr>
            <p:nvPr/>
          </p:nvCxnSpPr>
          <p:spPr bwMode="auto">
            <a:xfrm flipV="1">
              <a:off x="5262563" y="4940300"/>
              <a:ext cx="1901825" cy="3651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箭头连接符 24"/>
            <p:cNvCxnSpPr>
              <a:stCxn id="4" idx="3"/>
              <a:endCxn id="20" idx="1"/>
            </p:cNvCxnSpPr>
            <p:nvPr/>
          </p:nvCxnSpPr>
          <p:spPr bwMode="auto">
            <a:xfrm>
              <a:off x="5262563" y="4976813"/>
              <a:ext cx="1901825" cy="90011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662" name="文本框 27"/>
            <p:cNvSpPr txBox="1">
              <a:spLocks noChangeArrowheads="1"/>
            </p:cNvSpPr>
            <p:nvPr/>
          </p:nvSpPr>
          <p:spPr bwMode="auto">
            <a:xfrm>
              <a:off x="5641894" y="4786411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zh-CN" altLang="en-US" sz="1400" dirty="0" smtClean="0"/>
                <a:t>传递通知</a:t>
              </a:r>
              <a:endParaRPr lang="zh-CN" altLang="en-US" sz="1400" dirty="0"/>
            </a:p>
          </p:txBody>
        </p:sp>
        <p:sp>
          <p:nvSpPr>
            <p:cNvPr id="27663" name="文本框 29"/>
            <p:cNvSpPr txBox="1">
              <a:spLocks noChangeArrowheads="1"/>
            </p:cNvSpPr>
            <p:nvPr/>
          </p:nvSpPr>
          <p:spPr bwMode="auto">
            <a:xfrm>
              <a:off x="5641894" y="4256088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zh-CN" altLang="en-US" sz="1400" dirty="0" smtClean="0"/>
                <a:t>传递通知</a:t>
              </a:r>
              <a:endParaRPr lang="zh-CN" altLang="en-US" sz="1400" dirty="0"/>
            </a:p>
          </p:txBody>
        </p:sp>
        <p:sp>
          <p:nvSpPr>
            <p:cNvPr id="27664" name="文本框 30"/>
            <p:cNvSpPr txBox="1">
              <a:spLocks noChangeArrowheads="1"/>
            </p:cNvSpPr>
            <p:nvPr/>
          </p:nvSpPr>
          <p:spPr bwMode="auto">
            <a:xfrm>
              <a:off x="5641894" y="5282855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zh-CN" altLang="en-US" sz="1400" dirty="0" smtClean="0"/>
                <a:t>传递通知</a:t>
              </a:r>
              <a:endParaRPr lang="zh-CN" altLang="en-US" sz="1400" dirty="0"/>
            </a:p>
          </p:txBody>
        </p:sp>
      </p:grpSp>
      <p:sp>
        <p:nvSpPr>
          <p:cNvPr id="22" name="矩形 21"/>
          <p:cNvSpPr/>
          <p:nvPr/>
        </p:nvSpPr>
        <p:spPr bwMode="auto">
          <a:xfrm>
            <a:off x="955448" y="5280227"/>
            <a:ext cx="1329446" cy="5341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dirty="0" smtClean="0">
                <a:solidFill>
                  <a:schemeClr val="tx1"/>
                </a:solidFill>
              </a:rPr>
              <a:t>某个</a:t>
            </a:r>
            <a:r>
              <a:rPr kumimoji="1" lang="zh-CN" altLang="en-US" sz="1800" dirty="0" smtClean="0">
                <a:solidFill>
                  <a:schemeClr val="tx1"/>
                </a:solidFill>
              </a:rPr>
              <a:t>对象</a:t>
            </a:r>
            <a:r>
              <a:rPr kumimoji="1" lang="en-US" altLang="zh-CN" sz="1800" dirty="0" smtClean="0">
                <a:solidFill>
                  <a:schemeClr val="tx1"/>
                </a:solidFill>
              </a:rPr>
              <a:t>D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grpSp>
        <p:nvGrpSpPr>
          <p:cNvPr id="24" name="组 23"/>
          <p:cNvGrpSpPr/>
          <p:nvPr/>
        </p:nvGrpSpPr>
        <p:grpSpPr>
          <a:xfrm>
            <a:off x="2284894" y="4674438"/>
            <a:ext cx="1753706" cy="872869"/>
            <a:chOff x="2299717" y="6005224"/>
            <a:chExt cx="1753706" cy="872869"/>
          </a:xfrm>
        </p:grpSpPr>
        <p:cxnSp>
          <p:nvCxnSpPr>
            <p:cNvPr id="26" name="直线箭头连接符 25"/>
            <p:cNvCxnSpPr>
              <a:stCxn id="22" idx="3"/>
              <a:endCxn id="4" idx="1"/>
            </p:cNvCxnSpPr>
            <p:nvPr/>
          </p:nvCxnSpPr>
          <p:spPr bwMode="auto">
            <a:xfrm flipV="1">
              <a:off x="2299717" y="6005224"/>
              <a:ext cx="1753706" cy="87286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8"/>
            <p:cNvSpPr txBox="1">
              <a:spLocks noChangeArrowheads="1"/>
            </p:cNvSpPr>
            <p:nvPr/>
          </p:nvSpPr>
          <p:spPr bwMode="auto">
            <a:xfrm>
              <a:off x="2880289" y="6293363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zh-CN" altLang="en-US" sz="1400" dirty="0"/>
                <a:t>发</a:t>
              </a:r>
              <a:r>
                <a:rPr lang="zh-CN" altLang="en-US" sz="1400" dirty="0" smtClean="0"/>
                <a:t>布通知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17687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76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76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build="p"/>
      <p:bldP spid="2" grpId="0" animBg="1"/>
      <p:bldP spid="4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通知</a:t>
            </a:r>
            <a:r>
              <a:rPr kumimoji="1" lang="en-US" altLang="zh-CN" dirty="0"/>
              <a:t>(NSNotification)</a:t>
            </a:r>
            <a:endParaRPr kumimoji="1" lang="zh-CN" altLang="en-US" dirty="0"/>
          </a:p>
        </p:txBody>
      </p:sp>
      <p:sp>
        <p:nvSpPr>
          <p:cNvPr id="29698" name="内容占位符 2"/>
          <p:cNvSpPr>
            <a:spLocks noGrp="1"/>
          </p:cNvSpPr>
          <p:nvPr>
            <p:ph idx="1"/>
          </p:nvPr>
        </p:nvSpPr>
        <p:spPr>
          <a:xfrm>
            <a:off x="323850" y="1518631"/>
            <a:ext cx="8569325" cy="4647219"/>
          </a:xfrm>
        </p:spPr>
        <p:txBody>
          <a:bodyPr>
            <a:normAutofit/>
          </a:bodyPr>
          <a:lstStyle/>
          <a:p>
            <a:r>
              <a:rPr lang="zh-CN" altLang="en-US" sz="1600" dirty="0">
                <a:latin typeface="Heiti TC Light"/>
                <a:ea typeface="Heiti TC Light"/>
                <a:cs typeface="Heiti TC Light"/>
              </a:rPr>
              <a:t>一个完整的通知一般包含</a:t>
            </a:r>
            <a:r>
              <a:rPr lang="en-US" altLang="zh-CN" sz="1600" dirty="0">
                <a:latin typeface="Heiti TC Light"/>
                <a:ea typeface="Heiti TC Light"/>
                <a:cs typeface="Heiti TC Light"/>
              </a:rPr>
              <a:t>3</a:t>
            </a:r>
            <a:r>
              <a:rPr lang="zh-CN" altLang="en-US" sz="1600" dirty="0">
                <a:latin typeface="Heiti TC Light"/>
                <a:ea typeface="Heiti TC Light"/>
                <a:cs typeface="Heiti TC Light"/>
              </a:rPr>
              <a:t>个属性：</a:t>
            </a:r>
            <a:endParaRPr lang="en-US" altLang="zh-CN" sz="1600" dirty="0">
              <a:latin typeface="Heiti TC Light"/>
              <a:ea typeface="Heiti TC Light"/>
              <a:cs typeface="Heiti TC Light"/>
            </a:endParaRPr>
          </a:p>
          <a:p>
            <a:pPr>
              <a:buFont typeface="Wingdings" charset="2"/>
              <a:buChar char="Ø"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*)name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 smtClean="0">
                <a:solidFill>
                  <a:srgbClr val="007400"/>
                </a:solidFill>
                <a:latin typeface="Menlo-Regular"/>
              </a:rPr>
              <a:t>/</a:t>
            </a:r>
            <a:r>
              <a:rPr lang="en-US" altLang="zh-CN" sz="1600" dirty="0">
                <a:solidFill>
                  <a:srgbClr val="007400"/>
                </a:solidFill>
                <a:latin typeface="Menlo-Regular"/>
              </a:rPr>
              <a:t>/ </a:t>
            </a:r>
            <a:r>
              <a:rPr lang="zh-CN" altLang="en-US" sz="1600" dirty="0">
                <a:solidFill>
                  <a:srgbClr val="007400"/>
                </a:solidFill>
                <a:latin typeface="Menlo-Regular"/>
              </a:rPr>
              <a:t>通知的名称</a:t>
            </a:r>
            <a:endParaRPr lang="en-US" altLang="zh-CN" sz="1600" dirty="0">
              <a:solidFill>
                <a:srgbClr val="0074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)object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600" dirty="0">
                <a:solidFill>
                  <a:srgbClr val="007400"/>
                </a:solidFill>
                <a:latin typeface="Menlo-Regular"/>
              </a:rPr>
              <a:t>通知发布者</a:t>
            </a:r>
            <a:r>
              <a:rPr lang="en-US" altLang="zh-CN" sz="1600" dirty="0">
                <a:solidFill>
                  <a:srgbClr val="007400"/>
                </a:solidFill>
                <a:latin typeface="Menlo-Regular"/>
              </a:rPr>
              <a:t>(</a:t>
            </a:r>
            <a:r>
              <a:rPr lang="zh-CN" altLang="en-US" sz="1600" dirty="0">
                <a:solidFill>
                  <a:srgbClr val="007400"/>
                </a:solidFill>
                <a:latin typeface="Menlo-Regular"/>
              </a:rPr>
              <a:t>是谁要发布通知</a:t>
            </a:r>
            <a:r>
              <a:rPr lang="en-US" altLang="zh-CN" sz="1600" dirty="0">
                <a:solidFill>
                  <a:srgbClr val="007400"/>
                </a:solidFill>
                <a:latin typeface="Menlo-Regular"/>
              </a:rPr>
              <a:t>)</a:t>
            </a:r>
          </a:p>
          <a:p>
            <a:pPr>
              <a:buFont typeface="Wingdings" charset="2"/>
              <a:buChar char="Ø"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*)userInfo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600" dirty="0" smtClean="0">
                <a:solidFill>
                  <a:srgbClr val="007400"/>
                </a:solidFill>
                <a:latin typeface="Menlo-Regular"/>
              </a:rPr>
              <a:t>一些额外的信息</a:t>
            </a:r>
            <a:r>
              <a:rPr lang="en-US" altLang="zh-CN" sz="1600" dirty="0" smtClean="0">
                <a:solidFill>
                  <a:srgbClr val="007400"/>
                </a:solidFill>
                <a:latin typeface="Menlo-Regular"/>
              </a:rPr>
              <a:t>(</a:t>
            </a:r>
            <a:r>
              <a:rPr lang="zh-CN" altLang="en-US" sz="1600" dirty="0" smtClean="0">
                <a:solidFill>
                  <a:srgbClr val="007400"/>
                </a:solidFill>
                <a:latin typeface="Menlo-Regular"/>
              </a:rPr>
              <a:t>通知发布者传递给通知接收者的信息内容</a:t>
            </a:r>
            <a:r>
              <a:rPr lang="en-US" altLang="zh-CN" sz="1600" dirty="0" smtClean="0">
                <a:solidFill>
                  <a:srgbClr val="007400"/>
                </a:solidFill>
                <a:latin typeface="Menlo-Regular"/>
              </a:rPr>
              <a:t>)</a:t>
            </a:r>
            <a:endParaRPr lang="en-US" altLang="zh-CN" sz="1600" dirty="0">
              <a:solidFill>
                <a:srgbClr val="007400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CN" sz="1600" dirty="0">
              <a:latin typeface="Heiti TC Light"/>
              <a:ea typeface="Heiti TC Light"/>
              <a:cs typeface="Heiti TC Light"/>
            </a:endParaRPr>
          </a:p>
          <a:p>
            <a:r>
              <a:rPr lang="zh-CN" altLang="en-US" sz="1600" dirty="0">
                <a:latin typeface="Heiti TC Light"/>
                <a:ea typeface="Heiti TC Light"/>
                <a:cs typeface="Heiti TC Light"/>
              </a:rPr>
              <a:t>初始化一个通知（</a:t>
            </a:r>
            <a:r>
              <a:rPr lang="en-US" altLang="zh-CN" sz="1600" dirty="0">
                <a:latin typeface="Heiti TC Light"/>
                <a:ea typeface="Heiti TC Light"/>
                <a:cs typeface="Heiti TC Light"/>
              </a:rPr>
              <a:t>NSNotification</a:t>
            </a:r>
            <a:r>
              <a:rPr lang="zh-CN" altLang="en-US" sz="1600" dirty="0">
                <a:latin typeface="Heiti TC Light"/>
                <a:ea typeface="Heiti TC Light"/>
                <a:cs typeface="Heiti TC Light"/>
              </a:rPr>
              <a:t>）对象</a:t>
            </a:r>
            <a:endParaRPr lang="en-US" altLang="zh-CN" sz="1600" dirty="0">
              <a:latin typeface="Heiti TC Light"/>
              <a:ea typeface="Heiti TC Light"/>
              <a:cs typeface="Heiti TC Light"/>
            </a:endParaRPr>
          </a:p>
          <a:p>
            <a:pPr>
              <a:buFont typeface="Wingdings" charset="2"/>
              <a:buChar char="Ø"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instancetype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)notificationWithName:(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*)aName object:(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)anObject;</a:t>
            </a:r>
          </a:p>
          <a:p>
            <a:pPr>
              <a:buFont typeface="Wingdings" charset="2"/>
              <a:buChar char="Ø"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instancetype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)notificationWithName:(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*)aName object:(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)anObject userInfo:(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*)aUserInfo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instancetype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)initWithName:(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*)name object:(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)object userInfo:(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userInfo;</a:t>
            </a:r>
            <a:endParaRPr lang="en-US" altLang="zh-CN" sz="1600" dirty="0">
              <a:latin typeface="Heiti TC Light"/>
              <a:ea typeface="Heiti TC Light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381599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9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96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96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96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96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发布通知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568560"/>
            <a:ext cx="8642350" cy="4392613"/>
          </a:xfrm>
        </p:spPr>
        <p:txBody>
          <a:bodyPr>
            <a:normAutofit/>
          </a:bodyPr>
          <a:lstStyle/>
          <a:p>
            <a:pPr marL="0" indent="0">
              <a:buFont typeface="Wingdings" charset="0"/>
              <a:buNone/>
              <a:defRPr/>
            </a:pPr>
            <a:r>
              <a:rPr lang="zh-CN" altLang="en-US" sz="1600" dirty="0" smtClean="0"/>
              <a:t>通知中心</a:t>
            </a:r>
            <a:r>
              <a:rPr lang="en-US" altLang="zh-CN" sz="1600" dirty="0" smtClean="0"/>
              <a:t>(NSNotificationCenter)</a:t>
            </a:r>
            <a:r>
              <a:rPr lang="zh-CN" altLang="en-US" sz="1600" dirty="0" smtClean="0"/>
              <a:t>提供了相应的方法来帮助发布通知</a:t>
            </a:r>
            <a:endParaRPr lang="en-US" altLang="zh-CN" sz="1600" dirty="0" smtClean="0"/>
          </a:p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)postNotification:(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NSNotification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*)notification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600" dirty="0" smtClean="0"/>
              <a:t>发布一个</a:t>
            </a:r>
            <a:r>
              <a:rPr lang="en-US" altLang="zh-CN" sz="1600" dirty="0" smtClean="0"/>
              <a:t>notification</a:t>
            </a:r>
            <a:r>
              <a:rPr lang="zh-CN" altLang="en-US" sz="1600" dirty="0" smtClean="0"/>
              <a:t>通知，可在</a:t>
            </a:r>
            <a:r>
              <a:rPr lang="en-US" altLang="zh-CN" sz="1600" dirty="0" smtClean="0"/>
              <a:t>notification</a:t>
            </a:r>
            <a:r>
              <a:rPr lang="zh-CN" altLang="en-US" sz="1600" dirty="0" smtClean="0"/>
              <a:t>对象中设置</a:t>
            </a:r>
            <a:r>
              <a:rPr lang="zh-CN" altLang="en-US" sz="1600" dirty="0" smtClean="0">
                <a:solidFill>
                  <a:srgbClr val="FF0000"/>
                </a:solidFill>
              </a:rPr>
              <a:t>通知的名称</a:t>
            </a:r>
            <a:r>
              <a:rPr lang="zh-CN" altLang="en-US" sz="1600" dirty="0" smtClean="0"/>
              <a:t>、</a:t>
            </a:r>
            <a:r>
              <a:rPr lang="zh-CN" altLang="en-US" sz="1600" dirty="0" smtClean="0">
                <a:solidFill>
                  <a:srgbClr val="FF0000"/>
                </a:solidFill>
              </a:rPr>
              <a:t>通知发布者</a:t>
            </a:r>
            <a:r>
              <a:rPr lang="zh-CN" altLang="en-US" sz="1600" dirty="0" smtClean="0"/>
              <a:t>、</a:t>
            </a:r>
            <a:r>
              <a:rPr lang="zh-CN" altLang="en-US" sz="1600" dirty="0" smtClean="0">
                <a:solidFill>
                  <a:srgbClr val="FF0000"/>
                </a:solidFill>
              </a:rPr>
              <a:t>额外信息</a:t>
            </a:r>
            <a:r>
              <a:rPr lang="zh-CN" altLang="en-US" sz="1600" dirty="0" smtClean="0"/>
              <a:t>等</a:t>
            </a:r>
            <a:endParaRPr lang="en-US" altLang="zh-CN" sz="1600" dirty="0" smtClean="0"/>
          </a:p>
          <a:p>
            <a:pPr marL="0" indent="0">
              <a:buFont typeface="Wingdings" charset="0"/>
              <a:buNone/>
              <a:defRPr/>
            </a:pPr>
            <a:endParaRPr lang="en-US" altLang="zh-CN" sz="1600" dirty="0"/>
          </a:p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)postNotificationName:(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*)aName object:(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)anObject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  <a:defRPr/>
            </a:pPr>
            <a:r>
              <a:rPr lang="zh-CN" altLang="en-US" sz="1600" dirty="0" smtClean="0"/>
              <a:t>发布一个名称为</a:t>
            </a:r>
            <a:r>
              <a:rPr lang="en-US" altLang="zh-CN" sz="1600" dirty="0" smtClean="0"/>
              <a:t>aName</a:t>
            </a:r>
            <a:r>
              <a:rPr lang="zh-CN" altLang="en-US" sz="1600" dirty="0" smtClean="0"/>
              <a:t>的通知，</a:t>
            </a:r>
            <a:r>
              <a:rPr lang="en-US" altLang="zh-CN" sz="1600" dirty="0" smtClean="0"/>
              <a:t>anObject</a:t>
            </a:r>
            <a:r>
              <a:rPr lang="zh-CN" altLang="en-US" sz="1600" dirty="0" smtClean="0"/>
              <a:t>为这个通知的发布者</a:t>
            </a:r>
            <a:endParaRPr lang="en-US" altLang="zh-CN" sz="1600" dirty="0" smtClean="0"/>
          </a:p>
          <a:p>
            <a:pPr marL="0" indent="0">
              <a:buFont typeface="Wingdings" charset="0"/>
              <a:buNone/>
              <a:defRPr/>
            </a:pPr>
            <a:endParaRPr lang="en-US" altLang="zh-CN" sz="1600" dirty="0"/>
          </a:p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)postNotificationName:(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*)aName object:(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)anObject userInfo:(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*)aUserInfo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en-US" altLang="zh-CN" sz="1600" dirty="0" smtClean="0"/>
          </a:p>
          <a:p>
            <a:pPr>
              <a:buFont typeface="Wingdings" charset="2"/>
              <a:buChar char="Ø"/>
              <a:defRPr/>
            </a:pPr>
            <a:r>
              <a:rPr lang="zh-CN" altLang="en-US" sz="1600" dirty="0" smtClean="0"/>
              <a:t>发布一个名称为</a:t>
            </a:r>
            <a:r>
              <a:rPr lang="en-US" altLang="zh-CN" sz="1600" dirty="0" smtClean="0"/>
              <a:t>aName</a:t>
            </a:r>
            <a:r>
              <a:rPr lang="zh-CN" altLang="en-US" sz="1600" dirty="0" smtClean="0"/>
              <a:t>的通知，</a:t>
            </a:r>
            <a:r>
              <a:rPr lang="en-US" altLang="zh-CN" sz="1600" dirty="0" smtClean="0"/>
              <a:t>anObject</a:t>
            </a:r>
            <a:r>
              <a:rPr lang="zh-CN" altLang="en-US" sz="1600" dirty="0" smtClean="0"/>
              <a:t>为这个通知的发布者，</a:t>
            </a:r>
            <a:r>
              <a:rPr lang="en-US" altLang="zh-CN" sz="1600" dirty="0" smtClean="0"/>
              <a:t>aUserInfo</a:t>
            </a:r>
            <a:r>
              <a:rPr lang="zh-CN" altLang="en-US" sz="1600" dirty="0" smtClean="0"/>
              <a:t>为额外信息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361022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dirty="0"/>
              <a:t>注册通知监听器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609978"/>
            <a:ext cx="8713788" cy="4392613"/>
          </a:xfrm>
        </p:spPr>
        <p:txBody>
          <a:bodyPr>
            <a:normAutofit/>
          </a:bodyPr>
          <a:lstStyle/>
          <a:p>
            <a:pPr marL="0" indent="0">
              <a:buFont typeface="Wingdings" charset="0"/>
              <a:buNone/>
              <a:defRPr/>
            </a:pPr>
            <a:r>
              <a:rPr lang="zh-CN" altLang="en-US" sz="1600" dirty="0" smtClean="0"/>
              <a:t>通知中心</a:t>
            </a:r>
            <a:r>
              <a:rPr lang="en-US" altLang="zh-CN" sz="1600" dirty="0" smtClean="0"/>
              <a:t>(NSNotificationCenter)</a:t>
            </a:r>
            <a:r>
              <a:rPr lang="zh-CN" altLang="en-US" sz="1600" dirty="0" smtClean="0"/>
              <a:t>提供了方法来注册一个监听通知的监听器</a:t>
            </a:r>
            <a:r>
              <a:rPr lang="en-US" altLang="zh-CN" sz="1600" dirty="0" smtClean="0"/>
              <a:t>(Observer)</a:t>
            </a:r>
          </a:p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)addObserver:(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)observer selector:(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SEL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)aSelector name:(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*)aName object:(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)anObject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en-US" altLang="zh-CN" sz="1600" dirty="0" smtClean="0"/>
          </a:p>
          <a:p>
            <a:pPr>
              <a:buFont typeface="Wingdings" charset="2"/>
              <a:buChar char="Ø"/>
              <a:defRPr/>
            </a:pPr>
            <a:r>
              <a:rPr lang="en-US" altLang="zh-CN" sz="1600" b="1" dirty="0" smtClean="0"/>
              <a:t>observer</a:t>
            </a:r>
            <a:r>
              <a:rPr lang="zh-CN" altLang="en-US" sz="1600" dirty="0" smtClean="0"/>
              <a:t>：监听器，即谁要接收这个通知</a:t>
            </a:r>
            <a:endParaRPr lang="en-US" altLang="zh-CN" sz="1600" dirty="0" smtClean="0"/>
          </a:p>
          <a:p>
            <a:pPr>
              <a:buFont typeface="Wingdings" charset="2"/>
              <a:buChar char="Ø"/>
              <a:defRPr/>
            </a:pPr>
            <a:r>
              <a:rPr lang="en-US" altLang="zh-CN" sz="1600" b="1" dirty="0" smtClean="0"/>
              <a:t>aSelector</a:t>
            </a:r>
            <a:r>
              <a:rPr lang="zh-CN" altLang="zh-CN" sz="1600" dirty="0" smtClean="0"/>
              <a:t>：</a:t>
            </a:r>
            <a:r>
              <a:rPr lang="zh-CN" altLang="en-US" sz="1600" dirty="0" smtClean="0"/>
              <a:t>收到通知后，回调监听器的这个方法，</a:t>
            </a:r>
            <a:r>
              <a:rPr lang="zh-CN" altLang="en-US" sz="1600" dirty="0" smtClean="0">
                <a:solidFill>
                  <a:srgbClr val="FF0000"/>
                </a:solidFill>
              </a:rPr>
              <a:t>并且把通知对象当做参数传入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pPr>
              <a:buFont typeface="Wingdings" charset="2"/>
              <a:buChar char="Ø"/>
              <a:defRPr/>
            </a:pPr>
            <a:r>
              <a:rPr lang="en-US" altLang="zh-CN" sz="1600" b="1" dirty="0" smtClean="0"/>
              <a:t>aName</a:t>
            </a:r>
            <a:r>
              <a:rPr lang="zh-CN" altLang="en-US" sz="1600" dirty="0" smtClean="0"/>
              <a:t>：通知的名称。如果为</a:t>
            </a:r>
            <a:r>
              <a:rPr lang="en-US" altLang="zh-CN" sz="1600" dirty="0" smtClean="0"/>
              <a:t>nil</a:t>
            </a:r>
            <a:r>
              <a:rPr lang="zh-CN" altLang="en-US" sz="1600" dirty="0" smtClean="0"/>
              <a:t>，那么无论通知的名称是什么，监听器都能收到这个通知</a:t>
            </a:r>
            <a:endParaRPr lang="en-US" altLang="zh-CN" sz="1600" dirty="0" smtClean="0"/>
          </a:p>
          <a:p>
            <a:pPr>
              <a:buFont typeface="Wingdings" charset="2"/>
              <a:buChar char="Ø"/>
              <a:defRPr/>
            </a:pPr>
            <a:r>
              <a:rPr lang="en-US" altLang="zh-CN" sz="1600" b="1" dirty="0" smtClean="0"/>
              <a:t>anObject</a:t>
            </a:r>
            <a:r>
              <a:rPr lang="zh-CN" altLang="en-US" sz="1600" dirty="0" smtClean="0"/>
              <a:t>：通知发布者。如果为</a:t>
            </a:r>
            <a:r>
              <a:rPr lang="en-US" altLang="zh-CN" sz="1600" dirty="0" smtClean="0"/>
              <a:t>anObject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aName</a:t>
            </a:r>
            <a:r>
              <a:rPr lang="zh-CN" altLang="en-US" sz="1600" dirty="0" smtClean="0"/>
              <a:t>都为</a:t>
            </a:r>
            <a:r>
              <a:rPr lang="en-US" altLang="zh-CN" sz="1600" dirty="0" smtClean="0"/>
              <a:t>nil</a:t>
            </a:r>
            <a:r>
              <a:rPr lang="zh-CN" altLang="en-US" sz="1600" dirty="0" smtClean="0"/>
              <a:t>，监听器都收到所有的通知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282977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dirty="0"/>
              <a:t>注册通知监听器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6400" y="1504106"/>
            <a:ext cx="8280400" cy="4098925"/>
          </a:xfrm>
        </p:spPr>
        <p:txBody>
          <a:bodyPr/>
          <a:lstStyle/>
          <a:p>
            <a:pPr>
              <a:defRPr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)addObserverForName:(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*)name object:(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)obj queue:(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NSOperationQueue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*)queue usingBlock:(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(^)(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NSNotification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*note))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block;</a:t>
            </a:r>
            <a:endParaRPr lang="en-US" altLang="zh-CN" sz="1800" dirty="0" smtClean="0"/>
          </a:p>
          <a:p>
            <a:pPr>
              <a:buFont typeface="Wingdings" charset="2"/>
              <a:buChar char="Ø"/>
              <a:defRPr/>
            </a:pPr>
            <a:r>
              <a:rPr lang="en-US" altLang="zh-CN" sz="1800" b="1" dirty="0" smtClean="0"/>
              <a:t>name</a:t>
            </a:r>
            <a:r>
              <a:rPr lang="zh-CN" altLang="en-US" sz="1800" dirty="0" smtClean="0"/>
              <a:t>：通知的名称</a:t>
            </a:r>
            <a:endParaRPr lang="en-US" altLang="zh-CN" sz="1800" dirty="0" smtClean="0"/>
          </a:p>
          <a:p>
            <a:pPr>
              <a:buFont typeface="Wingdings" charset="2"/>
              <a:buChar char="Ø"/>
              <a:defRPr/>
            </a:pPr>
            <a:r>
              <a:rPr lang="en-US" altLang="zh-CN" sz="1800" b="1" dirty="0" smtClean="0"/>
              <a:t>obj</a:t>
            </a:r>
            <a:r>
              <a:rPr lang="zh-CN" altLang="en-US" sz="1800" dirty="0" smtClean="0"/>
              <a:t>：通知发布者</a:t>
            </a:r>
            <a:endParaRPr lang="en-US" altLang="zh-CN" sz="1800" dirty="0" smtClean="0"/>
          </a:p>
          <a:p>
            <a:pPr>
              <a:buFont typeface="Wingdings" charset="2"/>
              <a:buChar char="Ø"/>
              <a:defRPr/>
            </a:pPr>
            <a:r>
              <a:rPr lang="en-US" altLang="zh-CN" sz="1800" b="1" dirty="0" smtClean="0"/>
              <a:t>block</a:t>
            </a:r>
            <a:r>
              <a:rPr lang="zh-CN" altLang="en-US" sz="1800" dirty="0" smtClean="0"/>
              <a:t>：收到对应的通知时，会回调这个</a:t>
            </a:r>
            <a:r>
              <a:rPr lang="en-US" altLang="zh-CN" sz="1800" dirty="0" smtClean="0"/>
              <a:t>block</a:t>
            </a:r>
          </a:p>
          <a:p>
            <a:pPr>
              <a:buFont typeface="Wingdings" charset="2"/>
              <a:buChar char="Ø"/>
              <a:defRPr/>
            </a:pPr>
            <a:r>
              <a:rPr lang="en-US" altLang="zh-CN" sz="1800" b="1" dirty="0" smtClean="0"/>
              <a:t>queue</a:t>
            </a:r>
            <a:r>
              <a:rPr lang="zh-CN" altLang="en-US" sz="1800" dirty="0" smtClean="0"/>
              <a:t>：决定了</a:t>
            </a:r>
            <a:r>
              <a:rPr lang="en-US" altLang="zh-CN" sz="1800" dirty="0" smtClean="0"/>
              <a:t>block</a:t>
            </a:r>
            <a:r>
              <a:rPr lang="zh-CN" altLang="en-US" sz="1800" dirty="0" smtClean="0"/>
              <a:t>在哪个操作队列中执行，如果传</a:t>
            </a:r>
            <a:r>
              <a:rPr lang="en-US" altLang="zh-CN" sz="1800" dirty="0" smtClean="0"/>
              <a:t>nil</a:t>
            </a:r>
            <a:r>
              <a:rPr lang="zh-CN" altLang="en-US" sz="1800" dirty="0" smtClean="0"/>
              <a:t>，默认在当前操作队列中同步执行</a:t>
            </a:r>
            <a:endParaRPr lang="en-US" altLang="zh-CN" sz="1800" dirty="0" smtClean="0"/>
          </a:p>
          <a:p>
            <a:pPr marL="0" indent="0">
              <a:buFont typeface="Wingdings" charset="0"/>
              <a:buNone/>
              <a:defRPr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20383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取消注册通知监听器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515627"/>
            <a:ext cx="8642350" cy="456827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1600" dirty="0" smtClean="0"/>
              <a:t>通知中心不会保留</a:t>
            </a:r>
            <a:r>
              <a:rPr lang="en-US" altLang="zh-CN" sz="1600" dirty="0" smtClean="0"/>
              <a:t>(retain)</a:t>
            </a:r>
            <a:r>
              <a:rPr lang="zh-CN" altLang="en-US" sz="1600" dirty="0" smtClean="0"/>
              <a:t>监听器对象，在通知中心注册过的对象，</a:t>
            </a:r>
            <a:r>
              <a:rPr lang="zh-CN" altLang="en-US" sz="1600" dirty="0" smtClean="0">
                <a:solidFill>
                  <a:srgbClr val="FF0000"/>
                </a:solidFill>
              </a:rPr>
              <a:t>必须在该对象释放前取消注册</a:t>
            </a:r>
            <a:r>
              <a:rPr lang="zh-CN" altLang="en-US" sz="1600" dirty="0" smtClean="0"/>
              <a:t>。否则，当相应的通知再次出现时，通知中心仍然会向该监听器发送消息。因为相应的监听器对象已经被释放了，所以可能会导致应用崩溃</a:t>
            </a:r>
            <a:endParaRPr lang="en-US" altLang="zh-CN" sz="1600" dirty="0" smtClean="0"/>
          </a:p>
          <a:p>
            <a:pPr marL="0" indent="0">
              <a:buNone/>
              <a:defRPr/>
            </a:pPr>
            <a:endParaRPr lang="en-US" altLang="zh-CN" sz="1600" dirty="0" smtClean="0"/>
          </a:p>
          <a:p>
            <a:pPr>
              <a:defRPr/>
            </a:pPr>
            <a:r>
              <a:rPr lang="zh-CN" altLang="en-US" sz="1600" dirty="0" smtClean="0"/>
              <a:t>通知中心提供了相应的方法来取消注册监听器</a:t>
            </a:r>
            <a:endParaRPr lang="en-US" altLang="zh-CN" sz="1600" dirty="0" smtClean="0"/>
          </a:p>
          <a:p>
            <a:pPr>
              <a:buFont typeface="Wingdings" charset="2"/>
              <a:buChar char="Ø"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)removeObserver:(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)observer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- 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)removeObserver:(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)observer name:(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*)aName object:(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)anObject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lang="en-US" altLang="zh-CN" sz="1600" dirty="0" smtClean="0"/>
          </a:p>
          <a:p>
            <a:pPr>
              <a:defRPr/>
            </a:pPr>
            <a:r>
              <a:rPr lang="zh-CN" altLang="en-US" sz="1600" dirty="0" smtClean="0"/>
              <a:t>一般在监听器销毁之前取消注册（如在监听器中加入下列代码）：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)dealloc {</a:t>
            </a: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007400"/>
                </a:solidFill>
                <a:latin typeface="Menlo-Regular"/>
              </a:rPr>
              <a:t>	//[</a:t>
            </a:r>
            <a:r>
              <a:rPr lang="en-US" altLang="zh-CN" sz="1600" dirty="0">
                <a:solidFill>
                  <a:srgbClr val="007400"/>
                </a:solidFill>
                <a:latin typeface="Menlo-Regular"/>
              </a:rPr>
              <a:t>super dealloc];  </a:t>
            </a:r>
            <a:r>
              <a:rPr lang="zh-CN" altLang="en-US" sz="1600" dirty="0">
                <a:solidFill>
                  <a:srgbClr val="007400"/>
                </a:solidFill>
                <a:latin typeface="STHeitiSC-Light"/>
              </a:rPr>
              <a:t>非</a:t>
            </a:r>
            <a:r>
              <a:rPr lang="en-US" altLang="zh-CN" sz="1600" dirty="0">
                <a:solidFill>
                  <a:srgbClr val="007400"/>
                </a:solidFill>
                <a:latin typeface="Menlo-Regular"/>
              </a:rPr>
              <a:t>ARC</a:t>
            </a:r>
            <a:r>
              <a:rPr lang="zh-CN" altLang="en-US" sz="1600" dirty="0">
                <a:solidFill>
                  <a:srgbClr val="007400"/>
                </a:solidFill>
                <a:latin typeface="STHeitiSC-Light"/>
              </a:rPr>
              <a:t>中需要调用此句</a:t>
            </a: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[[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NSNotificationCenter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defaultCenter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removeObserver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}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2810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UIDevice</a:t>
            </a:r>
            <a:r>
              <a:rPr kumimoji="1" lang="zh-CN" altLang="en-US" dirty="0"/>
              <a:t>通知</a:t>
            </a:r>
          </a:p>
        </p:txBody>
      </p:sp>
      <p:sp>
        <p:nvSpPr>
          <p:cNvPr id="36866" name="内容占位符 2"/>
          <p:cNvSpPr>
            <a:spLocks noGrp="1"/>
          </p:cNvSpPr>
          <p:nvPr>
            <p:ph idx="1"/>
          </p:nvPr>
        </p:nvSpPr>
        <p:spPr>
          <a:xfrm>
            <a:off x="250825" y="1568560"/>
            <a:ext cx="8713788" cy="4392613"/>
          </a:xfrm>
        </p:spPr>
        <p:txBody>
          <a:bodyPr>
            <a:normAutofit/>
          </a:bodyPr>
          <a:lstStyle/>
          <a:p>
            <a:r>
              <a:rPr lang="en-US" altLang="zh-CN" sz="1600" dirty="0">
                <a:latin typeface="Heiti SC Light"/>
                <a:ea typeface="Heiti SC Light"/>
                <a:cs typeface="Heiti SC Light"/>
              </a:rPr>
              <a:t>UIDevice</a:t>
            </a:r>
            <a:r>
              <a:rPr lang="zh-CN" altLang="en-US" sz="1600" dirty="0">
                <a:latin typeface="Heiti SC Light"/>
                <a:ea typeface="Heiti SC Light"/>
                <a:cs typeface="Heiti SC Light"/>
              </a:rPr>
              <a:t>类提供了一个单粒对象，它代表着设备，通过它可以获得一些设备相关的信息，比如电池电量值</a:t>
            </a:r>
            <a:r>
              <a:rPr lang="en-US" altLang="zh-CN" sz="1600" dirty="0">
                <a:latin typeface="Heiti SC Light"/>
                <a:ea typeface="Heiti SC Light"/>
                <a:cs typeface="Heiti SC Light"/>
              </a:rPr>
              <a:t>(batteryLevel)</a:t>
            </a:r>
            <a:r>
              <a:rPr lang="zh-CN" altLang="en-US" sz="1600" dirty="0">
                <a:latin typeface="Heiti SC Light"/>
                <a:ea typeface="Heiti SC Light"/>
                <a:cs typeface="Heiti SC Light"/>
              </a:rPr>
              <a:t>、电池状态</a:t>
            </a:r>
            <a:r>
              <a:rPr lang="en-US" altLang="zh-CN" sz="1600" dirty="0">
                <a:latin typeface="Heiti SC Light"/>
                <a:ea typeface="Heiti SC Light"/>
                <a:cs typeface="Heiti SC Light"/>
              </a:rPr>
              <a:t>(batteryState)</a:t>
            </a:r>
            <a:r>
              <a:rPr lang="zh-CN" altLang="en-US" sz="1600" dirty="0">
                <a:latin typeface="Heiti SC Light"/>
                <a:ea typeface="Heiti SC Light"/>
                <a:cs typeface="Heiti SC Light"/>
              </a:rPr>
              <a:t>、设备的类型</a:t>
            </a:r>
            <a:r>
              <a:rPr lang="en-US" altLang="zh-CN" sz="1600" dirty="0">
                <a:latin typeface="Heiti SC Light"/>
                <a:ea typeface="Heiti SC Light"/>
                <a:cs typeface="Heiti SC Light"/>
              </a:rPr>
              <a:t>(model</a:t>
            </a:r>
            <a:r>
              <a:rPr lang="zh-CN" altLang="en-US" sz="1600" dirty="0">
                <a:latin typeface="Heiti SC Light"/>
                <a:ea typeface="Heiti SC Light"/>
                <a:cs typeface="Heiti SC Light"/>
              </a:rPr>
              <a:t>，比如</a:t>
            </a:r>
            <a:r>
              <a:rPr lang="en-US" altLang="zh-CN" sz="1600" dirty="0">
                <a:latin typeface="Heiti SC Light"/>
                <a:ea typeface="Heiti SC Light"/>
                <a:cs typeface="Heiti SC Light"/>
              </a:rPr>
              <a:t>iPod</a:t>
            </a:r>
            <a:r>
              <a:rPr lang="zh-CN" altLang="en-US" sz="1600" dirty="0">
                <a:latin typeface="Heiti SC Light"/>
                <a:ea typeface="Heiti SC Light"/>
                <a:cs typeface="Heiti SC Light"/>
              </a:rPr>
              <a:t>、</a:t>
            </a:r>
            <a:r>
              <a:rPr lang="en-US" altLang="zh-CN" sz="1600" dirty="0">
                <a:latin typeface="Heiti SC Light"/>
                <a:ea typeface="Heiti SC Light"/>
                <a:cs typeface="Heiti SC Light"/>
              </a:rPr>
              <a:t>iPhone</a:t>
            </a:r>
            <a:r>
              <a:rPr lang="zh-CN" altLang="en-US" sz="1600" dirty="0">
                <a:latin typeface="Heiti SC Light"/>
                <a:ea typeface="Heiti SC Light"/>
                <a:cs typeface="Heiti SC Light"/>
              </a:rPr>
              <a:t>等</a:t>
            </a:r>
            <a:r>
              <a:rPr lang="en-US" altLang="zh-CN" sz="1600" dirty="0">
                <a:latin typeface="Heiti SC Light"/>
                <a:ea typeface="Heiti SC Light"/>
                <a:cs typeface="Heiti SC Light"/>
              </a:rPr>
              <a:t>)</a:t>
            </a:r>
            <a:r>
              <a:rPr lang="zh-CN" altLang="en-US" sz="1600" dirty="0">
                <a:latin typeface="Heiti SC Light"/>
                <a:ea typeface="Heiti SC Light"/>
                <a:cs typeface="Heiti SC Light"/>
              </a:rPr>
              <a:t>、设备的系统</a:t>
            </a:r>
            <a:r>
              <a:rPr lang="en-US" altLang="zh-CN" sz="1600" dirty="0">
                <a:latin typeface="Heiti SC Light"/>
                <a:ea typeface="Heiti SC Light"/>
                <a:cs typeface="Heiti SC Light"/>
              </a:rPr>
              <a:t>(systemVersion</a:t>
            </a:r>
            <a:r>
              <a:rPr lang="en-US" altLang="zh-CN" sz="1600" dirty="0" smtClean="0">
                <a:latin typeface="Heiti SC Light"/>
                <a:ea typeface="Heiti SC Light"/>
                <a:cs typeface="Heiti SC Light"/>
              </a:rPr>
              <a:t>)</a:t>
            </a:r>
          </a:p>
          <a:p>
            <a:endParaRPr lang="en-US" altLang="zh-CN" sz="1600" dirty="0">
              <a:latin typeface="Heiti SC Light"/>
              <a:ea typeface="Heiti SC Light"/>
              <a:cs typeface="Heiti SC Light"/>
            </a:endParaRPr>
          </a:p>
          <a:p>
            <a:r>
              <a:rPr lang="zh-CN" altLang="en-US" sz="1600" dirty="0" smtClean="0">
                <a:latin typeface="Heiti SC Light"/>
                <a:ea typeface="Heiti SC Light"/>
                <a:cs typeface="Heiti SC Light"/>
              </a:rPr>
              <a:t>通过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UIDevice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currentDevice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zh-CN" altLang="en-US" sz="1600" dirty="0" smtClean="0">
                <a:latin typeface="Heiti SC Light"/>
                <a:ea typeface="Heiti SC Light"/>
                <a:cs typeface="Heiti SC Light"/>
              </a:rPr>
              <a:t>可以获取这个单粒对象</a:t>
            </a:r>
            <a:endParaRPr lang="en-US" altLang="zh-CN" sz="1600" dirty="0" smtClean="0">
              <a:latin typeface="Heiti SC Light"/>
              <a:ea typeface="Heiti SC Light"/>
              <a:cs typeface="Heiti SC Light"/>
            </a:endParaRPr>
          </a:p>
          <a:p>
            <a:endParaRPr lang="en-US" altLang="zh-CN" sz="1600" dirty="0">
              <a:latin typeface="Heiti SC Light"/>
              <a:ea typeface="Heiti SC Light"/>
              <a:cs typeface="Heiti SC Light"/>
            </a:endParaRPr>
          </a:p>
          <a:p>
            <a:r>
              <a:rPr lang="en-US" altLang="zh-CN" sz="1600" dirty="0">
                <a:latin typeface="Heiti SC Light"/>
                <a:ea typeface="Heiti SC Light"/>
                <a:cs typeface="Heiti SC Light"/>
              </a:rPr>
              <a:t>UIDevice</a:t>
            </a:r>
            <a:r>
              <a:rPr lang="zh-CN" altLang="en-US" sz="1600" dirty="0">
                <a:latin typeface="Heiti SC Light"/>
                <a:ea typeface="Heiti SC Light"/>
                <a:cs typeface="Heiti SC Light"/>
              </a:rPr>
              <a:t>对象会不间断地发布一些通知，下列是</a:t>
            </a:r>
            <a:r>
              <a:rPr lang="en-US" altLang="zh-CN" sz="1600" dirty="0">
                <a:latin typeface="Heiti SC Light"/>
                <a:ea typeface="Heiti SC Light"/>
                <a:cs typeface="Heiti SC Light"/>
              </a:rPr>
              <a:t>UIDevice</a:t>
            </a:r>
            <a:r>
              <a:rPr lang="zh-CN" altLang="en-US" sz="1600" dirty="0">
                <a:latin typeface="Heiti SC Light"/>
                <a:ea typeface="Heiti SC Light"/>
                <a:cs typeface="Heiti SC Light"/>
              </a:rPr>
              <a:t>对象所发布通知的名称常量：</a:t>
            </a:r>
            <a:endParaRPr lang="en-US" altLang="zh-CN" sz="1600" dirty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UIDeviceOrientationDidChangeNotification</a:t>
            </a:r>
            <a:r>
              <a:rPr lang="en-US" altLang="zh-CN" sz="1600" dirty="0">
                <a:latin typeface="Heiti SC Light"/>
                <a:ea typeface="Heiti SC Light"/>
                <a:cs typeface="Heiti SC Light"/>
              </a:rPr>
              <a:t> </a:t>
            </a:r>
            <a:r>
              <a:rPr lang="en-US" altLang="zh-CN" sz="16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600" dirty="0">
                <a:solidFill>
                  <a:srgbClr val="007400"/>
                </a:solidFill>
                <a:latin typeface="Menlo-Regular"/>
              </a:rPr>
              <a:t>设备旋转</a:t>
            </a:r>
            <a:endParaRPr lang="en-US" altLang="zh-CN" sz="1600" dirty="0">
              <a:solidFill>
                <a:srgbClr val="0074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UIDeviceBatteryStateDidChangeNotification</a:t>
            </a:r>
            <a:r>
              <a:rPr lang="en-US" altLang="zh-CN" sz="1600" dirty="0">
                <a:latin typeface="Heiti SC Light"/>
                <a:ea typeface="Heiti SC Light"/>
                <a:cs typeface="Heiti SC Light"/>
              </a:rPr>
              <a:t> </a:t>
            </a:r>
            <a:r>
              <a:rPr lang="en-US" altLang="zh-CN" sz="16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600" dirty="0" smtClean="0">
                <a:solidFill>
                  <a:srgbClr val="007400"/>
                </a:solidFill>
                <a:latin typeface="Menlo-Regular"/>
              </a:rPr>
              <a:t>电池状态改变</a:t>
            </a:r>
            <a:endParaRPr lang="en-US" altLang="zh-CN" sz="1600" dirty="0">
              <a:solidFill>
                <a:srgbClr val="0074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UIDeviceBatteryLevelDidChangeNotification</a:t>
            </a:r>
            <a:r>
              <a:rPr lang="zh-CN" altLang="en-US" sz="1600" dirty="0" smtClean="0">
                <a:solidFill>
                  <a:srgbClr val="5C2699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600" dirty="0" smtClean="0">
                <a:solidFill>
                  <a:srgbClr val="007400"/>
                </a:solidFill>
                <a:latin typeface="Menlo-Regular"/>
              </a:rPr>
              <a:t>电池电量改变</a:t>
            </a:r>
            <a:endParaRPr lang="en-US" altLang="zh-CN" sz="1600" dirty="0">
              <a:solidFill>
                <a:srgbClr val="0074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UIDeviceProximityStateDidChangeNotification</a:t>
            </a:r>
            <a:r>
              <a:rPr lang="en-US" altLang="zh-CN" sz="1600" dirty="0">
                <a:latin typeface="Heiti SC Light"/>
                <a:ea typeface="Heiti SC Light"/>
                <a:cs typeface="Heiti SC Light"/>
              </a:rPr>
              <a:t> </a:t>
            </a:r>
            <a:r>
              <a:rPr lang="en-US" altLang="zh-CN" sz="16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600" dirty="0">
                <a:solidFill>
                  <a:srgbClr val="007400"/>
                </a:solidFill>
                <a:latin typeface="Menlo-Regular"/>
              </a:rPr>
              <a:t>近距离传感器</a:t>
            </a:r>
            <a:r>
              <a:rPr lang="en-US" altLang="zh-CN" sz="1600" dirty="0">
                <a:solidFill>
                  <a:srgbClr val="007400"/>
                </a:solidFill>
                <a:latin typeface="Menlo-Regular"/>
              </a:rPr>
              <a:t>(</a:t>
            </a:r>
            <a:r>
              <a:rPr lang="zh-CN" altLang="en-US" sz="1600" dirty="0">
                <a:solidFill>
                  <a:srgbClr val="007400"/>
                </a:solidFill>
                <a:latin typeface="Menlo-Regular"/>
              </a:rPr>
              <a:t>比如设备贴近了使用者的脸部</a:t>
            </a:r>
            <a:r>
              <a:rPr lang="en-US" altLang="zh-CN" sz="1600" dirty="0">
                <a:solidFill>
                  <a:srgbClr val="007400"/>
                </a:solidFill>
                <a:latin typeface="Menlo-Regular"/>
              </a:rPr>
              <a:t>)</a:t>
            </a:r>
          </a:p>
          <a:p>
            <a:endParaRPr lang="zh-CN" altLang="en-US" sz="1600" dirty="0">
              <a:latin typeface="Heiti SC Light"/>
              <a:ea typeface="Heiti SC Light"/>
              <a:cs typeface="Heiti SC Light"/>
            </a:endParaRPr>
          </a:p>
        </p:txBody>
      </p:sp>
    </p:spTree>
    <p:extLst>
      <p:ext uri="{BB962C8B-B14F-4D97-AF65-F5344CB8AC3E}">
        <p14:creationId xmlns:p14="http://schemas.microsoft.com/office/powerpoint/2010/main" val="178633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6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6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6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68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68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68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68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build="p"/>
    </p:bldLst>
  </p:timing>
</p:sld>
</file>

<file path=ppt/theme/theme1.xml><?xml version="1.0" encoding="utf-8"?>
<a:theme xmlns:a="http://schemas.openxmlformats.org/drawingml/2006/main" name="史上最牛的游戏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史上最牛的游戏.potx</Template>
  <TotalTime>4966</TotalTime>
  <Words>839</Words>
  <Application>Microsoft Macintosh PowerPoint</Application>
  <PresentationFormat>全屏显示(4:3)</PresentationFormat>
  <Paragraphs>109</Paragraphs>
  <Slides>12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史上最牛的游戏</vt:lpstr>
      <vt:lpstr>通知机制</vt:lpstr>
      <vt:lpstr>掌握</vt:lpstr>
      <vt:lpstr>通知中心(NSNotificationCenter)</vt:lpstr>
      <vt:lpstr>通知(NSNotification)</vt:lpstr>
      <vt:lpstr>发布通知</vt:lpstr>
      <vt:lpstr>注册通知监听器</vt:lpstr>
      <vt:lpstr>注册通知监听器</vt:lpstr>
      <vt:lpstr>取消注册通知监听器</vt:lpstr>
      <vt:lpstr>UIDevice通知</vt:lpstr>
      <vt:lpstr>键盘通知</vt:lpstr>
      <vt:lpstr>键盘通知</vt:lpstr>
      <vt:lpstr>通知和代理的选择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aplle adsf</cp:lastModifiedBy>
  <cp:revision>1823</cp:revision>
  <dcterms:created xsi:type="dcterms:W3CDTF">2013-07-22T07:36:09Z</dcterms:created>
  <dcterms:modified xsi:type="dcterms:W3CDTF">2014-04-02T08:15:41Z</dcterms:modified>
</cp:coreProperties>
</file>