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6" r:id="rId3"/>
    <p:sldId id="287" r:id="rId4"/>
    <p:sldId id="288" r:id="rId5"/>
    <p:sldId id="276" r:id="rId6"/>
    <p:sldId id="277" r:id="rId7"/>
    <p:sldId id="278" r:id="rId8"/>
    <p:sldId id="279" r:id="rId9"/>
    <p:sldId id="280" r:id="rId10"/>
    <p:sldId id="281" r:id="rId11"/>
    <p:sldId id="282" r:id="rId12"/>
    <p:sldId id="283" r:id="rId13"/>
    <p:sldId id="284" r:id="rId14"/>
    <p:sldId id="285" r:id="rId15"/>
    <p:sldId id="289" r:id="rId16"/>
    <p:sldId id="266" r:id="rId17"/>
    <p:sldId id="267" r:id="rId18"/>
    <p:sldId id="269" r:id="rId19"/>
    <p:sldId id="273" r:id="rId20"/>
    <p:sldId id="271" r:id="rId21"/>
    <p:sldId id="272" r:id="rId22"/>
    <p:sldId id="270" r:id="rId23"/>
    <p:sldId id="274" r:id="rId24"/>
    <p:sldId id="275" r:id="rId25"/>
    <p:sldId id="265"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AEA7"/>
    <a:srgbClr val="A49D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8" autoAdjust="0"/>
    <p:restoredTop sz="94660"/>
  </p:normalViewPr>
  <p:slideViewPr>
    <p:cSldViewPr snapToGrid="0">
      <p:cViewPr varScale="1">
        <p:scale>
          <a:sx n="74" d="100"/>
          <a:sy n="74" d="100"/>
        </p:scale>
        <p:origin x="54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6/12/2017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6/12/2017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dirty="0"/>
              <a:pPr/>
              <a:t>6/12/2017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dirty="0"/>
              <a:pPr/>
              <a:t>6/12/2017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TW" altLang="en-US" smtClean="0"/>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dirty="0"/>
              <a:pPr/>
              <a:t>6/12/2017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6/12/2017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dirty="0"/>
              <a:pPr/>
              <a:t>6/12/2017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dirty="0"/>
              <a:pPr/>
              <a:t>6/12/2017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8000">
              <a:schemeClr val="bg2">
                <a:tint val="90000"/>
                <a:satMod val="92000"/>
                <a:lumMod val="120000"/>
              </a:schemeClr>
            </a:gs>
            <a:gs pos="100000">
              <a:schemeClr val="bg2">
                <a:shade val="98000"/>
                <a:satMod val="120000"/>
                <a:lumMod val="98000"/>
              </a:schemeClr>
            </a:gs>
          </a:gsLst>
          <a:path path="circle">
            <a:fillToRect l="50000" t="50000" r="100000" b="100000"/>
          </a:path>
          <a:tileRect/>
        </a:gradFill>
        <a:effectLst/>
      </p:bgPr>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6/12/2017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1.wmf"/><Relationship Id="rId4" Type="http://schemas.openxmlformats.org/officeDocument/2006/relationships/oleObject" Target="../embeddings/oleObject6.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4.png"/><Relationship Id="rId4" Type="http://schemas.openxmlformats.org/officeDocument/2006/relationships/image" Target="../media/image13.wmf"/></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7.png"/><Relationship Id="rId4" Type="http://schemas.openxmlformats.org/officeDocument/2006/relationships/image" Target="../media/image3.wmf"/></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1.wmf"/><Relationship Id="rId5" Type="http://schemas.openxmlformats.org/officeDocument/2006/relationships/oleObject" Target="../embeddings/oleObject10.bin"/><Relationship Id="rId4" Type="http://schemas.openxmlformats.org/officeDocument/2006/relationships/image" Target="../media/image20.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4.wmf"/><Relationship Id="rId5" Type="http://schemas.openxmlformats.org/officeDocument/2006/relationships/oleObject" Target="../embeddings/oleObject12.bin"/><Relationship Id="rId4" Type="http://schemas.openxmlformats.org/officeDocument/2006/relationships/image" Target="../media/image23.wmf"/></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27.png"/><Relationship Id="rId4" Type="http://schemas.openxmlformats.org/officeDocument/2006/relationships/image" Target="../media/image26.wmf"/></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image" Target="../media/image3.wmf"/></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3.bin"/><Relationship Id="rId4" Type="http://schemas.openxmlformats.org/officeDocument/2006/relationships/image" Target="../media/image5.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9.wmf"/><Relationship Id="rId5" Type="http://schemas.openxmlformats.org/officeDocument/2006/relationships/oleObject" Target="../embeddings/oleObject5.bin"/><Relationship Id="rId4" Type="http://schemas.openxmlformats.org/officeDocument/2006/relationships/image" Target="../media/image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字方塊 9"/>
          <p:cNvSpPr txBox="1"/>
          <p:nvPr/>
        </p:nvSpPr>
        <p:spPr>
          <a:xfrm>
            <a:off x="407418" y="666427"/>
            <a:ext cx="11423511" cy="2246769"/>
          </a:xfrm>
          <a:prstGeom prst="rect">
            <a:avLst/>
          </a:prstGeom>
          <a:noFill/>
        </p:spPr>
        <p:txBody>
          <a:bodyPr wrap="square" rtlCol="0">
            <a:spAutoFit/>
          </a:bodyPr>
          <a:lstStyle/>
          <a:p>
            <a:pPr algn="ctr"/>
            <a:r>
              <a:rPr lang="zh-TW" altLang="en-US" sz="5400" dirty="0">
                <a:latin typeface="Times New Roman" panose="02020603050405020304" pitchFamily="18" charset="0"/>
                <a:ea typeface="標楷體" panose="03000509000000000000" pitchFamily="65" charset="-120"/>
              </a:rPr>
              <a:t>電機機械</a:t>
            </a:r>
            <a:r>
              <a:rPr lang="en-US" altLang="zh-TW" sz="5400" dirty="0">
                <a:latin typeface="Times New Roman" panose="02020603050405020304" pitchFamily="18" charset="0"/>
                <a:ea typeface="標楷體" panose="03000509000000000000" pitchFamily="65" charset="-120"/>
              </a:rPr>
              <a:t/>
            </a:r>
            <a:br>
              <a:rPr lang="en-US" altLang="zh-TW" sz="5400" dirty="0">
                <a:latin typeface="Times New Roman" panose="02020603050405020304" pitchFamily="18" charset="0"/>
                <a:ea typeface="標楷體" panose="03000509000000000000" pitchFamily="65" charset="-120"/>
              </a:rPr>
            </a:br>
            <a:r>
              <a:rPr lang="en-US" altLang="zh-TW" sz="5400" dirty="0">
                <a:latin typeface="Times New Roman" panose="02020603050405020304" pitchFamily="18" charset="0"/>
                <a:ea typeface="標楷體" panose="03000509000000000000" pitchFamily="65" charset="-120"/>
              </a:rPr>
              <a:t>Final Project</a:t>
            </a:r>
            <a:r>
              <a:rPr lang="en-US" altLang="zh-TW" sz="3200" b="1" dirty="0" smtClean="0"/>
              <a:t>              </a:t>
            </a:r>
            <a:r>
              <a:rPr lang="zh-TW" altLang="en-US" sz="3200" b="1" dirty="0" smtClean="0"/>
              <a:t>  </a:t>
            </a:r>
            <a:endParaRPr lang="en-US" altLang="zh-TW" sz="3200" b="1" dirty="0" smtClean="0"/>
          </a:p>
          <a:p>
            <a:pPr algn="ctr"/>
            <a:r>
              <a:rPr lang="en-US" altLang="zh-TW" sz="3200" dirty="0" smtClean="0"/>
              <a:t>Class D </a:t>
            </a:r>
            <a:r>
              <a:rPr lang="zh-TW" altLang="en-US" sz="3200" dirty="0" smtClean="0"/>
              <a:t>以及</a:t>
            </a:r>
            <a:r>
              <a:rPr lang="en-US" altLang="zh-TW" sz="3200" dirty="0"/>
              <a:t>Class </a:t>
            </a:r>
            <a:r>
              <a:rPr lang="en-US" altLang="zh-TW" sz="3200" dirty="0" smtClean="0"/>
              <a:t>E </a:t>
            </a:r>
            <a:r>
              <a:rPr lang="zh-TW" altLang="en-US" sz="3200" dirty="0" smtClean="0"/>
              <a:t>效率推導</a:t>
            </a:r>
            <a:endParaRPr lang="zh-TW" altLang="en-US" sz="3200" b="1" dirty="0">
              <a:latin typeface="GungsuhChe" panose="02030609000101010101" pitchFamily="49" charset="-127"/>
              <a:ea typeface="GungsuhChe" panose="02030609000101010101" pitchFamily="49" charset="-127"/>
            </a:endParaRPr>
          </a:p>
        </p:txBody>
      </p:sp>
      <p:sp>
        <p:nvSpPr>
          <p:cNvPr id="11" name="副標題 2"/>
          <p:cNvSpPr>
            <a:spLocks noGrp="1"/>
          </p:cNvSpPr>
          <p:nvPr>
            <p:ph type="subTitle" idx="1"/>
          </p:nvPr>
        </p:nvSpPr>
        <p:spPr>
          <a:xfrm>
            <a:off x="5182648" y="4095331"/>
            <a:ext cx="3638079" cy="2093033"/>
          </a:xfrm>
        </p:spPr>
        <p:txBody>
          <a:bodyPr>
            <a:noAutofit/>
          </a:bodyPr>
          <a:lstStyle/>
          <a:p>
            <a:r>
              <a:rPr lang="zh-TW" altLang="en-US" sz="2000" b="1" dirty="0" smtClean="0">
                <a:solidFill>
                  <a:schemeClr val="tx1"/>
                </a:solidFill>
              </a:rPr>
              <a:t>指導</a:t>
            </a:r>
            <a:r>
              <a:rPr lang="zh-TW" altLang="en-US" sz="2000" b="1" dirty="0">
                <a:solidFill>
                  <a:schemeClr val="tx1"/>
                </a:solidFill>
              </a:rPr>
              <a:t>教授</a:t>
            </a:r>
            <a:r>
              <a:rPr lang="zh-TW" altLang="en-US" sz="2000" b="1" dirty="0" smtClean="0">
                <a:solidFill>
                  <a:schemeClr val="tx1"/>
                </a:solidFill>
              </a:rPr>
              <a:t>：郭永超</a:t>
            </a:r>
            <a:endParaRPr lang="en-US" altLang="zh-TW" sz="2000" b="1" dirty="0" smtClean="0">
              <a:solidFill>
                <a:schemeClr val="tx1"/>
              </a:solidFill>
            </a:endParaRPr>
          </a:p>
          <a:p>
            <a:r>
              <a:rPr lang="zh-TW" altLang="en-US" sz="2000" b="1" dirty="0" smtClean="0">
                <a:solidFill>
                  <a:schemeClr val="tx1"/>
                </a:solidFill>
              </a:rPr>
              <a:t>  班</a:t>
            </a:r>
            <a:r>
              <a:rPr lang="en-US" sz="2000" b="1" dirty="0" smtClean="0">
                <a:solidFill>
                  <a:schemeClr val="tx1"/>
                </a:solidFill>
              </a:rPr>
              <a:t>    </a:t>
            </a:r>
            <a:r>
              <a:rPr lang="zh-TW" altLang="en-US" sz="2000" b="1" dirty="0" smtClean="0">
                <a:solidFill>
                  <a:schemeClr val="tx1"/>
                </a:solidFill>
              </a:rPr>
              <a:t>級 ：電子</a:t>
            </a:r>
            <a:r>
              <a:rPr lang="en-US" altLang="zh-TW" sz="2000" b="1" dirty="0" smtClean="0">
                <a:solidFill>
                  <a:schemeClr val="tx1"/>
                </a:solidFill>
              </a:rPr>
              <a:t>4</a:t>
            </a:r>
            <a:r>
              <a:rPr lang="en-US" sz="2000" b="1" dirty="0" smtClean="0">
                <a:solidFill>
                  <a:schemeClr val="tx1"/>
                </a:solidFill>
              </a:rPr>
              <a:t>A</a:t>
            </a:r>
          </a:p>
          <a:p>
            <a:r>
              <a:rPr lang="zh-TW" altLang="en-US" sz="2000" b="1" dirty="0" smtClean="0">
                <a:solidFill>
                  <a:schemeClr val="tx1"/>
                </a:solidFill>
              </a:rPr>
              <a:t>學生</a:t>
            </a:r>
            <a:r>
              <a:rPr lang="zh-TW" altLang="en-US" sz="2000" b="1" dirty="0">
                <a:solidFill>
                  <a:schemeClr val="tx1"/>
                </a:solidFill>
              </a:rPr>
              <a:t>姓名</a:t>
            </a:r>
            <a:r>
              <a:rPr lang="zh-TW" altLang="en-US" sz="2000" b="1" dirty="0" smtClean="0">
                <a:solidFill>
                  <a:schemeClr val="tx1"/>
                </a:solidFill>
              </a:rPr>
              <a:t>：廖振東</a:t>
            </a:r>
            <a:r>
              <a:rPr lang="en-US" altLang="zh-TW" sz="2000" b="1" dirty="0" smtClean="0">
                <a:solidFill>
                  <a:schemeClr val="tx1"/>
                </a:solidFill>
              </a:rPr>
              <a:t>,  </a:t>
            </a:r>
            <a:r>
              <a:rPr lang="zh-TW" altLang="en-US" sz="2000" b="1" dirty="0" smtClean="0">
                <a:solidFill>
                  <a:schemeClr val="tx1"/>
                </a:solidFill>
              </a:rPr>
              <a:t>劉</a:t>
            </a:r>
            <a:r>
              <a:rPr lang="zh-TW" altLang="en-US" sz="2000" b="1" dirty="0">
                <a:solidFill>
                  <a:schemeClr val="tx1"/>
                </a:solidFill>
              </a:rPr>
              <a:t>峻</a:t>
            </a:r>
            <a:r>
              <a:rPr lang="zh-TW" altLang="en-US" sz="2000" b="1" dirty="0" smtClean="0">
                <a:solidFill>
                  <a:schemeClr val="tx1"/>
                </a:solidFill>
              </a:rPr>
              <a:t>瑜 </a:t>
            </a:r>
            <a:endParaRPr lang="en-US" sz="2000" b="1" dirty="0">
              <a:solidFill>
                <a:schemeClr val="tx1"/>
              </a:solidFill>
            </a:endParaRPr>
          </a:p>
          <a:p>
            <a:r>
              <a:rPr lang="zh-TW" altLang="en-US" sz="2000" b="1" dirty="0" smtClean="0">
                <a:solidFill>
                  <a:schemeClr val="tx1"/>
                </a:solidFill>
              </a:rPr>
              <a:t>  學</a:t>
            </a:r>
            <a:r>
              <a:rPr lang="en-US" sz="2000" b="1" dirty="0" smtClean="0">
                <a:solidFill>
                  <a:schemeClr val="tx1"/>
                </a:solidFill>
              </a:rPr>
              <a:t>    </a:t>
            </a:r>
            <a:r>
              <a:rPr lang="zh-TW" altLang="en-US" sz="2000" b="1" dirty="0" smtClean="0">
                <a:solidFill>
                  <a:schemeClr val="tx1"/>
                </a:solidFill>
              </a:rPr>
              <a:t>號  </a:t>
            </a:r>
            <a:r>
              <a:rPr lang="en-US" altLang="zh-TW" sz="2000" b="1" dirty="0" smtClean="0">
                <a:solidFill>
                  <a:schemeClr val="tx1"/>
                </a:solidFill>
              </a:rPr>
              <a:t>:</a:t>
            </a:r>
            <a:r>
              <a:rPr lang="zh-TW" altLang="en-US" sz="2000" b="1" dirty="0" smtClean="0">
                <a:solidFill>
                  <a:schemeClr val="tx1"/>
                </a:solidFill>
              </a:rPr>
              <a:t> </a:t>
            </a:r>
            <a:r>
              <a:rPr lang="en-US" altLang="zh-TW" sz="2000" b="1" dirty="0" smtClean="0">
                <a:solidFill>
                  <a:schemeClr val="tx1"/>
                </a:solidFill>
              </a:rPr>
              <a:t>0252040 , </a:t>
            </a:r>
            <a:r>
              <a:rPr lang="en-US" sz="2000" b="1" dirty="0" smtClean="0">
                <a:solidFill>
                  <a:schemeClr val="tx1"/>
                </a:solidFill>
              </a:rPr>
              <a:t>0252038</a:t>
            </a:r>
            <a:r>
              <a:rPr lang="zh-TW" altLang="en-US" sz="2000" b="1" dirty="0" smtClean="0">
                <a:solidFill>
                  <a:schemeClr val="tx1"/>
                </a:solidFill>
              </a:rPr>
              <a:t>  </a:t>
            </a:r>
            <a:endParaRPr lang="en-US" sz="2000" b="1" dirty="0">
              <a:solidFill>
                <a:schemeClr val="tx1"/>
              </a:solidFill>
            </a:endParaRPr>
          </a:p>
          <a:p>
            <a:endParaRPr lang="en-US" sz="2000" b="1" dirty="0">
              <a:solidFill>
                <a:schemeClr val="tx1"/>
              </a:solidFill>
            </a:endParaRPr>
          </a:p>
        </p:txBody>
      </p:sp>
    </p:spTree>
    <p:extLst>
      <p:ext uri="{BB962C8B-B14F-4D97-AF65-F5344CB8AC3E}">
        <p14:creationId xmlns:p14="http://schemas.microsoft.com/office/powerpoint/2010/main" val="8898681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10602" y="128515"/>
            <a:ext cx="8596668" cy="841829"/>
          </a:xfrm>
        </p:spPr>
        <p:txBody>
          <a:bodyPr/>
          <a:lstStyle/>
          <a:p>
            <a:r>
              <a:rPr lang="en-US" altLang="zh-TW" dirty="0"/>
              <a:t>Class E</a:t>
            </a:r>
            <a:r>
              <a:rPr lang="zh-TW" altLang="en-US" dirty="0"/>
              <a:t>效率推導</a:t>
            </a:r>
          </a:p>
        </p:txBody>
      </p:sp>
      <p:sp>
        <p:nvSpPr>
          <p:cNvPr id="4" name="投影片編號版面配置區 3"/>
          <p:cNvSpPr>
            <a:spLocks noGrp="1"/>
          </p:cNvSpPr>
          <p:nvPr>
            <p:ph type="sldNum" sz="quarter" idx="12"/>
          </p:nvPr>
        </p:nvSpPr>
        <p:spPr/>
        <p:txBody>
          <a:bodyPr/>
          <a:lstStyle/>
          <a:p>
            <a:fld id="{A35B5AA7-147E-45BD-8BEE-00031081212D}" type="slidenum">
              <a:rPr lang="zh-TW" altLang="en-US" smtClean="0"/>
              <a:pPr/>
              <a:t>10</a:t>
            </a:fld>
            <a:endParaRPr lang="zh-TW" altLang="en-US"/>
          </a:p>
        </p:txBody>
      </p:sp>
      <p:sp>
        <p:nvSpPr>
          <p:cNvPr id="9" name="內容版面配置區 2"/>
          <p:cNvSpPr>
            <a:spLocks noGrp="1"/>
          </p:cNvSpPr>
          <p:nvPr>
            <p:ph idx="1"/>
          </p:nvPr>
        </p:nvSpPr>
        <p:spPr>
          <a:xfrm>
            <a:off x="1295400" y="1145060"/>
            <a:ext cx="9601200" cy="4114800"/>
          </a:xfrm>
        </p:spPr>
        <p:txBody>
          <a:bodyPr>
            <a:noAutofit/>
          </a:bodyPr>
          <a:lstStyle/>
          <a:p>
            <a:r>
              <a:rPr lang="zh-TW" altLang="en-US" sz="2400" b="1" dirty="0" smtClean="0">
                <a:latin typeface="標楷體" panose="03000509000000000000" pitchFamily="65" charset="-120"/>
                <a:ea typeface="標楷體" panose="03000509000000000000" pitchFamily="65" charset="-120"/>
              </a:rPr>
              <a:t>電路轉</a:t>
            </a:r>
            <a:r>
              <a:rPr lang="zh-TW" altLang="en-US" sz="2400" b="1" dirty="0">
                <a:latin typeface="標楷體" panose="03000509000000000000" pitchFamily="65" charset="-120"/>
                <a:ea typeface="標楷體" panose="03000509000000000000" pitchFamily="65" charset="-120"/>
              </a:rPr>
              <a:t>換</a:t>
            </a:r>
            <a:endParaRPr lang="en-US" altLang="zh-TW" sz="2400" b="1" dirty="0">
              <a:latin typeface="標楷體" panose="03000509000000000000" pitchFamily="65" charset="-120"/>
              <a:ea typeface="標楷體" panose="03000509000000000000" pitchFamily="65" charset="-120"/>
            </a:endParaRPr>
          </a:p>
          <a:p>
            <a:endParaRPr lang="en-US" altLang="zh-TW" sz="2400" b="1" dirty="0">
              <a:latin typeface="標楷體" panose="03000509000000000000" pitchFamily="65" charset="-120"/>
              <a:ea typeface="標楷體" panose="03000509000000000000" pitchFamily="65" charset="-120"/>
            </a:endParaRPr>
          </a:p>
          <a:p>
            <a:endParaRPr lang="en-US" altLang="zh-TW" sz="2400" b="1" dirty="0" smtClean="0">
              <a:latin typeface="標楷體" panose="03000509000000000000" pitchFamily="65" charset="-120"/>
              <a:ea typeface="標楷體" panose="03000509000000000000" pitchFamily="65" charset="-120"/>
            </a:endParaRPr>
          </a:p>
          <a:p>
            <a:endParaRPr lang="en-US" altLang="zh-TW" sz="2400" b="1" dirty="0">
              <a:latin typeface="標楷體" panose="03000509000000000000" pitchFamily="65" charset="-120"/>
              <a:ea typeface="標楷體" panose="03000509000000000000" pitchFamily="65" charset="-120"/>
            </a:endParaRPr>
          </a:p>
          <a:p>
            <a:endParaRPr lang="en-US" altLang="zh-TW" sz="2400" b="1" dirty="0" smtClean="0">
              <a:latin typeface="標楷體" panose="03000509000000000000" pitchFamily="65" charset="-120"/>
              <a:ea typeface="標楷體" panose="03000509000000000000" pitchFamily="65" charset="-120"/>
            </a:endParaRPr>
          </a:p>
          <a:p>
            <a:endParaRPr lang="en-US" altLang="zh-TW" sz="2400" b="1" dirty="0">
              <a:latin typeface="標楷體" panose="03000509000000000000" pitchFamily="65" charset="-120"/>
              <a:ea typeface="標楷體" panose="03000509000000000000" pitchFamily="65" charset="-120"/>
            </a:endParaRPr>
          </a:p>
          <a:p>
            <a:pPr marL="45720" indent="0">
              <a:buNone/>
            </a:pPr>
            <a:r>
              <a:rPr lang="en-US" altLang="zh-TW" sz="2400" b="1" dirty="0" smtClean="0">
                <a:latin typeface="標楷體" panose="03000509000000000000" pitchFamily="65" charset="-120"/>
                <a:ea typeface="標楷體" panose="03000509000000000000" pitchFamily="65" charset="-120"/>
              </a:rPr>
              <a:t>        </a:t>
            </a:r>
            <a:endParaRPr lang="zh-TW" altLang="en-US" sz="2400" b="1" dirty="0">
              <a:latin typeface="標楷體" panose="03000509000000000000" pitchFamily="65" charset="-120"/>
              <a:ea typeface="標楷體" panose="03000509000000000000" pitchFamily="65" charset="-120"/>
            </a:endParaRPr>
          </a:p>
        </p:txBody>
      </p:sp>
      <p:pic>
        <p:nvPicPr>
          <p:cNvPr id="6" name="圖片 5"/>
          <p:cNvPicPr>
            <a:picLocks noChangeAspect="1"/>
          </p:cNvPicPr>
          <p:nvPr/>
        </p:nvPicPr>
        <p:blipFill>
          <a:blip r:embed="rId2"/>
          <a:stretch>
            <a:fillRect/>
          </a:stretch>
        </p:blipFill>
        <p:spPr>
          <a:xfrm>
            <a:off x="3734394" y="970344"/>
            <a:ext cx="4229100" cy="5600700"/>
          </a:xfrm>
          <a:prstGeom prst="rect">
            <a:avLst/>
          </a:prstGeom>
        </p:spPr>
      </p:pic>
    </p:spTree>
    <p:extLst>
      <p:ext uri="{BB962C8B-B14F-4D97-AF65-F5344CB8AC3E}">
        <p14:creationId xmlns:p14="http://schemas.microsoft.com/office/powerpoint/2010/main" val="37511672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83359" y="197164"/>
            <a:ext cx="8596668" cy="769257"/>
          </a:xfrm>
        </p:spPr>
        <p:txBody>
          <a:bodyPr/>
          <a:lstStyle/>
          <a:p>
            <a:r>
              <a:rPr lang="en-US" altLang="zh-TW" dirty="0"/>
              <a:t>Class E</a:t>
            </a:r>
            <a:r>
              <a:rPr lang="zh-TW" altLang="en-US" dirty="0"/>
              <a:t>效率推導</a:t>
            </a:r>
          </a:p>
        </p:txBody>
      </p:sp>
      <p:sp>
        <p:nvSpPr>
          <p:cNvPr id="4" name="投影片編號版面配置區 3"/>
          <p:cNvSpPr>
            <a:spLocks noGrp="1"/>
          </p:cNvSpPr>
          <p:nvPr>
            <p:ph type="sldNum" sz="quarter" idx="12"/>
          </p:nvPr>
        </p:nvSpPr>
        <p:spPr/>
        <p:txBody>
          <a:bodyPr/>
          <a:lstStyle/>
          <a:p>
            <a:fld id="{A35B5AA7-147E-45BD-8BEE-00031081212D}" type="slidenum">
              <a:rPr lang="zh-TW" altLang="en-US" smtClean="0"/>
              <a:pPr/>
              <a:t>11</a:t>
            </a:fld>
            <a:endParaRPr lang="zh-TW" altLang="en-US"/>
          </a:p>
        </p:txBody>
      </p:sp>
      <p:pic>
        <p:nvPicPr>
          <p:cNvPr id="3" name="圖片 2"/>
          <p:cNvPicPr>
            <a:picLocks noChangeAspect="1"/>
          </p:cNvPicPr>
          <p:nvPr/>
        </p:nvPicPr>
        <p:blipFill>
          <a:blip r:embed="rId3"/>
          <a:stretch>
            <a:fillRect/>
          </a:stretch>
        </p:blipFill>
        <p:spPr>
          <a:xfrm>
            <a:off x="1385968" y="2517198"/>
            <a:ext cx="3895725" cy="2266950"/>
          </a:xfrm>
          <a:prstGeom prst="rect">
            <a:avLst/>
          </a:prstGeom>
        </p:spPr>
      </p:pic>
      <p:sp>
        <p:nvSpPr>
          <p:cNvPr id="8" name="內容版面配置區 2"/>
          <p:cNvSpPr>
            <a:spLocks noGrp="1"/>
          </p:cNvSpPr>
          <p:nvPr>
            <p:ph idx="1"/>
          </p:nvPr>
        </p:nvSpPr>
        <p:spPr>
          <a:xfrm>
            <a:off x="1295400" y="1145060"/>
            <a:ext cx="9601200" cy="4114800"/>
          </a:xfrm>
        </p:spPr>
        <p:txBody>
          <a:bodyPr>
            <a:noAutofit/>
          </a:bodyPr>
          <a:lstStyle/>
          <a:p>
            <a:r>
              <a:rPr lang="zh-TW" altLang="en-US" sz="2400" b="1" dirty="0" smtClean="0">
                <a:latin typeface="標楷體" panose="03000509000000000000" pitchFamily="65" charset="-120"/>
                <a:ea typeface="標楷體" panose="03000509000000000000" pitchFamily="65" charset="-120"/>
              </a:rPr>
              <a:t>分壓計</a:t>
            </a:r>
            <a:r>
              <a:rPr lang="zh-TW" altLang="en-US" sz="2400" b="1" dirty="0">
                <a:latin typeface="標楷體" panose="03000509000000000000" pitchFamily="65" charset="-120"/>
                <a:ea typeface="標楷體" panose="03000509000000000000" pitchFamily="65" charset="-120"/>
              </a:rPr>
              <a:t>算</a:t>
            </a:r>
            <a:endParaRPr lang="en-US" altLang="zh-TW" sz="2400" b="1" dirty="0">
              <a:latin typeface="標楷體" panose="03000509000000000000" pitchFamily="65" charset="-120"/>
              <a:ea typeface="標楷體" panose="03000509000000000000" pitchFamily="65" charset="-120"/>
            </a:endParaRPr>
          </a:p>
          <a:p>
            <a:endParaRPr lang="en-US" altLang="zh-TW" sz="2400" b="1" dirty="0">
              <a:latin typeface="標楷體" panose="03000509000000000000" pitchFamily="65" charset="-120"/>
              <a:ea typeface="標楷體" panose="03000509000000000000" pitchFamily="65" charset="-120"/>
            </a:endParaRPr>
          </a:p>
          <a:p>
            <a:endParaRPr lang="en-US" altLang="zh-TW" sz="2400" b="1" dirty="0" smtClean="0">
              <a:latin typeface="標楷體" panose="03000509000000000000" pitchFamily="65" charset="-120"/>
              <a:ea typeface="標楷體" panose="03000509000000000000" pitchFamily="65" charset="-120"/>
            </a:endParaRPr>
          </a:p>
          <a:p>
            <a:endParaRPr lang="en-US" altLang="zh-TW" sz="2400" b="1" dirty="0">
              <a:latin typeface="標楷體" panose="03000509000000000000" pitchFamily="65" charset="-120"/>
              <a:ea typeface="標楷體" panose="03000509000000000000" pitchFamily="65" charset="-120"/>
            </a:endParaRPr>
          </a:p>
          <a:p>
            <a:endParaRPr lang="en-US" altLang="zh-TW" sz="2400" b="1" dirty="0" smtClean="0">
              <a:latin typeface="標楷體" panose="03000509000000000000" pitchFamily="65" charset="-120"/>
              <a:ea typeface="標楷體" panose="03000509000000000000" pitchFamily="65" charset="-120"/>
            </a:endParaRPr>
          </a:p>
          <a:p>
            <a:endParaRPr lang="en-US" altLang="zh-TW" sz="2400" b="1" dirty="0">
              <a:latin typeface="標楷體" panose="03000509000000000000" pitchFamily="65" charset="-120"/>
              <a:ea typeface="標楷體" panose="03000509000000000000" pitchFamily="65" charset="-120"/>
            </a:endParaRPr>
          </a:p>
          <a:p>
            <a:pPr marL="45720" indent="0">
              <a:buNone/>
            </a:pPr>
            <a:r>
              <a:rPr lang="en-US" altLang="zh-TW" sz="2400" b="1" dirty="0" smtClean="0">
                <a:latin typeface="標楷體" panose="03000509000000000000" pitchFamily="65" charset="-120"/>
                <a:ea typeface="標楷體" panose="03000509000000000000" pitchFamily="65" charset="-120"/>
              </a:rPr>
              <a:t>        </a:t>
            </a:r>
            <a:endParaRPr lang="zh-TW" altLang="en-US" sz="2400" b="1" dirty="0">
              <a:latin typeface="標楷體" panose="03000509000000000000" pitchFamily="65" charset="-120"/>
              <a:ea typeface="標楷體" panose="03000509000000000000" pitchFamily="65" charset="-120"/>
            </a:endParaRPr>
          </a:p>
        </p:txBody>
      </p:sp>
      <p:graphicFrame>
        <p:nvGraphicFramePr>
          <p:cNvPr id="9" name="Object 2"/>
          <p:cNvGraphicFramePr>
            <a:graphicFrameLocks noChangeAspect="1"/>
          </p:cNvGraphicFramePr>
          <p:nvPr>
            <p:extLst>
              <p:ext uri="{D42A27DB-BD31-4B8C-83A1-F6EECF244321}">
                <p14:modId xmlns:p14="http://schemas.microsoft.com/office/powerpoint/2010/main" val="1489276519"/>
              </p:ext>
            </p:extLst>
          </p:nvPr>
        </p:nvGraphicFramePr>
        <p:xfrm>
          <a:off x="5249863" y="1074738"/>
          <a:ext cx="5594350" cy="4921250"/>
        </p:xfrm>
        <a:graphic>
          <a:graphicData uri="http://schemas.openxmlformats.org/presentationml/2006/ole">
            <mc:AlternateContent xmlns:mc="http://schemas.openxmlformats.org/markup-compatibility/2006">
              <mc:Choice xmlns:v="urn:schemas-microsoft-com:vml" Requires="v">
                <p:oleObj spid="_x0000_s11299" name="方程式" r:id="rId4" imgW="4000320" imgH="3517560" progId="Equation.3">
                  <p:embed/>
                </p:oleObj>
              </mc:Choice>
              <mc:Fallback>
                <p:oleObj name="方程式" r:id="rId4" imgW="4000320" imgH="3517560" progId="Equation.3">
                  <p:embed/>
                  <p:pic>
                    <p:nvPicPr>
                      <p:cNvPr id="0" name=""/>
                      <p:cNvPicPr>
                        <a:picLocks noChangeAspect="1" noChangeArrowheads="1"/>
                      </p:cNvPicPr>
                      <p:nvPr/>
                    </p:nvPicPr>
                    <p:blipFill>
                      <a:blip r:embed="rId5"/>
                      <a:srcRect/>
                      <a:stretch>
                        <a:fillRect/>
                      </a:stretch>
                    </p:blipFill>
                    <p:spPr bwMode="auto">
                      <a:xfrm>
                        <a:off x="5249863" y="1074738"/>
                        <a:ext cx="5594350" cy="492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9490250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29916" y="178244"/>
            <a:ext cx="8596668" cy="856343"/>
          </a:xfrm>
        </p:spPr>
        <p:txBody>
          <a:bodyPr/>
          <a:lstStyle/>
          <a:p>
            <a:r>
              <a:rPr lang="en-US" altLang="zh-TW" dirty="0"/>
              <a:t>Class E</a:t>
            </a:r>
            <a:r>
              <a:rPr lang="zh-TW" altLang="en-US" dirty="0"/>
              <a:t>效率推導</a:t>
            </a:r>
          </a:p>
        </p:txBody>
      </p:sp>
      <p:sp>
        <p:nvSpPr>
          <p:cNvPr id="4" name="投影片編號版面配置區 3"/>
          <p:cNvSpPr>
            <a:spLocks noGrp="1"/>
          </p:cNvSpPr>
          <p:nvPr>
            <p:ph type="sldNum" sz="quarter" idx="12"/>
          </p:nvPr>
        </p:nvSpPr>
        <p:spPr/>
        <p:txBody>
          <a:bodyPr/>
          <a:lstStyle/>
          <a:p>
            <a:fld id="{A35B5AA7-147E-45BD-8BEE-00031081212D}" type="slidenum">
              <a:rPr lang="zh-TW" altLang="en-US" smtClean="0"/>
              <a:pPr/>
              <a:t>12</a:t>
            </a:fld>
            <a:endParaRPr lang="zh-TW" altLang="en-US"/>
          </a:p>
        </p:txBody>
      </p:sp>
      <p:graphicFrame>
        <p:nvGraphicFramePr>
          <p:cNvPr id="8194" name="Object 2"/>
          <p:cNvGraphicFramePr>
            <a:graphicFrameLocks noChangeAspect="1"/>
          </p:cNvGraphicFramePr>
          <p:nvPr>
            <p:extLst>
              <p:ext uri="{D42A27DB-BD31-4B8C-83A1-F6EECF244321}">
                <p14:modId xmlns:p14="http://schemas.microsoft.com/office/powerpoint/2010/main" val="4121274995"/>
              </p:ext>
            </p:extLst>
          </p:nvPr>
        </p:nvGraphicFramePr>
        <p:xfrm>
          <a:off x="5776686" y="2811260"/>
          <a:ext cx="4630738" cy="2490787"/>
        </p:xfrm>
        <a:graphic>
          <a:graphicData uri="http://schemas.openxmlformats.org/presentationml/2006/ole">
            <mc:AlternateContent xmlns:mc="http://schemas.openxmlformats.org/markup-compatibility/2006">
              <mc:Choice xmlns:v="urn:schemas-microsoft-com:vml" Requires="v">
                <p:oleObj spid="_x0000_s12323" name="方程式" r:id="rId3" imgW="2882880" imgH="1549080" progId="Equation.3">
                  <p:embed/>
                </p:oleObj>
              </mc:Choice>
              <mc:Fallback>
                <p:oleObj name="方程式" r:id="rId3" imgW="2882880" imgH="1549080" progId="Equation.3">
                  <p:embed/>
                  <p:pic>
                    <p:nvPicPr>
                      <p:cNvPr id="0" name=""/>
                      <p:cNvPicPr>
                        <a:picLocks noChangeAspect="1" noChangeArrowheads="1"/>
                      </p:cNvPicPr>
                      <p:nvPr/>
                    </p:nvPicPr>
                    <p:blipFill>
                      <a:blip r:embed="rId4"/>
                      <a:srcRect/>
                      <a:stretch>
                        <a:fillRect/>
                      </a:stretch>
                    </p:blipFill>
                    <p:spPr bwMode="auto">
                      <a:xfrm>
                        <a:off x="5776686" y="2811260"/>
                        <a:ext cx="4630738" cy="2490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內容版面配置區 2"/>
          <p:cNvSpPr>
            <a:spLocks noGrp="1"/>
          </p:cNvSpPr>
          <p:nvPr>
            <p:ph idx="1"/>
          </p:nvPr>
        </p:nvSpPr>
        <p:spPr>
          <a:xfrm>
            <a:off x="1209339" y="1524000"/>
            <a:ext cx="9601200" cy="4114800"/>
          </a:xfrm>
        </p:spPr>
        <p:txBody>
          <a:bodyPr>
            <a:noAutofit/>
          </a:bodyPr>
          <a:lstStyle/>
          <a:p>
            <a:r>
              <a:rPr lang="zh-TW" altLang="en-US" sz="2400" b="1" dirty="0">
                <a:latin typeface="標楷體" panose="03000509000000000000" pitchFamily="65" charset="-120"/>
                <a:ea typeface="標楷體" panose="03000509000000000000" pitchFamily="65" charset="-120"/>
              </a:rPr>
              <a:t>代</a:t>
            </a:r>
            <a:r>
              <a:rPr lang="zh-TW" altLang="en-US" sz="2400" b="1" dirty="0" smtClean="0">
                <a:latin typeface="標楷體" panose="03000509000000000000" pitchFamily="65" charset="-120"/>
                <a:ea typeface="標楷體" panose="03000509000000000000" pitchFamily="65" charset="-120"/>
              </a:rPr>
              <a:t>入參</a:t>
            </a:r>
            <a:r>
              <a:rPr lang="zh-TW" altLang="en-US" sz="2400" b="1" dirty="0">
                <a:latin typeface="標楷體" panose="03000509000000000000" pitchFamily="65" charset="-120"/>
                <a:ea typeface="標楷體" panose="03000509000000000000" pitchFamily="65" charset="-120"/>
              </a:rPr>
              <a:t>數</a:t>
            </a:r>
            <a:endParaRPr lang="en-US" altLang="zh-TW" sz="2400" b="1" dirty="0">
              <a:latin typeface="標楷體" panose="03000509000000000000" pitchFamily="65" charset="-120"/>
              <a:ea typeface="標楷體" panose="03000509000000000000" pitchFamily="65" charset="-120"/>
            </a:endParaRPr>
          </a:p>
          <a:p>
            <a:endParaRPr lang="en-US" altLang="zh-TW" sz="2400" b="1" dirty="0">
              <a:latin typeface="標楷體" panose="03000509000000000000" pitchFamily="65" charset="-120"/>
              <a:ea typeface="標楷體" panose="03000509000000000000" pitchFamily="65" charset="-120"/>
            </a:endParaRPr>
          </a:p>
          <a:p>
            <a:endParaRPr lang="en-US" altLang="zh-TW" sz="2400" b="1" dirty="0" smtClean="0">
              <a:latin typeface="標楷體" panose="03000509000000000000" pitchFamily="65" charset="-120"/>
              <a:ea typeface="標楷體" panose="03000509000000000000" pitchFamily="65" charset="-120"/>
            </a:endParaRPr>
          </a:p>
          <a:p>
            <a:endParaRPr lang="en-US" altLang="zh-TW" sz="2400" b="1" dirty="0">
              <a:latin typeface="標楷體" panose="03000509000000000000" pitchFamily="65" charset="-120"/>
              <a:ea typeface="標楷體" panose="03000509000000000000" pitchFamily="65" charset="-120"/>
            </a:endParaRPr>
          </a:p>
          <a:p>
            <a:endParaRPr lang="en-US" altLang="zh-TW" sz="2400" b="1" dirty="0" smtClean="0">
              <a:latin typeface="標楷體" panose="03000509000000000000" pitchFamily="65" charset="-120"/>
              <a:ea typeface="標楷體" panose="03000509000000000000" pitchFamily="65" charset="-120"/>
            </a:endParaRPr>
          </a:p>
          <a:p>
            <a:endParaRPr lang="en-US" altLang="zh-TW" sz="2400" b="1" dirty="0">
              <a:latin typeface="標楷體" panose="03000509000000000000" pitchFamily="65" charset="-120"/>
              <a:ea typeface="標楷體" panose="03000509000000000000" pitchFamily="65" charset="-120"/>
            </a:endParaRPr>
          </a:p>
          <a:p>
            <a:pPr marL="45720" indent="0">
              <a:buNone/>
            </a:pPr>
            <a:r>
              <a:rPr lang="en-US" altLang="zh-TW" sz="2400" b="1" dirty="0" smtClean="0">
                <a:latin typeface="標楷體" panose="03000509000000000000" pitchFamily="65" charset="-120"/>
                <a:ea typeface="標楷體" panose="03000509000000000000" pitchFamily="65" charset="-120"/>
              </a:rPr>
              <a:t>        </a:t>
            </a:r>
            <a:endParaRPr lang="zh-TW" altLang="en-US" sz="2400" b="1" dirty="0">
              <a:latin typeface="標楷體" panose="03000509000000000000" pitchFamily="65" charset="-120"/>
              <a:ea typeface="標楷體" panose="03000509000000000000" pitchFamily="65" charset="-120"/>
            </a:endParaRPr>
          </a:p>
        </p:txBody>
      </p:sp>
      <p:pic>
        <p:nvPicPr>
          <p:cNvPr id="3" name="圖片 2"/>
          <p:cNvPicPr>
            <a:picLocks noChangeAspect="1"/>
          </p:cNvPicPr>
          <p:nvPr/>
        </p:nvPicPr>
        <p:blipFill>
          <a:blip r:embed="rId5"/>
          <a:stretch>
            <a:fillRect/>
          </a:stretch>
        </p:blipFill>
        <p:spPr>
          <a:xfrm>
            <a:off x="1627775" y="2483138"/>
            <a:ext cx="3800475" cy="2686050"/>
          </a:xfrm>
          <a:prstGeom prst="rect">
            <a:avLst/>
          </a:prstGeom>
        </p:spPr>
      </p:pic>
    </p:spTree>
    <p:extLst>
      <p:ext uri="{BB962C8B-B14F-4D97-AF65-F5344CB8AC3E}">
        <p14:creationId xmlns:p14="http://schemas.microsoft.com/office/powerpoint/2010/main" val="25729862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22279" y="173188"/>
            <a:ext cx="8596668" cy="740229"/>
          </a:xfrm>
        </p:spPr>
        <p:txBody>
          <a:bodyPr/>
          <a:lstStyle/>
          <a:p>
            <a:r>
              <a:rPr lang="en-US" altLang="zh-TW" dirty="0"/>
              <a:t>Class E</a:t>
            </a:r>
            <a:r>
              <a:rPr lang="zh-TW" altLang="en-US" dirty="0"/>
              <a:t>效率推導</a:t>
            </a:r>
          </a:p>
        </p:txBody>
      </p:sp>
      <p:sp>
        <p:nvSpPr>
          <p:cNvPr id="4" name="投影片編號版面配置區 3"/>
          <p:cNvSpPr>
            <a:spLocks noGrp="1"/>
          </p:cNvSpPr>
          <p:nvPr>
            <p:ph type="sldNum" sz="quarter" idx="12"/>
          </p:nvPr>
        </p:nvSpPr>
        <p:spPr/>
        <p:txBody>
          <a:bodyPr/>
          <a:lstStyle/>
          <a:p>
            <a:fld id="{A35B5AA7-147E-45BD-8BEE-00031081212D}" type="slidenum">
              <a:rPr lang="zh-TW" altLang="en-US" smtClean="0"/>
              <a:pPr/>
              <a:t>13</a:t>
            </a:fld>
            <a:endParaRPr lang="zh-TW" altLang="en-US"/>
          </a:p>
        </p:txBody>
      </p:sp>
      <p:sp>
        <p:nvSpPr>
          <p:cNvPr id="9" name="文字方塊 8"/>
          <p:cNvSpPr txBox="1"/>
          <p:nvPr/>
        </p:nvSpPr>
        <p:spPr>
          <a:xfrm>
            <a:off x="5669280" y="1341120"/>
            <a:ext cx="1820091" cy="369332"/>
          </a:xfrm>
          <a:prstGeom prst="rect">
            <a:avLst/>
          </a:prstGeom>
          <a:noFill/>
        </p:spPr>
        <p:txBody>
          <a:bodyPr wrap="square" rtlCol="0">
            <a:spAutoFit/>
          </a:bodyPr>
          <a:lstStyle/>
          <a:p>
            <a:endParaRPr lang="zh-TW" altLang="en-US" dirty="0"/>
          </a:p>
        </p:txBody>
      </p:sp>
      <p:pic>
        <p:nvPicPr>
          <p:cNvPr id="3" name="圖片 2"/>
          <p:cNvPicPr>
            <a:picLocks noChangeAspect="1"/>
          </p:cNvPicPr>
          <p:nvPr/>
        </p:nvPicPr>
        <p:blipFill>
          <a:blip r:embed="rId2"/>
          <a:stretch>
            <a:fillRect/>
          </a:stretch>
        </p:blipFill>
        <p:spPr>
          <a:xfrm>
            <a:off x="2002046" y="913417"/>
            <a:ext cx="7381875" cy="5467350"/>
          </a:xfrm>
          <a:prstGeom prst="rect">
            <a:avLst/>
          </a:prstGeom>
        </p:spPr>
      </p:pic>
    </p:spTree>
    <p:extLst>
      <p:ext uri="{BB962C8B-B14F-4D97-AF65-F5344CB8AC3E}">
        <p14:creationId xmlns:p14="http://schemas.microsoft.com/office/powerpoint/2010/main" val="27722499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1"/>
          <p:cNvSpPr>
            <a:spLocks noGrp="1"/>
          </p:cNvSpPr>
          <p:nvPr>
            <p:ph type="title"/>
          </p:nvPr>
        </p:nvSpPr>
        <p:spPr>
          <a:xfrm>
            <a:off x="1295400" y="381000"/>
            <a:ext cx="9601200" cy="1143000"/>
          </a:xfrm>
        </p:spPr>
        <p:txBody>
          <a:bodyPr/>
          <a:lstStyle/>
          <a:p>
            <a:r>
              <a:rPr lang="en-US" altLang="zh-TW" dirty="0" smtClean="0"/>
              <a:t>Class </a:t>
            </a:r>
            <a:r>
              <a:rPr lang="en-US" altLang="zh-TW" dirty="0"/>
              <a:t>E</a:t>
            </a:r>
            <a:r>
              <a:rPr lang="zh-TW" altLang="en-US" dirty="0" smtClean="0"/>
              <a:t>效率推導</a:t>
            </a:r>
            <a:endParaRPr lang="zh-TW" dirty="0"/>
          </a:p>
        </p:txBody>
      </p:sp>
      <p:sp>
        <p:nvSpPr>
          <p:cNvPr id="4" name="內容版面配置區 2"/>
          <p:cNvSpPr>
            <a:spLocks noGrp="1"/>
          </p:cNvSpPr>
          <p:nvPr>
            <p:ph idx="1"/>
          </p:nvPr>
        </p:nvSpPr>
        <p:spPr>
          <a:xfrm>
            <a:off x="1209339" y="1524000"/>
            <a:ext cx="9601200" cy="4114800"/>
          </a:xfrm>
        </p:spPr>
        <p:txBody>
          <a:bodyPr>
            <a:noAutofit/>
          </a:bodyPr>
          <a:lstStyle/>
          <a:p>
            <a:r>
              <a:rPr lang="zh-TW" altLang="en-US" sz="2400" b="1" dirty="0" smtClean="0">
                <a:latin typeface="標楷體" panose="03000509000000000000" pitchFamily="65" charset="-120"/>
                <a:ea typeface="標楷體" panose="03000509000000000000" pitchFamily="65" charset="-120"/>
              </a:rPr>
              <a:t>二極體</a:t>
            </a:r>
            <a:r>
              <a:rPr lang="en-US" altLang="zh-TW" sz="2400" b="1" dirty="0" smtClean="0">
                <a:latin typeface="標楷體" panose="03000509000000000000" pitchFamily="65" charset="-120"/>
                <a:ea typeface="標楷體" panose="03000509000000000000" pitchFamily="65" charset="-120"/>
              </a:rPr>
              <a:t>(</a:t>
            </a:r>
            <a:r>
              <a:rPr lang="zh-TW" altLang="en-US" sz="2400" b="1" dirty="0" smtClean="0">
                <a:latin typeface="標楷體" panose="03000509000000000000" pitchFamily="65" charset="-120"/>
                <a:ea typeface="標楷體" panose="03000509000000000000" pitchFamily="65" charset="-120"/>
              </a:rPr>
              <a:t>單一</a:t>
            </a:r>
            <a:r>
              <a:rPr lang="en-US" altLang="zh-TW" sz="2400" b="1" dirty="0" smtClean="0">
                <a:latin typeface="標楷體" panose="03000509000000000000" pitchFamily="65" charset="-120"/>
                <a:ea typeface="標楷體" panose="03000509000000000000" pitchFamily="65" charset="-120"/>
              </a:rPr>
              <a:t>)</a:t>
            </a:r>
            <a:r>
              <a:rPr lang="zh-TW" altLang="en-US" sz="2400" b="1" dirty="0" smtClean="0">
                <a:latin typeface="標楷體" panose="03000509000000000000" pitchFamily="65" charset="-120"/>
                <a:ea typeface="標楷體" panose="03000509000000000000" pitchFamily="65" charset="-120"/>
              </a:rPr>
              <a:t>損耗                                   </a:t>
            </a:r>
            <a:endParaRPr lang="en-US" altLang="zh-TW" sz="2400" b="1" dirty="0">
              <a:latin typeface="標楷體" panose="03000509000000000000" pitchFamily="65" charset="-120"/>
              <a:ea typeface="標楷體" panose="03000509000000000000" pitchFamily="65" charset="-120"/>
            </a:endParaRPr>
          </a:p>
          <a:p>
            <a:endParaRPr lang="en-US" altLang="zh-TW" sz="2400" b="1" dirty="0">
              <a:latin typeface="標楷體" panose="03000509000000000000" pitchFamily="65" charset="-120"/>
              <a:ea typeface="標楷體" panose="03000509000000000000" pitchFamily="65" charset="-120"/>
            </a:endParaRPr>
          </a:p>
          <a:p>
            <a:endParaRPr lang="en-US" altLang="zh-TW" sz="2400" b="1" dirty="0" smtClean="0">
              <a:latin typeface="標楷體" panose="03000509000000000000" pitchFamily="65" charset="-120"/>
              <a:ea typeface="標楷體" panose="03000509000000000000" pitchFamily="65" charset="-120"/>
            </a:endParaRPr>
          </a:p>
          <a:p>
            <a:endParaRPr lang="en-US" altLang="zh-TW" sz="2400" b="1" dirty="0">
              <a:latin typeface="標楷體" panose="03000509000000000000" pitchFamily="65" charset="-120"/>
              <a:ea typeface="標楷體" panose="03000509000000000000" pitchFamily="65" charset="-120"/>
            </a:endParaRPr>
          </a:p>
          <a:p>
            <a:endParaRPr lang="en-US" altLang="zh-TW" sz="2400" b="1" dirty="0" smtClean="0">
              <a:latin typeface="標楷體" panose="03000509000000000000" pitchFamily="65" charset="-120"/>
              <a:ea typeface="標楷體" panose="03000509000000000000" pitchFamily="65" charset="-120"/>
            </a:endParaRPr>
          </a:p>
          <a:p>
            <a:endParaRPr lang="en-US" altLang="zh-TW" sz="2400" b="1" dirty="0">
              <a:latin typeface="標楷體" panose="03000509000000000000" pitchFamily="65" charset="-120"/>
              <a:ea typeface="標楷體" panose="03000509000000000000" pitchFamily="65" charset="-120"/>
            </a:endParaRPr>
          </a:p>
          <a:p>
            <a:pPr marL="45720" indent="0">
              <a:buNone/>
            </a:pPr>
            <a:r>
              <a:rPr lang="en-US" altLang="zh-TW" sz="2400" b="1" dirty="0" smtClean="0">
                <a:latin typeface="標楷體" panose="03000509000000000000" pitchFamily="65" charset="-120"/>
                <a:ea typeface="標楷體" panose="03000509000000000000" pitchFamily="65" charset="-120"/>
              </a:rPr>
              <a:t>        </a:t>
            </a:r>
            <a:endParaRPr lang="zh-TW" altLang="en-US" sz="2400" b="1" dirty="0">
              <a:latin typeface="標楷體" panose="03000509000000000000" pitchFamily="65" charset="-120"/>
              <a:ea typeface="標楷體" panose="03000509000000000000" pitchFamily="65" charset="-120"/>
            </a:endParaRPr>
          </a:p>
        </p:txBody>
      </p:sp>
      <p:sp>
        <p:nvSpPr>
          <p:cNvPr id="6" name="文字方塊 5"/>
          <p:cNvSpPr txBox="1"/>
          <p:nvPr/>
        </p:nvSpPr>
        <p:spPr>
          <a:xfrm>
            <a:off x="8904248" y="1253344"/>
            <a:ext cx="184731" cy="369332"/>
          </a:xfrm>
          <a:prstGeom prst="rect">
            <a:avLst/>
          </a:prstGeom>
          <a:noFill/>
        </p:spPr>
        <p:txBody>
          <a:bodyPr wrap="none" rtlCol="0">
            <a:spAutoFit/>
          </a:bodyPr>
          <a:lstStyle/>
          <a:p>
            <a:endParaRPr lang="zh-TW" altLang="en-US" dirty="0"/>
          </a:p>
        </p:txBody>
      </p:sp>
      <p:sp>
        <p:nvSpPr>
          <p:cNvPr id="7" name="文字方塊 6"/>
          <p:cNvSpPr txBox="1"/>
          <p:nvPr/>
        </p:nvSpPr>
        <p:spPr>
          <a:xfrm>
            <a:off x="8223439" y="2343834"/>
            <a:ext cx="4195379" cy="2031325"/>
          </a:xfrm>
          <a:prstGeom prst="rect">
            <a:avLst/>
          </a:prstGeom>
          <a:noFill/>
        </p:spPr>
        <p:txBody>
          <a:bodyPr wrap="none" rtlCol="0">
            <a:spAutoFit/>
          </a:bodyPr>
          <a:lstStyle/>
          <a:p>
            <a:r>
              <a:rPr lang="en-US" altLang="zh-TW" dirty="0" smtClean="0"/>
              <a:t>81.52%(</a:t>
            </a:r>
            <a:r>
              <a:rPr lang="zh-TW" altLang="en-US" dirty="0" smtClean="0"/>
              <a:t>計算</a:t>
            </a:r>
            <a:r>
              <a:rPr lang="en-US" altLang="zh-TW" dirty="0" smtClean="0"/>
              <a:t>)-80.11%(</a:t>
            </a:r>
            <a:r>
              <a:rPr lang="zh-TW" altLang="en-US" dirty="0" smtClean="0"/>
              <a:t>模擬</a:t>
            </a:r>
            <a:r>
              <a:rPr lang="en-US" altLang="zh-TW" dirty="0" smtClean="0"/>
              <a:t>)=1.41%</a:t>
            </a:r>
          </a:p>
          <a:p>
            <a:r>
              <a:rPr lang="zh-TW" altLang="en-US" dirty="0" smtClean="0"/>
              <a:t>總功率</a:t>
            </a:r>
            <a:r>
              <a:rPr lang="en-US" altLang="zh-TW" dirty="0" smtClean="0"/>
              <a:t>P=12^2(V)/10(</a:t>
            </a:r>
            <a:r>
              <a:rPr lang="el-GR" altLang="zh-TW" dirty="0">
                <a:solidFill>
                  <a:schemeClr val="dk1"/>
                </a:solidFill>
                <a:latin typeface="Times New Roman" pitchFamily="18" charset="0"/>
                <a:ea typeface="標楷體" pitchFamily="65" charset="-120"/>
                <a:cs typeface="Times New Roman" pitchFamily="18" charset="0"/>
              </a:rPr>
              <a:t>Ω</a:t>
            </a:r>
            <a:r>
              <a:rPr lang="en-US" altLang="zh-TW" dirty="0" smtClean="0"/>
              <a:t>)</a:t>
            </a:r>
          </a:p>
          <a:p>
            <a:r>
              <a:rPr lang="zh-TW" altLang="en-US" dirty="0"/>
              <a:t> </a:t>
            </a:r>
            <a:r>
              <a:rPr lang="zh-TW" altLang="en-US" dirty="0" smtClean="0"/>
              <a:t>            </a:t>
            </a:r>
            <a:r>
              <a:rPr lang="en-US" altLang="zh-TW" dirty="0" smtClean="0"/>
              <a:t>=144/10</a:t>
            </a:r>
          </a:p>
          <a:p>
            <a:r>
              <a:rPr lang="zh-TW" altLang="en-US" dirty="0"/>
              <a:t> </a:t>
            </a:r>
            <a:r>
              <a:rPr lang="zh-TW" altLang="en-US" dirty="0" smtClean="0"/>
              <a:t>            </a:t>
            </a:r>
            <a:r>
              <a:rPr lang="en-US" altLang="zh-TW" dirty="0" smtClean="0"/>
              <a:t>=14.4</a:t>
            </a:r>
          </a:p>
          <a:p>
            <a:r>
              <a:rPr lang="zh-TW" altLang="en-US" dirty="0" smtClean="0"/>
              <a:t>           </a:t>
            </a:r>
            <a:r>
              <a:rPr lang="en-US" altLang="zh-TW" dirty="0" smtClean="0"/>
              <a:t>14.4</a:t>
            </a:r>
            <a:r>
              <a:rPr lang="zh-TW" altLang="en-US" dirty="0" smtClean="0"/>
              <a:t>*</a:t>
            </a:r>
            <a:r>
              <a:rPr lang="en-US" altLang="zh-TW" dirty="0" smtClean="0"/>
              <a:t>1.41%</a:t>
            </a:r>
            <a:r>
              <a:rPr lang="zh-TW" altLang="en-US" dirty="0" smtClean="0"/>
              <a:t>              </a:t>
            </a:r>
            <a:r>
              <a:rPr lang="en-US" altLang="zh-TW" dirty="0" smtClean="0"/>
              <a:t>=0.203(W)</a:t>
            </a:r>
          </a:p>
          <a:p>
            <a:r>
              <a:rPr lang="en-US" altLang="zh-TW" dirty="0" smtClean="0"/>
              <a:t> 0.135(W)*2(</a:t>
            </a:r>
            <a:r>
              <a:rPr lang="zh-TW" altLang="en-US" dirty="0" smtClean="0"/>
              <a:t>二極體數量</a:t>
            </a:r>
            <a:r>
              <a:rPr lang="en-US" altLang="zh-TW" dirty="0" smtClean="0"/>
              <a:t>) </a:t>
            </a:r>
            <a:r>
              <a:rPr lang="zh-TW" altLang="en-US" dirty="0" smtClean="0"/>
              <a:t>  </a:t>
            </a:r>
            <a:r>
              <a:rPr lang="en-US" altLang="zh-TW" dirty="0" smtClean="0"/>
              <a:t>=0.27(W)</a:t>
            </a:r>
          </a:p>
          <a:p>
            <a:endParaRPr lang="zh-TW" altLang="en-US" dirty="0"/>
          </a:p>
        </p:txBody>
      </p:sp>
      <p:pic>
        <p:nvPicPr>
          <p:cNvPr id="8" name="圖片 7"/>
          <p:cNvPicPr>
            <a:picLocks noChangeAspect="1"/>
          </p:cNvPicPr>
          <p:nvPr/>
        </p:nvPicPr>
        <p:blipFill>
          <a:blip r:embed="rId2"/>
          <a:stretch>
            <a:fillRect/>
          </a:stretch>
        </p:blipFill>
        <p:spPr>
          <a:xfrm>
            <a:off x="1860839" y="1957397"/>
            <a:ext cx="5953125" cy="4672408"/>
          </a:xfrm>
          <a:prstGeom prst="rect">
            <a:avLst/>
          </a:prstGeom>
        </p:spPr>
      </p:pic>
    </p:spTree>
    <p:extLst>
      <p:ext uri="{BB962C8B-B14F-4D97-AF65-F5344CB8AC3E}">
        <p14:creationId xmlns:p14="http://schemas.microsoft.com/office/powerpoint/2010/main" val="6221058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1"/>
          <p:cNvSpPr>
            <a:spLocks noGrp="1"/>
          </p:cNvSpPr>
          <p:nvPr>
            <p:ph type="title"/>
          </p:nvPr>
        </p:nvSpPr>
        <p:spPr>
          <a:xfrm>
            <a:off x="1269642" y="252211"/>
            <a:ext cx="9601200" cy="1143000"/>
          </a:xfrm>
        </p:spPr>
        <p:txBody>
          <a:bodyPr>
            <a:normAutofit/>
          </a:bodyPr>
          <a:lstStyle/>
          <a:p>
            <a:r>
              <a:rPr lang="zh-TW" altLang="en-US" sz="4000" b="1" dirty="0">
                <a:solidFill>
                  <a:schemeClr val="tx1">
                    <a:lumMod val="75000"/>
                    <a:lumOff val="25000"/>
                  </a:schemeClr>
                </a:solidFill>
                <a:latin typeface="標楷體" panose="03000509000000000000" pitchFamily="65" charset="-120"/>
                <a:ea typeface="標楷體" panose="03000509000000000000" pitchFamily="65" charset="-120"/>
                <a:cs typeface="+mn-cs"/>
              </a:rPr>
              <a:t>目錄</a:t>
            </a:r>
            <a:r>
              <a:rPr lang="en-US" altLang="zh-TW" sz="4000" b="1" dirty="0">
                <a:solidFill>
                  <a:schemeClr val="tx1">
                    <a:lumMod val="75000"/>
                    <a:lumOff val="25000"/>
                  </a:schemeClr>
                </a:solidFill>
                <a:latin typeface="標楷體" panose="03000509000000000000" pitchFamily="65" charset="-120"/>
                <a:ea typeface="標楷體" panose="03000509000000000000" pitchFamily="65" charset="-120"/>
                <a:cs typeface="+mn-cs"/>
              </a:rPr>
              <a:t>:</a:t>
            </a:r>
            <a:endParaRPr lang="zh-TW" sz="4000" b="1" dirty="0">
              <a:solidFill>
                <a:schemeClr val="tx1">
                  <a:lumMod val="75000"/>
                  <a:lumOff val="25000"/>
                </a:schemeClr>
              </a:solidFill>
              <a:latin typeface="標楷體" panose="03000509000000000000" pitchFamily="65" charset="-120"/>
              <a:ea typeface="標楷體" panose="03000509000000000000" pitchFamily="65" charset="-120"/>
              <a:cs typeface="+mn-cs"/>
            </a:endParaRPr>
          </a:p>
        </p:txBody>
      </p:sp>
      <p:sp>
        <p:nvSpPr>
          <p:cNvPr id="5" name="內容版面配置區 2"/>
          <p:cNvSpPr>
            <a:spLocks noGrp="1"/>
          </p:cNvSpPr>
          <p:nvPr>
            <p:ph idx="1"/>
          </p:nvPr>
        </p:nvSpPr>
        <p:spPr>
          <a:xfrm>
            <a:off x="1223626" y="1456329"/>
            <a:ext cx="9601200" cy="4685731"/>
          </a:xfrm>
        </p:spPr>
        <p:txBody>
          <a:bodyPr>
            <a:noAutofit/>
          </a:bodyPr>
          <a:lstStyle/>
          <a:p>
            <a:r>
              <a:rPr lang="en-US" altLang="zh-TW" sz="2400" b="1" dirty="0" smtClean="0">
                <a:solidFill>
                  <a:schemeClr val="tx2">
                    <a:lumMod val="60000"/>
                    <a:lumOff val="40000"/>
                  </a:schemeClr>
                </a:solidFill>
                <a:latin typeface="標楷體" panose="03000509000000000000" pitchFamily="65" charset="-120"/>
                <a:ea typeface="標楷體" panose="03000509000000000000" pitchFamily="65" charset="-120"/>
              </a:rPr>
              <a:t>&lt;</a:t>
            </a:r>
            <a:r>
              <a:rPr lang="zh-TW" altLang="en-US" sz="2400" b="1" dirty="0" smtClean="0">
                <a:solidFill>
                  <a:schemeClr val="tx2">
                    <a:lumMod val="60000"/>
                    <a:lumOff val="40000"/>
                  </a:schemeClr>
                </a:solidFill>
                <a:latin typeface="標楷體" panose="03000509000000000000" pitchFamily="65" charset="-120"/>
                <a:ea typeface="標楷體" panose="03000509000000000000" pitchFamily="65" charset="-120"/>
              </a:rPr>
              <a:t>一</a:t>
            </a:r>
            <a:r>
              <a:rPr lang="en-US" altLang="zh-TW" sz="2400" b="1" dirty="0" smtClean="0">
                <a:solidFill>
                  <a:schemeClr val="tx2">
                    <a:lumMod val="60000"/>
                    <a:lumOff val="40000"/>
                  </a:schemeClr>
                </a:solidFill>
                <a:latin typeface="標楷體" panose="03000509000000000000" pitchFamily="65" charset="-120"/>
                <a:ea typeface="標楷體" panose="03000509000000000000" pitchFamily="65" charset="-120"/>
              </a:rPr>
              <a:t>&gt;. </a:t>
            </a:r>
            <a:r>
              <a:rPr lang="zh-TW" altLang="en-US" sz="2400" dirty="0" smtClean="0">
                <a:solidFill>
                  <a:schemeClr val="tx2">
                    <a:lumMod val="60000"/>
                    <a:lumOff val="40000"/>
                  </a:schemeClr>
                </a:solidFill>
              </a:rPr>
              <a:t>專利介紹</a:t>
            </a:r>
            <a:endParaRPr lang="en-US" altLang="zh-TW" sz="2400" dirty="0" smtClean="0">
              <a:solidFill>
                <a:schemeClr val="tx2">
                  <a:lumMod val="60000"/>
                  <a:lumOff val="40000"/>
                </a:schemeClr>
              </a:solidFill>
            </a:endParaRPr>
          </a:p>
          <a:p>
            <a:r>
              <a:rPr lang="en-US" altLang="zh-TW" sz="2400" b="1" dirty="0">
                <a:solidFill>
                  <a:schemeClr val="tx2">
                    <a:lumMod val="60000"/>
                    <a:lumOff val="40000"/>
                  </a:schemeClr>
                </a:solidFill>
                <a:latin typeface="標楷體" panose="03000509000000000000" pitchFamily="65" charset="-120"/>
                <a:ea typeface="標楷體" panose="03000509000000000000" pitchFamily="65" charset="-120"/>
              </a:rPr>
              <a:t>&lt;</a:t>
            </a:r>
            <a:r>
              <a:rPr lang="zh-TW" altLang="en-US" sz="2400" b="1" dirty="0">
                <a:solidFill>
                  <a:schemeClr val="tx2">
                    <a:lumMod val="60000"/>
                    <a:lumOff val="40000"/>
                  </a:schemeClr>
                </a:solidFill>
                <a:latin typeface="標楷體" panose="03000509000000000000" pitchFamily="65" charset="-120"/>
                <a:ea typeface="標楷體" panose="03000509000000000000" pitchFamily="65" charset="-120"/>
              </a:rPr>
              <a:t>二</a:t>
            </a:r>
            <a:r>
              <a:rPr lang="en-US" altLang="zh-TW" sz="2400" b="1" dirty="0">
                <a:solidFill>
                  <a:schemeClr val="tx2">
                    <a:lumMod val="60000"/>
                    <a:lumOff val="40000"/>
                  </a:schemeClr>
                </a:solidFill>
                <a:latin typeface="標楷體" panose="03000509000000000000" pitchFamily="65" charset="-120"/>
                <a:ea typeface="標楷體" panose="03000509000000000000" pitchFamily="65" charset="-120"/>
              </a:rPr>
              <a:t>&gt;. </a:t>
            </a:r>
            <a:r>
              <a:rPr lang="en-US" altLang="zh-TW" sz="2400" b="1" dirty="0" smtClean="0">
                <a:solidFill>
                  <a:schemeClr val="tx2">
                    <a:lumMod val="60000"/>
                    <a:lumOff val="40000"/>
                  </a:schemeClr>
                </a:solidFill>
                <a:latin typeface="標楷體" panose="03000509000000000000" pitchFamily="65" charset="-120"/>
                <a:ea typeface="標楷體" panose="03000509000000000000" pitchFamily="65" charset="-120"/>
              </a:rPr>
              <a:t>Class </a:t>
            </a:r>
            <a:r>
              <a:rPr lang="en-US" altLang="zh-TW" sz="2400" b="1" dirty="0">
                <a:solidFill>
                  <a:schemeClr val="tx2">
                    <a:lumMod val="60000"/>
                    <a:lumOff val="40000"/>
                  </a:schemeClr>
                </a:solidFill>
                <a:latin typeface="標楷體" panose="03000509000000000000" pitchFamily="65" charset="-120"/>
                <a:ea typeface="標楷體" panose="03000509000000000000" pitchFamily="65" charset="-120"/>
              </a:rPr>
              <a:t>E</a:t>
            </a:r>
            <a:r>
              <a:rPr lang="zh-TW" altLang="en-US" sz="2400" b="1" dirty="0">
                <a:solidFill>
                  <a:schemeClr val="tx2">
                    <a:lumMod val="60000"/>
                    <a:lumOff val="40000"/>
                  </a:schemeClr>
                </a:solidFill>
                <a:latin typeface="標楷體" panose="03000509000000000000" pitchFamily="65" charset="-120"/>
                <a:ea typeface="標楷體" panose="03000509000000000000" pitchFamily="65" charset="-120"/>
              </a:rPr>
              <a:t>效率推導</a:t>
            </a:r>
            <a:endParaRPr lang="en-US" altLang="zh-TW" sz="2400" b="1" dirty="0">
              <a:solidFill>
                <a:schemeClr val="tx2">
                  <a:lumMod val="60000"/>
                  <a:lumOff val="40000"/>
                </a:schemeClr>
              </a:solidFill>
              <a:latin typeface="標楷體" panose="03000509000000000000" pitchFamily="65" charset="-120"/>
              <a:ea typeface="標楷體" panose="03000509000000000000" pitchFamily="65" charset="-120"/>
            </a:endParaRPr>
          </a:p>
          <a:p>
            <a:r>
              <a:rPr lang="en-US" altLang="zh-TW" sz="2400" b="1" dirty="0">
                <a:solidFill>
                  <a:schemeClr val="accent1">
                    <a:lumMod val="75000"/>
                  </a:schemeClr>
                </a:solidFill>
                <a:latin typeface="標楷體" panose="03000509000000000000" pitchFamily="65" charset="-120"/>
                <a:ea typeface="標楷體" panose="03000509000000000000" pitchFamily="65" charset="-120"/>
              </a:rPr>
              <a:t>&lt;</a:t>
            </a:r>
            <a:r>
              <a:rPr lang="zh-TW" altLang="en-US" sz="2400" b="1" dirty="0">
                <a:solidFill>
                  <a:schemeClr val="accent1">
                    <a:lumMod val="75000"/>
                  </a:schemeClr>
                </a:solidFill>
                <a:latin typeface="標楷體" panose="03000509000000000000" pitchFamily="65" charset="-120"/>
                <a:ea typeface="標楷體" panose="03000509000000000000" pitchFamily="65" charset="-120"/>
              </a:rPr>
              <a:t>三</a:t>
            </a:r>
            <a:r>
              <a:rPr lang="en-US" altLang="zh-TW" sz="2400" b="1" dirty="0">
                <a:solidFill>
                  <a:schemeClr val="accent1">
                    <a:lumMod val="75000"/>
                  </a:schemeClr>
                </a:solidFill>
                <a:latin typeface="標楷體" panose="03000509000000000000" pitchFamily="65" charset="-120"/>
                <a:ea typeface="標楷體" panose="03000509000000000000" pitchFamily="65" charset="-120"/>
              </a:rPr>
              <a:t>&gt;. Class D</a:t>
            </a:r>
            <a:r>
              <a:rPr lang="zh-TW" altLang="en-US" sz="2400" b="1" dirty="0">
                <a:solidFill>
                  <a:schemeClr val="accent1">
                    <a:lumMod val="75000"/>
                  </a:schemeClr>
                </a:solidFill>
                <a:latin typeface="標楷體" panose="03000509000000000000" pitchFamily="65" charset="-120"/>
                <a:ea typeface="標楷體" panose="03000509000000000000" pitchFamily="65" charset="-120"/>
              </a:rPr>
              <a:t>效率推導</a:t>
            </a:r>
            <a:endParaRPr lang="en-US" altLang="zh-TW" sz="2400" b="1" dirty="0">
              <a:solidFill>
                <a:schemeClr val="accent1">
                  <a:lumMod val="75000"/>
                </a:schemeClr>
              </a:solidFill>
              <a:latin typeface="標楷體" panose="03000509000000000000" pitchFamily="65" charset="-120"/>
              <a:ea typeface="標楷體" panose="03000509000000000000" pitchFamily="65" charset="-120"/>
            </a:endParaRPr>
          </a:p>
          <a:p>
            <a:endParaRPr lang="en-US" altLang="zh-TW" sz="2400" b="1" dirty="0" smtClean="0">
              <a:solidFill>
                <a:schemeClr val="accent1">
                  <a:lumMod val="75000"/>
                </a:schemeClr>
              </a:solidFill>
              <a:latin typeface="標楷體" panose="03000509000000000000" pitchFamily="65" charset="-120"/>
              <a:ea typeface="標楷體" panose="03000509000000000000" pitchFamily="65" charset="-120"/>
            </a:endParaRPr>
          </a:p>
          <a:p>
            <a:endParaRPr lang="en-US" altLang="zh-TW" sz="2400" b="1" dirty="0" smtClean="0">
              <a:latin typeface="標楷體" panose="03000509000000000000" pitchFamily="65" charset="-120"/>
              <a:ea typeface="標楷體" panose="03000509000000000000" pitchFamily="65" charset="-120"/>
            </a:endParaRPr>
          </a:p>
          <a:p>
            <a:endParaRPr lang="en-US" altLang="zh-TW" sz="2400" b="1" dirty="0">
              <a:latin typeface="標楷體" panose="03000509000000000000" pitchFamily="65" charset="-120"/>
              <a:ea typeface="標楷體" panose="03000509000000000000" pitchFamily="65" charset="-120"/>
            </a:endParaRPr>
          </a:p>
          <a:p>
            <a:endParaRPr lang="en-US" altLang="zh-TW" sz="2400" b="1" dirty="0" smtClean="0">
              <a:latin typeface="標楷體" panose="03000509000000000000" pitchFamily="65" charset="-120"/>
              <a:ea typeface="標楷體" panose="03000509000000000000" pitchFamily="65" charset="-120"/>
            </a:endParaRPr>
          </a:p>
          <a:p>
            <a:endParaRPr lang="en-US" altLang="zh-TW" sz="2400" b="1" dirty="0">
              <a:latin typeface="標楷體" panose="03000509000000000000" pitchFamily="65" charset="-120"/>
              <a:ea typeface="標楷體" panose="03000509000000000000" pitchFamily="65" charset="-120"/>
            </a:endParaRPr>
          </a:p>
          <a:p>
            <a:pPr marL="45720" indent="0">
              <a:buNone/>
            </a:pPr>
            <a:r>
              <a:rPr lang="en-US" altLang="zh-TW" sz="2400" b="1" dirty="0" smtClean="0">
                <a:latin typeface="標楷體" panose="03000509000000000000" pitchFamily="65" charset="-120"/>
                <a:ea typeface="標楷體" panose="03000509000000000000" pitchFamily="65" charset="-120"/>
              </a:rPr>
              <a:t>        </a:t>
            </a:r>
          </a:p>
          <a:p>
            <a:pPr marL="45720" indent="0">
              <a:buNone/>
            </a:pPr>
            <a:r>
              <a:rPr lang="zh-TW" altLang="en-US" sz="2400" b="1" dirty="0" smtClean="0">
                <a:latin typeface="標楷體" panose="03000509000000000000" pitchFamily="65" charset="-120"/>
                <a:ea typeface="標楷體" panose="03000509000000000000" pitchFamily="65" charset="-120"/>
              </a:rPr>
              <a:t>       </a:t>
            </a:r>
            <a:endParaRPr lang="en-US" altLang="zh-TW" sz="2400" b="1" dirty="0" smtClean="0">
              <a:latin typeface="標楷體" panose="03000509000000000000" pitchFamily="65" charset="-120"/>
              <a:ea typeface="標楷體" panose="03000509000000000000" pitchFamily="65" charset="-120"/>
            </a:endParaRPr>
          </a:p>
          <a:p>
            <a:pPr marL="45720" indent="0">
              <a:buNone/>
            </a:pPr>
            <a:r>
              <a:rPr lang="en-US" altLang="zh-TW" sz="2400" b="1" dirty="0">
                <a:latin typeface="標楷體" panose="03000509000000000000" pitchFamily="65" charset="-120"/>
                <a:ea typeface="標楷體" panose="03000509000000000000" pitchFamily="65" charset="-120"/>
              </a:rPr>
              <a:t> </a:t>
            </a:r>
            <a:r>
              <a:rPr lang="en-US" altLang="zh-TW" sz="2400" b="1" dirty="0" smtClean="0">
                <a:latin typeface="標楷體" panose="03000509000000000000" pitchFamily="65" charset="-120"/>
                <a:ea typeface="標楷體" panose="03000509000000000000" pitchFamily="65" charset="-120"/>
              </a:rPr>
              <a:t>     </a:t>
            </a:r>
            <a:r>
              <a:rPr lang="zh-TW" altLang="en-US" sz="2400" b="1" dirty="0" smtClean="0">
                <a:latin typeface="標楷體" panose="03000509000000000000" pitchFamily="65" charset="-120"/>
                <a:ea typeface="標楷體" panose="03000509000000000000" pitchFamily="65" charset="-120"/>
              </a:rPr>
              <a:t> </a:t>
            </a:r>
            <a:endParaRPr lang="zh-TW" altLang="en-US" sz="2400" b="1" dirty="0">
              <a:latin typeface="標楷體" panose="03000509000000000000" pitchFamily="65" charset="-120"/>
              <a:ea typeface="標楷體" panose="03000509000000000000" pitchFamily="65" charset="-120"/>
            </a:endParaRPr>
          </a:p>
          <a:p>
            <a:pPr marL="45720" indent="0">
              <a:buNone/>
            </a:pPr>
            <a:endParaRPr lang="zh-TW" altLang="en-US" sz="2400" b="1"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281973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標題 1"/>
          <p:cNvSpPr>
            <a:spLocks noGrp="1"/>
          </p:cNvSpPr>
          <p:nvPr>
            <p:ph type="title"/>
          </p:nvPr>
        </p:nvSpPr>
        <p:spPr>
          <a:xfrm>
            <a:off x="1223626" y="181632"/>
            <a:ext cx="9601200" cy="1143000"/>
          </a:xfrm>
        </p:spPr>
        <p:txBody>
          <a:bodyPr/>
          <a:lstStyle/>
          <a:p>
            <a:r>
              <a:rPr lang="en-US" altLang="zh-TW" dirty="0" smtClean="0"/>
              <a:t>Class D</a:t>
            </a:r>
            <a:r>
              <a:rPr lang="zh-TW" altLang="en-US" dirty="0" smtClean="0"/>
              <a:t>效率推導</a:t>
            </a:r>
            <a:endParaRPr lang="zh-TW" dirty="0"/>
          </a:p>
        </p:txBody>
      </p:sp>
      <p:sp>
        <p:nvSpPr>
          <p:cNvPr id="16" name="內容版面配置區 2"/>
          <p:cNvSpPr>
            <a:spLocks noGrp="1"/>
          </p:cNvSpPr>
          <p:nvPr>
            <p:ph idx="1"/>
          </p:nvPr>
        </p:nvSpPr>
        <p:spPr>
          <a:xfrm>
            <a:off x="1223626" y="1456329"/>
            <a:ext cx="9601200" cy="4685731"/>
          </a:xfrm>
        </p:spPr>
        <p:txBody>
          <a:bodyPr>
            <a:noAutofit/>
          </a:bodyPr>
          <a:lstStyle/>
          <a:p>
            <a:r>
              <a:rPr lang="zh-TW" altLang="en-US" sz="2400" b="1" dirty="0" smtClean="0">
                <a:latin typeface="標楷體" panose="03000509000000000000" pitchFamily="65" charset="-120"/>
                <a:ea typeface="標楷體" panose="03000509000000000000" pitchFamily="65" charset="-120"/>
              </a:rPr>
              <a:t>電路架構</a:t>
            </a:r>
            <a:endParaRPr lang="en-US" altLang="zh-TW" sz="2400" b="1" dirty="0" smtClean="0">
              <a:latin typeface="標楷體" panose="03000509000000000000" pitchFamily="65" charset="-120"/>
              <a:ea typeface="標楷體" panose="03000509000000000000" pitchFamily="65" charset="-120"/>
            </a:endParaRPr>
          </a:p>
          <a:p>
            <a:endParaRPr lang="en-US" altLang="zh-TW" sz="2400" b="1" dirty="0">
              <a:latin typeface="標楷體" panose="03000509000000000000" pitchFamily="65" charset="-120"/>
              <a:ea typeface="標楷體" panose="03000509000000000000" pitchFamily="65" charset="-120"/>
            </a:endParaRPr>
          </a:p>
          <a:p>
            <a:endParaRPr lang="en-US" altLang="zh-TW" sz="2400" b="1" dirty="0" smtClean="0">
              <a:latin typeface="標楷體" panose="03000509000000000000" pitchFamily="65" charset="-120"/>
              <a:ea typeface="標楷體" panose="03000509000000000000" pitchFamily="65" charset="-120"/>
            </a:endParaRPr>
          </a:p>
          <a:p>
            <a:endParaRPr lang="en-US" altLang="zh-TW" sz="2400" b="1" dirty="0">
              <a:latin typeface="標楷體" panose="03000509000000000000" pitchFamily="65" charset="-120"/>
              <a:ea typeface="標楷體" panose="03000509000000000000" pitchFamily="65" charset="-120"/>
            </a:endParaRPr>
          </a:p>
          <a:p>
            <a:endParaRPr lang="en-US" altLang="zh-TW" sz="2400" b="1" dirty="0" smtClean="0">
              <a:latin typeface="標楷體" panose="03000509000000000000" pitchFamily="65" charset="-120"/>
              <a:ea typeface="標楷體" panose="03000509000000000000" pitchFamily="65" charset="-120"/>
            </a:endParaRPr>
          </a:p>
          <a:p>
            <a:endParaRPr lang="en-US" altLang="zh-TW" sz="2400" b="1" dirty="0">
              <a:latin typeface="標楷體" panose="03000509000000000000" pitchFamily="65" charset="-120"/>
              <a:ea typeface="標楷體" panose="03000509000000000000" pitchFamily="65" charset="-120"/>
            </a:endParaRPr>
          </a:p>
          <a:p>
            <a:pPr marL="45720" indent="0">
              <a:buNone/>
            </a:pPr>
            <a:r>
              <a:rPr lang="en-US" altLang="zh-TW" sz="2400" b="1" dirty="0" smtClean="0">
                <a:latin typeface="標楷體" panose="03000509000000000000" pitchFamily="65" charset="-120"/>
                <a:ea typeface="標楷體" panose="03000509000000000000" pitchFamily="65" charset="-120"/>
              </a:rPr>
              <a:t>        </a:t>
            </a:r>
          </a:p>
          <a:p>
            <a:pPr marL="45720" indent="0">
              <a:buNone/>
            </a:pPr>
            <a:r>
              <a:rPr lang="zh-TW" altLang="en-US" sz="2400" b="1" dirty="0" smtClean="0">
                <a:latin typeface="標楷體" panose="03000509000000000000" pitchFamily="65" charset="-120"/>
                <a:ea typeface="標楷體" panose="03000509000000000000" pitchFamily="65" charset="-120"/>
              </a:rPr>
              <a:t>       </a:t>
            </a:r>
            <a:endParaRPr lang="en-US" altLang="zh-TW" sz="2400" b="1" dirty="0" smtClean="0">
              <a:latin typeface="標楷體" panose="03000509000000000000" pitchFamily="65" charset="-120"/>
              <a:ea typeface="標楷體" panose="03000509000000000000" pitchFamily="65" charset="-120"/>
            </a:endParaRPr>
          </a:p>
          <a:p>
            <a:pPr marL="45720" indent="0">
              <a:buNone/>
            </a:pPr>
            <a:r>
              <a:rPr lang="en-US" altLang="zh-TW" sz="2400" b="1" dirty="0">
                <a:latin typeface="標楷體" panose="03000509000000000000" pitchFamily="65" charset="-120"/>
                <a:ea typeface="標楷體" panose="03000509000000000000" pitchFamily="65" charset="-120"/>
              </a:rPr>
              <a:t> </a:t>
            </a:r>
            <a:r>
              <a:rPr lang="en-US" altLang="zh-TW" sz="2400" b="1" dirty="0" smtClean="0">
                <a:latin typeface="標楷體" panose="03000509000000000000" pitchFamily="65" charset="-120"/>
                <a:ea typeface="標楷體" panose="03000509000000000000" pitchFamily="65" charset="-120"/>
              </a:rPr>
              <a:t>     </a:t>
            </a:r>
            <a:r>
              <a:rPr lang="zh-TW" altLang="en-US" sz="2400" b="1" dirty="0" smtClean="0">
                <a:latin typeface="標楷體" panose="03000509000000000000" pitchFamily="65" charset="-120"/>
                <a:ea typeface="標楷體" panose="03000509000000000000" pitchFamily="65" charset="-120"/>
              </a:rPr>
              <a:t> 圖一</a:t>
            </a:r>
            <a:r>
              <a:rPr lang="en-US" altLang="zh-TW" sz="2400" b="1" dirty="0" smtClean="0">
                <a:latin typeface="標楷體" panose="03000509000000000000" pitchFamily="65" charset="-120"/>
                <a:ea typeface="標楷體" panose="03000509000000000000" pitchFamily="65" charset="-120"/>
              </a:rPr>
              <a:t>.</a:t>
            </a:r>
            <a:r>
              <a:rPr lang="zh-TW" altLang="en-US" sz="2400" b="1" dirty="0">
                <a:latin typeface="標楷體" panose="03000509000000000000" pitchFamily="65" charset="-120"/>
                <a:ea typeface="標楷體" panose="03000509000000000000" pitchFamily="65" charset="-120"/>
              </a:rPr>
              <a:t>理想</a:t>
            </a:r>
            <a:r>
              <a:rPr lang="zh-TW" altLang="en-US" sz="2400" b="1" dirty="0" smtClean="0">
                <a:latin typeface="標楷體" panose="03000509000000000000" pitchFamily="65" charset="-120"/>
                <a:ea typeface="標楷體" panose="03000509000000000000" pitchFamily="65" charset="-120"/>
              </a:rPr>
              <a:t>架構                          圖二</a:t>
            </a:r>
            <a:r>
              <a:rPr lang="en-US" altLang="zh-TW" sz="2400" b="1" dirty="0" smtClean="0">
                <a:latin typeface="標楷體" panose="03000509000000000000" pitchFamily="65" charset="-120"/>
                <a:ea typeface="標楷體" panose="03000509000000000000" pitchFamily="65" charset="-120"/>
              </a:rPr>
              <a:t>.</a:t>
            </a:r>
            <a:r>
              <a:rPr lang="zh-TW" altLang="en-US" sz="2400" b="1" dirty="0" smtClean="0">
                <a:latin typeface="標楷體" panose="03000509000000000000" pitchFamily="65" charset="-120"/>
                <a:ea typeface="標楷體" panose="03000509000000000000" pitchFamily="65" charset="-120"/>
              </a:rPr>
              <a:t>實</a:t>
            </a:r>
            <a:r>
              <a:rPr lang="zh-TW" altLang="en-US" sz="2400" b="1" dirty="0">
                <a:latin typeface="標楷體" panose="03000509000000000000" pitchFamily="65" charset="-120"/>
                <a:ea typeface="標楷體" panose="03000509000000000000" pitchFamily="65" charset="-120"/>
              </a:rPr>
              <a:t>際</a:t>
            </a:r>
            <a:r>
              <a:rPr lang="zh-TW" altLang="en-US" sz="2400" b="1" dirty="0" smtClean="0">
                <a:latin typeface="標楷體" panose="03000509000000000000" pitchFamily="65" charset="-120"/>
                <a:ea typeface="標楷體" panose="03000509000000000000" pitchFamily="65" charset="-120"/>
              </a:rPr>
              <a:t>架構</a:t>
            </a:r>
            <a:endParaRPr lang="zh-TW" altLang="en-US" sz="2400" b="1" dirty="0">
              <a:latin typeface="標楷體" panose="03000509000000000000" pitchFamily="65" charset="-120"/>
              <a:ea typeface="標楷體" panose="03000509000000000000" pitchFamily="65" charset="-120"/>
            </a:endParaRPr>
          </a:p>
          <a:p>
            <a:pPr marL="45720" indent="0">
              <a:buNone/>
            </a:pPr>
            <a:endParaRPr lang="zh-TW" altLang="en-US" sz="2400" b="1" dirty="0">
              <a:latin typeface="標楷體" panose="03000509000000000000" pitchFamily="65" charset="-120"/>
              <a:ea typeface="標楷體" panose="03000509000000000000" pitchFamily="65" charset="-120"/>
            </a:endParaRPr>
          </a:p>
        </p:txBody>
      </p:sp>
      <p:pic>
        <p:nvPicPr>
          <p:cNvPr id="4" name="圖片 3"/>
          <p:cNvPicPr>
            <a:picLocks noChangeAspect="1"/>
          </p:cNvPicPr>
          <p:nvPr/>
        </p:nvPicPr>
        <p:blipFill rotWithShape="1">
          <a:blip r:embed="rId2"/>
          <a:srcRect r="1244" b="925"/>
          <a:stretch/>
        </p:blipFill>
        <p:spPr>
          <a:xfrm>
            <a:off x="6024226" y="1917805"/>
            <a:ext cx="6123674" cy="3472757"/>
          </a:xfrm>
          <a:prstGeom prst="rect">
            <a:avLst/>
          </a:prstGeom>
        </p:spPr>
      </p:pic>
      <p:pic>
        <p:nvPicPr>
          <p:cNvPr id="3" name="圖片 2"/>
          <p:cNvPicPr>
            <a:picLocks noChangeAspect="1"/>
          </p:cNvPicPr>
          <p:nvPr/>
        </p:nvPicPr>
        <p:blipFill>
          <a:blip r:embed="rId3"/>
          <a:stretch>
            <a:fillRect/>
          </a:stretch>
        </p:blipFill>
        <p:spPr>
          <a:xfrm>
            <a:off x="532894" y="2276476"/>
            <a:ext cx="5626049" cy="2152650"/>
          </a:xfrm>
          <a:prstGeom prst="rect">
            <a:avLst/>
          </a:prstGeom>
        </p:spPr>
      </p:pic>
    </p:spTree>
    <p:extLst>
      <p:ext uri="{BB962C8B-B14F-4D97-AF65-F5344CB8AC3E}">
        <p14:creationId xmlns:p14="http://schemas.microsoft.com/office/powerpoint/2010/main" val="19194219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1"/>
          <p:cNvSpPr>
            <a:spLocks noGrp="1"/>
          </p:cNvSpPr>
          <p:nvPr>
            <p:ph type="title"/>
          </p:nvPr>
        </p:nvSpPr>
        <p:spPr>
          <a:xfrm>
            <a:off x="1295400" y="381000"/>
            <a:ext cx="9601200" cy="1143000"/>
          </a:xfrm>
        </p:spPr>
        <p:txBody>
          <a:bodyPr/>
          <a:lstStyle/>
          <a:p>
            <a:r>
              <a:rPr lang="en-US" altLang="zh-TW" dirty="0" smtClean="0"/>
              <a:t>Class D</a:t>
            </a:r>
            <a:r>
              <a:rPr lang="zh-TW" altLang="en-US" dirty="0" smtClean="0"/>
              <a:t>效率推導</a:t>
            </a:r>
            <a:endParaRPr lang="zh-TW" dirty="0"/>
          </a:p>
        </p:txBody>
      </p:sp>
      <p:sp>
        <p:nvSpPr>
          <p:cNvPr id="4" name="內容版面配置區 2"/>
          <p:cNvSpPr>
            <a:spLocks noGrp="1"/>
          </p:cNvSpPr>
          <p:nvPr>
            <p:ph idx="1"/>
          </p:nvPr>
        </p:nvSpPr>
        <p:spPr>
          <a:xfrm>
            <a:off x="1209339" y="1524000"/>
            <a:ext cx="9601200" cy="4114800"/>
          </a:xfrm>
        </p:spPr>
        <p:txBody>
          <a:bodyPr>
            <a:noAutofit/>
          </a:bodyPr>
          <a:lstStyle/>
          <a:p>
            <a:r>
              <a:rPr lang="zh-TW" altLang="en-US" sz="2400" b="1" dirty="0" smtClean="0">
                <a:latin typeface="標楷體" panose="03000509000000000000" pitchFamily="65" charset="-120"/>
                <a:ea typeface="標楷體" panose="03000509000000000000" pitchFamily="65" charset="-120"/>
              </a:rPr>
              <a:t>參數設計</a:t>
            </a:r>
            <a:endParaRPr lang="en-US" altLang="zh-TW" sz="2400" b="1" dirty="0" smtClean="0">
              <a:latin typeface="標楷體" panose="03000509000000000000" pitchFamily="65" charset="-120"/>
              <a:ea typeface="標楷體" panose="03000509000000000000" pitchFamily="65" charset="-120"/>
            </a:endParaRPr>
          </a:p>
          <a:p>
            <a:endParaRPr lang="en-US" altLang="zh-TW" sz="2400" b="1" dirty="0">
              <a:latin typeface="標楷體" panose="03000509000000000000" pitchFamily="65" charset="-120"/>
              <a:ea typeface="標楷體" panose="03000509000000000000" pitchFamily="65" charset="-120"/>
            </a:endParaRPr>
          </a:p>
          <a:p>
            <a:endParaRPr lang="en-US" altLang="zh-TW" sz="2400" b="1" dirty="0" smtClean="0">
              <a:latin typeface="標楷體" panose="03000509000000000000" pitchFamily="65" charset="-120"/>
              <a:ea typeface="標楷體" panose="03000509000000000000" pitchFamily="65" charset="-120"/>
            </a:endParaRPr>
          </a:p>
          <a:p>
            <a:endParaRPr lang="en-US" altLang="zh-TW" sz="2400" b="1" dirty="0">
              <a:latin typeface="標楷體" panose="03000509000000000000" pitchFamily="65" charset="-120"/>
              <a:ea typeface="標楷體" panose="03000509000000000000" pitchFamily="65" charset="-120"/>
            </a:endParaRPr>
          </a:p>
          <a:p>
            <a:endParaRPr lang="en-US" altLang="zh-TW" sz="2400" b="1" dirty="0" smtClean="0">
              <a:latin typeface="標楷體" panose="03000509000000000000" pitchFamily="65" charset="-120"/>
              <a:ea typeface="標楷體" panose="03000509000000000000" pitchFamily="65" charset="-120"/>
            </a:endParaRPr>
          </a:p>
          <a:p>
            <a:endParaRPr lang="en-US" altLang="zh-TW" sz="2400" b="1" dirty="0">
              <a:latin typeface="標楷體" panose="03000509000000000000" pitchFamily="65" charset="-120"/>
              <a:ea typeface="標楷體" panose="03000509000000000000" pitchFamily="65" charset="-120"/>
            </a:endParaRPr>
          </a:p>
          <a:p>
            <a:pPr marL="45720" indent="0">
              <a:buNone/>
            </a:pPr>
            <a:r>
              <a:rPr lang="en-US" altLang="zh-TW" sz="2400" b="1" dirty="0" smtClean="0">
                <a:latin typeface="標楷體" panose="03000509000000000000" pitchFamily="65" charset="-120"/>
                <a:ea typeface="標楷體" panose="03000509000000000000" pitchFamily="65" charset="-120"/>
              </a:rPr>
              <a:t>        </a:t>
            </a:r>
            <a:endParaRPr lang="zh-TW" altLang="en-US" sz="2400" b="1" dirty="0">
              <a:latin typeface="標楷體" panose="03000509000000000000" pitchFamily="65" charset="-120"/>
              <a:ea typeface="標楷體" panose="03000509000000000000" pitchFamily="65" charset="-120"/>
            </a:endParaRPr>
          </a:p>
        </p:txBody>
      </p:sp>
      <p:sp>
        <p:nvSpPr>
          <p:cNvPr id="6" name="文字方塊 5"/>
          <p:cNvSpPr txBox="1"/>
          <p:nvPr/>
        </p:nvSpPr>
        <p:spPr>
          <a:xfrm>
            <a:off x="8904248" y="1253344"/>
            <a:ext cx="184731" cy="369332"/>
          </a:xfrm>
          <a:prstGeom prst="rect">
            <a:avLst/>
          </a:prstGeom>
          <a:noFill/>
        </p:spPr>
        <p:txBody>
          <a:bodyPr wrap="none" rtlCol="0">
            <a:spAutoFit/>
          </a:bodyPr>
          <a:lstStyle/>
          <a:p>
            <a:endParaRPr lang="zh-TW" altLang="en-US" dirty="0"/>
          </a:p>
        </p:txBody>
      </p:sp>
      <p:graphicFrame>
        <p:nvGraphicFramePr>
          <p:cNvPr id="9" name="Object 2"/>
          <p:cNvGraphicFramePr>
            <a:graphicFrameLocks noChangeAspect="1"/>
          </p:cNvGraphicFramePr>
          <p:nvPr>
            <p:extLst>
              <p:ext uri="{D42A27DB-BD31-4B8C-83A1-F6EECF244321}">
                <p14:modId xmlns:p14="http://schemas.microsoft.com/office/powerpoint/2010/main" val="2891128263"/>
              </p:ext>
            </p:extLst>
          </p:nvPr>
        </p:nvGraphicFramePr>
        <p:xfrm>
          <a:off x="6777038" y="882650"/>
          <a:ext cx="4438650" cy="739775"/>
        </p:xfrm>
        <a:graphic>
          <a:graphicData uri="http://schemas.openxmlformats.org/presentationml/2006/ole">
            <mc:AlternateContent xmlns:mc="http://schemas.openxmlformats.org/markup-compatibility/2006">
              <mc:Choice xmlns:v="urn:schemas-microsoft-com:vml" Requires="v">
                <p:oleObj spid="_x0000_s1125" name="方程式" r:id="rId3" imgW="2666880" imgH="444240" progId="Equation.3">
                  <p:embed/>
                </p:oleObj>
              </mc:Choice>
              <mc:Fallback>
                <p:oleObj name="方程式" r:id="rId3" imgW="2666880" imgH="444240" progId="Equation.3">
                  <p:embed/>
                  <p:pic>
                    <p:nvPicPr>
                      <p:cNvPr id="0" name=""/>
                      <p:cNvPicPr>
                        <a:picLocks noChangeAspect="1" noChangeArrowheads="1"/>
                      </p:cNvPicPr>
                      <p:nvPr/>
                    </p:nvPicPr>
                    <p:blipFill>
                      <a:blip r:embed="rId4"/>
                      <a:srcRect/>
                      <a:stretch>
                        <a:fillRect/>
                      </a:stretch>
                    </p:blipFill>
                    <p:spPr bwMode="auto">
                      <a:xfrm>
                        <a:off x="6777038" y="882650"/>
                        <a:ext cx="4438650" cy="73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3766971984"/>
              </p:ext>
            </p:extLst>
          </p:nvPr>
        </p:nvGraphicFramePr>
        <p:xfrm>
          <a:off x="8527866" y="1880607"/>
          <a:ext cx="2368734" cy="4024020"/>
        </p:xfrm>
        <a:graphic>
          <a:graphicData uri="http://schemas.openxmlformats.org/drawingml/2006/table">
            <a:tbl>
              <a:tblPr firstRow="1" bandRow="1">
                <a:tableStyleId>{5C22544A-7EE6-4342-B048-85BDC9FD1C3A}</a:tableStyleId>
              </a:tblPr>
              <a:tblGrid>
                <a:gridCol w="1184367"/>
                <a:gridCol w="1184367"/>
              </a:tblGrid>
              <a:tr h="247580">
                <a:tc>
                  <a:txBody>
                    <a:bodyPr/>
                    <a:lstStyle/>
                    <a:p>
                      <a:r>
                        <a:rPr lang="zh-TW" altLang="en-US" dirty="0" smtClean="0">
                          <a:latin typeface="Times New Roman" pitchFamily="18" charset="0"/>
                          <a:ea typeface="標楷體" pitchFamily="65" charset="-120"/>
                          <a:cs typeface="Times New Roman" pitchFamily="18" charset="0"/>
                        </a:rPr>
                        <a:t>元件名稱</a:t>
                      </a:r>
                      <a:endParaRPr lang="zh-TW" altLang="en-US" dirty="0">
                        <a:latin typeface="Times New Roman" pitchFamily="18" charset="0"/>
                        <a:ea typeface="標楷體" pitchFamily="65" charset="-120"/>
                        <a:cs typeface="Times New Roman" pitchFamily="18" charset="0"/>
                      </a:endParaRPr>
                    </a:p>
                  </a:txBody>
                  <a:tcPr/>
                </a:tc>
                <a:tc>
                  <a:txBody>
                    <a:bodyPr/>
                    <a:lstStyle/>
                    <a:p>
                      <a:r>
                        <a:rPr lang="zh-TW" altLang="en-US" dirty="0" smtClean="0">
                          <a:latin typeface="Times New Roman" pitchFamily="18" charset="0"/>
                          <a:ea typeface="標楷體" pitchFamily="65" charset="-120"/>
                          <a:cs typeface="Times New Roman" pitchFamily="18" charset="0"/>
                        </a:rPr>
                        <a:t>數值</a:t>
                      </a:r>
                      <a:endParaRPr lang="zh-TW" altLang="en-US" dirty="0">
                        <a:latin typeface="Times New Roman" pitchFamily="18" charset="0"/>
                        <a:ea typeface="標楷體" pitchFamily="65" charset="-120"/>
                        <a:cs typeface="Times New Roman" pitchFamily="18" charset="0"/>
                      </a:endParaRPr>
                    </a:p>
                  </a:txBody>
                  <a:tcPr/>
                </a:tc>
              </a:tr>
              <a:tr h="365826">
                <a:tc>
                  <a:txBody>
                    <a:bodyPr/>
                    <a:lstStyle/>
                    <a:p>
                      <a:r>
                        <a:rPr lang="en-US" altLang="zh-TW" dirty="0" smtClean="0">
                          <a:latin typeface="Times New Roman" pitchFamily="18" charset="0"/>
                          <a:ea typeface="標楷體" pitchFamily="65" charset="-120"/>
                          <a:cs typeface="Times New Roman" pitchFamily="18" charset="0"/>
                        </a:rPr>
                        <a:t>Vg</a:t>
                      </a:r>
                      <a:endParaRPr lang="zh-TW" altLang="en-US" dirty="0">
                        <a:latin typeface="Times New Roman" pitchFamily="18" charset="0"/>
                        <a:ea typeface="標楷體" pitchFamily="65" charset="-120"/>
                        <a:cs typeface="Times New Roman" pitchFamily="18" charset="0"/>
                      </a:endParaRPr>
                    </a:p>
                  </a:txBody>
                  <a:tcPr/>
                </a:tc>
                <a:tc>
                  <a:txBody>
                    <a:bodyPr/>
                    <a:lstStyle/>
                    <a:p>
                      <a:r>
                        <a:rPr lang="en-US" altLang="zh-TW" dirty="0" smtClean="0">
                          <a:latin typeface="Times New Roman" pitchFamily="18" charset="0"/>
                          <a:ea typeface="標楷體" pitchFamily="65" charset="-120"/>
                          <a:cs typeface="Times New Roman" pitchFamily="18" charset="0"/>
                        </a:rPr>
                        <a:t>12V</a:t>
                      </a:r>
                      <a:endParaRPr lang="zh-TW" altLang="en-US" dirty="0">
                        <a:latin typeface="Times New Roman" pitchFamily="18" charset="0"/>
                        <a:ea typeface="標楷體" pitchFamily="65" charset="-120"/>
                        <a:cs typeface="Times New Roman" pitchFamily="18" charset="0"/>
                      </a:endParaRPr>
                    </a:p>
                  </a:txBody>
                  <a:tcPr/>
                </a:tc>
              </a:tr>
              <a:tr h="365826">
                <a:tc>
                  <a:txBody>
                    <a:bodyPr/>
                    <a:lstStyle/>
                    <a:p>
                      <a:r>
                        <a:rPr lang="en-US" altLang="zh-TW" dirty="0" smtClean="0">
                          <a:latin typeface="Times New Roman" pitchFamily="18" charset="0"/>
                          <a:ea typeface="標楷體" pitchFamily="65" charset="-120"/>
                          <a:cs typeface="Times New Roman" pitchFamily="18" charset="0"/>
                        </a:rPr>
                        <a:t>Ron, Ron2</a:t>
                      </a:r>
                      <a:endParaRPr lang="zh-TW" altLang="en-US" dirty="0">
                        <a:latin typeface="Times New Roman" pitchFamily="18" charset="0"/>
                        <a:ea typeface="標楷體" pitchFamily="65" charset="-120"/>
                        <a:cs typeface="Times New Roman"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TW" dirty="0" smtClean="0">
                          <a:latin typeface="Times New Roman" pitchFamily="18" charset="0"/>
                          <a:ea typeface="標楷體" pitchFamily="65" charset="-120"/>
                          <a:cs typeface="Times New Roman" pitchFamily="18" charset="0"/>
                        </a:rPr>
                        <a:t>0.055</a:t>
                      </a:r>
                      <a:r>
                        <a:rPr lang="el-GR" altLang="zh-TW" sz="1800" b="0" i="0" kern="1200" dirty="0" smtClean="0">
                          <a:solidFill>
                            <a:schemeClr val="dk1"/>
                          </a:solidFill>
                          <a:latin typeface="Times New Roman" pitchFamily="18" charset="0"/>
                          <a:ea typeface="標楷體" pitchFamily="65" charset="-120"/>
                          <a:cs typeface="Times New Roman" pitchFamily="18" charset="0"/>
                        </a:rPr>
                        <a:t>Ω</a:t>
                      </a:r>
                      <a:endParaRPr lang="zh-TW" altLang="en-US" dirty="0" smtClean="0">
                        <a:latin typeface="Times New Roman" pitchFamily="18" charset="0"/>
                        <a:ea typeface="標楷體" pitchFamily="65" charset="-120"/>
                        <a:cs typeface="Times New Roman" pitchFamily="18" charset="0"/>
                      </a:endParaRPr>
                    </a:p>
                  </a:txBody>
                  <a:tcPr/>
                </a:tc>
              </a:tr>
              <a:tr h="365826">
                <a:tc>
                  <a:txBody>
                    <a:bodyPr/>
                    <a:lstStyle/>
                    <a:p>
                      <a:r>
                        <a:rPr lang="en-US" altLang="zh-TW" dirty="0" smtClean="0">
                          <a:latin typeface="Times New Roman" pitchFamily="18" charset="0"/>
                          <a:ea typeface="標楷體" pitchFamily="65" charset="-120"/>
                          <a:cs typeface="Times New Roman" pitchFamily="18" charset="0"/>
                        </a:rPr>
                        <a:t>R</a:t>
                      </a:r>
                      <a:endParaRPr lang="zh-TW" altLang="en-US" dirty="0">
                        <a:latin typeface="Times New Roman" pitchFamily="18" charset="0"/>
                        <a:ea typeface="標楷體" pitchFamily="65" charset="-120"/>
                        <a:cs typeface="Times New Roman"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TW" dirty="0" smtClean="0">
                          <a:latin typeface="Times New Roman" pitchFamily="18" charset="0"/>
                          <a:ea typeface="標楷體" pitchFamily="65" charset="-120"/>
                          <a:cs typeface="Times New Roman" pitchFamily="18" charset="0"/>
                        </a:rPr>
                        <a:t>0.55</a:t>
                      </a:r>
                      <a:r>
                        <a:rPr lang="el-GR" altLang="zh-TW" sz="1800" b="0" i="0" kern="1200" dirty="0" smtClean="0">
                          <a:solidFill>
                            <a:schemeClr val="dk1"/>
                          </a:solidFill>
                          <a:latin typeface="Times New Roman" pitchFamily="18" charset="0"/>
                          <a:ea typeface="標楷體" pitchFamily="65" charset="-120"/>
                          <a:cs typeface="Times New Roman" pitchFamily="18" charset="0"/>
                        </a:rPr>
                        <a:t>Ω</a:t>
                      </a:r>
                      <a:endParaRPr lang="zh-TW" altLang="en-US" dirty="0" smtClean="0">
                        <a:latin typeface="Times New Roman" pitchFamily="18" charset="0"/>
                        <a:ea typeface="標楷體" pitchFamily="65" charset="-120"/>
                        <a:cs typeface="Times New Roman" pitchFamily="18" charset="0"/>
                      </a:endParaRPr>
                    </a:p>
                  </a:txBody>
                  <a:tcPr/>
                </a:tc>
              </a:tr>
              <a:tr h="36582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TW" dirty="0" err="1" smtClean="0">
                          <a:latin typeface="Times New Roman" pitchFamily="18" charset="0"/>
                          <a:ea typeface="標楷體" pitchFamily="65" charset="-120"/>
                          <a:cs typeface="Times New Roman" pitchFamily="18" charset="0"/>
                        </a:rPr>
                        <a:t>Cp</a:t>
                      </a:r>
                      <a:r>
                        <a:rPr lang="en-US" altLang="zh-TW" dirty="0" smtClean="0">
                          <a:latin typeface="Times New Roman" pitchFamily="18" charset="0"/>
                          <a:ea typeface="標楷體" pitchFamily="65" charset="-120"/>
                          <a:cs typeface="Times New Roman" pitchFamily="18" charset="0"/>
                        </a:rPr>
                        <a:t>, Cs</a:t>
                      </a:r>
                      <a:endParaRPr lang="zh-TW" altLang="en-US" dirty="0" smtClean="0">
                        <a:latin typeface="Times New Roman" pitchFamily="18" charset="0"/>
                        <a:ea typeface="標楷體" pitchFamily="65" charset="-120"/>
                        <a:cs typeface="Times New Roman" pitchFamily="18" charset="0"/>
                      </a:endParaRPr>
                    </a:p>
                  </a:txBody>
                  <a:tcPr/>
                </a:tc>
                <a:tc>
                  <a:txBody>
                    <a:bodyPr/>
                    <a:lstStyle/>
                    <a:p>
                      <a:r>
                        <a:rPr lang="en-US" altLang="zh-TW" dirty="0" smtClean="0">
                          <a:latin typeface="Times New Roman" pitchFamily="18" charset="0"/>
                          <a:ea typeface="標楷體" pitchFamily="65" charset="-120"/>
                          <a:cs typeface="Times New Roman" pitchFamily="18" charset="0"/>
                        </a:rPr>
                        <a:t>9nF</a:t>
                      </a:r>
                      <a:endParaRPr lang="zh-TW" altLang="en-US" dirty="0">
                        <a:latin typeface="Times New Roman" pitchFamily="18" charset="0"/>
                        <a:ea typeface="標楷體" pitchFamily="65" charset="-120"/>
                        <a:cs typeface="Times New Roman" pitchFamily="18" charset="0"/>
                      </a:endParaRPr>
                    </a:p>
                  </a:txBody>
                  <a:tcPr/>
                </a:tc>
              </a:tr>
              <a:tr h="36582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TW" dirty="0" err="1" smtClean="0">
                          <a:latin typeface="Times New Roman" pitchFamily="18" charset="0"/>
                          <a:ea typeface="標楷體" pitchFamily="65" charset="-120"/>
                          <a:cs typeface="Times New Roman" pitchFamily="18" charset="0"/>
                        </a:rPr>
                        <a:t>Lp</a:t>
                      </a:r>
                      <a:r>
                        <a:rPr lang="en-US" altLang="zh-TW" dirty="0" smtClean="0">
                          <a:latin typeface="Times New Roman" pitchFamily="18" charset="0"/>
                          <a:ea typeface="標楷體" pitchFamily="65" charset="-120"/>
                          <a:cs typeface="Times New Roman" pitchFamily="18" charset="0"/>
                        </a:rPr>
                        <a:t>, </a:t>
                      </a:r>
                      <a:r>
                        <a:rPr lang="en-US" altLang="zh-TW" dirty="0" err="1" smtClean="0">
                          <a:latin typeface="Times New Roman" pitchFamily="18" charset="0"/>
                          <a:ea typeface="標楷體" pitchFamily="65" charset="-120"/>
                          <a:cs typeface="Times New Roman" pitchFamily="18" charset="0"/>
                        </a:rPr>
                        <a:t>Ls</a:t>
                      </a:r>
                      <a:endParaRPr lang="zh-TW" altLang="en-US" dirty="0" smtClean="0">
                        <a:latin typeface="Times New Roman" pitchFamily="18" charset="0"/>
                        <a:ea typeface="標楷體" pitchFamily="65" charset="-120"/>
                        <a:cs typeface="Times New Roman" pitchFamily="18" charset="0"/>
                      </a:endParaRPr>
                    </a:p>
                  </a:txBody>
                  <a:tcPr/>
                </a:tc>
                <a:tc>
                  <a:txBody>
                    <a:bodyPr/>
                    <a:lstStyle/>
                    <a:p>
                      <a:r>
                        <a:rPr lang="en-US" altLang="zh-TW" dirty="0" smtClean="0">
                          <a:latin typeface="Times New Roman" pitchFamily="18" charset="0"/>
                          <a:ea typeface="標楷體" pitchFamily="65" charset="-120"/>
                          <a:cs typeface="Times New Roman" pitchFamily="18" charset="0"/>
                        </a:rPr>
                        <a:t>4,9uH</a:t>
                      </a:r>
                      <a:endParaRPr lang="zh-TW" altLang="en-US" dirty="0">
                        <a:latin typeface="Times New Roman" pitchFamily="18" charset="0"/>
                        <a:ea typeface="標楷體" pitchFamily="65" charset="-120"/>
                        <a:cs typeface="Times New Roman" pitchFamily="18" charset="0"/>
                      </a:endParaRPr>
                    </a:p>
                  </a:txBody>
                  <a:tcPr/>
                </a:tc>
              </a:tr>
              <a:tr h="36582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TW" dirty="0" err="1" smtClean="0">
                          <a:latin typeface="Times New Roman" pitchFamily="18" charset="0"/>
                          <a:ea typeface="標楷體" pitchFamily="65" charset="-120"/>
                          <a:cs typeface="Times New Roman" pitchFamily="18" charset="0"/>
                        </a:rPr>
                        <a:t>Rp</a:t>
                      </a:r>
                      <a:r>
                        <a:rPr lang="en-US" altLang="zh-TW" dirty="0" smtClean="0">
                          <a:latin typeface="Times New Roman" pitchFamily="18" charset="0"/>
                          <a:ea typeface="標楷體" pitchFamily="65" charset="-120"/>
                          <a:cs typeface="Times New Roman" pitchFamily="18" charset="0"/>
                        </a:rPr>
                        <a:t>, </a:t>
                      </a:r>
                      <a:r>
                        <a:rPr lang="en-US" altLang="zh-TW" dirty="0" err="1" smtClean="0">
                          <a:latin typeface="Times New Roman" pitchFamily="18" charset="0"/>
                          <a:ea typeface="標楷體" pitchFamily="65" charset="-120"/>
                          <a:cs typeface="Times New Roman" pitchFamily="18" charset="0"/>
                        </a:rPr>
                        <a:t>Rs</a:t>
                      </a:r>
                      <a:endParaRPr lang="zh-TW" altLang="en-US" dirty="0" smtClean="0">
                        <a:latin typeface="Times New Roman" pitchFamily="18" charset="0"/>
                        <a:ea typeface="標楷體" pitchFamily="65" charset="-120"/>
                        <a:cs typeface="Times New Roman"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TW" dirty="0" smtClean="0">
                          <a:latin typeface="Times New Roman" pitchFamily="18" charset="0"/>
                          <a:ea typeface="標楷體" pitchFamily="65" charset="-120"/>
                          <a:cs typeface="Times New Roman" pitchFamily="18" charset="0"/>
                        </a:rPr>
                        <a:t>0.05</a:t>
                      </a:r>
                      <a:r>
                        <a:rPr lang="el-GR" altLang="zh-TW" sz="1800" b="0" i="0" kern="1200" dirty="0" smtClean="0">
                          <a:solidFill>
                            <a:schemeClr val="dk1"/>
                          </a:solidFill>
                          <a:latin typeface="Times New Roman" pitchFamily="18" charset="0"/>
                          <a:ea typeface="標楷體" pitchFamily="65" charset="-120"/>
                          <a:cs typeface="Times New Roman" pitchFamily="18" charset="0"/>
                        </a:rPr>
                        <a:t>Ω</a:t>
                      </a:r>
                      <a:endParaRPr lang="zh-TW" altLang="en-US" dirty="0" smtClean="0">
                        <a:latin typeface="Times New Roman" pitchFamily="18" charset="0"/>
                        <a:ea typeface="標楷體" pitchFamily="65" charset="-120"/>
                        <a:cs typeface="Times New Roman" pitchFamily="18" charset="0"/>
                      </a:endParaRPr>
                    </a:p>
                  </a:txBody>
                  <a:tcPr/>
                </a:tc>
              </a:tr>
              <a:tr h="365826">
                <a:tc>
                  <a:txBody>
                    <a:bodyPr/>
                    <a:lstStyle/>
                    <a:p>
                      <a:r>
                        <a:rPr lang="en-US" altLang="zh-TW" dirty="0" smtClean="0">
                          <a:latin typeface="Times New Roman" pitchFamily="18" charset="0"/>
                          <a:ea typeface="標楷體" pitchFamily="65" charset="-120"/>
                          <a:cs typeface="Times New Roman" pitchFamily="18" charset="0"/>
                        </a:rPr>
                        <a:t>C2</a:t>
                      </a:r>
                      <a:endParaRPr lang="zh-TW" altLang="en-US" dirty="0">
                        <a:latin typeface="Times New Roman" pitchFamily="18" charset="0"/>
                        <a:ea typeface="標楷體" pitchFamily="65" charset="-120"/>
                        <a:cs typeface="Times New Roman" pitchFamily="18" charset="0"/>
                      </a:endParaRPr>
                    </a:p>
                  </a:txBody>
                  <a:tcPr/>
                </a:tc>
                <a:tc>
                  <a:txBody>
                    <a:bodyPr/>
                    <a:lstStyle/>
                    <a:p>
                      <a:r>
                        <a:rPr lang="en-US" altLang="zh-TW" dirty="0" smtClean="0">
                          <a:latin typeface="Times New Roman" pitchFamily="18" charset="0"/>
                          <a:ea typeface="標楷體" pitchFamily="65" charset="-120"/>
                          <a:cs typeface="Times New Roman" pitchFamily="18" charset="0"/>
                        </a:rPr>
                        <a:t>100uF</a:t>
                      </a:r>
                      <a:endParaRPr lang="zh-TW" altLang="en-US" dirty="0">
                        <a:latin typeface="Times New Roman" pitchFamily="18" charset="0"/>
                        <a:ea typeface="標楷體" pitchFamily="65" charset="-120"/>
                        <a:cs typeface="Times New Roman" pitchFamily="18" charset="0"/>
                      </a:endParaRPr>
                    </a:p>
                  </a:txBody>
                  <a:tcPr/>
                </a:tc>
              </a:tr>
              <a:tr h="365826">
                <a:tc>
                  <a:txBody>
                    <a:bodyPr/>
                    <a:lstStyle/>
                    <a:p>
                      <a:r>
                        <a:rPr lang="en-US" altLang="zh-TW" dirty="0" smtClean="0">
                          <a:latin typeface="Times New Roman" pitchFamily="18" charset="0"/>
                          <a:ea typeface="標楷體" pitchFamily="65" charset="-120"/>
                          <a:cs typeface="Times New Roman" pitchFamily="18" charset="0"/>
                        </a:rPr>
                        <a:t>Rout</a:t>
                      </a:r>
                      <a:endParaRPr lang="zh-TW" altLang="en-US" dirty="0">
                        <a:latin typeface="Times New Roman" pitchFamily="18" charset="0"/>
                        <a:ea typeface="標楷體" pitchFamily="65" charset="-120"/>
                        <a:cs typeface="Times New Roman"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TW" dirty="0" smtClean="0">
                          <a:latin typeface="Times New Roman" pitchFamily="18" charset="0"/>
                          <a:ea typeface="標楷體" pitchFamily="65" charset="-120"/>
                          <a:cs typeface="Times New Roman" pitchFamily="18" charset="0"/>
                        </a:rPr>
                        <a:t>10</a:t>
                      </a:r>
                      <a:r>
                        <a:rPr lang="el-GR" altLang="zh-TW" sz="1800" b="0" i="0" kern="1200" dirty="0" smtClean="0">
                          <a:solidFill>
                            <a:schemeClr val="dk1"/>
                          </a:solidFill>
                          <a:latin typeface="Times New Roman" pitchFamily="18" charset="0"/>
                          <a:ea typeface="標楷體" pitchFamily="65" charset="-120"/>
                          <a:cs typeface="Times New Roman" pitchFamily="18" charset="0"/>
                        </a:rPr>
                        <a:t>Ω</a:t>
                      </a:r>
                      <a:endParaRPr lang="zh-TW" altLang="en-US" dirty="0" smtClean="0">
                        <a:latin typeface="Times New Roman" pitchFamily="18" charset="0"/>
                        <a:ea typeface="標楷體" pitchFamily="65" charset="-120"/>
                        <a:cs typeface="Times New Roman" pitchFamily="18" charset="0"/>
                      </a:endParaRPr>
                    </a:p>
                  </a:txBody>
                  <a:tcPr/>
                </a:tc>
              </a:tr>
              <a:tr h="365826">
                <a:tc>
                  <a:txBody>
                    <a:bodyPr/>
                    <a:lstStyle/>
                    <a:p>
                      <a:r>
                        <a:rPr lang="en-US" altLang="zh-TW" dirty="0" smtClean="0">
                          <a:latin typeface="Times New Roman" pitchFamily="18" charset="0"/>
                          <a:ea typeface="標楷體" pitchFamily="65" charset="-120"/>
                          <a:cs typeface="Times New Roman" pitchFamily="18" charset="0"/>
                        </a:rPr>
                        <a:t>f</a:t>
                      </a:r>
                      <a:endParaRPr lang="zh-TW" altLang="en-US" dirty="0">
                        <a:latin typeface="Times New Roman" pitchFamily="18" charset="0"/>
                        <a:ea typeface="標楷體" pitchFamily="65" charset="-120"/>
                        <a:cs typeface="Times New Roman" pitchFamily="18" charset="0"/>
                      </a:endParaRPr>
                    </a:p>
                  </a:txBody>
                  <a:tcPr/>
                </a:tc>
                <a:tc>
                  <a:txBody>
                    <a:bodyPr/>
                    <a:lstStyle/>
                    <a:p>
                      <a:r>
                        <a:rPr lang="en-US" altLang="zh-TW" dirty="0" smtClean="0">
                          <a:latin typeface="Times New Roman" pitchFamily="18" charset="0"/>
                          <a:ea typeface="標楷體" pitchFamily="65" charset="-120"/>
                          <a:cs typeface="Times New Roman" pitchFamily="18" charset="0"/>
                        </a:rPr>
                        <a:t>800KHz</a:t>
                      </a:r>
                      <a:endParaRPr lang="zh-TW" altLang="en-US" dirty="0">
                        <a:latin typeface="Times New Roman" pitchFamily="18" charset="0"/>
                        <a:ea typeface="標楷體" pitchFamily="65" charset="-120"/>
                        <a:cs typeface="Times New Roman" pitchFamily="18" charset="0"/>
                      </a:endParaRPr>
                    </a:p>
                  </a:txBody>
                  <a:tcPr/>
                </a:tc>
              </a:tr>
              <a:tr h="365826">
                <a:tc>
                  <a:txBody>
                    <a:bodyPr/>
                    <a:lstStyle/>
                    <a:p>
                      <a:r>
                        <a:rPr lang="en-US" altLang="zh-TW" dirty="0" smtClean="0"/>
                        <a:t>k</a:t>
                      </a:r>
                      <a:endParaRPr lang="zh-TW" altLang="en-US" dirty="0"/>
                    </a:p>
                  </a:txBody>
                  <a:tcPr/>
                </a:tc>
                <a:tc>
                  <a:txBody>
                    <a:bodyPr/>
                    <a:lstStyle/>
                    <a:p>
                      <a:r>
                        <a:rPr lang="en-US" altLang="zh-TW" dirty="0" smtClean="0">
                          <a:latin typeface="Times New Roman" pitchFamily="18" charset="0"/>
                          <a:ea typeface="標楷體" pitchFamily="65" charset="-120"/>
                          <a:cs typeface="Times New Roman" pitchFamily="18" charset="0"/>
                        </a:rPr>
                        <a:t>0.2</a:t>
                      </a:r>
                      <a:endParaRPr lang="zh-TW" altLang="en-US" dirty="0">
                        <a:latin typeface="Times New Roman" pitchFamily="18" charset="0"/>
                        <a:ea typeface="標楷體" pitchFamily="65" charset="-120"/>
                        <a:cs typeface="Times New Roman" pitchFamily="18" charset="0"/>
                      </a:endParaRPr>
                    </a:p>
                  </a:txBody>
                  <a:tcPr/>
                </a:tc>
              </a:tr>
            </a:tbl>
          </a:graphicData>
        </a:graphic>
      </p:graphicFrame>
      <p:pic>
        <p:nvPicPr>
          <p:cNvPr id="2" name="圖片 1"/>
          <p:cNvPicPr>
            <a:picLocks noChangeAspect="1"/>
          </p:cNvPicPr>
          <p:nvPr/>
        </p:nvPicPr>
        <p:blipFill>
          <a:blip r:embed="rId5"/>
          <a:stretch>
            <a:fillRect/>
          </a:stretch>
        </p:blipFill>
        <p:spPr>
          <a:xfrm>
            <a:off x="1209339" y="2263775"/>
            <a:ext cx="6623405" cy="3744106"/>
          </a:xfrm>
          <a:prstGeom prst="rect">
            <a:avLst/>
          </a:prstGeom>
        </p:spPr>
      </p:pic>
    </p:spTree>
    <p:extLst>
      <p:ext uri="{BB962C8B-B14F-4D97-AF65-F5344CB8AC3E}">
        <p14:creationId xmlns:p14="http://schemas.microsoft.com/office/powerpoint/2010/main" val="25309873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1"/>
          <p:cNvSpPr>
            <a:spLocks noGrp="1"/>
          </p:cNvSpPr>
          <p:nvPr>
            <p:ph type="title"/>
          </p:nvPr>
        </p:nvSpPr>
        <p:spPr>
          <a:xfrm>
            <a:off x="1295400" y="381000"/>
            <a:ext cx="9601200" cy="1143000"/>
          </a:xfrm>
        </p:spPr>
        <p:txBody>
          <a:bodyPr/>
          <a:lstStyle/>
          <a:p>
            <a:r>
              <a:rPr lang="en-US" altLang="zh-TW" dirty="0" smtClean="0"/>
              <a:t>Class D</a:t>
            </a:r>
            <a:r>
              <a:rPr lang="zh-TW" altLang="en-US" dirty="0" smtClean="0"/>
              <a:t>效率推導</a:t>
            </a:r>
            <a:endParaRPr lang="zh-TW" dirty="0"/>
          </a:p>
        </p:txBody>
      </p:sp>
      <p:sp>
        <p:nvSpPr>
          <p:cNvPr id="4" name="內容版面配置區 2"/>
          <p:cNvSpPr>
            <a:spLocks noGrp="1"/>
          </p:cNvSpPr>
          <p:nvPr>
            <p:ph idx="1"/>
          </p:nvPr>
        </p:nvSpPr>
        <p:spPr>
          <a:xfrm>
            <a:off x="1209339" y="1326292"/>
            <a:ext cx="9601200" cy="4114800"/>
          </a:xfrm>
        </p:spPr>
        <p:txBody>
          <a:bodyPr>
            <a:noAutofit/>
          </a:bodyPr>
          <a:lstStyle/>
          <a:p>
            <a:r>
              <a:rPr lang="zh-TW" altLang="en-US" sz="2400" b="1" dirty="0">
                <a:latin typeface="標楷體" panose="03000509000000000000" pitchFamily="65" charset="-120"/>
                <a:ea typeface="標楷體" panose="03000509000000000000" pitchFamily="65" charset="-120"/>
              </a:rPr>
              <a:t>假設二極體理想</a:t>
            </a:r>
            <a:endParaRPr lang="en-US" altLang="zh-TW" sz="2400" b="1" dirty="0">
              <a:latin typeface="標楷體" panose="03000509000000000000" pitchFamily="65" charset="-120"/>
              <a:ea typeface="標楷體" panose="03000509000000000000" pitchFamily="65" charset="-120"/>
            </a:endParaRPr>
          </a:p>
          <a:p>
            <a:r>
              <a:rPr lang="zh-TW" altLang="en-US" sz="2400" b="1" dirty="0" smtClean="0">
                <a:latin typeface="標楷體" panose="03000509000000000000" pitchFamily="65" charset="-120"/>
                <a:ea typeface="標楷體" panose="03000509000000000000" pitchFamily="65" charset="-120"/>
              </a:rPr>
              <a:t>二次側投影至一次側</a:t>
            </a:r>
            <a:endParaRPr lang="en-US" altLang="zh-TW" sz="2400" b="1" dirty="0" smtClean="0">
              <a:latin typeface="標楷體" panose="03000509000000000000" pitchFamily="65" charset="-120"/>
              <a:ea typeface="標楷體" panose="03000509000000000000" pitchFamily="65" charset="-120"/>
            </a:endParaRPr>
          </a:p>
          <a:p>
            <a:endParaRPr lang="en-US" altLang="zh-TW" sz="2400" b="1" dirty="0">
              <a:latin typeface="標楷體" panose="03000509000000000000" pitchFamily="65" charset="-120"/>
              <a:ea typeface="標楷體" panose="03000509000000000000" pitchFamily="65" charset="-120"/>
            </a:endParaRPr>
          </a:p>
          <a:p>
            <a:endParaRPr lang="en-US" altLang="zh-TW" sz="2400" b="1" dirty="0" smtClean="0">
              <a:latin typeface="標楷體" panose="03000509000000000000" pitchFamily="65" charset="-120"/>
              <a:ea typeface="標楷體" panose="03000509000000000000" pitchFamily="65" charset="-120"/>
            </a:endParaRPr>
          </a:p>
          <a:p>
            <a:endParaRPr lang="en-US" altLang="zh-TW" sz="2400" b="1" dirty="0">
              <a:latin typeface="標楷體" panose="03000509000000000000" pitchFamily="65" charset="-120"/>
              <a:ea typeface="標楷體" panose="03000509000000000000" pitchFamily="65" charset="-120"/>
            </a:endParaRPr>
          </a:p>
          <a:p>
            <a:endParaRPr lang="en-US" altLang="zh-TW" sz="2400" b="1" dirty="0" smtClean="0">
              <a:latin typeface="標楷體" panose="03000509000000000000" pitchFamily="65" charset="-120"/>
              <a:ea typeface="標楷體" panose="03000509000000000000" pitchFamily="65" charset="-120"/>
            </a:endParaRPr>
          </a:p>
          <a:p>
            <a:endParaRPr lang="en-US" altLang="zh-TW" sz="2400" b="1" dirty="0">
              <a:latin typeface="標楷體" panose="03000509000000000000" pitchFamily="65" charset="-120"/>
              <a:ea typeface="標楷體" panose="03000509000000000000" pitchFamily="65" charset="-120"/>
            </a:endParaRPr>
          </a:p>
          <a:p>
            <a:pPr marL="45720" indent="0">
              <a:buNone/>
            </a:pPr>
            <a:r>
              <a:rPr lang="en-US" altLang="zh-TW" sz="2400" b="1" dirty="0" smtClean="0">
                <a:latin typeface="標楷體" panose="03000509000000000000" pitchFamily="65" charset="-120"/>
                <a:ea typeface="標楷體" panose="03000509000000000000" pitchFamily="65" charset="-120"/>
              </a:rPr>
              <a:t>        </a:t>
            </a:r>
            <a:endParaRPr lang="zh-TW" altLang="en-US" sz="2400" b="1" dirty="0">
              <a:latin typeface="標楷體" panose="03000509000000000000" pitchFamily="65" charset="-120"/>
              <a:ea typeface="標楷體" panose="03000509000000000000" pitchFamily="65" charset="-120"/>
            </a:endParaRPr>
          </a:p>
        </p:txBody>
      </p:sp>
      <p:sp>
        <p:nvSpPr>
          <p:cNvPr id="6" name="文字方塊 5"/>
          <p:cNvSpPr txBox="1"/>
          <p:nvPr/>
        </p:nvSpPr>
        <p:spPr>
          <a:xfrm>
            <a:off x="8904248" y="1253344"/>
            <a:ext cx="184731" cy="369332"/>
          </a:xfrm>
          <a:prstGeom prst="rect">
            <a:avLst/>
          </a:prstGeom>
          <a:noFill/>
        </p:spPr>
        <p:txBody>
          <a:bodyPr wrap="none" rtlCol="0">
            <a:spAutoFit/>
          </a:bodyPr>
          <a:lstStyle/>
          <a:p>
            <a:endParaRPr lang="zh-TW" altLang="en-US" dirty="0"/>
          </a:p>
        </p:txBody>
      </p:sp>
      <p:graphicFrame>
        <p:nvGraphicFramePr>
          <p:cNvPr id="10" name="表格 9"/>
          <p:cNvGraphicFramePr>
            <a:graphicFrameLocks noGrp="1"/>
          </p:cNvGraphicFramePr>
          <p:nvPr>
            <p:extLst>
              <p:ext uri="{D42A27DB-BD31-4B8C-83A1-F6EECF244321}">
                <p14:modId xmlns:p14="http://schemas.microsoft.com/office/powerpoint/2010/main" val="2185975057"/>
              </p:ext>
            </p:extLst>
          </p:nvPr>
        </p:nvGraphicFramePr>
        <p:xfrm>
          <a:off x="7584891" y="2105027"/>
          <a:ext cx="2573522" cy="4252910"/>
        </p:xfrm>
        <a:graphic>
          <a:graphicData uri="http://schemas.openxmlformats.org/drawingml/2006/table">
            <a:tbl>
              <a:tblPr firstRow="1" bandRow="1">
                <a:tableStyleId>{5C22544A-7EE6-4342-B048-85BDC9FD1C3A}</a:tableStyleId>
              </a:tblPr>
              <a:tblGrid>
                <a:gridCol w="1286761"/>
                <a:gridCol w="1286761"/>
              </a:tblGrid>
              <a:tr h="472470">
                <a:tc>
                  <a:txBody>
                    <a:bodyPr/>
                    <a:lstStyle/>
                    <a:p>
                      <a:r>
                        <a:rPr lang="zh-TW" altLang="en-US" dirty="0" smtClean="0">
                          <a:latin typeface="Times New Roman" pitchFamily="18" charset="0"/>
                          <a:ea typeface="標楷體" pitchFamily="65" charset="-120"/>
                          <a:cs typeface="Times New Roman" pitchFamily="18" charset="0"/>
                        </a:rPr>
                        <a:t>元件名稱</a:t>
                      </a:r>
                      <a:endParaRPr lang="zh-TW" altLang="en-US" dirty="0">
                        <a:latin typeface="Times New Roman" pitchFamily="18" charset="0"/>
                        <a:ea typeface="標楷體" pitchFamily="65" charset="-120"/>
                        <a:cs typeface="Times New Roman" pitchFamily="18" charset="0"/>
                      </a:endParaRPr>
                    </a:p>
                  </a:txBody>
                  <a:tcPr/>
                </a:tc>
                <a:tc>
                  <a:txBody>
                    <a:bodyPr/>
                    <a:lstStyle/>
                    <a:p>
                      <a:r>
                        <a:rPr lang="zh-TW" altLang="en-US" dirty="0" smtClean="0">
                          <a:latin typeface="Times New Roman" pitchFamily="18" charset="0"/>
                          <a:ea typeface="標楷體" pitchFamily="65" charset="-120"/>
                          <a:cs typeface="Times New Roman" pitchFamily="18" charset="0"/>
                        </a:rPr>
                        <a:t>數值</a:t>
                      </a:r>
                      <a:endParaRPr lang="zh-TW" altLang="en-US" dirty="0">
                        <a:latin typeface="Times New Roman" pitchFamily="18" charset="0"/>
                        <a:ea typeface="標楷體" pitchFamily="65" charset="-120"/>
                        <a:cs typeface="Times New Roman" pitchFamily="18" charset="0"/>
                      </a:endParaRPr>
                    </a:p>
                  </a:txBody>
                  <a:tcPr/>
                </a:tc>
              </a:tr>
              <a:tr h="472555">
                <a:tc>
                  <a:txBody>
                    <a:bodyPr/>
                    <a:lstStyle/>
                    <a:p>
                      <a:r>
                        <a:rPr lang="en-US" altLang="zh-TW" dirty="0" smtClean="0">
                          <a:latin typeface="Times New Roman" pitchFamily="18" charset="0"/>
                          <a:ea typeface="標楷體" pitchFamily="65" charset="-120"/>
                          <a:cs typeface="Times New Roman" pitchFamily="18" charset="0"/>
                        </a:rPr>
                        <a:t>Vg</a:t>
                      </a:r>
                      <a:endParaRPr lang="zh-TW" altLang="en-US" dirty="0">
                        <a:latin typeface="Times New Roman" pitchFamily="18" charset="0"/>
                        <a:ea typeface="標楷體" pitchFamily="65" charset="-120"/>
                        <a:cs typeface="Times New Roman" pitchFamily="18" charset="0"/>
                      </a:endParaRPr>
                    </a:p>
                  </a:txBody>
                  <a:tcPr/>
                </a:tc>
                <a:tc>
                  <a:txBody>
                    <a:bodyPr/>
                    <a:lstStyle/>
                    <a:p>
                      <a:r>
                        <a:rPr lang="en-US" altLang="zh-TW" dirty="0" smtClean="0">
                          <a:latin typeface="Times New Roman" pitchFamily="18" charset="0"/>
                          <a:ea typeface="標楷體" pitchFamily="65" charset="-120"/>
                          <a:cs typeface="Times New Roman" pitchFamily="18" charset="0"/>
                        </a:rPr>
                        <a:t>12V</a:t>
                      </a:r>
                      <a:endParaRPr lang="zh-TW" altLang="en-US" dirty="0">
                        <a:latin typeface="Times New Roman" pitchFamily="18" charset="0"/>
                        <a:ea typeface="標楷體" pitchFamily="65" charset="-120"/>
                        <a:cs typeface="Times New Roman" pitchFamily="18" charset="0"/>
                      </a:endParaRPr>
                    </a:p>
                  </a:txBody>
                  <a:tcPr/>
                </a:tc>
              </a:tr>
              <a:tr h="472555">
                <a:tc>
                  <a:txBody>
                    <a:bodyPr/>
                    <a:lstStyle/>
                    <a:p>
                      <a:r>
                        <a:rPr lang="en-US" altLang="zh-TW" dirty="0" smtClean="0">
                          <a:latin typeface="Times New Roman" pitchFamily="18" charset="0"/>
                          <a:ea typeface="標楷體" pitchFamily="65" charset="-120"/>
                          <a:cs typeface="Times New Roman" pitchFamily="18" charset="0"/>
                        </a:rPr>
                        <a:t>Ron, Ron2</a:t>
                      </a:r>
                      <a:endParaRPr lang="zh-TW" altLang="en-US" dirty="0">
                        <a:latin typeface="Times New Roman" pitchFamily="18" charset="0"/>
                        <a:ea typeface="標楷體" pitchFamily="65" charset="-120"/>
                        <a:cs typeface="Times New Roman"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TW" dirty="0" smtClean="0">
                          <a:latin typeface="Times New Roman" pitchFamily="18" charset="0"/>
                          <a:ea typeface="標楷體" pitchFamily="65" charset="-120"/>
                          <a:cs typeface="Times New Roman" pitchFamily="18" charset="0"/>
                        </a:rPr>
                        <a:t>0.055</a:t>
                      </a:r>
                      <a:r>
                        <a:rPr lang="el-GR" altLang="zh-TW" sz="1800" b="0" i="0" kern="1200" dirty="0" smtClean="0">
                          <a:solidFill>
                            <a:schemeClr val="dk1"/>
                          </a:solidFill>
                          <a:latin typeface="Times New Roman" pitchFamily="18" charset="0"/>
                          <a:ea typeface="標楷體" pitchFamily="65" charset="-120"/>
                          <a:cs typeface="Times New Roman" pitchFamily="18" charset="0"/>
                        </a:rPr>
                        <a:t>Ω</a:t>
                      </a:r>
                      <a:endParaRPr lang="zh-TW" altLang="en-US" dirty="0" smtClean="0">
                        <a:latin typeface="Times New Roman" pitchFamily="18" charset="0"/>
                        <a:ea typeface="標楷體" pitchFamily="65" charset="-120"/>
                        <a:cs typeface="Times New Roman" pitchFamily="18" charset="0"/>
                      </a:endParaRPr>
                    </a:p>
                  </a:txBody>
                  <a:tcPr/>
                </a:tc>
              </a:tr>
              <a:tr h="472555">
                <a:tc>
                  <a:txBody>
                    <a:bodyPr/>
                    <a:lstStyle/>
                    <a:p>
                      <a:r>
                        <a:rPr lang="en-US" altLang="zh-TW" dirty="0" smtClean="0">
                          <a:latin typeface="Times New Roman" pitchFamily="18" charset="0"/>
                          <a:ea typeface="標楷體" pitchFamily="65" charset="-120"/>
                          <a:cs typeface="Times New Roman" pitchFamily="18" charset="0"/>
                        </a:rPr>
                        <a:t>R</a:t>
                      </a:r>
                      <a:endParaRPr lang="zh-TW" altLang="en-US" dirty="0">
                        <a:latin typeface="Times New Roman" pitchFamily="18" charset="0"/>
                        <a:ea typeface="標楷體" pitchFamily="65" charset="-120"/>
                        <a:cs typeface="Times New Roman"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TW" dirty="0" smtClean="0">
                          <a:latin typeface="Times New Roman" pitchFamily="18" charset="0"/>
                          <a:ea typeface="標楷體" pitchFamily="65" charset="-120"/>
                          <a:cs typeface="Times New Roman" pitchFamily="18" charset="0"/>
                        </a:rPr>
                        <a:t>0.55</a:t>
                      </a:r>
                      <a:r>
                        <a:rPr lang="el-GR" altLang="zh-TW" sz="1800" b="0" i="0" kern="1200" dirty="0" smtClean="0">
                          <a:solidFill>
                            <a:schemeClr val="dk1"/>
                          </a:solidFill>
                          <a:latin typeface="Times New Roman" pitchFamily="18" charset="0"/>
                          <a:ea typeface="標楷體" pitchFamily="65" charset="-120"/>
                          <a:cs typeface="Times New Roman" pitchFamily="18" charset="0"/>
                        </a:rPr>
                        <a:t>Ω</a:t>
                      </a:r>
                      <a:endParaRPr lang="zh-TW" altLang="en-US" dirty="0" smtClean="0">
                        <a:latin typeface="Times New Roman" pitchFamily="18" charset="0"/>
                        <a:ea typeface="標楷體" pitchFamily="65" charset="-120"/>
                        <a:cs typeface="Times New Roman" pitchFamily="18" charset="0"/>
                      </a:endParaRPr>
                    </a:p>
                  </a:txBody>
                  <a:tcPr/>
                </a:tc>
              </a:tr>
              <a:tr h="47255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TW" dirty="0" err="1" smtClean="0">
                          <a:latin typeface="Times New Roman" pitchFamily="18" charset="0"/>
                          <a:ea typeface="標楷體" pitchFamily="65" charset="-120"/>
                          <a:cs typeface="Times New Roman" pitchFamily="18" charset="0"/>
                        </a:rPr>
                        <a:t>Cp</a:t>
                      </a:r>
                      <a:endParaRPr lang="zh-TW" altLang="en-US" dirty="0" smtClean="0">
                        <a:latin typeface="Times New Roman" pitchFamily="18" charset="0"/>
                        <a:ea typeface="標楷體" pitchFamily="65" charset="-120"/>
                        <a:cs typeface="Times New Roman" pitchFamily="18" charset="0"/>
                      </a:endParaRPr>
                    </a:p>
                  </a:txBody>
                  <a:tcPr/>
                </a:tc>
                <a:tc>
                  <a:txBody>
                    <a:bodyPr/>
                    <a:lstStyle/>
                    <a:p>
                      <a:r>
                        <a:rPr lang="en-US" altLang="zh-TW" dirty="0" smtClean="0">
                          <a:latin typeface="Times New Roman" pitchFamily="18" charset="0"/>
                          <a:ea typeface="標楷體" pitchFamily="65" charset="-120"/>
                          <a:cs typeface="Times New Roman" pitchFamily="18" charset="0"/>
                        </a:rPr>
                        <a:t>9nF</a:t>
                      </a:r>
                      <a:endParaRPr lang="zh-TW" altLang="en-US" dirty="0">
                        <a:latin typeface="Times New Roman" pitchFamily="18" charset="0"/>
                        <a:ea typeface="標楷體" pitchFamily="65" charset="-120"/>
                        <a:cs typeface="Times New Roman" pitchFamily="18" charset="0"/>
                      </a:endParaRPr>
                    </a:p>
                  </a:txBody>
                  <a:tcPr/>
                </a:tc>
              </a:tr>
              <a:tr h="47255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TW" dirty="0" err="1" smtClean="0">
                          <a:latin typeface="Times New Roman" pitchFamily="18" charset="0"/>
                          <a:ea typeface="標楷體" pitchFamily="65" charset="-120"/>
                          <a:cs typeface="Times New Roman" pitchFamily="18" charset="0"/>
                        </a:rPr>
                        <a:t>Lp</a:t>
                      </a:r>
                      <a:endParaRPr lang="zh-TW" altLang="en-US" dirty="0" smtClean="0">
                        <a:latin typeface="Times New Roman" pitchFamily="18" charset="0"/>
                        <a:ea typeface="標楷體" pitchFamily="65" charset="-120"/>
                        <a:cs typeface="Times New Roman" pitchFamily="18" charset="0"/>
                      </a:endParaRPr>
                    </a:p>
                  </a:txBody>
                  <a:tcPr/>
                </a:tc>
                <a:tc>
                  <a:txBody>
                    <a:bodyPr/>
                    <a:lstStyle/>
                    <a:p>
                      <a:r>
                        <a:rPr lang="en-US" altLang="zh-TW" dirty="0" smtClean="0">
                          <a:latin typeface="Times New Roman" pitchFamily="18" charset="0"/>
                          <a:ea typeface="標楷體" pitchFamily="65" charset="-120"/>
                          <a:cs typeface="Times New Roman" pitchFamily="18" charset="0"/>
                        </a:rPr>
                        <a:t>4,9uH</a:t>
                      </a:r>
                      <a:endParaRPr lang="zh-TW" altLang="en-US" dirty="0">
                        <a:latin typeface="Times New Roman" pitchFamily="18" charset="0"/>
                        <a:ea typeface="標楷體" pitchFamily="65" charset="-120"/>
                        <a:cs typeface="Times New Roman" pitchFamily="18" charset="0"/>
                      </a:endParaRPr>
                    </a:p>
                  </a:txBody>
                  <a:tcPr/>
                </a:tc>
              </a:tr>
              <a:tr h="47255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TW" dirty="0" err="1" smtClean="0">
                          <a:latin typeface="Times New Roman" pitchFamily="18" charset="0"/>
                          <a:ea typeface="標楷體" pitchFamily="65" charset="-120"/>
                          <a:cs typeface="Times New Roman" pitchFamily="18" charset="0"/>
                        </a:rPr>
                        <a:t>Rp</a:t>
                      </a:r>
                      <a:endParaRPr lang="zh-TW" altLang="en-US" dirty="0" smtClean="0">
                        <a:latin typeface="Times New Roman" pitchFamily="18" charset="0"/>
                        <a:ea typeface="標楷體" pitchFamily="65" charset="-120"/>
                        <a:cs typeface="Times New Roman"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TW" dirty="0" smtClean="0">
                          <a:latin typeface="Times New Roman" pitchFamily="18" charset="0"/>
                          <a:ea typeface="標楷體" pitchFamily="65" charset="-120"/>
                          <a:cs typeface="Times New Roman" pitchFamily="18" charset="0"/>
                        </a:rPr>
                        <a:t>0.05</a:t>
                      </a:r>
                      <a:r>
                        <a:rPr lang="el-GR" altLang="zh-TW" sz="1800" b="0" i="0" kern="1200" dirty="0" smtClean="0">
                          <a:solidFill>
                            <a:schemeClr val="dk1"/>
                          </a:solidFill>
                          <a:latin typeface="Times New Roman" pitchFamily="18" charset="0"/>
                          <a:ea typeface="標楷體" pitchFamily="65" charset="-120"/>
                          <a:cs typeface="Times New Roman" pitchFamily="18" charset="0"/>
                        </a:rPr>
                        <a:t>Ω</a:t>
                      </a:r>
                      <a:endParaRPr lang="zh-TW" altLang="en-US" dirty="0" smtClean="0">
                        <a:latin typeface="Times New Roman" pitchFamily="18" charset="0"/>
                        <a:ea typeface="標楷體" pitchFamily="65" charset="-120"/>
                        <a:cs typeface="Times New Roman" pitchFamily="18" charset="0"/>
                      </a:endParaRPr>
                    </a:p>
                  </a:txBody>
                  <a:tcPr/>
                </a:tc>
              </a:tr>
              <a:tr h="472555">
                <a:tc>
                  <a:txBody>
                    <a:bodyPr/>
                    <a:lstStyle/>
                    <a:p>
                      <a:r>
                        <a:rPr lang="en-US" altLang="zh-TW" dirty="0" smtClean="0">
                          <a:latin typeface="Times New Roman" pitchFamily="18" charset="0"/>
                          <a:ea typeface="標楷體" pitchFamily="65" charset="-120"/>
                          <a:cs typeface="Times New Roman" pitchFamily="18" charset="0"/>
                        </a:rPr>
                        <a:t>Rout</a:t>
                      </a:r>
                      <a:endParaRPr lang="zh-TW" altLang="en-US" dirty="0">
                        <a:latin typeface="Times New Roman" pitchFamily="18" charset="0"/>
                        <a:ea typeface="標楷體" pitchFamily="65" charset="-120"/>
                        <a:cs typeface="Times New Roman"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TW" sz="1800" b="0" i="0" kern="1200" dirty="0" smtClean="0">
                          <a:solidFill>
                            <a:schemeClr val="dk1"/>
                          </a:solidFill>
                          <a:latin typeface="Times New Roman" pitchFamily="18" charset="0"/>
                          <a:ea typeface="標楷體" pitchFamily="65" charset="-120"/>
                          <a:cs typeface="Times New Roman" pitchFamily="18" charset="0"/>
                        </a:rPr>
                        <a:t>2</a:t>
                      </a:r>
                      <a:r>
                        <a:rPr lang="el-GR" altLang="zh-TW" sz="1800" b="0" i="0" kern="1200" dirty="0" smtClean="0">
                          <a:solidFill>
                            <a:schemeClr val="dk1"/>
                          </a:solidFill>
                          <a:latin typeface="Times New Roman" pitchFamily="18" charset="0"/>
                          <a:ea typeface="標楷體" pitchFamily="65" charset="-120"/>
                          <a:cs typeface="Times New Roman" pitchFamily="18" charset="0"/>
                        </a:rPr>
                        <a:t>Ω</a:t>
                      </a:r>
                      <a:endParaRPr lang="zh-TW" altLang="en-US" dirty="0" smtClean="0">
                        <a:latin typeface="Times New Roman" pitchFamily="18" charset="0"/>
                        <a:ea typeface="標楷體" pitchFamily="65" charset="-120"/>
                        <a:cs typeface="Times New Roman" pitchFamily="18" charset="0"/>
                      </a:endParaRPr>
                    </a:p>
                  </a:txBody>
                  <a:tcPr/>
                </a:tc>
              </a:tr>
              <a:tr h="472555">
                <a:tc>
                  <a:txBody>
                    <a:bodyPr/>
                    <a:lstStyle/>
                    <a:p>
                      <a:r>
                        <a:rPr lang="en-US" altLang="zh-TW" dirty="0" smtClean="0">
                          <a:latin typeface="Times New Roman" pitchFamily="18" charset="0"/>
                          <a:ea typeface="標楷體" pitchFamily="65" charset="-120"/>
                          <a:cs typeface="Times New Roman" pitchFamily="18" charset="0"/>
                        </a:rPr>
                        <a:t>f</a:t>
                      </a:r>
                      <a:endParaRPr lang="zh-TW" altLang="en-US" dirty="0">
                        <a:latin typeface="Times New Roman" pitchFamily="18" charset="0"/>
                        <a:ea typeface="標楷體" pitchFamily="65" charset="-120"/>
                        <a:cs typeface="Times New Roman" pitchFamily="18" charset="0"/>
                      </a:endParaRPr>
                    </a:p>
                  </a:txBody>
                  <a:tcPr/>
                </a:tc>
                <a:tc>
                  <a:txBody>
                    <a:bodyPr/>
                    <a:lstStyle/>
                    <a:p>
                      <a:r>
                        <a:rPr lang="en-US" altLang="zh-TW" dirty="0" smtClean="0">
                          <a:latin typeface="Times New Roman" pitchFamily="18" charset="0"/>
                          <a:ea typeface="標楷體" pitchFamily="65" charset="-120"/>
                          <a:cs typeface="Times New Roman" pitchFamily="18" charset="0"/>
                        </a:rPr>
                        <a:t>800KHz</a:t>
                      </a:r>
                      <a:endParaRPr lang="zh-TW" altLang="en-US" dirty="0">
                        <a:latin typeface="Times New Roman" pitchFamily="18" charset="0"/>
                        <a:ea typeface="標楷體" pitchFamily="65" charset="-120"/>
                        <a:cs typeface="Times New Roman" pitchFamily="18" charset="0"/>
                      </a:endParaRPr>
                    </a:p>
                  </a:txBody>
                  <a:tcPr/>
                </a:tc>
              </a:tr>
            </a:tbl>
          </a:graphicData>
        </a:graphic>
      </p:graphicFrame>
      <p:pic>
        <p:nvPicPr>
          <p:cNvPr id="2" name="圖片 1"/>
          <p:cNvPicPr>
            <a:picLocks noChangeAspect="1"/>
          </p:cNvPicPr>
          <p:nvPr/>
        </p:nvPicPr>
        <p:blipFill>
          <a:blip r:embed="rId2"/>
          <a:stretch>
            <a:fillRect/>
          </a:stretch>
        </p:blipFill>
        <p:spPr>
          <a:xfrm>
            <a:off x="1603289" y="2208255"/>
            <a:ext cx="4800600" cy="4533900"/>
          </a:xfrm>
          <a:prstGeom prst="rect">
            <a:avLst/>
          </a:prstGeom>
        </p:spPr>
      </p:pic>
    </p:spTree>
    <p:extLst>
      <p:ext uri="{BB962C8B-B14F-4D97-AF65-F5344CB8AC3E}">
        <p14:creationId xmlns:p14="http://schemas.microsoft.com/office/powerpoint/2010/main" val="40105393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1"/>
          <p:cNvSpPr>
            <a:spLocks noGrp="1"/>
          </p:cNvSpPr>
          <p:nvPr>
            <p:ph type="title"/>
          </p:nvPr>
        </p:nvSpPr>
        <p:spPr>
          <a:xfrm>
            <a:off x="1295400" y="381000"/>
            <a:ext cx="9601200" cy="1143000"/>
          </a:xfrm>
        </p:spPr>
        <p:txBody>
          <a:bodyPr/>
          <a:lstStyle/>
          <a:p>
            <a:r>
              <a:rPr lang="en-US" altLang="zh-TW" dirty="0" smtClean="0"/>
              <a:t>Class D</a:t>
            </a:r>
            <a:r>
              <a:rPr lang="zh-TW" altLang="en-US" dirty="0" smtClean="0"/>
              <a:t>效率推導</a:t>
            </a:r>
            <a:endParaRPr lang="zh-TW" dirty="0"/>
          </a:p>
        </p:txBody>
      </p:sp>
      <p:sp>
        <p:nvSpPr>
          <p:cNvPr id="4" name="內容版面配置區 2"/>
          <p:cNvSpPr>
            <a:spLocks noGrp="1"/>
          </p:cNvSpPr>
          <p:nvPr>
            <p:ph idx="1"/>
          </p:nvPr>
        </p:nvSpPr>
        <p:spPr>
          <a:xfrm>
            <a:off x="1209339" y="1524000"/>
            <a:ext cx="9601200" cy="4114800"/>
          </a:xfrm>
        </p:spPr>
        <p:txBody>
          <a:bodyPr>
            <a:noAutofit/>
          </a:bodyPr>
          <a:lstStyle/>
          <a:p>
            <a:r>
              <a:rPr lang="zh-TW" altLang="en-US" sz="2400" b="1" dirty="0">
                <a:latin typeface="標楷體" panose="03000509000000000000" pitchFamily="65" charset="-120"/>
                <a:ea typeface="標楷體" panose="03000509000000000000" pitchFamily="65" charset="-120"/>
              </a:rPr>
              <a:t>假設二極體理想</a:t>
            </a:r>
            <a:endParaRPr lang="en-US" altLang="zh-TW" sz="2400" b="1" dirty="0">
              <a:latin typeface="標楷體" panose="03000509000000000000" pitchFamily="65" charset="-120"/>
              <a:ea typeface="標楷體" panose="03000509000000000000" pitchFamily="65" charset="-120"/>
            </a:endParaRPr>
          </a:p>
          <a:p>
            <a:endParaRPr lang="en-US" altLang="zh-TW" sz="2400" b="1" dirty="0">
              <a:latin typeface="標楷體" panose="03000509000000000000" pitchFamily="65" charset="-120"/>
              <a:ea typeface="標楷體" panose="03000509000000000000" pitchFamily="65" charset="-120"/>
            </a:endParaRPr>
          </a:p>
          <a:p>
            <a:endParaRPr lang="en-US" altLang="zh-TW" sz="2400" b="1" dirty="0" smtClean="0">
              <a:latin typeface="標楷體" panose="03000509000000000000" pitchFamily="65" charset="-120"/>
              <a:ea typeface="標楷體" panose="03000509000000000000" pitchFamily="65" charset="-120"/>
            </a:endParaRPr>
          </a:p>
          <a:p>
            <a:endParaRPr lang="en-US" altLang="zh-TW" sz="2400" b="1" dirty="0">
              <a:latin typeface="標楷體" panose="03000509000000000000" pitchFamily="65" charset="-120"/>
              <a:ea typeface="標楷體" panose="03000509000000000000" pitchFamily="65" charset="-120"/>
            </a:endParaRPr>
          </a:p>
          <a:p>
            <a:endParaRPr lang="en-US" altLang="zh-TW" sz="2400" b="1" dirty="0" smtClean="0">
              <a:latin typeface="標楷體" panose="03000509000000000000" pitchFamily="65" charset="-120"/>
              <a:ea typeface="標楷體" panose="03000509000000000000" pitchFamily="65" charset="-120"/>
            </a:endParaRPr>
          </a:p>
          <a:p>
            <a:endParaRPr lang="en-US" altLang="zh-TW" sz="2400" b="1" dirty="0">
              <a:latin typeface="標楷體" panose="03000509000000000000" pitchFamily="65" charset="-120"/>
              <a:ea typeface="標楷體" panose="03000509000000000000" pitchFamily="65" charset="-120"/>
            </a:endParaRPr>
          </a:p>
          <a:p>
            <a:pPr marL="45720" indent="0">
              <a:buNone/>
            </a:pPr>
            <a:r>
              <a:rPr lang="en-US" altLang="zh-TW" sz="2400" b="1" dirty="0" smtClean="0">
                <a:latin typeface="標楷體" panose="03000509000000000000" pitchFamily="65" charset="-120"/>
                <a:ea typeface="標楷體" panose="03000509000000000000" pitchFamily="65" charset="-120"/>
              </a:rPr>
              <a:t>        </a:t>
            </a:r>
            <a:endParaRPr lang="zh-TW" altLang="en-US" sz="2400" b="1" dirty="0">
              <a:latin typeface="標楷體" panose="03000509000000000000" pitchFamily="65" charset="-120"/>
              <a:ea typeface="標楷體" panose="03000509000000000000" pitchFamily="65" charset="-120"/>
            </a:endParaRPr>
          </a:p>
        </p:txBody>
      </p:sp>
      <p:sp>
        <p:nvSpPr>
          <p:cNvPr id="6" name="文字方塊 5"/>
          <p:cNvSpPr txBox="1"/>
          <p:nvPr/>
        </p:nvSpPr>
        <p:spPr>
          <a:xfrm>
            <a:off x="8904248" y="1253344"/>
            <a:ext cx="184731" cy="369332"/>
          </a:xfrm>
          <a:prstGeom prst="rect">
            <a:avLst/>
          </a:prstGeom>
          <a:noFill/>
        </p:spPr>
        <p:txBody>
          <a:bodyPr wrap="none" rtlCol="0">
            <a:spAutoFit/>
          </a:bodyPr>
          <a:lstStyle/>
          <a:p>
            <a:endParaRPr lang="zh-TW" altLang="en-US" dirty="0"/>
          </a:p>
        </p:txBody>
      </p:sp>
      <p:sp>
        <p:nvSpPr>
          <p:cNvPr id="9" name="文字方塊 8"/>
          <p:cNvSpPr txBox="1"/>
          <p:nvPr/>
        </p:nvSpPr>
        <p:spPr>
          <a:xfrm>
            <a:off x="6630899" y="1794656"/>
            <a:ext cx="1515291" cy="646331"/>
          </a:xfrm>
          <a:prstGeom prst="rect">
            <a:avLst/>
          </a:prstGeom>
          <a:noFill/>
        </p:spPr>
        <p:txBody>
          <a:bodyPr wrap="square" rtlCol="0">
            <a:spAutoFit/>
          </a:bodyPr>
          <a:lstStyle/>
          <a:p>
            <a:r>
              <a:rPr lang="en-US" altLang="zh-TW" dirty="0" smtClean="0">
                <a:latin typeface="標楷體" pitchFamily="65" charset="-120"/>
                <a:ea typeface="標楷體" pitchFamily="65" charset="-120"/>
              </a:rPr>
              <a:t>SWITCH ON</a:t>
            </a:r>
          </a:p>
          <a:p>
            <a:r>
              <a:rPr lang="zh-TW" altLang="en-US" dirty="0" smtClean="0">
                <a:latin typeface="標楷體" pitchFamily="65" charset="-120"/>
                <a:ea typeface="標楷體" pitchFamily="65" charset="-120"/>
              </a:rPr>
              <a:t>小漣波近似：</a:t>
            </a:r>
            <a:endParaRPr lang="zh-TW" altLang="en-US" dirty="0">
              <a:latin typeface="標楷體" pitchFamily="65" charset="-120"/>
              <a:ea typeface="標楷體" pitchFamily="65" charset="-120"/>
            </a:endParaRPr>
          </a:p>
        </p:txBody>
      </p:sp>
      <p:graphicFrame>
        <p:nvGraphicFramePr>
          <p:cNvPr id="11" name="Object 5"/>
          <p:cNvGraphicFramePr>
            <a:graphicFrameLocks noChangeAspect="1"/>
          </p:cNvGraphicFramePr>
          <p:nvPr>
            <p:extLst>
              <p:ext uri="{D42A27DB-BD31-4B8C-83A1-F6EECF244321}">
                <p14:modId xmlns:p14="http://schemas.microsoft.com/office/powerpoint/2010/main" val="1669747423"/>
              </p:ext>
            </p:extLst>
          </p:nvPr>
        </p:nvGraphicFramePr>
        <p:xfrm>
          <a:off x="7377113" y="2703513"/>
          <a:ext cx="2449512" cy="781050"/>
        </p:xfrm>
        <a:graphic>
          <a:graphicData uri="http://schemas.openxmlformats.org/presentationml/2006/ole">
            <mc:AlternateContent xmlns:mc="http://schemas.openxmlformats.org/markup-compatibility/2006">
              <mc:Choice xmlns:v="urn:schemas-microsoft-com:vml" Requires="v">
                <p:oleObj spid="_x0000_s5258" name="方程式" r:id="rId3" imgW="2031840" imgH="647640" progId="Equation.3">
                  <p:embed/>
                </p:oleObj>
              </mc:Choice>
              <mc:Fallback>
                <p:oleObj name="方程式" r:id="rId3" imgW="2031840" imgH="647640" progId="Equation.3">
                  <p:embed/>
                  <p:pic>
                    <p:nvPicPr>
                      <p:cNvPr id="0" name=""/>
                      <p:cNvPicPr>
                        <a:picLocks noChangeAspect="1" noChangeArrowheads="1"/>
                      </p:cNvPicPr>
                      <p:nvPr/>
                    </p:nvPicPr>
                    <p:blipFill>
                      <a:blip r:embed="rId4"/>
                      <a:srcRect/>
                      <a:stretch>
                        <a:fillRect/>
                      </a:stretch>
                    </p:blipFill>
                    <p:spPr bwMode="auto">
                      <a:xfrm>
                        <a:off x="7377113" y="2703513"/>
                        <a:ext cx="2449512"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文字方塊 11"/>
          <p:cNvSpPr txBox="1"/>
          <p:nvPr/>
        </p:nvSpPr>
        <p:spPr>
          <a:xfrm>
            <a:off x="6498298" y="4384169"/>
            <a:ext cx="1515291" cy="646331"/>
          </a:xfrm>
          <a:prstGeom prst="rect">
            <a:avLst/>
          </a:prstGeom>
          <a:noFill/>
        </p:spPr>
        <p:txBody>
          <a:bodyPr wrap="square" rtlCol="0">
            <a:spAutoFit/>
          </a:bodyPr>
          <a:lstStyle/>
          <a:p>
            <a:r>
              <a:rPr lang="en-US" altLang="zh-TW" dirty="0">
                <a:latin typeface="標楷體" pitchFamily="65" charset="-120"/>
                <a:ea typeface="標楷體" pitchFamily="65" charset="-120"/>
              </a:rPr>
              <a:t>SWITCH </a:t>
            </a:r>
            <a:r>
              <a:rPr lang="en-US" altLang="zh-TW" dirty="0" smtClean="0">
                <a:latin typeface="標楷體" pitchFamily="65" charset="-120"/>
                <a:ea typeface="標楷體" pitchFamily="65" charset="-120"/>
              </a:rPr>
              <a:t>OFF</a:t>
            </a:r>
            <a:endParaRPr lang="en-US" altLang="zh-TW" dirty="0">
              <a:latin typeface="標楷體" pitchFamily="65" charset="-120"/>
              <a:ea typeface="標楷體" pitchFamily="65" charset="-120"/>
            </a:endParaRPr>
          </a:p>
          <a:p>
            <a:r>
              <a:rPr lang="zh-TW" altLang="en-US" dirty="0" smtClean="0">
                <a:latin typeface="標楷體" pitchFamily="65" charset="-120"/>
                <a:ea typeface="標楷體" pitchFamily="65" charset="-120"/>
              </a:rPr>
              <a:t>小漣波近似：</a:t>
            </a:r>
            <a:endParaRPr lang="zh-TW" altLang="en-US" dirty="0">
              <a:latin typeface="標楷體" pitchFamily="65" charset="-120"/>
              <a:ea typeface="標楷體" pitchFamily="65" charset="-120"/>
            </a:endParaRPr>
          </a:p>
        </p:txBody>
      </p:sp>
      <p:graphicFrame>
        <p:nvGraphicFramePr>
          <p:cNvPr id="13" name="Object 6"/>
          <p:cNvGraphicFramePr>
            <a:graphicFrameLocks noChangeAspect="1"/>
          </p:cNvGraphicFramePr>
          <p:nvPr>
            <p:extLst>
              <p:ext uri="{D42A27DB-BD31-4B8C-83A1-F6EECF244321}">
                <p14:modId xmlns:p14="http://schemas.microsoft.com/office/powerpoint/2010/main" val="3452764355"/>
              </p:ext>
            </p:extLst>
          </p:nvPr>
        </p:nvGraphicFramePr>
        <p:xfrm>
          <a:off x="7159625" y="5157788"/>
          <a:ext cx="2479675" cy="815975"/>
        </p:xfrm>
        <a:graphic>
          <a:graphicData uri="http://schemas.openxmlformats.org/presentationml/2006/ole">
            <mc:AlternateContent xmlns:mc="http://schemas.openxmlformats.org/markup-compatibility/2006">
              <mc:Choice xmlns:v="urn:schemas-microsoft-com:vml" Requires="v">
                <p:oleObj spid="_x0000_s5259" name="方程式" r:id="rId5" imgW="1968480" imgH="647640" progId="Equation.3">
                  <p:embed/>
                </p:oleObj>
              </mc:Choice>
              <mc:Fallback>
                <p:oleObj name="方程式" r:id="rId5" imgW="1968480" imgH="647640" progId="Equation.3">
                  <p:embed/>
                  <p:pic>
                    <p:nvPicPr>
                      <p:cNvPr id="0" name=""/>
                      <p:cNvPicPr>
                        <a:picLocks noChangeAspect="1" noChangeArrowheads="1"/>
                      </p:cNvPicPr>
                      <p:nvPr/>
                    </p:nvPicPr>
                    <p:blipFill>
                      <a:blip r:embed="rId6"/>
                      <a:srcRect/>
                      <a:stretch>
                        <a:fillRect/>
                      </a:stretch>
                    </p:blipFill>
                    <p:spPr bwMode="auto">
                      <a:xfrm>
                        <a:off x="7159625" y="5157788"/>
                        <a:ext cx="2479675" cy="81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 name="圖片 1"/>
          <p:cNvPicPr>
            <a:picLocks noChangeAspect="1"/>
          </p:cNvPicPr>
          <p:nvPr/>
        </p:nvPicPr>
        <p:blipFill>
          <a:blip r:embed="rId7"/>
          <a:stretch>
            <a:fillRect/>
          </a:stretch>
        </p:blipFill>
        <p:spPr>
          <a:xfrm>
            <a:off x="1628175" y="2010161"/>
            <a:ext cx="4676749" cy="4514208"/>
          </a:xfrm>
          <a:prstGeom prst="rect">
            <a:avLst/>
          </a:prstGeom>
        </p:spPr>
      </p:pic>
    </p:spTree>
    <p:extLst>
      <p:ext uri="{BB962C8B-B14F-4D97-AF65-F5344CB8AC3E}">
        <p14:creationId xmlns:p14="http://schemas.microsoft.com/office/powerpoint/2010/main" val="11378938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1"/>
          <p:cNvSpPr>
            <a:spLocks noGrp="1"/>
          </p:cNvSpPr>
          <p:nvPr>
            <p:ph type="title"/>
          </p:nvPr>
        </p:nvSpPr>
        <p:spPr>
          <a:xfrm>
            <a:off x="1269642" y="252211"/>
            <a:ext cx="9601200" cy="1143000"/>
          </a:xfrm>
        </p:spPr>
        <p:txBody>
          <a:bodyPr>
            <a:normAutofit/>
          </a:bodyPr>
          <a:lstStyle/>
          <a:p>
            <a:r>
              <a:rPr lang="zh-TW" altLang="en-US" sz="4000" b="1" dirty="0">
                <a:solidFill>
                  <a:schemeClr val="tx1">
                    <a:lumMod val="75000"/>
                    <a:lumOff val="25000"/>
                  </a:schemeClr>
                </a:solidFill>
                <a:latin typeface="標楷體" panose="03000509000000000000" pitchFamily="65" charset="-120"/>
                <a:ea typeface="標楷體" panose="03000509000000000000" pitchFamily="65" charset="-120"/>
                <a:cs typeface="+mn-cs"/>
              </a:rPr>
              <a:t>目錄</a:t>
            </a:r>
            <a:r>
              <a:rPr lang="en-US" altLang="zh-TW" sz="4000" b="1" dirty="0">
                <a:solidFill>
                  <a:schemeClr val="tx1">
                    <a:lumMod val="75000"/>
                    <a:lumOff val="25000"/>
                  </a:schemeClr>
                </a:solidFill>
                <a:latin typeface="標楷體" panose="03000509000000000000" pitchFamily="65" charset="-120"/>
                <a:ea typeface="標楷體" panose="03000509000000000000" pitchFamily="65" charset="-120"/>
                <a:cs typeface="+mn-cs"/>
              </a:rPr>
              <a:t>:</a:t>
            </a:r>
            <a:endParaRPr lang="zh-TW" sz="4000" b="1" dirty="0">
              <a:solidFill>
                <a:schemeClr val="tx1">
                  <a:lumMod val="75000"/>
                  <a:lumOff val="25000"/>
                </a:schemeClr>
              </a:solidFill>
              <a:latin typeface="標楷體" panose="03000509000000000000" pitchFamily="65" charset="-120"/>
              <a:ea typeface="標楷體" panose="03000509000000000000" pitchFamily="65" charset="-120"/>
              <a:cs typeface="+mn-cs"/>
            </a:endParaRPr>
          </a:p>
        </p:txBody>
      </p:sp>
      <p:sp>
        <p:nvSpPr>
          <p:cNvPr id="5" name="內容版面配置區 2"/>
          <p:cNvSpPr>
            <a:spLocks noGrp="1"/>
          </p:cNvSpPr>
          <p:nvPr>
            <p:ph idx="1"/>
          </p:nvPr>
        </p:nvSpPr>
        <p:spPr>
          <a:xfrm>
            <a:off x="1223626" y="1456329"/>
            <a:ext cx="9601200" cy="4685731"/>
          </a:xfrm>
        </p:spPr>
        <p:txBody>
          <a:bodyPr>
            <a:noAutofit/>
          </a:bodyPr>
          <a:lstStyle/>
          <a:p>
            <a:r>
              <a:rPr lang="en-US" altLang="zh-TW" sz="2400" b="1" dirty="0" smtClean="0">
                <a:solidFill>
                  <a:schemeClr val="accent1">
                    <a:lumMod val="75000"/>
                  </a:schemeClr>
                </a:solidFill>
                <a:latin typeface="標楷體" panose="03000509000000000000" pitchFamily="65" charset="-120"/>
                <a:ea typeface="標楷體" panose="03000509000000000000" pitchFamily="65" charset="-120"/>
              </a:rPr>
              <a:t>&lt;</a:t>
            </a:r>
            <a:r>
              <a:rPr lang="zh-TW" altLang="en-US" sz="2400" b="1" dirty="0" smtClean="0">
                <a:solidFill>
                  <a:schemeClr val="accent1">
                    <a:lumMod val="75000"/>
                  </a:schemeClr>
                </a:solidFill>
                <a:latin typeface="標楷體" panose="03000509000000000000" pitchFamily="65" charset="-120"/>
                <a:ea typeface="標楷體" panose="03000509000000000000" pitchFamily="65" charset="-120"/>
              </a:rPr>
              <a:t>一</a:t>
            </a:r>
            <a:r>
              <a:rPr lang="en-US" altLang="zh-TW" sz="2400" b="1" dirty="0" smtClean="0">
                <a:solidFill>
                  <a:schemeClr val="accent1">
                    <a:lumMod val="75000"/>
                  </a:schemeClr>
                </a:solidFill>
                <a:latin typeface="標楷體" panose="03000509000000000000" pitchFamily="65" charset="-120"/>
                <a:ea typeface="標楷體" panose="03000509000000000000" pitchFamily="65" charset="-120"/>
              </a:rPr>
              <a:t>&gt;. </a:t>
            </a:r>
            <a:r>
              <a:rPr lang="zh-TW" altLang="en-US" sz="2400" b="1" dirty="0" smtClean="0">
                <a:solidFill>
                  <a:schemeClr val="accent1">
                    <a:lumMod val="75000"/>
                  </a:schemeClr>
                </a:solidFill>
              </a:rPr>
              <a:t>專利介紹</a:t>
            </a:r>
            <a:endParaRPr lang="en-US" altLang="zh-TW" sz="2400" b="1" dirty="0" smtClean="0">
              <a:solidFill>
                <a:schemeClr val="accent1">
                  <a:lumMod val="75000"/>
                </a:schemeClr>
              </a:solidFill>
            </a:endParaRPr>
          </a:p>
          <a:p>
            <a:r>
              <a:rPr lang="en-US" altLang="zh-TW" sz="2400" b="1" dirty="0" smtClean="0">
                <a:solidFill>
                  <a:srgbClr val="AFAEA7"/>
                </a:solidFill>
                <a:latin typeface="標楷體" panose="03000509000000000000" pitchFamily="65" charset="-120"/>
                <a:ea typeface="標楷體" panose="03000509000000000000" pitchFamily="65" charset="-120"/>
              </a:rPr>
              <a:t>&lt;</a:t>
            </a:r>
            <a:r>
              <a:rPr lang="zh-TW" altLang="en-US" sz="2400" b="1" dirty="0" smtClean="0">
                <a:solidFill>
                  <a:srgbClr val="AFAEA7"/>
                </a:solidFill>
                <a:latin typeface="標楷體" panose="03000509000000000000" pitchFamily="65" charset="-120"/>
                <a:ea typeface="標楷體" panose="03000509000000000000" pitchFamily="65" charset="-120"/>
              </a:rPr>
              <a:t>二</a:t>
            </a:r>
            <a:r>
              <a:rPr lang="en-US" altLang="zh-TW" sz="2400" b="1" dirty="0" smtClean="0">
                <a:solidFill>
                  <a:srgbClr val="AFAEA7"/>
                </a:solidFill>
                <a:latin typeface="標楷體" panose="03000509000000000000" pitchFamily="65" charset="-120"/>
                <a:ea typeface="標楷體" panose="03000509000000000000" pitchFamily="65" charset="-120"/>
              </a:rPr>
              <a:t>&gt;.</a:t>
            </a:r>
            <a:r>
              <a:rPr lang="en-US" altLang="zh-TW" sz="2400" b="1" dirty="0" smtClean="0">
                <a:solidFill>
                  <a:srgbClr val="AFAEA7"/>
                </a:solidFill>
              </a:rPr>
              <a:t>  Class E</a:t>
            </a:r>
            <a:r>
              <a:rPr lang="zh-TW" altLang="en-US" sz="2400" b="1" dirty="0" smtClean="0">
                <a:solidFill>
                  <a:srgbClr val="AFAEA7"/>
                </a:solidFill>
              </a:rPr>
              <a:t>效率推導</a:t>
            </a:r>
            <a:endParaRPr lang="en-US" altLang="zh-TW" sz="2400" b="1" dirty="0" smtClean="0">
              <a:solidFill>
                <a:srgbClr val="AFAEA7"/>
              </a:solidFill>
            </a:endParaRPr>
          </a:p>
          <a:p>
            <a:r>
              <a:rPr lang="en-US" altLang="zh-TW" sz="2400" b="1" dirty="0" smtClean="0">
                <a:solidFill>
                  <a:srgbClr val="AFAEA7"/>
                </a:solidFill>
                <a:latin typeface="標楷體" panose="03000509000000000000" pitchFamily="65" charset="-120"/>
                <a:ea typeface="標楷體" panose="03000509000000000000" pitchFamily="65" charset="-120"/>
              </a:rPr>
              <a:t>&lt;</a:t>
            </a:r>
            <a:r>
              <a:rPr lang="zh-TW" altLang="en-US" sz="2400" b="1" dirty="0" smtClean="0">
                <a:solidFill>
                  <a:srgbClr val="AFAEA7"/>
                </a:solidFill>
                <a:latin typeface="標楷體" panose="03000509000000000000" pitchFamily="65" charset="-120"/>
                <a:ea typeface="標楷體" panose="03000509000000000000" pitchFamily="65" charset="-120"/>
              </a:rPr>
              <a:t>三</a:t>
            </a:r>
            <a:r>
              <a:rPr lang="en-US" altLang="zh-TW" sz="2400" b="1" dirty="0" smtClean="0">
                <a:solidFill>
                  <a:srgbClr val="AFAEA7"/>
                </a:solidFill>
                <a:latin typeface="標楷體" panose="03000509000000000000" pitchFamily="65" charset="-120"/>
                <a:ea typeface="標楷體" panose="03000509000000000000" pitchFamily="65" charset="-120"/>
              </a:rPr>
              <a:t>&gt;. </a:t>
            </a:r>
            <a:r>
              <a:rPr lang="en-US" altLang="zh-TW" sz="2400" b="1" dirty="0" smtClean="0">
                <a:solidFill>
                  <a:srgbClr val="AFAEA7"/>
                </a:solidFill>
              </a:rPr>
              <a:t>Class D</a:t>
            </a:r>
            <a:r>
              <a:rPr lang="zh-TW" altLang="en-US" sz="2400" b="1" dirty="0" smtClean="0">
                <a:solidFill>
                  <a:srgbClr val="AFAEA7"/>
                </a:solidFill>
              </a:rPr>
              <a:t>效率</a:t>
            </a:r>
            <a:r>
              <a:rPr lang="zh-TW" altLang="en-US" sz="2400" b="1" dirty="0">
                <a:solidFill>
                  <a:srgbClr val="AFAEA7"/>
                </a:solidFill>
              </a:rPr>
              <a:t>推導</a:t>
            </a:r>
            <a:endParaRPr lang="en-US" altLang="zh-TW" sz="2400" b="1" dirty="0">
              <a:solidFill>
                <a:srgbClr val="AFAEA7"/>
              </a:solidFill>
            </a:endParaRPr>
          </a:p>
          <a:p>
            <a:endParaRPr lang="en-US" altLang="zh-TW" sz="2400" b="1" dirty="0" smtClean="0">
              <a:solidFill>
                <a:schemeClr val="accent1">
                  <a:lumMod val="75000"/>
                </a:schemeClr>
              </a:solidFill>
              <a:latin typeface="標楷體" panose="03000509000000000000" pitchFamily="65" charset="-120"/>
              <a:ea typeface="標楷體" panose="03000509000000000000" pitchFamily="65" charset="-120"/>
            </a:endParaRPr>
          </a:p>
          <a:p>
            <a:endParaRPr lang="en-US" altLang="zh-TW" sz="2400" b="1" dirty="0" smtClean="0">
              <a:latin typeface="標楷體" panose="03000509000000000000" pitchFamily="65" charset="-120"/>
              <a:ea typeface="標楷體" panose="03000509000000000000" pitchFamily="65" charset="-120"/>
            </a:endParaRPr>
          </a:p>
          <a:p>
            <a:endParaRPr lang="en-US" altLang="zh-TW" sz="2400" b="1" dirty="0">
              <a:latin typeface="標楷體" panose="03000509000000000000" pitchFamily="65" charset="-120"/>
              <a:ea typeface="標楷體" panose="03000509000000000000" pitchFamily="65" charset="-120"/>
            </a:endParaRPr>
          </a:p>
          <a:p>
            <a:endParaRPr lang="en-US" altLang="zh-TW" sz="2400" b="1" dirty="0" smtClean="0">
              <a:latin typeface="標楷體" panose="03000509000000000000" pitchFamily="65" charset="-120"/>
              <a:ea typeface="標楷體" panose="03000509000000000000" pitchFamily="65" charset="-120"/>
            </a:endParaRPr>
          </a:p>
          <a:p>
            <a:endParaRPr lang="en-US" altLang="zh-TW" sz="2400" b="1" dirty="0">
              <a:latin typeface="標楷體" panose="03000509000000000000" pitchFamily="65" charset="-120"/>
              <a:ea typeface="標楷體" panose="03000509000000000000" pitchFamily="65" charset="-120"/>
            </a:endParaRPr>
          </a:p>
          <a:p>
            <a:pPr marL="45720" indent="0">
              <a:buNone/>
            </a:pPr>
            <a:r>
              <a:rPr lang="en-US" altLang="zh-TW" sz="2400" b="1" dirty="0" smtClean="0">
                <a:latin typeface="標楷體" panose="03000509000000000000" pitchFamily="65" charset="-120"/>
                <a:ea typeface="標楷體" panose="03000509000000000000" pitchFamily="65" charset="-120"/>
              </a:rPr>
              <a:t>        </a:t>
            </a:r>
          </a:p>
          <a:p>
            <a:pPr marL="45720" indent="0">
              <a:buNone/>
            </a:pPr>
            <a:r>
              <a:rPr lang="zh-TW" altLang="en-US" sz="2400" b="1" dirty="0" smtClean="0">
                <a:latin typeface="標楷體" panose="03000509000000000000" pitchFamily="65" charset="-120"/>
                <a:ea typeface="標楷體" panose="03000509000000000000" pitchFamily="65" charset="-120"/>
              </a:rPr>
              <a:t>       </a:t>
            </a:r>
            <a:endParaRPr lang="en-US" altLang="zh-TW" sz="2400" b="1" dirty="0" smtClean="0">
              <a:latin typeface="標楷體" panose="03000509000000000000" pitchFamily="65" charset="-120"/>
              <a:ea typeface="標楷體" panose="03000509000000000000" pitchFamily="65" charset="-120"/>
            </a:endParaRPr>
          </a:p>
          <a:p>
            <a:pPr marL="45720" indent="0">
              <a:buNone/>
            </a:pPr>
            <a:r>
              <a:rPr lang="en-US" altLang="zh-TW" sz="2400" b="1" dirty="0">
                <a:latin typeface="標楷體" panose="03000509000000000000" pitchFamily="65" charset="-120"/>
                <a:ea typeface="標楷體" panose="03000509000000000000" pitchFamily="65" charset="-120"/>
              </a:rPr>
              <a:t> </a:t>
            </a:r>
            <a:r>
              <a:rPr lang="en-US" altLang="zh-TW" sz="2400" b="1" dirty="0" smtClean="0">
                <a:latin typeface="標楷體" panose="03000509000000000000" pitchFamily="65" charset="-120"/>
                <a:ea typeface="標楷體" panose="03000509000000000000" pitchFamily="65" charset="-120"/>
              </a:rPr>
              <a:t>     </a:t>
            </a:r>
            <a:r>
              <a:rPr lang="zh-TW" altLang="en-US" sz="2400" b="1" dirty="0" smtClean="0">
                <a:latin typeface="標楷體" panose="03000509000000000000" pitchFamily="65" charset="-120"/>
                <a:ea typeface="標楷體" panose="03000509000000000000" pitchFamily="65" charset="-120"/>
              </a:rPr>
              <a:t> </a:t>
            </a:r>
            <a:endParaRPr lang="zh-TW" altLang="en-US" sz="2400" b="1" dirty="0">
              <a:latin typeface="標楷體" panose="03000509000000000000" pitchFamily="65" charset="-120"/>
              <a:ea typeface="標楷體" panose="03000509000000000000" pitchFamily="65" charset="-120"/>
            </a:endParaRPr>
          </a:p>
          <a:p>
            <a:pPr marL="45720" indent="0">
              <a:buNone/>
            </a:pPr>
            <a:endParaRPr lang="zh-TW" altLang="en-US" sz="2400" b="1"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6644682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1"/>
          <p:cNvSpPr>
            <a:spLocks noGrp="1"/>
          </p:cNvSpPr>
          <p:nvPr>
            <p:ph type="title"/>
          </p:nvPr>
        </p:nvSpPr>
        <p:spPr>
          <a:xfrm>
            <a:off x="1295400" y="381000"/>
            <a:ext cx="9601200" cy="1143000"/>
          </a:xfrm>
        </p:spPr>
        <p:txBody>
          <a:bodyPr/>
          <a:lstStyle/>
          <a:p>
            <a:r>
              <a:rPr lang="en-US" altLang="zh-TW" dirty="0" smtClean="0"/>
              <a:t>Class D</a:t>
            </a:r>
            <a:r>
              <a:rPr lang="zh-TW" altLang="en-US" dirty="0" smtClean="0"/>
              <a:t>效率推導</a:t>
            </a:r>
            <a:endParaRPr lang="zh-TW" dirty="0"/>
          </a:p>
        </p:txBody>
      </p:sp>
      <p:sp>
        <p:nvSpPr>
          <p:cNvPr id="6" name="文字方塊 5"/>
          <p:cNvSpPr txBox="1"/>
          <p:nvPr/>
        </p:nvSpPr>
        <p:spPr>
          <a:xfrm>
            <a:off x="8904248" y="1253344"/>
            <a:ext cx="184731" cy="369332"/>
          </a:xfrm>
          <a:prstGeom prst="rect">
            <a:avLst/>
          </a:prstGeom>
          <a:noFill/>
        </p:spPr>
        <p:txBody>
          <a:bodyPr wrap="none" rtlCol="0">
            <a:spAutoFit/>
          </a:bodyPr>
          <a:lstStyle/>
          <a:p>
            <a:endParaRPr lang="zh-TW" altLang="en-US" dirty="0"/>
          </a:p>
        </p:txBody>
      </p:sp>
      <p:sp>
        <p:nvSpPr>
          <p:cNvPr id="14" name="投影片編號版面配置區 3"/>
          <p:cNvSpPr>
            <a:spLocks noGrp="1"/>
          </p:cNvSpPr>
          <p:nvPr>
            <p:ph type="sldNum" sz="quarter" idx="12"/>
          </p:nvPr>
        </p:nvSpPr>
        <p:spPr>
          <a:xfrm>
            <a:off x="9221308" y="5813132"/>
            <a:ext cx="683339" cy="365125"/>
          </a:xfrm>
        </p:spPr>
        <p:txBody>
          <a:bodyPr/>
          <a:lstStyle/>
          <a:p>
            <a:fld id="{A35B5AA7-147E-45BD-8BEE-00031081212D}" type="slidenum">
              <a:rPr lang="zh-TW" altLang="en-US" smtClean="0"/>
              <a:pPr/>
              <a:t>20</a:t>
            </a:fld>
            <a:endParaRPr lang="zh-TW" altLang="en-US"/>
          </a:p>
        </p:txBody>
      </p:sp>
      <p:sp>
        <p:nvSpPr>
          <p:cNvPr id="15" name="文字方塊 14"/>
          <p:cNvSpPr txBox="1"/>
          <p:nvPr/>
        </p:nvSpPr>
        <p:spPr>
          <a:xfrm>
            <a:off x="1295400" y="1438010"/>
            <a:ext cx="2560319" cy="369332"/>
          </a:xfrm>
          <a:prstGeom prst="rect">
            <a:avLst/>
          </a:prstGeom>
          <a:noFill/>
        </p:spPr>
        <p:txBody>
          <a:bodyPr wrap="square" rtlCol="0">
            <a:spAutoFit/>
          </a:bodyPr>
          <a:lstStyle/>
          <a:p>
            <a:r>
              <a:rPr lang="en-US" altLang="zh-TW" dirty="0" smtClean="0">
                <a:latin typeface="Times New Roman" pitchFamily="18" charset="0"/>
                <a:ea typeface="標楷體" pitchFamily="65" charset="-120"/>
                <a:cs typeface="Times New Roman" pitchFamily="18" charset="0"/>
              </a:rPr>
              <a:t>Volt Second Balance</a:t>
            </a:r>
            <a:r>
              <a:rPr lang="zh-TW" altLang="en-US" dirty="0" smtClean="0">
                <a:latin typeface="Times New Roman" pitchFamily="18" charset="0"/>
                <a:ea typeface="標楷體" pitchFamily="65" charset="-120"/>
                <a:cs typeface="Times New Roman" pitchFamily="18" charset="0"/>
              </a:rPr>
              <a:t>：</a:t>
            </a:r>
            <a:endParaRPr lang="zh-TW" altLang="en-US" dirty="0">
              <a:latin typeface="Times New Roman" pitchFamily="18" charset="0"/>
              <a:ea typeface="標楷體" pitchFamily="65" charset="-120"/>
              <a:cs typeface="Times New Roman" pitchFamily="18" charset="0"/>
            </a:endParaRPr>
          </a:p>
        </p:txBody>
      </p:sp>
      <p:graphicFrame>
        <p:nvGraphicFramePr>
          <p:cNvPr id="16" name="Object 2"/>
          <p:cNvGraphicFramePr>
            <a:graphicFrameLocks noChangeAspect="1"/>
          </p:cNvGraphicFramePr>
          <p:nvPr>
            <p:extLst>
              <p:ext uri="{D42A27DB-BD31-4B8C-83A1-F6EECF244321}">
                <p14:modId xmlns:p14="http://schemas.microsoft.com/office/powerpoint/2010/main" val="974038570"/>
              </p:ext>
            </p:extLst>
          </p:nvPr>
        </p:nvGraphicFramePr>
        <p:xfrm>
          <a:off x="2262188" y="2108200"/>
          <a:ext cx="7477125" cy="1228725"/>
        </p:xfrm>
        <a:graphic>
          <a:graphicData uri="http://schemas.openxmlformats.org/presentationml/2006/ole">
            <mc:AlternateContent xmlns:mc="http://schemas.openxmlformats.org/markup-compatibility/2006">
              <mc:Choice xmlns:v="urn:schemas-microsoft-com:vml" Requires="v">
                <p:oleObj spid="_x0000_s4242" name="方程式" r:id="rId3" imgW="4483080" imgH="736560" progId="Equation.3">
                  <p:embed/>
                </p:oleObj>
              </mc:Choice>
              <mc:Fallback>
                <p:oleObj name="方程式" r:id="rId3" imgW="4483080" imgH="736560" progId="Equation.3">
                  <p:embed/>
                  <p:pic>
                    <p:nvPicPr>
                      <p:cNvPr id="0" name=""/>
                      <p:cNvPicPr>
                        <a:picLocks noChangeAspect="1" noChangeArrowheads="1"/>
                      </p:cNvPicPr>
                      <p:nvPr/>
                    </p:nvPicPr>
                    <p:blipFill>
                      <a:blip r:embed="rId4"/>
                      <a:srcRect/>
                      <a:stretch>
                        <a:fillRect/>
                      </a:stretch>
                    </p:blipFill>
                    <p:spPr bwMode="auto">
                      <a:xfrm>
                        <a:off x="2262188" y="2108200"/>
                        <a:ext cx="7477125"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 name="文字方塊 16"/>
          <p:cNvSpPr txBox="1"/>
          <p:nvPr/>
        </p:nvSpPr>
        <p:spPr>
          <a:xfrm>
            <a:off x="1325880" y="3578869"/>
            <a:ext cx="3090090" cy="369332"/>
          </a:xfrm>
          <a:prstGeom prst="rect">
            <a:avLst/>
          </a:prstGeom>
          <a:noFill/>
        </p:spPr>
        <p:txBody>
          <a:bodyPr wrap="square" rtlCol="0">
            <a:spAutoFit/>
          </a:bodyPr>
          <a:lstStyle/>
          <a:p>
            <a:r>
              <a:rPr lang="en-US" altLang="zh-TW" dirty="0" smtClean="0">
                <a:latin typeface="Times New Roman" pitchFamily="18" charset="0"/>
                <a:ea typeface="標楷體" pitchFamily="65" charset="-120"/>
                <a:cs typeface="Times New Roman" pitchFamily="18" charset="0"/>
              </a:rPr>
              <a:t>Capacitor Charge  Balance</a:t>
            </a:r>
            <a:r>
              <a:rPr lang="zh-TW" altLang="en-US" dirty="0" smtClean="0">
                <a:latin typeface="Times New Roman" pitchFamily="18" charset="0"/>
                <a:ea typeface="標楷體" pitchFamily="65" charset="-120"/>
                <a:cs typeface="Times New Roman" pitchFamily="18" charset="0"/>
              </a:rPr>
              <a:t>：</a:t>
            </a:r>
            <a:endParaRPr lang="zh-TW" altLang="en-US" dirty="0">
              <a:latin typeface="Times New Roman" pitchFamily="18" charset="0"/>
              <a:ea typeface="標楷體" pitchFamily="65" charset="-120"/>
              <a:cs typeface="Times New Roman" pitchFamily="18" charset="0"/>
            </a:endParaRPr>
          </a:p>
        </p:txBody>
      </p:sp>
      <p:graphicFrame>
        <p:nvGraphicFramePr>
          <p:cNvPr id="18" name="Object 3"/>
          <p:cNvGraphicFramePr>
            <a:graphicFrameLocks noChangeAspect="1"/>
          </p:cNvGraphicFramePr>
          <p:nvPr>
            <p:extLst>
              <p:ext uri="{D42A27DB-BD31-4B8C-83A1-F6EECF244321}">
                <p14:modId xmlns:p14="http://schemas.microsoft.com/office/powerpoint/2010/main" val="2444625378"/>
              </p:ext>
            </p:extLst>
          </p:nvPr>
        </p:nvGraphicFramePr>
        <p:xfrm>
          <a:off x="2072458" y="4155492"/>
          <a:ext cx="3774622" cy="2042009"/>
        </p:xfrm>
        <a:graphic>
          <a:graphicData uri="http://schemas.openxmlformats.org/presentationml/2006/ole">
            <mc:AlternateContent xmlns:mc="http://schemas.openxmlformats.org/markup-compatibility/2006">
              <mc:Choice xmlns:v="urn:schemas-microsoft-com:vml" Requires="v">
                <p:oleObj spid="_x0000_s4243" name="方程式" r:id="rId5" imgW="2323800" imgH="1257120" progId="Equation.3">
                  <p:embed/>
                </p:oleObj>
              </mc:Choice>
              <mc:Fallback>
                <p:oleObj name="方程式" r:id="rId5" imgW="2323800" imgH="1257120" progId="Equation.3">
                  <p:embed/>
                  <p:pic>
                    <p:nvPicPr>
                      <p:cNvPr id="0" name=""/>
                      <p:cNvPicPr>
                        <a:picLocks noChangeAspect="1" noChangeArrowheads="1"/>
                      </p:cNvPicPr>
                      <p:nvPr/>
                    </p:nvPicPr>
                    <p:blipFill>
                      <a:blip r:embed="rId6"/>
                      <a:srcRect/>
                      <a:stretch>
                        <a:fillRect/>
                      </a:stretch>
                    </p:blipFill>
                    <p:spPr bwMode="auto">
                      <a:xfrm>
                        <a:off x="2072458" y="4155492"/>
                        <a:ext cx="3774622" cy="20420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5740715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1"/>
          <p:cNvSpPr>
            <a:spLocks noGrp="1"/>
          </p:cNvSpPr>
          <p:nvPr>
            <p:ph type="title"/>
          </p:nvPr>
        </p:nvSpPr>
        <p:spPr>
          <a:xfrm>
            <a:off x="1295400" y="381000"/>
            <a:ext cx="9601200" cy="1143000"/>
          </a:xfrm>
        </p:spPr>
        <p:txBody>
          <a:bodyPr/>
          <a:lstStyle/>
          <a:p>
            <a:r>
              <a:rPr lang="en-US" altLang="zh-TW" dirty="0" smtClean="0"/>
              <a:t>Class D</a:t>
            </a:r>
            <a:r>
              <a:rPr lang="zh-TW" altLang="en-US" dirty="0" smtClean="0"/>
              <a:t>效率推導</a:t>
            </a:r>
            <a:endParaRPr lang="zh-TW" dirty="0"/>
          </a:p>
        </p:txBody>
      </p:sp>
      <p:sp>
        <p:nvSpPr>
          <p:cNvPr id="6" name="文字方塊 5"/>
          <p:cNvSpPr txBox="1"/>
          <p:nvPr/>
        </p:nvSpPr>
        <p:spPr>
          <a:xfrm>
            <a:off x="8904248" y="1253344"/>
            <a:ext cx="184731" cy="369332"/>
          </a:xfrm>
          <a:prstGeom prst="rect">
            <a:avLst/>
          </a:prstGeom>
          <a:noFill/>
        </p:spPr>
        <p:txBody>
          <a:bodyPr wrap="none" rtlCol="0">
            <a:spAutoFit/>
          </a:bodyPr>
          <a:lstStyle/>
          <a:p>
            <a:endParaRPr lang="zh-TW" altLang="en-US" dirty="0"/>
          </a:p>
        </p:txBody>
      </p:sp>
      <p:sp>
        <p:nvSpPr>
          <p:cNvPr id="12" name="內容版面配置區 2"/>
          <p:cNvSpPr>
            <a:spLocks noGrp="1"/>
          </p:cNvSpPr>
          <p:nvPr>
            <p:ph idx="1"/>
          </p:nvPr>
        </p:nvSpPr>
        <p:spPr>
          <a:xfrm>
            <a:off x="1295400" y="1145060"/>
            <a:ext cx="9601200" cy="4114800"/>
          </a:xfrm>
        </p:spPr>
        <p:txBody>
          <a:bodyPr>
            <a:noAutofit/>
          </a:bodyPr>
          <a:lstStyle/>
          <a:p>
            <a:r>
              <a:rPr lang="zh-TW" altLang="en-US" sz="2400" b="1" dirty="0" smtClean="0">
                <a:latin typeface="標楷體" panose="03000509000000000000" pitchFamily="65" charset="-120"/>
                <a:ea typeface="標楷體" panose="03000509000000000000" pitchFamily="65" charset="-120"/>
              </a:rPr>
              <a:t>電路轉</a:t>
            </a:r>
            <a:r>
              <a:rPr lang="zh-TW" altLang="en-US" sz="2400" b="1" dirty="0">
                <a:latin typeface="標楷體" panose="03000509000000000000" pitchFamily="65" charset="-120"/>
                <a:ea typeface="標楷體" panose="03000509000000000000" pitchFamily="65" charset="-120"/>
              </a:rPr>
              <a:t>換</a:t>
            </a:r>
            <a:endParaRPr lang="en-US" altLang="zh-TW" sz="2400" b="1" dirty="0">
              <a:latin typeface="標楷體" panose="03000509000000000000" pitchFamily="65" charset="-120"/>
              <a:ea typeface="標楷體" panose="03000509000000000000" pitchFamily="65" charset="-120"/>
            </a:endParaRPr>
          </a:p>
          <a:p>
            <a:endParaRPr lang="en-US" altLang="zh-TW" sz="2400" b="1" dirty="0">
              <a:latin typeface="標楷體" panose="03000509000000000000" pitchFamily="65" charset="-120"/>
              <a:ea typeface="標楷體" panose="03000509000000000000" pitchFamily="65" charset="-120"/>
            </a:endParaRPr>
          </a:p>
          <a:p>
            <a:endParaRPr lang="en-US" altLang="zh-TW" sz="2400" b="1" dirty="0" smtClean="0">
              <a:latin typeface="標楷體" panose="03000509000000000000" pitchFamily="65" charset="-120"/>
              <a:ea typeface="標楷體" panose="03000509000000000000" pitchFamily="65" charset="-120"/>
            </a:endParaRPr>
          </a:p>
          <a:p>
            <a:endParaRPr lang="en-US" altLang="zh-TW" sz="2400" b="1" dirty="0">
              <a:latin typeface="標楷體" panose="03000509000000000000" pitchFamily="65" charset="-120"/>
              <a:ea typeface="標楷體" panose="03000509000000000000" pitchFamily="65" charset="-120"/>
            </a:endParaRPr>
          </a:p>
          <a:p>
            <a:endParaRPr lang="en-US" altLang="zh-TW" sz="2400" b="1" dirty="0" smtClean="0">
              <a:latin typeface="標楷體" panose="03000509000000000000" pitchFamily="65" charset="-120"/>
              <a:ea typeface="標楷體" panose="03000509000000000000" pitchFamily="65" charset="-120"/>
            </a:endParaRPr>
          </a:p>
          <a:p>
            <a:endParaRPr lang="en-US" altLang="zh-TW" sz="2400" b="1" dirty="0">
              <a:latin typeface="標楷體" panose="03000509000000000000" pitchFamily="65" charset="-120"/>
              <a:ea typeface="標楷體" panose="03000509000000000000" pitchFamily="65" charset="-120"/>
            </a:endParaRPr>
          </a:p>
          <a:p>
            <a:pPr marL="45720" indent="0">
              <a:buNone/>
            </a:pPr>
            <a:r>
              <a:rPr lang="en-US" altLang="zh-TW" sz="2400" b="1" dirty="0" smtClean="0">
                <a:latin typeface="標楷體" panose="03000509000000000000" pitchFamily="65" charset="-120"/>
                <a:ea typeface="標楷體" panose="03000509000000000000" pitchFamily="65" charset="-120"/>
              </a:rPr>
              <a:t>        </a:t>
            </a:r>
            <a:endParaRPr lang="zh-TW" altLang="en-US" sz="2400" b="1" dirty="0">
              <a:latin typeface="標楷體" panose="03000509000000000000" pitchFamily="65" charset="-120"/>
              <a:ea typeface="標楷體" panose="03000509000000000000" pitchFamily="65" charset="-120"/>
            </a:endParaRPr>
          </a:p>
        </p:txBody>
      </p:sp>
      <p:pic>
        <p:nvPicPr>
          <p:cNvPr id="4" name="圖片 3"/>
          <p:cNvPicPr>
            <a:picLocks noChangeAspect="1"/>
          </p:cNvPicPr>
          <p:nvPr/>
        </p:nvPicPr>
        <p:blipFill>
          <a:blip r:embed="rId2"/>
          <a:stretch>
            <a:fillRect/>
          </a:stretch>
        </p:blipFill>
        <p:spPr>
          <a:xfrm>
            <a:off x="3581014" y="1145060"/>
            <a:ext cx="4788630" cy="5522588"/>
          </a:xfrm>
          <a:prstGeom prst="rect">
            <a:avLst/>
          </a:prstGeom>
        </p:spPr>
      </p:pic>
    </p:spTree>
    <p:extLst>
      <p:ext uri="{BB962C8B-B14F-4D97-AF65-F5344CB8AC3E}">
        <p14:creationId xmlns:p14="http://schemas.microsoft.com/office/powerpoint/2010/main" val="5805111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1"/>
          <p:cNvSpPr>
            <a:spLocks noGrp="1"/>
          </p:cNvSpPr>
          <p:nvPr>
            <p:ph type="title"/>
          </p:nvPr>
        </p:nvSpPr>
        <p:spPr>
          <a:xfrm>
            <a:off x="1295400" y="381000"/>
            <a:ext cx="9601200" cy="1143000"/>
          </a:xfrm>
        </p:spPr>
        <p:txBody>
          <a:bodyPr/>
          <a:lstStyle/>
          <a:p>
            <a:r>
              <a:rPr lang="en-US" altLang="zh-TW" dirty="0" smtClean="0"/>
              <a:t>Class D</a:t>
            </a:r>
            <a:r>
              <a:rPr lang="zh-TW" altLang="en-US" dirty="0" smtClean="0"/>
              <a:t>效率推導</a:t>
            </a:r>
            <a:endParaRPr lang="zh-TW" dirty="0"/>
          </a:p>
        </p:txBody>
      </p:sp>
      <p:sp>
        <p:nvSpPr>
          <p:cNvPr id="4" name="內容版面配置區 2"/>
          <p:cNvSpPr>
            <a:spLocks noGrp="1"/>
          </p:cNvSpPr>
          <p:nvPr>
            <p:ph idx="1"/>
          </p:nvPr>
        </p:nvSpPr>
        <p:spPr>
          <a:xfrm>
            <a:off x="1209339" y="1524000"/>
            <a:ext cx="9601200" cy="4114800"/>
          </a:xfrm>
        </p:spPr>
        <p:txBody>
          <a:bodyPr>
            <a:noAutofit/>
          </a:bodyPr>
          <a:lstStyle/>
          <a:p>
            <a:r>
              <a:rPr lang="zh-TW" altLang="en-US" sz="2400" b="1" dirty="0">
                <a:latin typeface="標楷體" panose="03000509000000000000" pitchFamily="65" charset="-120"/>
                <a:ea typeface="標楷體" panose="03000509000000000000" pitchFamily="65" charset="-120"/>
              </a:rPr>
              <a:t>代</a:t>
            </a:r>
            <a:r>
              <a:rPr lang="zh-TW" altLang="en-US" sz="2400" b="1" dirty="0" smtClean="0">
                <a:latin typeface="標楷體" panose="03000509000000000000" pitchFamily="65" charset="-120"/>
                <a:ea typeface="標楷體" panose="03000509000000000000" pitchFamily="65" charset="-120"/>
              </a:rPr>
              <a:t>入參</a:t>
            </a:r>
            <a:r>
              <a:rPr lang="zh-TW" altLang="en-US" sz="2400" b="1" dirty="0">
                <a:latin typeface="標楷體" panose="03000509000000000000" pitchFamily="65" charset="-120"/>
                <a:ea typeface="標楷體" panose="03000509000000000000" pitchFamily="65" charset="-120"/>
              </a:rPr>
              <a:t>數</a:t>
            </a:r>
            <a:endParaRPr lang="en-US" altLang="zh-TW" sz="2400" b="1" dirty="0">
              <a:latin typeface="標楷體" panose="03000509000000000000" pitchFamily="65" charset="-120"/>
              <a:ea typeface="標楷體" panose="03000509000000000000" pitchFamily="65" charset="-120"/>
            </a:endParaRPr>
          </a:p>
          <a:p>
            <a:endParaRPr lang="en-US" altLang="zh-TW" sz="2400" b="1" dirty="0">
              <a:latin typeface="標楷體" panose="03000509000000000000" pitchFamily="65" charset="-120"/>
              <a:ea typeface="標楷體" panose="03000509000000000000" pitchFamily="65" charset="-120"/>
            </a:endParaRPr>
          </a:p>
          <a:p>
            <a:endParaRPr lang="en-US" altLang="zh-TW" sz="2400" b="1" dirty="0" smtClean="0">
              <a:latin typeface="標楷體" panose="03000509000000000000" pitchFamily="65" charset="-120"/>
              <a:ea typeface="標楷體" panose="03000509000000000000" pitchFamily="65" charset="-120"/>
            </a:endParaRPr>
          </a:p>
          <a:p>
            <a:endParaRPr lang="en-US" altLang="zh-TW" sz="2400" b="1" dirty="0">
              <a:latin typeface="標楷體" panose="03000509000000000000" pitchFamily="65" charset="-120"/>
              <a:ea typeface="標楷體" panose="03000509000000000000" pitchFamily="65" charset="-120"/>
            </a:endParaRPr>
          </a:p>
          <a:p>
            <a:endParaRPr lang="en-US" altLang="zh-TW" sz="2400" b="1" dirty="0" smtClean="0">
              <a:latin typeface="標楷體" panose="03000509000000000000" pitchFamily="65" charset="-120"/>
              <a:ea typeface="標楷體" panose="03000509000000000000" pitchFamily="65" charset="-120"/>
            </a:endParaRPr>
          </a:p>
          <a:p>
            <a:endParaRPr lang="en-US" altLang="zh-TW" sz="2400" b="1" dirty="0">
              <a:latin typeface="標楷體" panose="03000509000000000000" pitchFamily="65" charset="-120"/>
              <a:ea typeface="標楷體" panose="03000509000000000000" pitchFamily="65" charset="-120"/>
            </a:endParaRPr>
          </a:p>
          <a:p>
            <a:pPr marL="45720" indent="0">
              <a:buNone/>
            </a:pPr>
            <a:r>
              <a:rPr lang="en-US" altLang="zh-TW" sz="2400" b="1" dirty="0" smtClean="0">
                <a:latin typeface="標楷體" panose="03000509000000000000" pitchFamily="65" charset="-120"/>
                <a:ea typeface="標楷體" panose="03000509000000000000" pitchFamily="65" charset="-120"/>
              </a:rPr>
              <a:t>        </a:t>
            </a:r>
            <a:endParaRPr lang="zh-TW" altLang="en-US" sz="2400" b="1" dirty="0">
              <a:latin typeface="標楷體" panose="03000509000000000000" pitchFamily="65" charset="-120"/>
              <a:ea typeface="標楷體" panose="03000509000000000000" pitchFamily="65" charset="-120"/>
            </a:endParaRPr>
          </a:p>
        </p:txBody>
      </p:sp>
      <p:sp>
        <p:nvSpPr>
          <p:cNvPr id="6" name="文字方塊 5"/>
          <p:cNvSpPr txBox="1"/>
          <p:nvPr/>
        </p:nvSpPr>
        <p:spPr>
          <a:xfrm>
            <a:off x="8904248" y="1253344"/>
            <a:ext cx="184731" cy="369332"/>
          </a:xfrm>
          <a:prstGeom prst="rect">
            <a:avLst/>
          </a:prstGeom>
          <a:noFill/>
        </p:spPr>
        <p:txBody>
          <a:bodyPr wrap="none" rtlCol="0">
            <a:spAutoFit/>
          </a:bodyPr>
          <a:lstStyle/>
          <a:p>
            <a:endParaRPr lang="zh-TW" altLang="en-US" dirty="0"/>
          </a:p>
        </p:txBody>
      </p:sp>
      <p:graphicFrame>
        <p:nvGraphicFramePr>
          <p:cNvPr id="15" name="Object 2"/>
          <p:cNvGraphicFramePr>
            <a:graphicFrameLocks noChangeAspect="1"/>
          </p:cNvGraphicFramePr>
          <p:nvPr>
            <p:extLst>
              <p:ext uri="{D42A27DB-BD31-4B8C-83A1-F6EECF244321}">
                <p14:modId xmlns:p14="http://schemas.microsoft.com/office/powerpoint/2010/main" val="72237382"/>
              </p:ext>
            </p:extLst>
          </p:nvPr>
        </p:nvGraphicFramePr>
        <p:xfrm>
          <a:off x="2100263" y="4216400"/>
          <a:ext cx="7991475" cy="2239963"/>
        </p:xfrm>
        <a:graphic>
          <a:graphicData uri="http://schemas.openxmlformats.org/presentationml/2006/ole">
            <mc:AlternateContent xmlns:mc="http://schemas.openxmlformats.org/markup-compatibility/2006">
              <mc:Choice xmlns:v="urn:schemas-microsoft-com:vml" Requires="v">
                <p:oleObj spid="_x0000_s3164" name="方程式" r:id="rId3" imgW="4851360" imgH="1358640" progId="Equation.3">
                  <p:embed/>
                </p:oleObj>
              </mc:Choice>
              <mc:Fallback>
                <p:oleObj name="方程式" r:id="rId3" imgW="4851360" imgH="1358640" progId="Equation.3">
                  <p:embed/>
                  <p:pic>
                    <p:nvPicPr>
                      <p:cNvPr id="0" name=""/>
                      <p:cNvPicPr>
                        <a:picLocks noChangeAspect="1" noChangeArrowheads="1"/>
                      </p:cNvPicPr>
                      <p:nvPr/>
                    </p:nvPicPr>
                    <p:blipFill>
                      <a:blip r:embed="rId4"/>
                      <a:srcRect/>
                      <a:stretch>
                        <a:fillRect/>
                      </a:stretch>
                    </p:blipFill>
                    <p:spPr bwMode="auto">
                      <a:xfrm>
                        <a:off x="2100263" y="4216400"/>
                        <a:ext cx="7991475" cy="2239963"/>
                      </a:xfrm>
                      <a:prstGeom prst="rect">
                        <a:avLst/>
                      </a:prstGeom>
                      <a:noFill/>
                      <a:ln>
                        <a:noFill/>
                      </a:ln>
                      <a:effectLst/>
                      <a:extLst/>
                    </p:spPr>
                  </p:pic>
                </p:oleObj>
              </mc:Fallback>
            </mc:AlternateContent>
          </a:graphicData>
        </a:graphic>
      </p:graphicFrame>
      <p:pic>
        <p:nvPicPr>
          <p:cNvPr id="10" name="圖片 9"/>
          <p:cNvPicPr>
            <a:picLocks noChangeAspect="1"/>
          </p:cNvPicPr>
          <p:nvPr/>
        </p:nvPicPr>
        <p:blipFill>
          <a:blip r:embed="rId5"/>
          <a:stretch>
            <a:fillRect/>
          </a:stretch>
        </p:blipFill>
        <p:spPr>
          <a:xfrm>
            <a:off x="3534840" y="1565188"/>
            <a:ext cx="4305300" cy="2543175"/>
          </a:xfrm>
          <a:prstGeom prst="rect">
            <a:avLst/>
          </a:prstGeom>
        </p:spPr>
      </p:pic>
    </p:spTree>
    <p:extLst>
      <p:ext uri="{BB962C8B-B14F-4D97-AF65-F5344CB8AC3E}">
        <p14:creationId xmlns:p14="http://schemas.microsoft.com/office/powerpoint/2010/main" val="432221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1"/>
          <p:cNvSpPr>
            <a:spLocks noGrp="1"/>
          </p:cNvSpPr>
          <p:nvPr>
            <p:ph type="title"/>
          </p:nvPr>
        </p:nvSpPr>
        <p:spPr>
          <a:xfrm>
            <a:off x="1295400" y="381000"/>
            <a:ext cx="9601200" cy="1143000"/>
          </a:xfrm>
        </p:spPr>
        <p:txBody>
          <a:bodyPr/>
          <a:lstStyle/>
          <a:p>
            <a:r>
              <a:rPr lang="en-US" altLang="zh-TW" dirty="0" smtClean="0"/>
              <a:t>Class D</a:t>
            </a:r>
            <a:r>
              <a:rPr lang="zh-TW" altLang="en-US" dirty="0" smtClean="0"/>
              <a:t>效率推導</a:t>
            </a:r>
            <a:endParaRPr lang="zh-TW" dirty="0"/>
          </a:p>
        </p:txBody>
      </p:sp>
      <p:sp>
        <p:nvSpPr>
          <p:cNvPr id="4" name="內容版面配置區 2"/>
          <p:cNvSpPr>
            <a:spLocks noGrp="1"/>
          </p:cNvSpPr>
          <p:nvPr>
            <p:ph idx="1"/>
          </p:nvPr>
        </p:nvSpPr>
        <p:spPr>
          <a:xfrm>
            <a:off x="1209339" y="1524000"/>
            <a:ext cx="9601200" cy="4114800"/>
          </a:xfrm>
        </p:spPr>
        <p:txBody>
          <a:bodyPr>
            <a:noAutofit/>
          </a:bodyPr>
          <a:lstStyle/>
          <a:p>
            <a:r>
              <a:rPr lang="zh-TW" altLang="en-US" sz="2400" b="1" dirty="0" smtClean="0">
                <a:latin typeface="標楷體" panose="03000509000000000000" pitchFamily="65" charset="-120"/>
                <a:ea typeface="標楷體" panose="03000509000000000000" pitchFamily="65" charset="-120"/>
              </a:rPr>
              <a:t>效率</a:t>
            </a:r>
            <a:r>
              <a:rPr lang="zh-TW" altLang="en-US" sz="2400" b="1" dirty="0">
                <a:latin typeface="標楷體" panose="03000509000000000000" pitchFamily="65" charset="-120"/>
                <a:ea typeface="標楷體" panose="03000509000000000000" pitchFamily="65" charset="-120"/>
              </a:rPr>
              <a:t>圖</a:t>
            </a:r>
            <a:endParaRPr lang="en-US" altLang="zh-TW" sz="2400" b="1" dirty="0">
              <a:latin typeface="標楷體" panose="03000509000000000000" pitchFamily="65" charset="-120"/>
              <a:ea typeface="標楷體" panose="03000509000000000000" pitchFamily="65" charset="-120"/>
            </a:endParaRPr>
          </a:p>
          <a:p>
            <a:endParaRPr lang="en-US" altLang="zh-TW" sz="2400" b="1" dirty="0">
              <a:latin typeface="標楷體" panose="03000509000000000000" pitchFamily="65" charset="-120"/>
              <a:ea typeface="標楷體" panose="03000509000000000000" pitchFamily="65" charset="-120"/>
            </a:endParaRPr>
          </a:p>
          <a:p>
            <a:endParaRPr lang="en-US" altLang="zh-TW" sz="2400" b="1" dirty="0" smtClean="0">
              <a:latin typeface="標楷體" panose="03000509000000000000" pitchFamily="65" charset="-120"/>
              <a:ea typeface="標楷體" panose="03000509000000000000" pitchFamily="65" charset="-120"/>
            </a:endParaRPr>
          </a:p>
          <a:p>
            <a:endParaRPr lang="en-US" altLang="zh-TW" sz="2400" b="1" dirty="0">
              <a:latin typeface="標楷體" panose="03000509000000000000" pitchFamily="65" charset="-120"/>
              <a:ea typeface="標楷體" panose="03000509000000000000" pitchFamily="65" charset="-120"/>
            </a:endParaRPr>
          </a:p>
          <a:p>
            <a:endParaRPr lang="en-US" altLang="zh-TW" sz="2400" b="1" dirty="0" smtClean="0">
              <a:latin typeface="標楷體" panose="03000509000000000000" pitchFamily="65" charset="-120"/>
              <a:ea typeface="標楷體" panose="03000509000000000000" pitchFamily="65" charset="-120"/>
            </a:endParaRPr>
          </a:p>
          <a:p>
            <a:endParaRPr lang="en-US" altLang="zh-TW" sz="2400" b="1" dirty="0">
              <a:latin typeface="標楷體" panose="03000509000000000000" pitchFamily="65" charset="-120"/>
              <a:ea typeface="標楷體" panose="03000509000000000000" pitchFamily="65" charset="-120"/>
            </a:endParaRPr>
          </a:p>
          <a:p>
            <a:pPr marL="45720" indent="0">
              <a:buNone/>
            </a:pPr>
            <a:r>
              <a:rPr lang="en-US" altLang="zh-TW" sz="2400" b="1" dirty="0" smtClean="0">
                <a:latin typeface="標楷體" panose="03000509000000000000" pitchFamily="65" charset="-120"/>
                <a:ea typeface="標楷體" panose="03000509000000000000" pitchFamily="65" charset="-120"/>
              </a:rPr>
              <a:t>        </a:t>
            </a:r>
            <a:endParaRPr lang="zh-TW" altLang="en-US" sz="2400" b="1" dirty="0">
              <a:latin typeface="標楷體" panose="03000509000000000000" pitchFamily="65" charset="-120"/>
              <a:ea typeface="標楷體" panose="03000509000000000000" pitchFamily="65" charset="-120"/>
            </a:endParaRPr>
          </a:p>
        </p:txBody>
      </p:sp>
      <p:sp>
        <p:nvSpPr>
          <p:cNvPr id="6" name="文字方塊 5"/>
          <p:cNvSpPr txBox="1"/>
          <p:nvPr/>
        </p:nvSpPr>
        <p:spPr>
          <a:xfrm>
            <a:off x="8904248" y="1253344"/>
            <a:ext cx="184731" cy="369332"/>
          </a:xfrm>
          <a:prstGeom prst="rect">
            <a:avLst/>
          </a:prstGeom>
          <a:noFill/>
        </p:spPr>
        <p:txBody>
          <a:bodyPr wrap="none" rtlCol="0">
            <a:spAutoFit/>
          </a:bodyPr>
          <a:lstStyle/>
          <a:p>
            <a:endParaRPr lang="zh-TW" altLang="en-US" dirty="0"/>
          </a:p>
        </p:txBody>
      </p:sp>
      <p:pic>
        <p:nvPicPr>
          <p:cNvPr id="5" name="圖片 4"/>
          <p:cNvPicPr>
            <a:picLocks noChangeAspect="1"/>
          </p:cNvPicPr>
          <p:nvPr/>
        </p:nvPicPr>
        <p:blipFill>
          <a:blip r:embed="rId2"/>
          <a:stretch>
            <a:fillRect/>
          </a:stretch>
        </p:blipFill>
        <p:spPr>
          <a:xfrm>
            <a:off x="2670362" y="1622676"/>
            <a:ext cx="6029325" cy="4514850"/>
          </a:xfrm>
          <a:prstGeom prst="rect">
            <a:avLst/>
          </a:prstGeom>
        </p:spPr>
      </p:pic>
    </p:spTree>
    <p:extLst>
      <p:ext uri="{BB962C8B-B14F-4D97-AF65-F5344CB8AC3E}">
        <p14:creationId xmlns:p14="http://schemas.microsoft.com/office/powerpoint/2010/main" val="1245729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1"/>
          <p:cNvSpPr>
            <a:spLocks noGrp="1"/>
          </p:cNvSpPr>
          <p:nvPr>
            <p:ph type="title"/>
          </p:nvPr>
        </p:nvSpPr>
        <p:spPr>
          <a:xfrm>
            <a:off x="1295400" y="381000"/>
            <a:ext cx="9601200" cy="1143000"/>
          </a:xfrm>
        </p:spPr>
        <p:txBody>
          <a:bodyPr/>
          <a:lstStyle/>
          <a:p>
            <a:r>
              <a:rPr lang="en-US" altLang="zh-TW" dirty="0" smtClean="0"/>
              <a:t>Class D</a:t>
            </a:r>
            <a:r>
              <a:rPr lang="zh-TW" altLang="en-US" dirty="0" smtClean="0"/>
              <a:t>效率推導</a:t>
            </a:r>
            <a:endParaRPr lang="zh-TW" dirty="0"/>
          </a:p>
        </p:txBody>
      </p:sp>
      <p:sp>
        <p:nvSpPr>
          <p:cNvPr id="4" name="內容版面配置區 2"/>
          <p:cNvSpPr>
            <a:spLocks noGrp="1"/>
          </p:cNvSpPr>
          <p:nvPr>
            <p:ph idx="1"/>
          </p:nvPr>
        </p:nvSpPr>
        <p:spPr>
          <a:xfrm>
            <a:off x="1209339" y="1524000"/>
            <a:ext cx="9601200" cy="4114800"/>
          </a:xfrm>
        </p:spPr>
        <p:txBody>
          <a:bodyPr>
            <a:noAutofit/>
          </a:bodyPr>
          <a:lstStyle/>
          <a:p>
            <a:r>
              <a:rPr lang="zh-TW" altLang="en-US" sz="2400" b="1" dirty="0" smtClean="0">
                <a:latin typeface="標楷體" panose="03000509000000000000" pitchFamily="65" charset="-120"/>
                <a:ea typeface="標楷體" panose="03000509000000000000" pitchFamily="65" charset="-120"/>
              </a:rPr>
              <a:t>二極體</a:t>
            </a:r>
            <a:r>
              <a:rPr lang="en-US" altLang="zh-TW" sz="2400" b="1" dirty="0" smtClean="0">
                <a:latin typeface="標楷體" panose="03000509000000000000" pitchFamily="65" charset="-120"/>
                <a:ea typeface="標楷體" panose="03000509000000000000" pitchFamily="65" charset="-120"/>
              </a:rPr>
              <a:t>(</a:t>
            </a:r>
            <a:r>
              <a:rPr lang="zh-TW" altLang="en-US" sz="2400" b="1" dirty="0" smtClean="0">
                <a:latin typeface="標楷體" panose="03000509000000000000" pitchFamily="65" charset="-120"/>
                <a:ea typeface="標楷體" panose="03000509000000000000" pitchFamily="65" charset="-120"/>
              </a:rPr>
              <a:t>單一</a:t>
            </a:r>
            <a:r>
              <a:rPr lang="en-US" altLang="zh-TW" sz="2400" b="1" dirty="0" smtClean="0">
                <a:latin typeface="標楷體" panose="03000509000000000000" pitchFamily="65" charset="-120"/>
                <a:ea typeface="標楷體" panose="03000509000000000000" pitchFamily="65" charset="-120"/>
              </a:rPr>
              <a:t>)</a:t>
            </a:r>
            <a:r>
              <a:rPr lang="zh-TW" altLang="en-US" sz="2400" b="1" dirty="0" smtClean="0">
                <a:latin typeface="標楷體" panose="03000509000000000000" pitchFamily="65" charset="-120"/>
                <a:ea typeface="標楷體" panose="03000509000000000000" pitchFamily="65" charset="-120"/>
              </a:rPr>
              <a:t>損耗                                   </a:t>
            </a:r>
            <a:endParaRPr lang="en-US" altLang="zh-TW" sz="2400" b="1" dirty="0">
              <a:latin typeface="標楷體" panose="03000509000000000000" pitchFamily="65" charset="-120"/>
              <a:ea typeface="標楷體" panose="03000509000000000000" pitchFamily="65" charset="-120"/>
            </a:endParaRPr>
          </a:p>
          <a:p>
            <a:endParaRPr lang="en-US" altLang="zh-TW" sz="2400" b="1" dirty="0">
              <a:latin typeface="標楷體" panose="03000509000000000000" pitchFamily="65" charset="-120"/>
              <a:ea typeface="標楷體" panose="03000509000000000000" pitchFamily="65" charset="-120"/>
            </a:endParaRPr>
          </a:p>
          <a:p>
            <a:endParaRPr lang="en-US" altLang="zh-TW" sz="2400" b="1" dirty="0" smtClean="0">
              <a:latin typeface="標楷體" panose="03000509000000000000" pitchFamily="65" charset="-120"/>
              <a:ea typeface="標楷體" panose="03000509000000000000" pitchFamily="65" charset="-120"/>
            </a:endParaRPr>
          </a:p>
          <a:p>
            <a:endParaRPr lang="en-US" altLang="zh-TW" sz="2400" b="1" dirty="0">
              <a:latin typeface="標楷體" panose="03000509000000000000" pitchFamily="65" charset="-120"/>
              <a:ea typeface="標楷體" panose="03000509000000000000" pitchFamily="65" charset="-120"/>
            </a:endParaRPr>
          </a:p>
          <a:p>
            <a:endParaRPr lang="en-US" altLang="zh-TW" sz="2400" b="1" dirty="0" smtClean="0">
              <a:latin typeface="標楷體" panose="03000509000000000000" pitchFamily="65" charset="-120"/>
              <a:ea typeface="標楷體" panose="03000509000000000000" pitchFamily="65" charset="-120"/>
            </a:endParaRPr>
          </a:p>
          <a:p>
            <a:endParaRPr lang="en-US" altLang="zh-TW" sz="2400" b="1" dirty="0">
              <a:latin typeface="標楷體" panose="03000509000000000000" pitchFamily="65" charset="-120"/>
              <a:ea typeface="標楷體" panose="03000509000000000000" pitchFamily="65" charset="-120"/>
            </a:endParaRPr>
          </a:p>
          <a:p>
            <a:pPr marL="45720" indent="0">
              <a:buNone/>
            </a:pPr>
            <a:r>
              <a:rPr lang="en-US" altLang="zh-TW" sz="2400" b="1" dirty="0" smtClean="0">
                <a:latin typeface="標楷體" panose="03000509000000000000" pitchFamily="65" charset="-120"/>
                <a:ea typeface="標楷體" panose="03000509000000000000" pitchFamily="65" charset="-120"/>
              </a:rPr>
              <a:t>        </a:t>
            </a:r>
            <a:endParaRPr lang="zh-TW" altLang="en-US" sz="2400" b="1" dirty="0">
              <a:latin typeface="標楷體" panose="03000509000000000000" pitchFamily="65" charset="-120"/>
              <a:ea typeface="標楷體" panose="03000509000000000000" pitchFamily="65" charset="-120"/>
            </a:endParaRPr>
          </a:p>
        </p:txBody>
      </p:sp>
      <p:sp>
        <p:nvSpPr>
          <p:cNvPr id="6" name="文字方塊 5"/>
          <p:cNvSpPr txBox="1"/>
          <p:nvPr/>
        </p:nvSpPr>
        <p:spPr>
          <a:xfrm>
            <a:off x="8904248" y="1253344"/>
            <a:ext cx="184731" cy="369332"/>
          </a:xfrm>
          <a:prstGeom prst="rect">
            <a:avLst/>
          </a:prstGeom>
          <a:noFill/>
        </p:spPr>
        <p:txBody>
          <a:bodyPr wrap="none" rtlCol="0">
            <a:spAutoFit/>
          </a:bodyPr>
          <a:lstStyle/>
          <a:p>
            <a:endParaRPr lang="zh-TW" altLang="en-US" dirty="0"/>
          </a:p>
        </p:txBody>
      </p:sp>
      <p:pic>
        <p:nvPicPr>
          <p:cNvPr id="5" name="圖片 4"/>
          <p:cNvPicPr>
            <a:picLocks noChangeAspect="1"/>
          </p:cNvPicPr>
          <p:nvPr/>
        </p:nvPicPr>
        <p:blipFill>
          <a:blip r:embed="rId2"/>
          <a:stretch>
            <a:fillRect/>
          </a:stretch>
        </p:blipFill>
        <p:spPr>
          <a:xfrm>
            <a:off x="1867157" y="1967428"/>
            <a:ext cx="6288067" cy="4194476"/>
          </a:xfrm>
          <a:prstGeom prst="rect">
            <a:avLst/>
          </a:prstGeom>
        </p:spPr>
      </p:pic>
      <p:sp>
        <p:nvSpPr>
          <p:cNvPr id="7" name="文字方塊 6"/>
          <p:cNvSpPr txBox="1"/>
          <p:nvPr/>
        </p:nvSpPr>
        <p:spPr>
          <a:xfrm>
            <a:off x="8223439" y="2343834"/>
            <a:ext cx="4195379" cy="2031325"/>
          </a:xfrm>
          <a:prstGeom prst="rect">
            <a:avLst/>
          </a:prstGeom>
          <a:noFill/>
        </p:spPr>
        <p:txBody>
          <a:bodyPr wrap="none" rtlCol="0">
            <a:spAutoFit/>
          </a:bodyPr>
          <a:lstStyle/>
          <a:p>
            <a:r>
              <a:rPr lang="en-US" altLang="zh-TW" dirty="0" smtClean="0"/>
              <a:t>75.32%(</a:t>
            </a:r>
            <a:r>
              <a:rPr lang="zh-TW" altLang="en-US" dirty="0" smtClean="0"/>
              <a:t>計算</a:t>
            </a:r>
            <a:r>
              <a:rPr lang="en-US" altLang="zh-TW" dirty="0" smtClean="0"/>
              <a:t>)-72.83%(</a:t>
            </a:r>
            <a:r>
              <a:rPr lang="zh-TW" altLang="en-US" dirty="0" smtClean="0"/>
              <a:t>模擬</a:t>
            </a:r>
            <a:r>
              <a:rPr lang="en-US" altLang="zh-TW" dirty="0" smtClean="0"/>
              <a:t>)=2.49%</a:t>
            </a:r>
          </a:p>
          <a:p>
            <a:r>
              <a:rPr lang="zh-TW" altLang="en-US" dirty="0" smtClean="0"/>
              <a:t>總功率</a:t>
            </a:r>
            <a:r>
              <a:rPr lang="en-US" altLang="zh-TW" dirty="0" smtClean="0"/>
              <a:t>P=12^2(V)/10(</a:t>
            </a:r>
            <a:r>
              <a:rPr lang="el-GR" altLang="zh-TW" dirty="0">
                <a:solidFill>
                  <a:schemeClr val="dk1"/>
                </a:solidFill>
                <a:latin typeface="Times New Roman" pitchFamily="18" charset="0"/>
                <a:ea typeface="標楷體" pitchFamily="65" charset="-120"/>
                <a:cs typeface="Times New Roman" pitchFamily="18" charset="0"/>
              </a:rPr>
              <a:t>Ω</a:t>
            </a:r>
            <a:r>
              <a:rPr lang="en-US" altLang="zh-TW" dirty="0" smtClean="0"/>
              <a:t>)</a:t>
            </a:r>
          </a:p>
          <a:p>
            <a:r>
              <a:rPr lang="zh-TW" altLang="en-US" dirty="0"/>
              <a:t> </a:t>
            </a:r>
            <a:r>
              <a:rPr lang="zh-TW" altLang="en-US" dirty="0" smtClean="0"/>
              <a:t>            </a:t>
            </a:r>
            <a:r>
              <a:rPr lang="en-US" altLang="zh-TW" dirty="0" smtClean="0"/>
              <a:t>=144/10</a:t>
            </a:r>
          </a:p>
          <a:p>
            <a:r>
              <a:rPr lang="zh-TW" altLang="en-US" dirty="0"/>
              <a:t> </a:t>
            </a:r>
            <a:r>
              <a:rPr lang="zh-TW" altLang="en-US" dirty="0" smtClean="0"/>
              <a:t>            </a:t>
            </a:r>
            <a:r>
              <a:rPr lang="en-US" altLang="zh-TW" dirty="0" smtClean="0"/>
              <a:t>=14.4</a:t>
            </a:r>
          </a:p>
          <a:p>
            <a:r>
              <a:rPr lang="zh-TW" altLang="en-US" dirty="0" smtClean="0"/>
              <a:t>           </a:t>
            </a:r>
            <a:r>
              <a:rPr lang="en-US" altLang="zh-TW" dirty="0" smtClean="0"/>
              <a:t>14.4</a:t>
            </a:r>
            <a:r>
              <a:rPr lang="zh-TW" altLang="en-US" dirty="0" smtClean="0"/>
              <a:t>*</a:t>
            </a:r>
            <a:r>
              <a:rPr lang="en-US" altLang="zh-TW" dirty="0" smtClean="0"/>
              <a:t>2.49%</a:t>
            </a:r>
            <a:r>
              <a:rPr lang="zh-TW" altLang="en-US" dirty="0" smtClean="0"/>
              <a:t>              </a:t>
            </a:r>
            <a:r>
              <a:rPr lang="en-US" altLang="zh-TW" dirty="0" smtClean="0"/>
              <a:t>=0.358(W)</a:t>
            </a:r>
          </a:p>
          <a:p>
            <a:r>
              <a:rPr lang="en-US" altLang="zh-TW" dirty="0" smtClean="0"/>
              <a:t> 0.1211(W)*2(</a:t>
            </a:r>
            <a:r>
              <a:rPr lang="zh-TW" altLang="en-US" dirty="0" smtClean="0"/>
              <a:t>二極體數量</a:t>
            </a:r>
            <a:r>
              <a:rPr lang="en-US" altLang="zh-TW" dirty="0" smtClean="0"/>
              <a:t>) =0.2422(W)</a:t>
            </a:r>
          </a:p>
          <a:p>
            <a:endParaRPr lang="zh-TW" altLang="en-US" dirty="0"/>
          </a:p>
        </p:txBody>
      </p:sp>
    </p:spTree>
    <p:extLst>
      <p:ext uri="{BB962C8B-B14F-4D97-AF65-F5344CB8AC3E}">
        <p14:creationId xmlns:p14="http://schemas.microsoft.com/office/powerpoint/2010/main" val="41675953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chor="ctr">
            <a:normAutofit/>
          </a:bodyPr>
          <a:lstStyle/>
          <a:p>
            <a:pPr marL="0" indent="0" algn="ctr">
              <a:buNone/>
            </a:pPr>
            <a:r>
              <a:rPr lang="en-US" altLang="zh-TW" sz="3600" dirty="0"/>
              <a:t>Thanks for your attention!</a:t>
            </a:r>
            <a:endParaRPr lang="zh-TW" altLang="en-US" sz="3600" dirty="0"/>
          </a:p>
        </p:txBody>
      </p:sp>
    </p:spTree>
    <p:extLst>
      <p:ext uri="{BB962C8B-B14F-4D97-AF65-F5344CB8AC3E}">
        <p14:creationId xmlns:p14="http://schemas.microsoft.com/office/powerpoint/2010/main" val="21961736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1"/>
          <p:cNvSpPr>
            <a:spLocks noGrp="1"/>
          </p:cNvSpPr>
          <p:nvPr>
            <p:ph type="title"/>
          </p:nvPr>
        </p:nvSpPr>
        <p:spPr>
          <a:xfrm>
            <a:off x="1269642" y="252211"/>
            <a:ext cx="9601200" cy="1143000"/>
          </a:xfrm>
        </p:spPr>
        <p:txBody>
          <a:bodyPr>
            <a:normAutofit/>
          </a:bodyPr>
          <a:lstStyle/>
          <a:p>
            <a:r>
              <a:rPr lang="zh-TW" altLang="en-US" sz="4000" b="1" dirty="0">
                <a:solidFill>
                  <a:schemeClr val="tx1">
                    <a:lumMod val="75000"/>
                    <a:lumOff val="25000"/>
                  </a:schemeClr>
                </a:solidFill>
                <a:latin typeface="標楷體" panose="03000509000000000000" pitchFamily="65" charset="-120"/>
                <a:ea typeface="標楷體" panose="03000509000000000000" pitchFamily="65" charset="-120"/>
                <a:cs typeface="+mn-cs"/>
              </a:rPr>
              <a:t>專利介紹</a:t>
            </a:r>
            <a:endParaRPr lang="zh-TW" sz="4000" b="1" dirty="0">
              <a:solidFill>
                <a:schemeClr val="tx1">
                  <a:lumMod val="75000"/>
                  <a:lumOff val="25000"/>
                </a:schemeClr>
              </a:solidFill>
              <a:latin typeface="標楷體" panose="03000509000000000000" pitchFamily="65" charset="-120"/>
              <a:ea typeface="標楷體" panose="03000509000000000000" pitchFamily="65" charset="-120"/>
              <a:cs typeface="+mn-cs"/>
            </a:endParaRPr>
          </a:p>
        </p:txBody>
      </p:sp>
      <p:sp>
        <p:nvSpPr>
          <p:cNvPr id="5" name="內容版面配置區 2"/>
          <p:cNvSpPr>
            <a:spLocks noGrp="1"/>
          </p:cNvSpPr>
          <p:nvPr>
            <p:ph idx="1"/>
          </p:nvPr>
        </p:nvSpPr>
        <p:spPr>
          <a:xfrm>
            <a:off x="1223626" y="1456329"/>
            <a:ext cx="9601200" cy="4685731"/>
          </a:xfrm>
        </p:spPr>
        <p:txBody>
          <a:bodyPr>
            <a:noAutofit/>
          </a:bodyPr>
          <a:lstStyle/>
          <a:p>
            <a:r>
              <a:rPr lang="zh-TW" altLang="en-US" sz="2400" b="1" dirty="0" smtClean="0">
                <a:latin typeface="標楷體" panose="03000509000000000000" pitchFamily="65" charset="-120"/>
                <a:ea typeface="標楷體" panose="03000509000000000000" pitchFamily="65" charset="-120"/>
              </a:rPr>
              <a:t>無線</a:t>
            </a:r>
            <a:r>
              <a:rPr lang="zh-TW" altLang="en-US" sz="2400" b="1" dirty="0">
                <a:latin typeface="標楷體" panose="03000509000000000000" pitchFamily="65" charset="-120"/>
                <a:ea typeface="標楷體" panose="03000509000000000000" pitchFamily="65" charset="-120"/>
              </a:rPr>
              <a:t>充電裝置及其充電</a:t>
            </a:r>
            <a:r>
              <a:rPr lang="zh-TW" altLang="en-US" sz="2400" b="1" dirty="0" smtClean="0">
                <a:latin typeface="標楷體" panose="03000509000000000000" pitchFamily="65" charset="-120"/>
                <a:ea typeface="標楷體" panose="03000509000000000000" pitchFamily="65" charset="-120"/>
              </a:rPr>
              <a:t>方法</a:t>
            </a:r>
            <a:endParaRPr lang="en-US" altLang="zh-TW" sz="2400" b="1" dirty="0" smtClean="0">
              <a:latin typeface="標楷體" panose="03000509000000000000" pitchFamily="65" charset="-120"/>
              <a:ea typeface="標楷體" panose="03000509000000000000" pitchFamily="65" charset="-120"/>
            </a:endParaRPr>
          </a:p>
          <a:p>
            <a:pPr marL="0" indent="0">
              <a:buNone/>
            </a:pPr>
            <a:r>
              <a:rPr lang="en-US" altLang="zh-TW" sz="2400" b="1" dirty="0" smtClean="0">
                <a:latin typeface="標楷體" panose="03000509000000000000" pitchFamily="65" charset="-120"/>
                <a:ea typeface="標楷體" panose="03000509000000000000" pitchFamily="65" charset="-120"/>
              </a:rPr>
              <a:t>  </a:t>
            </a:r>
            <a:r>
              <a:rPr lang="zh-TW" altLang="zh-TW" sz="2400" b="1" dirty="0" smtClean="0">
                <a:latin typeface="標楷體" panose="03000509000000000000" pitchFamily="65" charset="-120"/>
                <a:ea typeface="標楷體" panose="03000509000000000000" pitchFamily="65" charset="-120"/>
              </a:rPr>
              <a:t>一種</a:t>
            </a:r>
            <a:r>
              <a:rPr lang="zh-TW" altLang="zh-TW" sz="2400" b="1" dirty="0">
                <a:latin typeface="標楷體" panose="03000509000000000000" pitchFamily="65" charset="-120"/>
                <a:ea typeface="標楷體" panose="03000509000000000000" pitchFamily="65" charset="-120"/>
              </a:rPr>
              <a:t>用於在無線充電系統內提供雙向通訊之方法：</a:t>
            </a:r>
            <a:endParaRPr lang="en-US" altLang="zh-TW" sz="2400" b="1" dirty="0">
              <a:latin typeface="標楷體" panose="03000509000000000000" pitchFamily="65" charset="-120"/>
              <a:ea typeface="標楷體" panose="03000509000000000000" pitchFamily="65" charset="-120"/>
            </a:endParaRPr>
          </a:p>
          <a:p>
            <a:pPr lvl="1">
              <a:buFont typeface="Wingdings" panose="05000000000000000000" pitchFamily="2" charset="2"/>
              <a:buChar char="Ø"/>
            </a:pPr>
            <a:r>
              <a:rPr lang="zh-TW" altLang="zh-TW" dirty="0"/>
              <a:t>驅動電源裝置內發射器線圈以提供無線充電電力，該充電電力根據該目標裝置的反射阻抗</a:t>
            </a:r>
            <a:r>
              <a:rPr lang="zh-TW" altLang="en-US" dirty="0"/>
              <a:t>而</a:t>
            </a:r>
            <a:r>
              <a:rPr lang="zh-TW" altLang="zh-TW" dirty="0"/>
              <a:t>調變；</a:t>
            </a:r>
            <a:endParaRPr lang="en-US" altLang="zh-TW" dirty="0"/>
          </a:p>
          <a:p>
            <a:pPr lvl="1">
              <a:buFont typeface="Wingdings" panose="05000000000000000000" pitchFamily="2" charset="2"/>
              <a:buChar char="Ø"/>
            </a:pPr>
            <a:r>
              <a:rPr lang="zh-TW" altLang="zh-TW" dirty="0"/>
              <a:t>於目標裝置內提供接收器線圈以接收該充電電力；</a:t>
            </a:r>
            <a:endParaRPr lang="en-US" altLang="zh-TW" dirty="0"/>
          </a:p>
          <a:p>
            <a:pPr lvl="1">
              <a:buFont typeface="Wingdings" panose="05000000000000000000" pitchFamily="2" charset="2"/>
              <a:buChar char="Ø"/>
            </a:pPr>
            <a:r>
              <a:rPr lang="zh-TW" altLang="zh-TW" dirty="0"/>
              <a:t>根據該充電電力之大小產生一調變控制信號；</a:t>
            </a:r>
            <a:endParaRPr lang="en-US" altLang="zh-TW" dirty="0"/>
          </a:p>
          <a:p>
            <a:pPr lvl="1">
              <a:buFont typeface="Wingdings" panose="05000000000000000000" pitchFamily="2" charset="2"/>
              <a:buChar char="Ø"/>
            </a:pPr>
            <a:r>
              <a:rPr lang="zh-TW" altLang="zh-TW" dirty="0"/>
              <a:t>改變耦接於接收器線圈兩端之可變電阻之電阻值來控制目標裝置之阻抗，該阻抗會被反射至該電源裝置。</a:t>
            </a:r>
            <a:endParaRPr lang="zh-TW" altLang="en-US" sz="2200" dirty="0">
              <a:latin typeface="新細明體" panose="02020500000000000000" pitchFamily="18" charset="-120"/>
              <a:ea typeface="新細明體" panose="02020500000000000000" pitchFamily="18" charset="-120"/>
            </a:endParaRPr>
          </a:p>
          <a:p>
            <a:r>
              <a:rPr lang="zh-TW" altLang="en-US" sz="2400" b="1" dirty="0" smtClean="0">
                <a:latin typeface="標楷體" panose="03000509000000000000" pitchFamily="65" charset="-120"/>
                <a:ea typeface="標楷體" panose="03000509000000000000" pitchFamily="65" charset="-120"/>
              </a:rPr>
              <a:t>無線</a:t>
            </a:r>
            <a:r>
              <a:rPr lang="zh-TW" altLang="en-US" sz="2400" b="1" dirty="0">
                <a:latin typeface="標楷體" panose="03000509000000000000" pitchFamily="65" charset="-120"/>
                <a:ea typeface="標楷體" panose="03000509000000000000" pitchFamily="65" charset="-120"/>
              </a:rPr>
              <a:t>充電裝置以及無線充電異常偵測方法</a:t>
            </a:r>
          </a:p>
          <a:p>
            <a:pPr lvl="1">
              <a:buFont typeface="Wingdings" panose="05000000000000000000" pitchFamily="2" charset="2"/>
              <a:buChar char="Ø"/>
            </a:pPr>
            <a:r>
              <a:rPr lang="zh-TW" altLang="en-US" dirty="0"/>
              <a:t>本發明偵測無線電力發送模組產生之電流、接收電子設備所傳送之封包。</a:t>
            </a:r>
            <a:endParaRPr lang="en-US" altLang="zh-TW" dirty="0"/>
          </a:p>
          <a:p>
            <a:pPr lvl="1">
              <a:buFont typeface="Wingdings" panose="05000000000000000000" pitchFamily="2" charset="2"/>
              <a:buChar char="Ø"/>
            </a:pPr>
            <a:r>
              <a:rPr lang="zh-TW" altLang="en-US" dirty="0"/>
              <a:t>檢測封包產生參數、透過電流產生臨界範圍、以及判斷檢測參數是否超過臨界範圍。</a:t>
            </a:r>
            <a:endParaRPr lang="en-US" altLang="zh-TW" dirty="0"/>
          </a:p>
          <a:p>
            <a:pPr lvl="1">
              <a:buFont typeface="Wingdings" panose="05000000000000000000" pitchFamily="2" charset="2"/>
              <a:buChar char="Ø"/>
            </a:pPr>
            <a:r>
              <a:rPr lang="zh-TW" altLang="en-US" dirty="0"/>
              <a:t>當檢測參數超過臨界範圍時，第三處理單元發出異常訊號。</a:t>
            </a:r>
          </a:p>
          <a:p>
            <a:pPr marL="0" indent="0">
              <a:buNone/>
            </a:pPr>
            <a:endParaRPr lang="en-US" altLang="zh-TW" sz="2400" b="1" dirty="0">
              <a:latin typeface="標楷體" panose="03000509000000000000" pitchFamily="65" charset="-120"/>
              <a:ea typeface="標楷體" panose="03000509000000000000" pitchFamily="65" charset="-120"/>
            </a:endParaRPr>
          </a:p>
          <a:p>
            <a:endParaRPr lang="en-US" altLang="zh-TW" sz="2400" b="1" dirty="0" smtClean="0">
              <a:latin typeface="標楷體" panose="03000509000000000000" pitchFamily="65" charset="-120"/>
              <a:ea typeface="標楷體" panose="03000509000000000000" pitchFamily="65" charset="-120"/>
            </a:endParaRPr>
          </a:p>
          <a:p>
            <a:endParaRPr lang="en-US" altLang="zh-TW" sz="2400" b="1" dirty="0">
              <a:latin typeface="標楷體" panose="03000509000000000000" pitchFamily="65" charset="-120"/>
              <a:ea typeface="標楷體" panose="03000509000000000000" pitchFamily="65" charset="-120"/>
            </a:endParaRPr>
          </a:p>
          <a:p>
            <a:endParaRPr lang="en-US" altLang="zh-TW" sz="2400" b="1" dirty="0" smtClean="0">
              <a:latin typeface="標楷體" panose="03000509000000000000" pitchFamily="65" charset="-120"/>
              <a:ea typeface="標楷體" panose="03000509000000000000" pitchFamily="65" charset="-120"/>
            </a:endParaRPr>
          </a:p>
          <a:p>
            <a:endParaRPr lang="en-US" altLang="zh-TW" sz="2400" b="1" dirty="0">
              <a:latin typeface="標楷體" panose="03000509000000000000" pitchFamily="65" charset="-120"/>
              <a:ea typeface="標楷體" panose="03000509000000000000" pitchFamily="65" charset="-120"/>
            </a:endParaRPr>
          </a:p>
          <a:p>
            <a:pPr marL="45720" indent="0">
              <a:buNone/>
            </a:pPr>
            <a:r>
              <a:rPr lang="en-US" altLang="zh-TW" sz="2400" b="1" dirty="0" smtClean="0">
                <a:latin typeface="標楷體" panose="03000509000000000000" pitchFamily="65" charset="-120"/>
                <a:ea typeface="標楷體" panose="03000509000000000000" pitchFamily="65" charset="-120"/>
              </a:rPr>
              <a:t>        </a:t>
            </a:r>
          </a:p>
          <a:p>
            <a:pPr marL="45720" indent="0">
              <a:buNone/>
            </a:pPr>
            <a:r>
              <a:rPr lang="zh-TW" altLang="en-US" sz="2400" b="1" dirty="0" smtClean="0">
                <a:latin typeface="標楷體" panose="03000509000000000000" pitchFamily="65" charset="-120"/>
                <a:ea typeface="標楷體" panose="03000509000000000000" pitchFamily="65" charset="-120"/>
              </a:rPr>
              <a:t>       </a:t>
            </a:r>
            <a:endParaRPr lang="en-US" altLang="zh-TW" sz="2400" b="1" dirty="0" smtClean="0">
              <a:latin typeface="標楷體" panose="03000509000000000000" pitchFamily="65" charset="-120"/>
              <a:ea typeface="標楷體" panose="03000509000000000000" pitchFamily="65" charset="-120"/>
            </a:endParaRPr>
          </a:p>
          <a:p>
            <a:pPr marL="45720" indent="0">
              <a:buNone/>
            </a:pPr>
            <a:r>
              <a:rPr lang="en-US" altLang="zh-TW" sz="2400" b="1" dirty="0">
                <a:latin typeface="標楷體" panose="03000509000000000000" pitchFamily="65" charset="-120"/>
                <a:ea typeface="標楷體" panose="03000509000000000000" pitchFamily="65" charset="-120"/>
              </a:rPr>
              <a:t> </a:t>
            </a:r>
            <a:r>
              <a:rPr lang="en-US" altLang="zh-TW" sz="2400" b="1" dirty="0" smtClean="0">
                <a:latin typeface="標楷體" panose="03000509000000000000" pitchFamily="65" charset="-120"/>
                <a:ea typeface="標楷體" panose="03000509000000000000" pitchFamily="65" charset="-120"/>
              </a:rPr>
              <a:t>     </a:t>
            </a:r>
            <a:r>
              <a:rPr lang="zh-TW" altLang="en-US" sz="2400" b="1" dirty="0" smtClean="0">
                <a:latin typeface="標楷體" panose="03000509000000000000" pitchFamily="65" charset="-120"/>
                <a:ea typeface="標楷體" panose="03000509000000000000" pitchFamily="65" charset="-120"/>
              </a:rPr>
              <a:t> </a:t>
            </a:r>
            <a:endParaRPr lang="zh-TW" altLang="en-US" sz="2400" b="1" dirty="0">
              <a:latin typeface="標楷體" panose="03000509000000000000" pitchFamily="65" charset="-120"/>
              <a:ea typeface="標楷體" panose="03000509000000000000" pitchFamily="65" charset="-120"/>
            </a:endParaRPr>
          </a:p>
          <a:p>
            <a:pPr marL="45720" indent="0">
              <a:buNone/>
            </a:pPr>
            <a:endParaRPr lang="zh-TW" altLang="en-US" sz="2400" b="1"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40795790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1"/>
          <p:cNvSpPr>
            <a:spLocks noGrp="1"/>
          </p:cNvSpPr>
          <p:nvPr>
            <p:ph type="title"/>
          </p:nvPr>
        </p:nvSpPr>
        <p:spPr>
          <a:xfrm>
            <a:off x="1269642" y="252211"/>
            <a:ext cx="9601200" cy="1143000"/>
          </a:xfrm>
        </p:spPr>
        <p:txBody>
          <a:bodyPr>
            <a:normAutofit/>
          </a:bodyPr>
          <a:lstStyle/>
          <a:p>
            <a:r>
              <a:rPr lang="zh-TW" altLang="en-US" sz="4000" b="1" dirty="0">
                <a:solidFill>
                  <a:schemeClr val="tx1">
                    <a:lumMod val="75000"/>
                    <a:lumOff val="25000"/>
                  </a:schemeClr>
                </a:solidFill>
                <a:latin typeface="標楷體" panose="03000509000000000000" pitchFamily="65" charset="-120"/>
                <a:ea typeface="標楷體" panose="03000509000000000000" pitchFamily="65" charset="-120"/>
                <a:cs typeface="+mn-cs"/>
              </a:rPr>
              <a:t>目錄</a:t>
            </a:r>
            <a:r>
              <a:rPr lang="en-US" altLang="zh-TW" sz="4000" b="1" dirty="0">
                <a:solidFill>
                  <a:schemeClr val="tx1">
                    <a:lumMod val="75000"/>
                    <a:lumOff val="25000"/>
                  </a:schemeClr>
                </a:solidFill>
                <a:latin typeface="標楷體" panose="03000509000000000000" pitchFamily="65" charset="-120"/>
                <a:ea typeface="標楷體" panose="03000509000000000000" pitchFamily="65" charset="-120"/>
                <a:cs typeface="+mn-cs"/>
              </a:rPr>
              <a:t>:</a:t>
            </a:r>
            <a:endParaRPr lang="zh-TW" sz="4000" b="1" dirty="0">
              <a:solidFill>
                <a:schemeClr val="tx1">
                  <a:lumMod val="75000"/>
                  <a:lumOff val="25000"/>
                </a:schemeClr>
              </a:solidFill>
              <a:latin typeface="標楷體" panose="03000509000000000000" pitchFamily="65" charset="-120"/>
              <a:ea typeface="標楷體" panose="03000509000000000000" pitchFamily="65" charset="-120"/>
              <a:cs typeface="+mn-cs"/>
            </a:endParaRPr>
          </a:p>
        </p:txBody>
      </p:sp>
      <p:sp>
        <p:nvSpPr>
          <p:cNvPr id="5" name="內容版面配置區 2"/>
          <p:cNvSpPr>
            <a:spLocks noGrp="1"/>
          </p:cNvSpPr>
          <p:nvPr>
            <p:ph idx="1"/>
          </p:nvPr>
        </p:nvSpPr>
        <p:spPr>
          <a:xfrm>
            <a:off x="1223626" y="1456329"/>
            <a:ext cx="9601200" cy="4685731"/>
          </a:xfrm>
        </p:spPr>
        <p:txBody>
          <a:bodyPr>
            <a:noAutofit/>
          </a:bodyPr>
          <a:lstStyle/>
          <a:p>
            <a:r>
              <a:rPr lang="en-US" altLang="zh-TW" sz="2400" b="1" dirty="0" smtClean="0">
                <a:solidFill>
                  <a:schemeClr val="tx2">
                    <a:lumMod val="60000"/>
                    <a:lumOff val="40000"/>
                  </a:schemeClr>
                </a:solidFill>
                <a:latin typeface="標楷體" panose="03000509000000000000" pitchFamily="65" charset="-120"/>
                <a:ea typeface="標楷體" panose="03000509000000000000" pitchFamily="65" charset="-120"/>
              </a:rPr>
              <a:t>&lt;</a:t>
            </a:r>
            <a:r>
              <a:rPr lang="zh-TW" altLang="en-US" sz="2400" b="1" dirty="0" smtClean="0">
                <a:solidFill>
                  <a:schemeClr val="tx2">
                    <a:lumMod val="60000"/>
                    <a:lumOff val="40000"/>
                  </a:schemeClr>
                </a:solidFill>
                <a:latin typeface="標楷體" panose="03000509000000000000" pitchFamily="65" charset="-120"/>
                <a:ea typeface="標楷體" panose="03000509000000000000" pitchFamily="65" charset="-120"/>
              </a:rPr>
              <a:t>一</a:t>
            </a:r>
            <a:r>
              <a:rPr lang="en-US" altLang="zh-TW" sz="2400" b="1" dirty="0" smtClean="0">
                <a:solidFill>
                  <a:schemeClr val="tx2">
                    <a:lumMod val="60000"/>
                    <a:lumOff val="40000"/>
                  </a:schemeClr>
                </a:solidFill>
                <a:latin typeface="標楷體" panose="03000509000000000000" pitchFamily="65" charset="-120"/>
                <a:ea typeface="標楷體" panose="03000509000000000000" pitchFamily="65" charset="-120"/>
              </a:rPr>
              <a:t>&gt;. </a:t>
            </a:r>
            <a:r>
              <a:rPr lang="zh-TW" altLang="en-US" sz="2400" dirty="0" smtClean="0">
                <a:solidFill>
                  <a:schemeClr val="tx2">
                    <a:lumMod val="60000"/>
                    <a:lumOff val="40000"/>
                  </a:schemeClr>
                </a:solidFill>
              </a:rPr>
              <a:t>專利介紹</a:t>
            </a:r>
            <a:endParaRPr lang="en-US" altLang="zh-TW" sz="2400" dirty="0" smtClean="0">
              <a:solidFill>
                <a:schemeClr val="tx2">
                  <a:lumMod val="60000"/>
                  <a:lumOff val="40000"/>
                </a:schemeClr>
              </a:solidFill>
            </a:endParaRPr>
          </a:p>
          <a:p>
            <a:r>
              <a:rPr lang="en-US" altLang="zh-TW" sz="2400" b="1" dirty="0" smtClean="0">
                <a:solidFill>
                  <a:schemeClr val="accent1">
                    <a:lumMod val="75000"/>
                  </a:schemeClr>
                </a:solidFill>
                <a:latin typeface="標楷體" panose="03000509000000000000" pitchFamily="65" charset="-120"/>
                <a:ea typeface="標楷體" panose="03000509000000000000" pitchFamily="65" charset="-120"/>
              </a:rPr>
              <a:t>&lt;</a:t>
            </a:r>
            <a:r>
              <a:rPr lang="zh-TW" altLang="en-US" sz="2400" b="1" dirty="0" smtClean="0">
                <a:solidFill>
                  <a:schemeClr val="accent1">
                    <a:lumMod val="75000"/>
                  </a:schemeClr>
                </a:solidFill>
                <a:latin typeface="標楷體" panose="03000509000000000000" pitchFamily="65" charset="-120"/>
                <a:ea typeface="標楷體" panose="03000509000000000000" pitchFamily="65" charset="-120"/>
              </a:rPr>
              <a:t>二</a:t>
            </a:r>
            <a:r>
              <a:rPr lang="en-US" altLang="zh-TW" sz="2400" b="1" dirty="0" smtClean="0">
                <a:solidFill>
                  <a:schemeClr val="accent1">
                    <a:lumMod val="75000"/>
                  </a:schemeClr>
                </a:solidFill>
                <a:latin typeface="標楷體" panose="03000509000000000000" pitchFamily="65" charset="-120"/>
                <a:ea typeface="標楷體" panose="03000509000000000000" pitchFamily="65" charset="-120"/>
              </a:rPr>
              <a:t>&gt;.</a:t>
            </a:r>
            <a:r>
              <a:rPr lang="en-US" altLang="zh-TW" sz="2400" dirty="0" smtClean="0">
                <a:solidFill>
                  <a:schemeClr val="accent1">
                    <a:lumMod val="75000"/>
                  </a:schemeClr>
                </a:solidFill>
              </a:rPr>
              <a:t>  Class E</a:t>
            </a:r>
            <a:r>
              <a:rPr lang="zh-TW" altLang="en-US" sz="2400" dirty="0" smtClean="0">
                <a:solidFill>
                  <a:schemeClr val="accent1">
                    <a:lumMod val="75000"/>
                  </a:schemeClr>
                </a:solidFill>
              </a:rPr>
              <a:t>效率推導</a:t>
            </a:r>
            <a:endParaRPr lang="en-US" altLang="zh-TW" sz="2400" dirty="0" smtClean="0">
              <a:solidFill>
                <a:schemeClr val="accent1">
                  <a:lumMod val="75000"/>
                </a:schemeClr>
              </a:solidFill>
            </a:endParaRPr>
          </a:p>
          <a:p>
            <a:r>
              <a:rPr lang="en-US" altLang="zh-TW" sz="2400" b="1" dirty="0" smtClean="0">
                <a:solidFill>
                  <a:schemeClr val="tx2">
                    <a:lumMod val="60000"/>
                    <a:lumOff val="40000"/>
                  </a:schemeClr>
                </a:solidFill>
                <a:latin typeface="標楷體" panose="03000509000000000000" pitchFamily="65" charset="-120"/>
                <a:ea typeface="標楷體" panose="03000509000000000000" pitchFamily="65" charset="-120"/>
              </a:rPr>
              <a:t>&lt;</a:t>
            </a:r>
            <a:r>
              <a:rPr lang="zh-TW" altLang="en-US" sz="2400" b="1" dirty="0" smtClean="0">
                <a:solidFill>
                  <a:schemeClr val="tx2">
                    <a:lumMod val="60000"/>
                    <a:lumOff val="40000"/>
                  </a:schemeClr>
                </a:solidFill>
                <a:latin typeface="標楷體" panose="03000509000000000000" pitchFamily="65" charset="-120"/>
                <a:ea typeface="標楷體" panose="03000509000000000000" pitchFamily="65" charset="-120"/>
              </a:rPr>
              <a:t>三</a:t>
            </a:r>
            <a:r>
              <a:rPr lang="en-US" altLang="zh-TW" sz="2400" b="1" dirty="0" smtClean="0">
                <a:solidFill>
                  <a:schemeClr val="tx2">
                    <a:lumMod val="60000"/>
                    <a:lumOff val="40000"/>
                  </a:schemeClr>
                </a:solidFill>
                <a:latin typeface="標楷體" panose="03000509000000000000" pitchFamily="65" charset="-120"/>
                <a:ea typeface="標楷體" panose="03000509000000000000" pitchFamily="65" charset="-120"/>
              </a:rPr>
              <a:t>&gt;. </a:t>
            </a:r>
            <a:r>
              <a:rPr lang="en-US" altLang="zh-TW" sz="2400" dirty="0" smtClean="0">
                <a:solidFill>
                  <a:schemeClr val="tx2">
                    <a:lumMod val="60000"/>
                    <a:lumOff val="40000"/>
                  </a:schemeClr>
                </a:solidFill>
              </a:rPr>
              <a:t>Class D</a:t>
            </a:r>
            <a:r>
              <a:rPr lang="zh-TW" altLang="en-US" sz="2400" dirty="0" smtClean="0">
                <a:solidFill>
                  <a:schemeClr val="tx2">
                    <a:lumMod val="60000"/>
                    <a:lumOff val="40000"/>
                  </a:schemeClr>
                </a:solidFill>
              </a:rPr>
              <a:t>效率</a:t>
            </a:r>
            <a:r>
              <a:rPr lang="zh-TW" altLang="en-US" sz="2400" dirty="0">
                <a:solidFill>
                  <a:schemeClr val="tx2">
                    <a:lumMod val="60000"/>
                    <a:lumOff val="40000"/>
                  </a:schemeClr>
                </a:solidFill>
              </a:rPr>
              <a:t>推導</a:t>
            </a:r>
            <a:endParaRPr lang="en-US" altLang="zh-TW" sz="2400" dirty="0">
              <a:solidFill>
                <a:schemeClr val="tx2">
                  <a:lumMod val="60000"/>
                  <a:lumOff val="40000"/>
                </a:schemeClr>
              </a:solidFill>
            </a:endParaRPr>
          </a:p>
          <a:p>
            <a:endParaRPr lang="en-US" altLang="zh-TW" sz="2400" b="1" dirty="0" smtClean="0">
              <a:solidFill>
                <a:schemeClr val="accent1">
                  <a:lumMod val="75000"/>
                </a:schemeClr>
              </a:solidFill>
              <a:latin typeface="標楷體" panose="03000509000000000000" pitchFamily="65" charset="-120"/>
              <a:ea typeface="標楷體" panose="03000509000000000000" pitchFamily="65" charset="-120"/>
            </a:endParaRPr>
          </a:p>
          <a:p>
            <a:endParaRPr lang="en-US" altLang="zh-TW" sz="2400" b="1" dirty="0" smtClean="0">
              <a:latin typeface="標楷體" panose="03000509000000000000" pitchFamily="65" charset="-120"/>
              <a:ea typeface="標楷體" panose="03000509000000000000" pitchFamily="65" charset="-120"/>
            </a:endParaRPr>
          </a:p>
          <a:p>
            <a:endParaRPr lang="en-US" altLang="zh-TW" sz="2400" b="1" dirty="0">
              <a:latin typeface="標楷體" panose="03000509000000000000" pitchFamily="65" charset="-120"/>
              <a:ea typeface="標楷體" panose="03000509000000000000" pitchFamily="65" charset="-120"/>
            </a:endParaRPr>
          </a:p>
          <a:p>
            <a:endParaRPr lang="en-US" altLang="zh-TW" sz="2400" b="1" dirty="0" smtClean="0">
              <a:latin typeface="標楷體" panose="03000509000000000000" pitchFamily="65" charset="-120"/>
              <a:ea typeface="標楷體" panose="03000509000000000000" pitchFamily="65" charset="-120"/>
            </a:endParaRPr>
          </a:p>
          <a:p>
            <a:endParaRPr lang="en-US" altLang="zh-TW" sz="2400" b="1" dirty="0">
              <a:latin typeface="標楷體" panose="03000509000000000000" pitchFamily="65" charset="-120"/>
              <a:ea typeface="標楷體" panose="03000509000000000000" pitchFamily="65" charset="-120"/>
            </a:endParaRPr>
          </a:p>
          <a:p>
            <a:pPr marL="45720" indent="0">
              <a:buNone/>
            </a:pPr>
            <a:r>
              <a:rPr lang="en-US" altLang="zh-TW" sz="2400" b="1" dirty="0" smtClean="0">
                <a:latin typeface="標楷體" panose="03000509000000000000" pitchFamily="65" charset="-120"/>
                <a:ea typeface="標楷體" panose="03000509000000000000" pitchFamily="65" charset="-120"/>
              </a:rPr>
              <a:t>        </a:t>
            </a:r>
          </a:p>
          <a:p>
            <a:pPr marL="45720" indent="0">
              <a:buNone/>
            </a:pPr>
            <a:r>
              <a:rPr lang="zh-TW" altLang="en-US" sz="2400" b="1" dirty="0" smtClean="0">
                <a:latin typeface="標楷體" panose="03000509000000000000" pitchFamily="65" charset="-120"/>
                <a:ea typeface="標楷體" panose="03000509000000000000" pitchFamily="65" charset="-120"/>
              </a:rPr>
              <a:t>       </a:t>
            </a:r>
            <a:endParaRPr lang="en-US" altLang="zh-TW" sz="2400" b="1" dirty="0" smtClean="0">
              <a:latin typeface="標楷體" panose="03000509000000000000" pitchFamily="65" charset="-120"/>
              <a:ea typeface="標楷體" panose="03000509000000000000" pitchFamily="65" charset="-120"/>
            </a:endParaRPr>
          </a:p>
          <a:p>
            <a:pPr marL="45720" indent="0">
              <a:buNone/>
            </a:pPr>
            <a:r>
              <a:rPr lang="en-US" altLang="zh-TW" sz="2400" b="1" dirty="0">
                <a:latin typeface="標楷體" panose="03000509000000000000" pitchFamily="65" charset="-120"/>
                <a:ea typeface="標楷體" panose="03000509000000000000" pitchFamily="65" charset="-120"/>
              </a:rPr>
              <a:t> </a:t>
            </a:r>
            <a:r>
              <a:rPr lang="en-US" altLang="zh-TW" sz="2400" b="1" dirty="0" smtClean="0">
                <a:latin typeface="標楷體" panose="03000509000000000000" pitchFamily="65" charset="-120"/>
                <a:ea typeface="標楷體" panose="03000509000000000000" pitchFamily="65" charset="-120"/>
              </a:rPr>
              <a:t>     </a:t>
            </a:r>
            <a:r>
              <a:rPr lang="zh-TW" altLang="en-US" sz="2400" b="1" dirty="0" smtClean="0">
                <a:latin typeface="標楷體" panose="03000509000000000000" pitchFamily="65" charset="-120"/>
                <a:ea typeface="標楷體" panose="03000509000000000000" pitchFamily="65" charset="-120"/>
              </a:rPr>
              <a:t> </a:t>
            </a:r>
            <a:endParaRPr lang="zh-TW" altLang="en-US" sz="2400" b="1" dirty="0">
              <a:latin typeface="標楷體" panose="03000509000000000000" pitchFamily="65" charset="-120"/>
              <a:ea typeface="標楷體" panose="03000509000000000000" pitchFamily="65" charset="-120"/>
            </a:endParaRPr>
          </a:p>
          <a:p>
            <a:pPr marL="45720" indent="0">
              <a:buNone/>
            </a:pPr>
            <a:endParaRPr lang="zh-TW" altLang="en-US" sz="2400" b="1"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7030255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標題 1"/>
          <p:cNvSpPr>
            <a:spLocks noGrp="1"/>
          </p:cNvSpPr>
          <p:nvPr>
            <p:ph type="title"/>
          </p:nvPr>
        </p:nvSpPr>
        <p:spPr>
          <a:xfrm>
            <a:off x="1223626" y="181632"/>
            <a:ext cx="9601200" cy="1143000"/>
          </a:xfrm>
        </p:spPr>
        <p:txBody>
          <a:bodyPr/>
          <a:lstStyle/>
          <a:p>
            <a:r>
              <a:rPr lang="en-US" altLang="zh-TW" dirty="0" smtClean="0"/>
              <a:t>Class E</a:t>
            </a:r>
            <a:r>
              <a:rPr lang="zh-TW" altLang="en-US" dirty="0" smtClean="0"/>
              <a:t>效率推導</a:t>
            </a:r>
            <a:endParaRPr lang="zh-TW" dirty="0"/>
          </a:p>
        </p:txBody>
      </p:sp>
      <p:sp>
        <p:nvSpPr>
          <p:cNvPr id="16" name="內容版面配置區 2"/>
          <p:cNvSpPr>
            <a:spLocks noGrp="1"/>
          </p:cNvSpPr>
          <p:nvPr>
            <p:ph idx="1"/>
          </p:nvPr>
        </p:nvSpPr>
        <p:spPr>
          <a:xfrm>
            <a:off x="1223626" y="1456329"/>
            <a:ext cx="9601200" cy="4685731"/>
          </a:xfrm>
        </p:spPr>
        <p:txBody>
          <a:bodyPr>
            <a:noAutofit/>
          </a:bodyPr>
          <a:lstStyle/>
          <a:p>
            <a:r>
              <a:rPr lang="zh-TW" altLang="en-US" sz="2400" b="1" dirty="0" smtClean="0">
                <a:latin typeface="標楷體" panose="03000509000000000000" pitchFamily="65" charset="-120"/>
                <a:ea typeface="標楷體" panose="03000509000000000000" pitchFamily="65" charset="-120"/>
              </a:rPr>
              <a:t>電路架構</a:t>
            </a:r>
            <a:endParaRPr lang="en-US" altLang="zh-TW" sz="2400" b="1" dirty="0" smtClean="0">
              <a:latin typeface="標楷體" panose="03000509000000000000" pitchFamily="65" charset="-120"/>
              <a:ea typeface="標楷體" panose="03000509000000000000" pitchFamily="65" charset="-120"/>
            </a:endParaRPr>
          </a:p>
          <a:p>
            <a:endParaRPr lang="en-US" altLang="zh-TW" sz="2400" b="1" dirty="0">
              <a:latin typeface="標楷體" panose="03000509000000000000" pitchFamily="65" charset="-120"/>
              <a:ea typeface="標楷體" panose="03000509000000000000" pitchFamily="65" charset="-120"/>
            </a:endParaRPr>
          </a:p>
          <a:p>
            <a:endParaRPr lang="en-US" altLang="zh-TW" sz="2400" b="1" dirty="0" smtClean="0">
              <a:latin typeface="標楷體" panose="03000509000000000000" pitchFamily="65" charset="-120"/>
              <a:ea typeface="標楷體" panose="03000509000000000000" pitchFamily="65" charset="-120"/>
            </a:endParaRPr>
          </a:p>
          <a:p>
            <a:endParaRPr lang="en-US" altLang="zh-TW" sz="2400" b="1" dirty="0">
              <a:latin typeface="標楷體" panose="03000509000000000000" pitchFamily="65" charset="-120"/>
              <a:ea typeface="標楷體" panose="03000509000000000000" pitchFamily="65" charset="-120"/>
            </a:endParaRPr>
          </a:p>
          <a:p>
            <a:endParaRPr lang="en-US" altLang="zh-TW" sz="2400" b="1" dirty="0" smtClean="0">
              <a:latin typeface="標楷體" panose="03000509000000000000" pitchFamily="65" charset="-120"/>
              <a:ea typeface="標楷體" panose="03000509000000000000" pitchFamily="65" charset="-120"/>
            </a:endParaRPr>
          </a:p>
          <a:p>
            <a:endParaRPr lang="en-US" altLang="zh-TW" sz="2400" b="1" dirty="0">
              <a:latin typeface="標楷體" panose="03000509000000000000" pitchFamily="65" charset="-120"/>
              <a:ea typeface="標楷體" panose="03000509000000000000" pitchFamily="65" charset="-120"/>
            </a:endParaRPr>
          </a:p>
          <a:p>
            <a:pPr marL="45720" indent="0">
              <a:buNone/>
            </a:pPr>
            <a:r>
              <a:rPr lang="en-US" altLang="zh-TW" sz="2400" b="1" dirty="0" smtClean="0">
                <a:latin typeface="標楷體" panose="03000509000000000000" pitchFamily="65" charset="-120"/>
                <a:ea typeface="標楷體" panose="03000509000000000000" pitchFamily="65" charset="-120"/>
              </a:rPr>
              <a:t>        </a:t>
            </a:r>
          </a:p>
          <a:p>
            <a:pPr marL="45720" indent="0">
              <a:buNone/>
            </a:pPr>
            <a:r>
              <a:rPr lang="zh-TW" altLang="en-US" sz="2400" b="1" dirty="0" smtClean="0">
                <a:latin typeface="標楷體" panose="03000509000000000000" pitchFamily="65" charset="-120"/>
                <a:ea typeface="標楷體" panose="03000509000000000000" pitchFamily="65" charset="-120"/>
              </a:rPr>
              <a:t>       </a:t>
            </a:r>
            <a:endParaRPr lang="en-US" altLang="zh-TW" sz="2400" b="1" dirty="0" smtClean="0">
              <a:latin typeface="標楷體" panose="03000509000000000000" pitchFamily="65" charset="-120"/>
              <a:ea typeface="標楷體" panose="03000509000000000000" pitchFamily="65" charset="-120"/>
            </a:endParaRPr>
          </a:p>
          <a:p>
            <a:pPr marL="45720" indent="0">
              <a:buNone/>
            </a:pPr>
            <a:r>
              <a:rPr lang="en-US" altLang="zh-TW" sz="2400" b="1" dirty="0">
                <a:latin typeface="標楷體" panose="03000509000000000000" pitchFamily="65" charset="-120"/>
                <a:ea typeface="標楷體" panose="03000509000000000000" pitchFamily="65" charset="-120"/>
              </a:rPr>
              <a:t> </a:t>
            </a:r>
            <a:r>
              <a:rPr lang="en-US" altLang="zh-TW" sz="2400" b="1" dirty="0" smtClean="0">
                <a:latin typeface="標楷體" panose="03000509000000000000" pitchFamily="65" charset="-120"/>
                <a:ea typeface="標楷體" panose="03000509000000000000" pitchFamily="65" charset="-120"/>
              </a:rPr>
              <a:t>     </a:t>
            </a:r>
            <a:r>
              <a:rPr lang="zh-TW" altLang="en-US" sz="2400" b="1" dirty="0" smtClean="0">
                <a:latin typeface="標楷體" panose="03000509000000000000" pitchFamily="65" charset="-120"/>
                <a:ea typeface="標楷體" panose="03000509000000000000" pitchFamily="65" charset="-120"/>
              </a:rPr>
              <a:t> 圖一</a:t>
            </a:r>
            <a:r>
              <a:rPr lang="en-US" altLang="zh-TW" sz="2400" b="1" dirty="0" smtClean="0">
                <a:latin typeface="標楷體" panose="03000509000000000000" pitchFamily="65" charset="-120"/>
                <a:ea typeface="標楷體" panose="03000509000000000000" pitchFamily="65" charset="-120"/>
              </a:rPr>
              <a:t>.</a:t>
            </a:r>
            <a:r>
              <a:rPr lang="zh-TW" altLang="en-US" sz="2400" b="1" dirty="0">
                <a:latin typeface="標楷體" panose="03000509000000000000" pitchFamily="65" charset="-120"/>
                <a:ea typeface="標楷體" panose="03000509000000000000" pitchFamily="65" charset="-120"/>
              </a:rPr>
              <a:t>理想</a:t>
            </a:r>
            <a:r>
              <a:rPr lang="zh-TW" altLang="en-US" sz="2400" b="1" dirty="0" smtClean="0">
                <a:latin typeface="標楷體" panose="03000509000000000000" pitchFamily="65" charset="-120"/>
                <a:ea typeface="標楷體" panose="03000509000000000000" pitchFamily="65" charset="-120"/>
              </a:rPr>
              <a:t>架構                          圖二</a:t>
            </a:r>
            <a:r>
              <a:rPr lang="en-US" altLang="zh-TW" sz="2400" b="1" dirty="0" smtClean="0">
                <a:latin typeface="標楷體" panose="03000509000000000000" pitchFamily="65" charset="-120"/>
                <a:ea typeface="標楷體" panose="03000509000000000000" pitchFamily="65" charset="-120"/>
              </a:rPr>
              <a:t>.</a:t>
            </a:r>
            <a:r>
              <a:rPr lang="zh-TW" altLang="en-US" sz="2400" b="1" dirty="0" smtClean="0">
                <a:latin typeface="標楷體" panose="03000509000000000000" pitchFamily="65" charset="-120"/>
                <a:ea typeface="標楷體" panose="03000509000000000000" pitchFamily="65" charset="-120"/>
              </a:rPr>
              <a:t>實</a:t>
            </a:r>
            <a:r>
              <a:rPr lang="zh-TW" altLang="en-US" sz="2400" b="1" dirty="0">
                <a:latin typeface="標楷體" panose="03000509000000000000" pitchFamily="65" charset="-120"/>
                <a:ea typeface="標楷體" panose="03000509000000000000" pitchFamily="65" charset="-120"/>
              </a:rPr>
              <a:t>際</a:t>
            </a:r>
            <a:r>
              <a:rPr lang="zh-TW" altLang="en-US" sz="2400" b="1" dirty="0" smtClean="0">
                <a:latin typeface="標楷體" panose="03000509000000000000" pitchFamily="65" charset="-120"/>
                <a:ea typeface="標楷體" panose="03000509000000000000" pitchFamily="65" charset="-120"/>
              </a:rPr>
              <a:t>架構</a:t>
            </a:r>
            <a:endParaRPr lang="zh-TW" altLang="en-US" sz="2400" b="1" dirty="0">
              <a:latin typeface="標楷體" panose="03000509000000000000" pitchFamily="65" charset="-120"/>
              <a:ea typeface="標楷體" panose="03000509000000000000" pitchFamily="65" charset="-120"/>
            </a:endParaRPr>
          </a:p>
          <a:p>
            <a:pPr marL="45720" indent="0">
              <a:buNone/>
            </a:pPr>
            <a:endParaRPr lang="zh-TW" altLang="en-US" sz="2400" b="1" dirty="0">
              <a:latin typeface="標楷體" panose="03000509000000000000" pitchFamily="65" charset="-120"/>
              <a:ea typeface="標楷體" panose="03000509000000000000" pitchFamily="65" charset="-120"/>
            </a:endParaRPr>
          </a:p>
        </p:txBody>
      </p:sp>
      <p:pic>
        <p:nvPicPr>
          <p:cNvPr id="8" name="圖片 7"/>
          <p:cNvPicPr>
            <a:picLocks noChangeAspect="1"/>
          </p:cNvPicPr>
          <p:nvPr/>
        </p:nvPicPr>
        <p:blipFill>
          <a:blip r:embed="rId2"/>
          <a:stretch>
            <a:fillRect/>
          </a:stretch>
        </p:blipFill>
        <p:spPr>
          <a:xfrm>
            <a:off x="992717" y="2850866"/>
            <a:ext cx="4892582" cy="2386152"/>
          </a:xfrm>
          <a:prstGeom prst="rect">
            <a:avLst/>
          </a:prstGeom>
        </p:spPr>
      </p:pic>
      <p:pic>
        <p:nvPicPr>
          <p:cNvPr id="9" name="圖片 8"/>
          <p:cNvPicPr>
            <a:picLocks noChangeAspect="1"/>
          </p:cNvPicPr>
          <p:nvPr/>
        </p:nvPicPr>
        <p:blipFill>
          <a:blip r:embed="rId3"/>
          <a:stretch>
            <a:fillRect/>
          </a:stretch>
        </p:blipFill>
        <p:spPr>
          <a:xfrm>
            <a:off x="5862431" y="2598589"/>
            <a:ext cx="6329569" cy="2897048"/>
          </a:xfrm>
          <a:prstGeom prst="rect">
            <a:avLst/>
          </a:prstGeom>
        </p:spPr>
      </p:pic>
    </p:spTree>
    <p:extLst>
      <p:ext uri="{BB962C8B-B14F-4D97-AF65-F5344CB8AC3E}">
        <p14:creationId xmlns:p14="http://schemas.microsoft.com/office/powerpoint/2010/main" val="26309945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1"/>
          <p:cNvSpPr>
            <a:spLocks noGrp="1"/>
          </p:cNvSpPr>
          <p:nvPr>
            <p:ph type="title"/>
          </p:nvPr>
        </p:nvSpPr>
        <p:spPr>
          <a:xfrm>
            <a:off x="1295400" y="381000"/>
            <a:ext cx="9601200" cy="1143000"/>
          </a:xfrm>
        </p:spPr>
        <p:txBody>
          <a:bodyPr/>
          <a:lstStyle/>
          <a:p>
            <a:r>
              <a:rPr lang="en-US" altLang="zh-TW" dirty="0" smtClean="0"/>
              <a:t>Class E</a:t>
            </a:r>
            <a:r>
              <a:rPr lang="zh-TW" altLang="en-US" dirty="0" smtClean="0"/>
              <a:t>效率推導</a:t>
            </a:r>
            <a:endParaRPr lang="zh-TW" dirty="0"/>
          </a:p>
        </p:txBody>
      </p:sp>
      <p:sp>
        <p:nvSpPr>
          <p:cNvPr id="4" name="內容版面配置區 2"/>
          <p:cNvSpPr>
            <a:spLocks noGrp="1"/>
          </p:cNvSpPr>
          <p:nvPr>
            <p:ph idx="1"/>
          </p:nvPr>
        </p:nvSpPr>
        <p:spPr>
          <a:xfrm>
            <a:off x="1209339" y="1524000"/>
            <a:ext cx="9601200" cy="4114800"/>
          </a:xfrm>
        </p:spPr>
        <p:txBody>
          <a:bodyPr>
            <a:noAutofit/>
          </a:bodyPr>
          <a:lstStyle/>
          <a:p>
            <a:r>
              <a:rPr lang="zh-TW" altLang="en-US" sz="2400" b="1" dirty="0" smtClean="0">
                <a:latin typeface="標楷體" panose="03000509000000000000" pitchFamily="65" charset="-120"/>
                <a:ea typeface="標楷體" panose="03000509000000000000" pitchFamily="65" charset="-120"/>
              </a:rPr>
              <a:t>參數設計</a:t>
            </a:r>
            <a:endParaRPr lang="en-US" altLang="zh-TW" sz="2400" b="1" dirty="0" smtClean="0">
              <a:latin typeface="標楷體" panose="03000509000000000000" pitchFamily="65" charset="-120"/>
              <a:ea typeface="標楷體" panose="03000509000000000000" pitchFamily="65" charset="-120"/>
            </a:endParaRPr>
          </a:p>
          <a:p>
            <a:endParaRPr lang="en-US" altLang="zh-TW" sz="2400" b="1" dirty="0">
              <a:latin typeface="標楷體" panose="03000509000000000000" pitchFamily="65" charset="-120"/>
              <a:ea typeface="標楷體" panose="03000509000000000000" pitchFamily="65" charset="-120"/>
            </a:endParaRPr>
          </a:p>
          <a:p>
            <a:endParaRPr lang="en-US" altLang="zh-TW" sz="2400" b="1" dirty="0" smtClean="0">
              <a:latin typeface="標楷體" panose="03000509000000000000" pitchFamily="65" charset="-120"/>
              <a:ea typeface="標楷體" panose="03000509000000000000" pitchFamily="65" charset="-120"/>
            </a:endParaRPr>
          </a:p>
          <a:p>
            <a:endParaRPr lang="en-US" altLang="zh-TW" sz="2400" b="1" dirty="0">
              <a:latin typeface="標楷體" panose="03000509000000000000" pitchFamily="65" charset="-120"/>
              <a:ea typeface="標楷體" panose="03000509000000000000" pitchFamily="65" charset="-120"/>
            </a:endParaRPr>
          </a:p>
          <a:p>
            <a:endParaRPr lang="en-US" altLang="zh-TW" sz="2400" b="1" dirty="0" smtClean="0">
              <a:latin typeface="標楷體" panose="03000509000000000000" pitchFamily="65" charset="-120"/>
              <a:ea typeface="標楷體" panose="03000509000000000000" pitchFamily="65" charset="-120"/>
            </a:endParaRPr>
          </a:p>
          <a:p>
            <a:endParaRPr lang="en-US" altLang="zh-TW" sz="2400" b="1" dirty="0">
              <a:latin typeface="標楷體" panose="03000509000000000000" pitchFamily="65" charset="-120"/>
              <a:ea typeface="標楷體" panose="03000509000000000000" pitchFamily="65" charset="-120"/>
            </a:endParaRPr>
          </a:p>
          <a:p>
            <a:pPr marL="45720" indent="0">
              <a:buNone/>
            </a:pPr>
            <a:r>
              <a:rPr lang="en-US" altLang="zh-TW" sz="2400" b="1" dirty="0" smtClean="0">
                <a:latin typeface="標楷體" panose="03000509000000000000" pitchFamily="65" charset="-120"/>
                <a:ea typeface="標楷體" panose="03000509000000000000" pitchFamily="65" charset="-120"/>
              </a:rPr>
              <a:t>        </a:t>
            </a:r>
            <a:endParaRPr lang="zh-TW" altLang="en-US" sz="2400" b="1" dirty="0">
              <a:latin typeface="標楷體" panose="03000509000000000000" pitchFamily="65" charset="-120"/>
              <a:ea typeface="標楷體" panose="03000509000000000000" pitchFamily="65" charset="-120"/>
            </a:endParaRPr>
          </a:p>
        </p:txBody>
      </p:sp>
      <p:sp>
        <p:nvSpPr>
          <p:cNvPr id="6" name="文字方塊 5"/>
          <p:cNvSpPr txBox="1"/>
          <p:nvPr/>
        </p:nvSpPr>
        <p:spPr>
          <a:xfrm>
            <a:off x="8904248" y="1253344"/>
            <a:ext cx="184731" cy="369332"/>
          </a:xfrm>
          <a:prstGeom prst="rect">
            <a:avLst/>
          </a:prstGeom>
          <a:noFill/>
        </p:spPr>
        <p:txBody>
          <a:bodyPr wrap="none" rtlCol="0">
            <a:spAutoFit/>
          </a:bodyPr>
          <a:lstStyle/>
          <a:p>
            <a:endParaRPr lang="zh-TW" altLang="en-US" dirty="0"/>
          </a:p>
        </p:txBody>
      </p:sp>
      <p:graphicFrame>
        <p:nvGraphicFramePr>
          <p:cNvPr id="9" name="Object 2"/>
          <p:cNvGraphicFramePr>
            <a:graphicFrameLocks noChangeAspect="1"/>
          </p:cNvGraphicFramePr>
          <p:nvPr>
            <p:extLst/>
          </p:nvPr>
        </p:nvGraphicFramePr>
        <p:xfrm>
          <a:off x="6777038" y="882650"/>
          <a:ext cx="4438650" cy="739775"/>
        </p:xfrm>
        <a:graphic>
          <a:graphicData uri="http://schemas.openxmlformats.org/presentationml/2006/ole">
            <mc:AlternateContent xmlns:mc="http://schemas.openxmlformats.org/markup-compatibility/2006">
              <mc:Choice xmlns:v="urn:schemas-microsoft-com:vml" Requires="v">
                <p:oleObj spid="_x0000_s6205" name="方程式" r:id="rId3" imgW="2666880" imgH="444240" progId="Equation.3">
                  <p:embed/>
                </p:oleObj>
              </mc:Choice>
              <mc:Fallback>
                <p:oleObj name="方程式" r:id="rId3" imgW="2666880" imgH="444240" progId="Equation.3">
                  <p:embed/>
                  <p:pic>
                    <p:nvPicPr>
                      <p:cNvPr id="0" name=""/>
                      <p:cNvPicPr>
                        <a:picLocks noChangeAspect="1" noChangeArrowheads="1"/>
                      </p:cNvPicPr>
                      <p:nvPr/>
                    </p:nvPicPr>
                    <p:blipFill>
                      <a:blip r:embed="rId4"/>
                      <a:srcRect/>
                      <a:stretch>
                        <a:fillRect/>
                      </a:stretch>
                    </p:blipFill>
                    <p:spPr bwMode="auto">
                      <a:xfrm>
                        <a:off x="6777038" y="882650"/>
                        <a:ext cx="4438650" cy="73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702760431"/>
              </p:ext>
            </p:extLst>
          </p:nvPr>
        </p:nvGraphicFramePr>
        <p:xfrm>
          <a:off x="8527866" y="1880607"/>
          <a:ext cx="2368734" cy="4755672"/>
        </p:xfrm>
        <a:graphic>
          <a:graphicData uri="http://schemas.openxmlformats.org/drawingml/2006/table">
            <a:tbl>
              <a:tblPr firstRow="1" bandRow="1">
                <a:tableStyleId>{5C22544A-7EE6-4342-B048-85BDC9FD1C3A}</a:tableStyleId>
              </a:tblPr>
              <a:tblGrid>
                <a:gridCol w="1184367"/>
                <a:gridCol w="1184367"/>
              </a:tblGrid>
              <a:tr h="247580">
                <a:tc>
                  <a:txBody>
                    <a:bodyPr/>
                    <a:lstStyle/>
                    <a:p>
                      <a:r>
                        <a:rPr lang="zh-TW" altLang="en-US" dirty="0" smtClean="0">
                          <a:latin typeface="Times New Roman" pitchFamily="18" charset="0"/>
                          <a:ea typeface="標楷體" pitchFamily="65" charset="-120"/>
                          <a:cs typeface="Times New Roman" pitchFamily="18" charset="0"/>
                        </a:rPr>
                        <a:t>元件名稱</a:t>
                      </a:r>
                      <a:endParaRPr lang="zh-TW" altLang="en-US" dirty="0">
                        <a:latin typeface="Times New Roman" pitchFamily="18" charset="0"/>
                        <a:ea typeface="標楷體" pitchFamily="65" charset="-120"/>
                        <a:cs typeface="Times New Roman" pitchFamily="18" charset="0"/>
                      </a:endParaRPr>
                    </a:p>
                  </a:txBody>
                  <a:tcPr/>
                </a:tc>
                <a:tc>
                  <a:txBody>
                    <a:bodyPr/>
                    <a:lstStyle/>
                    <a:p>
                      <a:r>
                        <a:rPr lang="zh-TW" altLang="en-US" dirty="0" smtClean="0">
                          <a:latin typeface="Times New Roman" pitchFamily="18" charset="0"/>
                          <a:ea typeface="標楷體" pitchFamily="65" charset="-120"/>
                          <a:cs typeface="Times New Roman" pitchFamily="18" charset="0"/>
                        </a:rPr>
                        <a:t>數值</a:t>
                      </a:r>
                      <a:endParaRPr lang="zh-TW" altLang="en-US" dirty="0">
                        <a:latin typeface="Times New Roman" pitchFamily="18" charset="0"/>
                        <a:ea typeface="標楷體" pitchFamily="65" charset="-120"/>
                        <a:cs typeface="Times New Roman" pitchFamily="18" charset="0"/>
                      </a:endParaRPr>
                    </a:p>
                  </a:txBody>
                  <a:tcPr/>
                </a:tc>
              </a:tr>
              <a:tr h="365826">
                <a:tc>
                  <a:txBody>
                    <a:bodyPr/>
                    <a:lstStyle/>
                    <a:p>
                      <a:r>
                        <a:rPr lang="en-US" altLang="zh-TW" dirty="0" smtClean="0">
                          <a:latin typeface="Times New Roman" pitchFamily="18" charset="0"/>
                          <a:ea typeface="標楷體" pitchFamily="65" charset="-120"/>
                          <a:cs typeface="Times New Roman" pitchFamily="18" charset="0"/>
                        </a:rPr>
                        <a:t>Vg</a:t>
                      </a:r>
                      <a:endParaRPr lang="zh-TW" altLang="en-US" dirty="0">
                        <a:latin typeface="Times New Roman" pitchFamily="18" charset="0"/>
                        <a:ea typeface="標楷體" pitchFamily="65" charset="-120"/>
                        <a:cs typeface="Times New Roman" pitchFamily="18" charset="0"/>
                      </a:endParaRPr>
                    </a:p>
                  </a:txBody>
                  <a:tcPr/>
                </a:tc>
                <a:tc>
                  <a:txBody>
                    <a:bodyPr/>
                    <a:lstStyle/>
                    <a:p>
                      <a:r>
                        <a:rPr lang="en-US" altLang="zh-TW" dirty="0" smtClean="0">
                          <a:latin typeface="Times New Roman" pitchFamily="18" charset="0"/>
                          <a:ea typeface="標楷體" pitchFamily="65" charset="-120"/>
                          <a:cs typeface="Times New Roman" pitchFamily="18" charset="0"/>
                        </a:rPr>
                        <a:t>12V</a:t>
                      </a:r>
                      <a:endParaRPr lang="zh-TW" altLang="en-US" dirty="0">
                        <a:latin typeface="Times New Roman" pitchFamily="18" charset="0"/>
                        <a:ea typeface="標楷體" pitchFamily="65" charset="-120"/>
                        <a:cs typeface="Times New Roman" pitchFamily="18" charset="0"/>
                      </a:endParaRPr>
                    </a:p>
                  </a:txBody>
                  <a:tcPr/>
                </a:tc>
              </a:tr>
              <a:tr h="365826">
                <a:tc>
                  <a:txBody>
                    <a:bodyPr/>
                    <a:lstStyle/>
                    <a:p>
                      <a:r>
                        <a:rPr lang="en-US" altLang="zh-TW" dirty="0" smtClean="0">
                          <a:latin typeface="Times New Roman" pitchFamily="18" charset="0"/>
                          <a:ea typeface="標楷體" pitchFamily="65" charset="-120"/>
                          <a:cs typeface="Times New Roman" pitchFamily="18" charset="0"/>
                        </a:rPr>
                        <a:t>L</a:t>
                      </a:r>
                      <a:endParaRPr lang="zh-TW" altLang="en-US" dirty="0">
                        <a:latin typeface="Times New Roman" pitchFamily="18" charset="0"/>
                        <a:ea typeface="標楷體" pitchFamily="65" charset="-120"/>
                        <a:cs typeface="Times New Roman" pitchFamily="18" charset="0"/>
                      </a:endParaRPr>
                    </a:p>
                  </a:txBody>
                  <a:tcPr/>
                </a:tc>
                <a:tc>
                  <a:txBody>
                    <a:bodyPr/>
                    <a:lstStyle/>
                    <a:p>
                      <a:r>
                        <a:rPr lang="en-US" altLang="zh-TW" dirty="0" smtClean="0">
                          <a:latin typeface="Times New Roman" pitchFamily="18" charset="0"/>
                          <a:ea typeface="標楷體" pitchFamily="65" charset="-120"/>
                          <a:cs typeface="Times New Roman" pitchFamily="18" charset="0"/>
                        </a:rPr>
                        <a:t>2mH</a:t>
                      </a:r>
                      <a:endParaRPr lang="zh-TW" altLang="en-US" dirty="0">
                        <a:latin typeface="Times New Roman" pitchFamily="18" charset="0"/>
                        <a:ea typeface="標楷體" pitchFamily="65" charset="-120"/>
                        <a:cs typeface="Times New Roman" pitchFamily="18" charset="0"/>
                      </a:endParaRPr>
                    </a:p>
                  </a:txBody>
                  <a:tcPr/>
                </a:tc>
              </a:tr>
              <a:tr h="365826">
                <a:tc>
                  <a:txBody>
                    <a:bodyPr/>
                    <a:lstStyle/>
                    <a:p>
                      <a:r>
                        <a:rPr lang="en-US" altLang="zh-TW" dirty="0" smtClean="0">
                          <a:latin typeface="Times New Roman" pitchFamily="18" charset="0"/>
                          <a:ea typeface="標楷體" pitchFamily="65" charset="-120"/>
                          <a:cs typeface="Times New Roman" pitchFamily="18" charset="0"/>
                        </a:rPr>
                        <a:t>RL</a:t>
                      </a:r>
                      <a:endParaRPr lang="zh-TW" altLang="en-US" dirty="0">
                        <a:latin typeface="Times New Roman" pitchFamily="18" charset="0"/>
                        <a:ea typeface="標楷體" pitchFamily="65" charset="-120"/>
                        <a:cs typeface="Times New Roman" pitchFamily="18" charset="0"/>
                      </a:endParaRPr>
                    </a:p>
                  </a:txBody>
                  <a:tcPr/>
                </a:tc>
                <a:tc>
                  <a:txBody>
                    <a:bodyPr/>
                    <a:lstStyle/>
                    <a:p>
                      <a:r>
                        <a:rPr lang="en-US" altLang="zh-TW" dirty="0" smtClean="0">
                          <a:latin typeface="Times New Roman" pitchFamily="18" charset="0"/>
                          <a:ea typeface="標楷體" pitchFamily="65" charset="-120"/>
                          <a:cs typeface="Times New Roman" pitchFamily="18" charset="0"/>
                        </a:rPr>
                        <a:t>0.4</a:t>
                      </a:r>
                      <a:r>
                        <a:rPr lang="el-GR" altLang="zh-TW" sz="1800" b="0" i="0" kern="1200" dirty="0" smtClean="0">
                          <a:solidFill>
                            <a:schemeClr val="dk1"/>
                          </a:solidFill>
                          <a:latin typeface="Times New Roman" pitchFamily="18" charset="0"/>
                          <a:ea typeface="標楷體" pitchFamily="65" charset="-120"/>
                          <a:cs typeface="Times New Roman" pitchFamily="18" charset="0"/>
                        </a:rPr>
                        <a:t>Ω</a:t>
                      </a:r>
                      <a:endParaRPr lang="zh-TW" altLang="en-US" dirty="0">
                        <a:latin typeface="Times New Roman" pitchFamily="18" charset="0"/>
                        <a:ea typeface="標楷體" pitchFamily="65" charset="-120"/>
                        <a:cs typeface="Times New Roman" pitchFamily="18" charset="0"/>
                      </a:endParaRPr>
                    </a:p>
                  </a:txBody>
                  <a:tcPr/>
                </a:tc>
              </a:tr>
              <a:tr h="365826">
                <a:tc>
                  <a:txBody>
                    <a:bodyPr/>
                    <a:lstStyle/>
                    <a:p>
                      <a:r>
                        <a:rPr lang="en-US" altLang="zh-TW" dirty="0" smtClean="0">
                          <a:latin typeface="Times New Roman" pitchFamily="18" charset="0"/>
                          <a:ea typeface="標楷體" pitchFamily="65" charset="-120"/>
                          <a:cs typeface="Times New Roman" pitchFamily="18" charset="0"/>
                        </a:rPr>
                        <a:t>Ron</a:t>
                      </a:r>
                      <a:endParaRPr lang="zh-TW" altLang="en-US" dirty="0">
                        <a:latin typeface="Times New Roman" pitchFamily="18" charset="0"/>
                        <a:ea typeface="標楷體" pitchFamily="65" charset="-120"/>
                        <a:cs typeface="Times New Roman"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TW" sz="1800" b="0" i="0" kern="1200" dirty="0" smtClean="0">
                          <a:solidFill>
                            <a:schemeClr val="dk1"/>
                          </a:solidFill>
                          <a:latin typeface="Times New Roman" pitchFamily="18" charset="0"/>
                          <a:ea typeface="標楷體" pitchFamily="65" charset="-120"/>
                          <a:cs typeface="Times New Roman" pitchFamily="18" charset="0"/>
                        </a:rPr>
                        <a:t>1</a:t>
                      </a:r>
                      <a:r>
                        <a:rPr lang="el-GR" altLang="zh-TW" sz="1800" b="0" i="0" kern="1200" dirty="0" smtClean="0">
                          <a:solidFill>
                            <a:schemeClr val="dk1"/>
                          </a:solidFill>
                          <a:latin typeface="Times New Roman" pitchFamily="18" charset="0"/>
                          <a:ea typeface="標楷體" pitchFamily="65" charset="-120"/>
                          <a:cs typeface="Times New Roman" pitchFamily="18" charset="0"/>
                        </a:rPr>
                        <a:t>Ω</a:t>
                      </a:r>
                      <a:endParaRPr lang="zh-TW" altLang="en-US" dirty="0" smtClean="0">
                        <a:latin typeface="Times New Roman" pitchFamily="18" charset="0"/>
                        <a:ea typeface="標楷體" pitchFamily="65" charset="-120"/>
                        <a:cs typeface="Times New Roman" pitchFamily="18" charset="0"/>
                      </a:endParaRPr>
                    </a:p>
                  </a:txBody>
                  <a:tcPr/>
                </a:tc>
              </a:tr>
              <a:tr h="365826">
                <a:tc>
                  <a:txBody>
                    <a:bodyPr/>
                    <a:lstStyle/>
                    <a:p>
                      <a:r>
                        <a:rPr lang="en-US" altLang="zh-TW" dirty="0" smtClean="0">
                          <a:latin typeface="Times New Roman" pitchFamily="18" charset="0"/>
                          <a:ea typeface="標楷體" pitchFamily="65" charset="-120"/>
                          <a:cs typeface="Times New Roman" pitchFamily="18" charset="0"/>
                        </a:rPr>
                        <a:t>Rout</a:t>
                      </a:r>
                      <a:endParaRPr lang="zh-TW" altLang="en-US" dirty="0">
                        <a:latin typeface="Times New Roman" pitchFamily="18" charset="0"/>
                        <a:ea typeface="標楷體" pitchFamily="65" charset="-120"/>
                        <a:cs typeface="Times New Roman"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TW" sz="1800" b="0" i="0" kern="1200" dirty="0" smtClean="0">
                          <a:solidFill>
                            <a:schemeClr val="dk1"/>
                          </a:solidFill>
                          <a:latin typeface="Times New Roman" pitchFamily="18" charset="0"/>
                          <a:ea typeface="標楷體" pitchFamily="65" charset="-120"/>
                          <a:cs typeface="Times New Roman" pitchFamily="18" charset="0"/>
                        </a:rPr>
                        <a:t>10</a:t>
                      </a:r>
                      <a:r>
                        <a:rPr lang="el-GR" altLang="zh-TW" sz="1800" b="0" i="0" kern="1200" dirty="0" smtClean="0">
                          <a:solidFill>
                            <a:schemeClr val="dk1"/>
                          </a:solidFill>
                          <a:latin typeface="Times New Roman" pitchFamily="18" charset="0"/>
                          <a:ea typeface="標楷體" pitchFamily="65" charset="-120"/>
                          <a:cs typeface="Times New Roman" pitchFamily="18" charset="0"/>
                        </a:rPr>
                        <a:t>Ω</a:t>
                      </a:r>
                      <a:endParaRPr lang="zh-TW" altLang="en-US" dirty="0" smtClean="0">
                        <a:latin typeface="Times New Roman" pitchFamily="18" charset="0"/>
                        <a:ea typeface="標楷體" pitchFamily="65" charset="-120"/>
                        <a:cs typeface="Times New Roman" pitchFamily="18" charset="0"/>
                      </a:endParaRPr>
                    </a:p>
                  </a:txBody>
                  <a:tcPr/>
                </a:tc>
              </a:tr>
              <a:tr h="36582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TW" dirty="0" err="1" smtClean="0">
                          <a:latin typeface="Times New Roman" pitchFamily="18" charset="0"/>
                          <a:ea typeface="標楷體" pitchFamily="65" charset="-120"/>
                          <a:cs typeface="Times New Roman" pitchFamily="18" charset="0"/>
                        </a:rPr>
                        <a:t>Cp</a:t>
                      </a:r>
                      <a:r>
                        <a:rPr lang="en-US" altLang="zh-TW" dirty="0" smtClean="0">
                          <a:latin typeface="Times New Roman" pitchFamily="18" charset="0"/>
                          <a:ea typeface="標楷體" pitchFamily="65" charset="-120"/>
                          <a:cs typeface="Times New Roman" pitchFamily="18" charset="0"/>
                        </a:rPr>
                        <a:t>, Cs</a:t>
                      </a:r>
                      <a:endParaRPr lang="zh-TW" altLang="en-US" dirty="0" smtClean="0">
                        <a:latin typeface="Times New Roman" pitchFamily="18" charset="0"/>
                        <a:ea typeface="標楷體" pitchFamily="65" charset="-120"/>
                        <a:cs typeface="Times New Roman" pitchFamily="18" charset="0"/>
                      </a:endParaRPr>
                    </a:p>
                  </a:txBody>
                  <a:tcPr/>
                </a:tc>
                <a:tc>
                  <a:txBody>
                    <a:bodyPr/>
                    <a:lstStyle/>
                    <a:p>
                      <a:r>
                        <a:rPr lang="en-US" altLang="zh-TW" dirty="0" smtClean="0">
                          <a:latin typeface="Times New Roman" pitchFamily="18" charset="0"/>
                          <a:ea typeface="標楷體" pitchFamily="65" charset="-120"/>
                          <a:cs typeface="Times New Roman" pitchFamily="18" charset="0"/>
                        </a:rPr>
                        <a:t>9nF</a:t>
                      </a:r>
                      <a:endParaRPr lang="zh-TW" altLang="en-US" dirty="0">
                        <a:latin typeface="Times New Roman" pitchFamily="18" charset="0"/>
                        <a:ea typeface="標楷體" pitchFamily="65" charset="-120"/>
                        <a:cs typeface="Times New Roman" pitchFamily="18" charset="0"/>
                      </a:endParaRPr>
                    </a:p>
                  </a:txBody>
                  <a:tcPr/>
                </a:tc>
              </a:tr>
              <a:tr h="36582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TW" dirty="0" err="1" smtClean="0">
                          <a:latin typeface="Times New Roman" pitchFamily="18" charset="0"/>
                          <a:ea typeface="標楷體" pitchFamily="65" charset="-120"/>
                          <a:cs typeface="Times New Roman" pitchFamily="18" charset="0"/>
                        </a:rPr>
                        <a:t>Lp</a:t>
                      </a:r>
                      <a:r>
                        <a:rPr lang="en-US" altLang="zh-TW" dirty="0" smtClean="0">
                          <a:latin typeface="Times New Roman" pitchFamily="18" charset="0"/>
                          <a:ea typeface="標楷體" pitchFamily="65" charset="-120"/>
                          <a:cs typeface="Times New Roman" pitchFamily="18" charset="0"/>
                        </a:rPr>
                        <a:t>, </a:t>
                      </a:r>
                      <a:r>
                        <a:rPr lang="en-US" altLang="zh-TW" dirty="0" err="1" smtClean="0">
                          <a:latin typeface="Times New Roman" pitchFamily="18" charset="0"/>
                          <a:ea typeface="標楷體" pitchFamily="65" charset="-120"/>
                          <a:cs typeface="Times New Roman" pitchFamily="18" charset="0"/>
                        </a:rPr>
                        <a:t>Ls</a:t>
                      </a:r>
                      <a:endParaRPr lang="zh-TW" altLang="en-US" dirty="0" smtClean="0">
                        <a:latin typeface="Times New Roman" pitchFamily="18" charset="0"/>
                        <a:ea typeface="標楷體" pitchFamily="65" charset="-120"/>
                        <a:cs typeface="Times New Roman" pitchFamily="18" charset="0"/>
                      </a:endParaRPr>
                    </a:p>
                  </a:txBody>
                  <a:tcPr/>
                </a:tc>
                <a:tc>
                  <a:txBody>
                    <a:bodyPr/>
                    <a:lstStyle/>
                    <a:p>
                      <a:r>
                        <a:rPr lang="en-US" altLang="zh-TW" dirty="0" smtClean="0">
                          <a:latin typeface="Times New Roman" pitchFamily="18" charset="0"/>
                          <a:ea typeface="標楷體" pitchFamily="65" charset="-120"/>
                          <a:cs typeface="Times New Roman" pitchFamily="18" charset="0"/>
                        </a:rPr>
                        <a:t>4,3uH</a:t>
                      </a:r>
                      <a:endParaRPr lang="zh-TW" altLang="en-US" dirty="0">
                        <a:latin typeface="Times New Roman" pitchFamily="18" charset="0"/>
                        <a:ea typeface="標楷體" pitchFamily="65" charset="-120"/>
                        <a:cs typeface="Times New Roman" pitchFamily="18" charset="0"/>
                      </a:endParaRPr>
                    </a:p>
                  </a:txBody>
                  <a:tcPr/>
                </a:tc>
              </a:tr>
              <a:tr h="36582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TW" dirty="0" err="1" smtClean="0">
                          <a:latin typeface="Times New Roman" pitchFamily="18" charset="0"/>
                          <a:ea typeface="標楷體" pitchFamily="65" charset="-120"/>
                          <a:cs typeface="Times New Roman" pitchFamily="18" charset="0"/>
                        </a:rPr>
                        <a:t>Rp</a:t>
                      </a:r>
                      <a:r>
                        <a:rPr lang="en-US" altLang="zh-TW" dirty="0" smtClean="0">
                          <a:latin typeface="Times New Roman" pitchFamily="18" charset="0"/>
                          <a:ea typeface="標楷體" pitchFamily="65" charset="-120"/>
                          <a:cs typeface="Times New Roman" pitchFamily="18" charset="0"/>
                        </a:rPr>
                        <a:t>, </a:t>
                      </a:r>
                      <a:r>
                        <a:rPr lang="en-US" altLang="zh-TW" dirty="0" err="1" smtClean="0">
                          <a:latin typeface="Times New Roman" pitchFamily="18" charset="0"/>
                          <a:ea typeface="標楷體" pitchFamily="65" charset="-120"/>
                          <a:cs typeface="Times New Roman" pitchFamily="18" charset="0"/>
                        </a:rPr>
                        <a:t>Rs</a:t>
                      </a:r>
                      <a:endParaRPr lang="zh-TW" altLang="en-US" dirty="0" smtClean="0">
                        <a:latin typeface="Times New Roman" pitchFamily="18" charset="0"/>
                        <a:ea typeface="標楷體" pitchFamily="65" charset="-120"/>
                        <a:cs typeface="Times New Roman"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TW" dirty="0" smtClean="0">
                          <a:latin typeface="Times New Roman" pitchFamily="18" charset="0"/>
                          <a:ea typeface="標楷體" pitchFamily="65" charset="-120"/>
                          <a:cs typeface="Times New Roman" pitchFamily="18" charset="0"/>
                        </a:rPr>
                        <a:t>0.01</a:t>
                      </a:r>
                      <a:r>
                        <a:rPr lang="el-GR" altLang="zh-TW" sz="1800" b="0" i="0" kern="1200" dirty="0" smtClean="0">
                          <a:solidFill>
                            <a:schemeClr val="dk1"/>
                          </a:solidFill>
                          <a:latin typeface="Times New Roman" pitchFamily="18" charset="0"/>
                          <a:ea typeface="標楷體" pitchFamily="65" charset="-120"/>
                          <a:cs typeface="Times New Roman" pitchFamily="18" charset="0"/>
                        </a:rPr>
                        <a:t>Ω</a:t>
                      </a:r>
                      <a:endParaRPr lang="zh-TW" altLang="en-US" dirty="0" smtClean="0">
                        <a:latin typeface="Times New Roman" pitchFamily="18" charset="0"/>
                        <a:ea typeface="標楷體" pitchFamily="65" charset="-120"/>
                        <a:cs typeface="Times New Roman" pitchFamily="18" charset="0"/>
                      </a:endParaRPr>
                    </a:p>
                  </a:txBody>
                  <a:tcPr/>
                </a:tc>
              </a:tr>
              <a:tr h="365826">
                <a:tc>
                  <a:txBody>
                    <a:bodyPr/>
                    <a:lstStyle/>
                    <a:p>
                      <a:r>
                        <a:rPr lang="en-US" altLang="zh-TW" dirty="0" smtClean="0">
                          <a:latin typeface="Times New Roman" pitchFamily="18" charset="0"/>
                          <a:ea typeface="標楷體" pitchFamily="65" charset="-120"/>
                          <a:cs typeface="Times New Roman" pitchFamily="18" charset="0"/>
                        </a:rPr>
                        <a:t>C2</a:t>
                      </a:r>
                      <a:endParaRPr lang="zh-TW" altLang="en-US" dirty="0">
                        <a:latin typeface="Times New Roman" pitchFamily="18" charset="0"/>
                        <a:ea typeface="標楷體" pitchFamily="65" charset="-120"/>
                        <a:cs typeface="Times New Roman" pitchFamily="18" charset="0"/>
                      </a:endParaRPr>
                    </a:p>
                  </a:txBody>
                  <a:tcPr/>
                </a:tc>
                <a:tc>
                  <a:txBody>
                    <a:bodyPr/>
                    <a:lstStyle/>
                    <a:p>
                      <a:r>
                        <a:rPr lang="en-US" altLang="zh-TW" dirty="0" smtClean="0">
                          <a:latin typeface="Times New Roman" pitchFamily="18" charset="0"/>
                          <a:ea typeface="標楷體" pitchFamily="65" charset="-120"/>
                          <a:cs typeface="Times New Roman" pitchFamily="18" charset="0"/>
                        </a:rPr>
                        <a:t>100uF</a:t>
                      </a:r>
                      <a:endParaRPr lang="zh-TW" altLang="en-US" dirty="0">
                        <a:latin typeface="Times New Roman" pitchFamily="18" charset="0"/>
                        <a:ea typeface="標楷體" pitchFamily="65" charset="-120"/>
                        <a:cs typeface="Times New Roman" pitchFamily="18" charset="0"/>
                      </a:endParaRPr>
                    </a:p>
                  </a:txBody>
                  <a:tcPr/>
                </a:tc>
              </a:tr>
              <a:tr h="365826">
                <a:tc>
                  <a:txBody>
                    <a:bodyPr/>
                    <a:lstStyle/>
                    <a:p>
                      <a:r>
                        <a:rPr lang="en-US" altLang="zh-TW" dirty="0" smtClean="0">
                          <a:latin typeface="Times New Roman" pitchFamily="18" charset="0"/>
                          <a:ea typeface="標楷體" pitchFamily="65" charset="-120"/>
                          <a:cs typeface="Times New Roman" pitchFamily="18" charset="0"/>
                        </a:rPr>
                        <a:t>Rout</a:t>
                      </a:r>
                      <a:endParaRPr lang="zh-TW" altLang="en-US" dirty="0">
                        <a:latin typeface="Times New Roman" pitchFamily="18" charset="0"/>
                        <a:ea typeface="標楷體" pitchFamily="65" charset="-120"/>
                        <a:cs typeface="Times New Roman"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TW" dirty="0" smtClean="0">
                          <a:latin typeface="Times New Roman" pitchFamily="18" charset="0"/>
                          <a:ea typeface="標楷體" pitchFamily="65" charset="-120"/>
                          <a:cs typeface="Times New Roman" pitchFamily="18" charset="0"/>
                        </a:rPr>
                        <a:t>10</a:t>
                      </a:r>
                      <a:r>
                        <a:rPr lang="el-GR" altLang="zh-TW" sz="1800" b="0" i="0" kern="1200" dirty="0" smtClean="0">
                          <a:solidFill>
                            <a:schemeClr val="dk1"/>
                          </a:solidFill>
                          <a:latin typeface="Times New Roman" pitchFamily="18" charset="0"/>
                          <a:ea typeface="標楷體" pitchFamily="65" charset="-120"/>
                          <a:cs typeface="Times New Roman" pitchFamily="18" charset="0"/>
                        </a:rPr>
                        <a:t>Ω</a:t>
                      </a:r>
                      <a:endParaRPr lang="zh-TW" altLang="en-US" dirty="0" smtClean="0">
                        <a:latin typeface="Times New Roman" pitchFamily="18" charset="0"/>
                        <a:ea typeface="標楷體" pitchFamily="65" charset="-120"/>
                        <a:cs typeface="Times New Roman" pitchFamily="18" charset="0"/>
                      </a:endParaRPr>
                    </a:p>
                  </a:txBody>
                  <a:tcPr/>
                </a:tc>
              </a:tr>
              <a:tr h="365826">
                <a:tc>
                  <a:txBody>
                    <a:bodyPr/>
                    <a:lstStyle/>
                    <a:p>
                      <a:r>
                        <a:rPr lang="en-US" altLang="zh-TW" dirty="0" smtClean="0">
                          <a:latin typeface="Times New Roman" pitchFamily="18" charset="0"/>
                          <a:ea typeface="標楷體" pitchFamily="65" charset="-120"/>
                          <a:cs typeface="Times New Roman" pitchFamily="18" charset="0"/>
                        </a:rPr>
                        <a:t>f</a:t>
                      </a:r>
                      <a:endParaRPr lang="zh-TW" altLang="en-US" dirty="0">
                        <a:latin typeface="Times New Roman" pitchFamily="18" charset="0"/>
                        <a:ea typeface="標楷體" pitchFamily="65" charset="-120"/>
                        <a:cs typeface="Times New Roman" pitchFamily="18" charset="0"/>
                      </a:endParaRPr>
                    </a:p>
                  </a:txBody>
                  <a:tcPr/>
                </a:tc>
                <a:tc>
                  <a:txBody>
                    <a:bodyPr/>
                    <a:lstStyle/>
                    <a:p>
                      <a:r>
                        <a:rPr lang="en-US" altLang="zh-TW" dirty="0" smtClean="0">
                          <a:latin typeface="Times New Roman" pitchFamily="18" charset="0"/>
                          <a:ea typeface="標楷體" pitchFamily="65" charset="-120"/>
                          <a:cs typeface="Times New Roman" pitchFamily="18" charset="0"/>
                        </a:rPr>
                        <a:t>800KHz</a:t>
                      </a:r>
                      <a:endParaRPr lang="zh-TW" altLang="en-US" dirty="0">
                        <a:latin typeface="Times New Roman" pitchFamily="18" charset="0"/>
                        <a:ea typeface="標楷體" pitchFamily="65" charset="-120"/>
                        <a:cs typeface="Times New Roman" pitchFamily="18" charset="0"/>
                      </a:endParaRPr>
                    </a:p>
                  </a:txBody>
                  <a:tcPr/>
                </a:tc>
              </a:tr>
              <a:tr h="365826">
                <a:tc>
                  <a:txBody>
                    <a:bodyPr/>
                    <a:lstStyle/>
                    <a:p>
                      <a:r>
                        <a:rPr lang="en-US" altLang="zh-TW" dirty="0" smtClean="0"/>
                        <a:t>k</a:t>
                      </a:r>
                      <a:endParaRPr lang="zh-TW" altLang="en-US" dirty="0"/>
                    </a:p>
                  </a:txBody>
                  <a:tcPr/>
                </a:tc>
                <a:tc>
                  <a:txBody>
                    <a:bodyPr/>
                    <a:lstStyle/>
                    <a:p>
                      <a:r>
                        <a:rPr lang="en-US" altLang="zh-TW" dirty="0" smtClean="0">
                          <a:latin typeface="Times New Roman" pitchFamily="18" charset="0"/>
                          <a:ea typeface="標楷體" pitchFamily="65" charset="-120"/>
                          <a:cs typeface="Times New Roman" pitchFamily="18" charset="0"/>
                        </a:rPr>
                        <a:t>0.6</a:t>
                      </a:r>
                      <a:endParaRPr lang="zh-TW" altLang="en-US" dirty="0">
                        <a:latin typeface="Times New Roman" pitchFamily="18" charset="0"/>
                        <a:ea typeface="標楷體" pitchFamily="65" charset="-120"/>
                        <a:cs typeface="Times New Roman" pitchFamily="18" charset="0"/>
                      </a:endParaRPr>
                    </a:p>
                  </a:txBody>
                  <a:tcPr/>
                </a:tc>
              </a:tr>
            </a:tbl>
          </a:graphicData>
        </a:graphic>
      </p:graphicFrame>
      <p:pic>
        <p:nvPicPr>
          <p:cNvPr id="16" name="圖片 15"/>
          <p:cNvPicPr>
            <a:picLocks noChangeAspect="1"/>
          </p:cNvPicPr>
          <p:nvPr/>
        </p:nvPicPr>
        <p:blipFill>
          <a:blip r:embed="rId5"/>
          <a:stretch>
            <a:fillRect/>
          </a:stretch>
        </p:blipFill>
        <p:spPr>
          <a:xfrm>
            <a:off x="984538" y="2435225"/>
            <a:ext cx="7231349" cy="3309793"/>
          </a:xfrm>
          <a:prstGeom prst="rect">
            <a:avLst/>
          </a:prstGeom>
        </p:spPr>
      </p:pic>
    </p:spTree>
    <p:extLst>
      <p:ext uri="{BB962C8B-B14F-4D97-AF65-F5344CB8AC3E}">
        <p14:creationId xmlns:p14="http://schemas.microsoft.com/office/powerpoint/2010/main" val="3533737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1"/>
          <p:cNvSpPr>
            <a:spLocks noGrp="1"/>
          </p:cNvSpPr>
          <p:nvPr>
            <p:ph type="title"/>
          </p:nvPr>
        </p:nvSpPr>
        <p:spPr>
          <a:xfrm>
            <a:off x="1295400" y="381000"/>
            <a:ext cx="9601200" cy="1143000"/>
          </a:xfrm>
        </p:spPr>
        <p:txBody>
          <a:bodyPr/>
          <a:lstStyle/>
          <a:p>
            <a:r>
              <a:rPr lang="en-US" altLang="zh-TW" dirty="0" smtClean="0"/>
              <a:t>Class E</a:t>
            </a:r>
            <a:r>
              <a:rPr lang="zh-TW" altLang="en-US" dirty="0" smtClean="0"/>
              <a:t>效率推導</a:t>
            </a:r>
            <a:endParaRPr lang="zh-TW" dirty="0"/>
          </a:p>
        </p:txBody>
      </p:sp>
      <p:sp>
        <p:nvSpPr>
          <p:cNvPr id="4" name="內容版面配置區 2"/>
          <p:cNvSpPr>
            <a:spLocks noGrp="1"/>
          </p:cNvSpPr>
          <p:nvPr>
            <p:ph idx="1"/>
          </p:nvPr>
        </p:nvSpPr>
        <p:spPr>
          <a:xfrm>
            <a:off x="1209339" y="1326292"/>
            <a:ext cx="9601200" cy="4114800"/>
          </a:xfrm>
        </p:spPr>
        <p:txBody>
          <a:bodyPr>
            <a:noAutofit/>
          </a:bodyPr>
          <a:lstStyle/>
          <a:p>
            <a:r>
              <a:rPr lang="zh-TW" altLang="en-US" sz="2400" b="1" dirty="0">
                <a:latin typeface="標楷體" panose="03000509000000000000" pitchFamily="65" charset="-120"/>
                <a:ea typeface="標楷體" panose="03000509000000000000" pitchFamily="65" charset="-120"/>
              </a:rPr>
              <a:t>假設二極體理想</a:t>
            </a:r>
            <a:endParaRPr lang="en-US" altLang="zh-TW" sz="2400" b="1" dirty="0">
              <a:latin typeface="標楷體" panose="03000509000000000000" pitchFamily="65" charset="-120"/>
              <a:ea typeface="標楷體" panose="03000509000000000000" pitchFamily="65" charset="-120"/>
            </a:endParaRPr>
          </a:p>
          <a:p>
            <a:r>
              <a:rPr lang="zh-TW" altLang="en-US" sz="2400" b="1" dirty="0" smtClean="0">
                <a:latin typeface="標楷體" panose="03000509000000000000" pitchFamily="65" charset="-120"/>
                <a:ea typeface="標楷體" panose="03000509000000000000" pitchFamily="65" charset="-120"/>
              </a:rPr>
              <a:t>二次側投影至一次側</a:t>
            </a:r>
            <a:endParaRPr lang="en-US" altLang="zh-TW" sz="2400" b="1" dirty="0" smtClean="0">
              <a:latin typeface="標楷體" panose="03000509000000000000" pitchFamily="65" charset="-120"/>
              <a:ea typeface="標楷體" panose="03000509000000000000" pitchFamily="65" charset="-120"/>
            </a:endParaRPr>
          </a:p>
          <a:p>
            <a:endParaRPr lang="en-US" altLang="zh-TW" sz="2400" b="1" dirty="0">
              <a:latin typeface="標楷體" panose="03000509000000000000" pitchFamily="65" charset="-120"/>
              <a:ea typeface="標楷體" panose="03000509000000000000" pitchFamily="65" charset="-120"/>
            </a:endParaRPr>
          </a:p>
          <a:p>
            <a:endParaRPr lang="en-US" altLang="zh-TW" sz="2400" b="1" dirty="0" smtClean="0">
              <a:latin typeface="標楷體" panose="03000509000000000000" pitchFamily="65" charset="-120"/>
              <a:ea typeface="標楷體" panose="03000509000000000000" pitchFamily="65" charset="-120"/>
            </a:endParaRPr>
          </a:p>
          <a:p>
            <a:endParaRPr lang="en-US" altLang="zh-TW" sz="2400" b="1" dirty="0">
              <a:latin typeface="標楷體" panose="03000509000000000000" pitchFamily="65" charset="-120"/>
              <a:ea typeface="標楷體" panose="03000509000000000000" pitchFamily="65" charset="-120"/>
            </a:endParaRPr>
          </a:p>
          <a:p>
            <a:endParaRPr lang="en-US" altLang="zh-TW" sz="2400" b="1" dirty="0" smtClean="0">
              <a:latin typeface="標楷體" panose="03000509000000000000" pitchFamily="65" charset="-120"/>
              <a:ea typeface="標楷體" panose="03000509000000000000" pitchFamily="65" charset="-120"/>
            </a:endParaRPr>
          </a:p>
          <a:p>
            <a:endParaRPr lang="en-US" altLang="zh-TW" sz="2400" b="1" dirty="0">
              <a:latin typeface="標楷體" panose="03000509000000000000" pitchFamily="65" charset="-120"/>
              <a:ea typeface="標楷體" panose="03000509000000000000" pitchFamily="65" charset="-120"/>
            </a:endParaRPr>
          </a:p>
          <a:p>
            <a:pPr marL="45720" indent="0">
              <a:buNone/>
            </a:pPr>
            <a:r>
              <a:rPr lang="en-US" altLang="zh-TW" sz="2400" b="1" dirty="0" smtClean="0">
                <a:latin typeface="標楷體" panose="03000509000000000000" pitchFamily="65" charset="-120"/>
                <a:ea typeface="標楷體" panose="03000509000000000000" pitchFamily="65" charset="-120"/>
              </a:rPr>
              <a:t>        </a:t>
            </a:r>
            <a:endParaRPr lang="zh-TW" altLang="en-US" sz="2400" b="1" dirty="0">
              <a:latin typeface="標楷體" panose="03000509000000000000" pitchFamily="65" charset="-120"/>
              <a:ea typeface="標楷體" panose="03000509000000000000" pitchFamily="65" charset="-120"/>
            </a:endParaRPr>
          </a:p>
        </p:txBody>
      </p:sp>
      <p:sp>
        <p:nvSpPr>
          <p:cNvPr id="6" name="文字方塊 5"/>
          <p:cNvSpPr txBox="1"/>
          <p:nvPr/>
        </p:nvSpPr>
        <p:spPr>
          <a:xfrm>
            <a:off x="8904248" y="1253344"/>
            <a:ext cx="184731" cy="369332"/>
          </a:xfrm>
          <a:prstGeom prst="rect">
            <a:avLst/>
          </a:prstGeom>
          <a:noFill/>
        </p:spPr>
        <p:txBody>
          <a:bodyPr wrap="none" rtlCol="0">
            <a:spAutoFit/>
          </a:bodyPr>
          <a:lstStyle/>
          <a:p>
            <a:endParaRPr lang="zh-TW" altLang="en-US" dirty="0"/>
          </a:p>
        </p:txBody>
      </p:sp>
      <p:graphicFrame>
        <p:nvGraphicFramePr>
          <p:cNvPr id="10" name="表格 9"/>
          <p:cNvGraphicFramePr>
            <a:graphicFrameLocks noGrp="1"/>
          </p:cNvGraphicFramePr>
          <p:nvPr>
            <p:extLst>
              <p:ext uri="{D42A27DB-BD31-4B8C-83A1-F6EECF244321}">
                <p14:modId xmlns:p14="http://schemas.microsoft.com/office/powerpoint/2010/main" val="2014408382"/>
              </p:ext>
            </p:extLst>
          </p:nvPr>
        </p:nvGraphicFramePr>
        <p:xfrm>
          <a:off x="7802218" y="1042845"/>
          <a:ext cx="2573522" cy="5198020"/>
        </p:xfrm>
        <a:graphic>
          <a:graphicData uri="http://schemas.openxmlformats.org/drawingml/2006/table">
            <a:tbl>
              <a:tblPr firstRow="1" bandRow="1">
                <a:tableStyleId>{5C22544A-7EE6-4342-B048-85BDC9FD1C3A}</a:tableStyleId>
              </a:tblPr>
              <a:tblGrid>
                <a:gridCol w="1286761"/>
                <a:gridCol w="1286761"/>
              </a:tblGrid>
              <a:tr h="472470">
                <a:tc>
                  <a:txBody>
                    <a:bodyPr/>
                    <a:lstStyle/>
                    <a:p>
                      <a:r>
                        <a:rPr lang="zh-TW" altLang="en-US" dirty="0" smtClean="0">
                          <a:latin typeface="Times New Roman" pitchFamily="18" charset="0"/>
                          <a:ea typeface="標楷體" pitchFamily="65" charset="-120"/>
                          <a:cs typeface="Times New Roman" pitchFamily="18" charset="0"/>
                        </a:rPr>
                        <a:t>元件名稱</a:t>
                      </a:r>
                      <a:endParaRPr lang="zh-TW" altLang="en-US" dirty="0">
                        <a:latin typeface="Times New Roman" pitchFamily="18" charset="0"/>
                        <a:ea typeface="標楷體" pitchFamily="65" charset="-120"/>
                        <a:cs typeface="Times New Roman" pitchFamily="18" charset="0"/>
                      </a:endParaRPr>
                    </a:p>
                  </a:txBody>
                  <a:tcPr/>
                </a:tc>
                <a:tc>
                  <a:txBody>
                    <a:bodyPr/>
                    <a:lstStyle/>
                    <a:p>
                      <a:r>
                        <a:rPr lang="zh-TW" altLang="en-US" dirty="0" smtClean="0">
                          <a:latin typeface="Times New Roman" pitchFamily="18" charset="0"/>
                          <a:ea typeface="標楷體" pitchFamily="65" charset="-120"/>
                          <a:cs typeface="Times New Roman" pitchFamily="18" charset="0"/>
                        </a:rPr>
                        <a:t>數值</a:t>
                      </a:r>
                      <a:endParaRPr lang="zh-TW" altLang="en-US" dirty="0">
                        <a:latin typeface="Times New Roman" pitchFamily="18" charset="0"/>
                        <a:ea typeface="標楷體" pitchFamily="65" charset="-120"/>
                        <a:cs typeface="Times New Roman" pitchFamily="18" charset="0"/>
                      </a:endParaRPr>
                    </a:p>
                  </a:txBody>
                  <a:tcPr/>
                </a:tc>
              </a:tr>
              <a:tr h="472555">
                <a:tc>
                  <a:txBody>
                    <a:bodyPr/>
                    <a:lstStyle/>
                    <a:p>
                      <a:r>
                        <a:rPr lang="en-US" altLang="zh-TW" dirty="0" smtClean="0">
                          <a:latin typeface="Times New Roman" pitchFamily="18" charset="0"/>
                          <a:ea typeface="標楷體" pitchFamily="65" charset="-120"/>
                          <a:cs typeface="Times New Roman" pitchFamily="18" charset="0"/>
                        </a:rPr>
                        <a:t>Vg</a:t>
                      </a:r>
                      <a:endParaRPr lang="zh-TW" altLang="en-US" dirty="0">
                        <a:latin typeface="Times New Roman" pitchFamily="18" charset="0"/>
                        <a:ea typeface="標楷體" pitchFamily="65" charset="-120"/>
                        <a:cs typeface="Times New Roman" pitchFamily="18" charset="0"/>
                      </a:endParaRPr>
                    </a:p>
                  </a:txBody>
                  <a:tcPr/>
                </a:tc>
                <a:tc>
                  <a:txBody>
                    <a:bodyPr/>
                    <a:lstStyle/>
                    <a:p>
                      <a:r>
                        <a:rPr lang="en-US" altLang="zh-TW" dirty="0" smtClean="0">
                          <a:latin typeface="Times New Roman" pitchFamily="18" charset="0"/>
                          <a:ea typeface="標楷體" pitchFamily="65" charset="-120"/>
                          <a:cs typeface="Times New Roman" pitchFamily="18" charset="0"/>
                        </a:rPr>
                        <a:t>12V</a:t>
                      </a:r>
                      <a:endParaRPr lang="zh-TW" altLang="en-US" dirty="0">
                        <a:latin typeface="Times New Roman" pitchFamily="18" charset="0"/>
                        <a:ea typeface="標楷體" pitchFamily="65" charset="-120"/>
                        <a:cs typeface="Times New Roman" pitchFamily="18" charset="0"/>
                      </a:endParaRPr>
                    </a:p>
                  </a:txBody>
                  <a:tcPr/>
                </a:tc>
              </a:tr>
              <a:tr h="472555">
                <a:tc>
                  <a:txBody>
                    <a:bodyPr/>
                    <a:lstStyle/>
                    <a:p>
                      <a:r>
                        <a:rPr lang="en-US" altLang="zh-TW" dirty="0" smtClean="0">
                          <a:latin typeface="Times New Roman" pitchFamily="18" charset="0"/>
                          <a:ea typeface="標楷體" pitchFamily="65" charset="-120"/>
                          <a:cs typeface="Times New Roman" pitchFamily="18" charset="0"/>
                        </a:rPr>
                        <a:t>L</a:t>
                      </a:r>
                      <a:endParaRPr lang="zh-TW" altLang="en-US" dirty="0">
                        <a:latin typeface="Times New Roman" pitchFamily="18" charset="0"/>
                        <a:ea typeface="標楷體" pitchFamily="65" charset="-120"/>
                        <a:cs typeface="Times New Roman" pitchFamily="18" charset="0"/>
                      </a:endParaRPr>
                    </a:p>
                  </a:txBody>
                  <a:tcPr/>
                </a:tc>
                <a:tc>
                  <a:txBody>
                    <a:bodyPr/>
                    <a:lstStyle/>
                    <a:p>
                      <a:r>
                        <a:rPr lang="en-US" altLang="zh-TW" dirty="0" smtClean="0">
                          <a:latin typeface="Times New Roman" pitchFamily="18" charset="0"/>
                          <a:ea typeface="標楷體" pitchFamily="65" charset="-120"/>
                          <a:cs typeface="Times New Roman" pitchFamily="18" charset="0"/>
                        </a:rPr>
                        <a:t>2mH</a:t>
                      </a:r>
                      <a:endParaRPr lang="zh-TW" altLang="en-US" dirty="0">
                        <a:latin typeface="Times New Roman" pitchFamily="18" charset="0"/>
                        <a:ea typeface="標楷體" pitchFamily="65" charset="-120"/>
                        <a:cs typeface="Times New Roman" pitchFamily="18" charset="0"/>
                      </a:endParaRPr>
                    </a:p>
                  </a:txBody>
                  <a:tcPr/>
                </a:tc>
              </a:tr>
              <a:tr h="472555">
                <a:tc>
                  <a:txBody>
                    <a:bodyPr/>
                    <a:lstStyle/>
                    <a:p>
                      <a:r>
                        <a:rPr lang="en-US" altLang="zh-TW" dirty="0" smtClean="0">
                          <a:latin typeface="Times New Roman" pitchFamily="18" charset="0"/>
                          <a:ea typeface="標楷體" pitchFamily="65" charset="-120"/>
                          <a:cs typeface="Times New Roman" pitchFamily="18" charset="0"/>
                        </a:rPr>
                        <a:t>RL</a:t>
                      </a:r>
                      <a:endParaRPr lang="zh-TW" altLang="en-US" dirty="0">
                        <a:latin typeface="Times New Roman" pitchFamily="18" charset="0"/>
                        <a:ea typeface="標楷體" pitchFamily="65" charset="-120"/>
                        <a:cs typeface="Times New Roman" pitchFamily="18" charset="0"/>
                      </a:endParaRPr>
                    </a:p>
                  </a:txBody>
                  <a:tcPr/>
                </a:tc>
                <a:tc>
                  <a:txBody>
                    <a:bodyPr/>
                    <a:lstStyle/>
                    <a:p>
                      <a:r>
                        <a:rPr lang="en-US" altLang="zh-TW" dirty="0" smtClean="0">
                          <a:latin typeface="Times New Roman" pitchFamily="18" charset="0"/>
                          <a:ea typeface="標楷體" pitchFamily="65" charset="-120"/>
                          <a:cs typeface="Times New Roman" pitchFamily="18" charset="0"/>
                        </a:rPr>
                        <a:t>0.4</a:t>
                      </a:r>
                      <a:r>
                        <a:rPr lang="el-GR" altLang="zh-TW" sz="1800" b="0" i="0" kern="1200" dirty="0" smtClean="0">
                          <a:solidFill>
                            <a:schemeClr val="dk1"/>
                          </a:solidFill>
                          <a:latin typeface="Times New Roman" pitchFamily="18" charset="0"/>
                          <a:ea typeface="標楷體" pitchFamily="65" charset="-120"/>
                          <a:cs typeface="Times New Roman" pitchFamily="18" charset="0"/>
                        </a:rPr>
                        <a:t>Ω</a:t>
                      </a:r>
                      <a:endParaRPr lang="zh-TW" altLang="en-US" dirty="0">
                        <a:latin typeface="Times New Roman" pitchFamily="18" charset="0"/>
                        <a:ea typeface="標楷體" pitchFamily="65" charset="-120"/>
                        <a:cs typeface="Times New Roman" pitchFamily="18" charset="0"/>
                      </a:endParaRPr>
                    </a:p>
                  </a:txBody>
                  <a:tcPr/>
                </a:tc>
              </a:tr>
              <a:tr h="472555">
                <a:tc>
                  <a:txBody>
                    <a:bodyPr/>
                    <a:lstStyle/>
                    <a:p>
                      <a:r>
                        <a:rPr lang="en-US" altLang="zh-TW" dirty="0" smtClean="0">
                          <a:latin typeface="Times New Roman" pitchFamily="18" charset="0"/>
                          <a:ea typeface="標楷體" pitchFamily="65" charset="-120"/>
                          <a:cs typeface="Times New Roman" pitchFamily="18" charset="0"/>
                        </a:rPr>
                        <a:t>Ron</a:t>
                      </a:r>
                      <a:endParaRPr lang="zh-TW" altLang="en-US" dirty="0">
                        <a:latin typeface="Times New Roman" pitchFamily="18" charset="0"/>
                        <a:ea typeface="標楷體" pitchFamily="65" charset="-120"/>
                        <a:cs typeface="Times New Roman"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TW" sz="1800" b="0" i="0" kern="1200" dirty="0" smtClean="0">
                          <a:solidFill>
                            <a:schemeClr val="dk1"/>
                          </a:solidFill>
                          <a:latin typeface="Times New Roman" pitchFamily="18" charset="0"/>
                          <a:ea typeface="標楷體" pitchFamily="65" charset="-120"/>
                          <a:cs typeface="Times New Roman" pitchFamily="18" charset="0"/>
                        </a:rPr>
                        <a:t>1</a:t>
                      </a:r>
                      <a:r>
                        <a:rPr lang="el-GR" altLang="zh-TW" sz="1800" b="0" i="0" kern="1200" dirty="0" smtClean="0">
                          <a:solidFill>
                            <a:schemeClr val="dk1"/>
                          </a:solidFill>
                          <a:latin typeface="Times New Roman" pitchFamily="18" charset="0"/>
                          <a:ea typeface="標楷體" pitchFamily="65" charset="-120"/>
                          <a:cs typeface="Times New Roman" pitchFamily="18" charset="0"/>
                        </a:rPr>
                        <a:t>Ω</a:t>
                      </a:r>
                      <a:endParaRPr lang="zh-TW" altLang="en-US" dirty="0" smtClean="0">
                        <a:latin typeface="Times New Roman" pitchFamily="18" charset="0"/>
                        <a:ea typeface="標楷體" pitchFamily="65" charset="-120"/>
                        <a:cs typeface="Times New Roman" pitchFamily="18" charset="0"/>
                      </a:endParaRPr>
                    </a:p>
                  </a:txBody>
                  <a:tcPr/>
                </a:tc>
              </a:tr>
              <a:tr h="472555">
                <a:tc>
                  <a:txBody>
                    <a:bodyPr/>
                    <a:lstStyle/>
                    <a:p>
                      <a:r>
                        <a:rPr lang="en-US" altLang="zh-TW" dirty="0" smtClean="0">
                          <a:latin typeface="Times New Roman" pitchFamily="18" charset="0"/>
                          <a:ea typeface="標楷體" pitchFamily="65" charset="-120"/>
                          <a:cs typeface="Times New Roman" pitchFamily="18" charset="0"/>
                        </a:rPr>
                        <a:t>Rout</a:t>
                      </a:r>
                      <a:endParaRPr lang="zh-TW" altLang="en-US" dirty="0">
                        <a:latin typeface="Times New Roman" pitchFamily="18" charset="0"/>
                        <a:ea typeface="標楷體" pitchFamily="65" charset="-120"/>
                        <a:cs typeface="Times New Roman"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TW" sz="1800" b="0" i="0" kern="1200" dirty="0" smtClean="0">
                          <a:solidFill>
                            <a:schemeClr val="dk1"/>
                          </a:solidFill>
                          <a:latin typeface="Times New Roman" pitchFamily="18" charset="0"/>
                          <a:ea typeface="標楷體" pitchFamily="65" charset="-120"/>
                          <a:cs typeface="Times New Roman" pitchFamily="18" charset="0"/>
                        </a:rPr>
                        <a:t>10</a:t>
                      </a:r>
                      <a:r>
                        <a:rPr lang="el-GR" altLang="zh-TW" sz="1800" b="0" i="0" kern="1200" dirty="0" smtClean="0">
                          <a:solidFill>
                            <a:schemeClr val="dk1"/>
                          </a:solidFill>
                          <a:latin typeface="Times New Roman" pitchFamily="18" charset="0"/>
                          <a:ea typeface="標楷體" pitchFamily="65" charset="-120"/>
                          <a:cs typeface="Times New Roman" pitchFamily="18" charset="0"/>
                        </a:rPr>
                        <a:t>Ω</a:t>
                      </a:r>
                      <a:endParaRPr lang="zh-TW" altLang="en-US" dirty="0" smtClean="0">
                        <a:latin typeface="Times New Roman" pitchFamily="18" charset="0"/>
                        <a:ea typeface="標楷體" pitchFamily="65" charset="-120"/>
                        <a:cs typeface="Times New Roman" pitchFamily="18" charset="0"/>
                      </a:endParaRPr>
                    </a:p>
                  </a:txBody>
                  <a:tcPr/>
                </a:tc>
              </a:tr>
              <a:tr h="47255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TW" dirty="0" smtClean="0">
                          <a:latin typeface="Times New Roman" pitchFamily="18" charset="0"/>
                          <a:ea typeface="標楷體" pitchFamily="65" charset="-120"/>
                          <a:cs typeface="Times New Roman" pitchFamily="18" charset="0"/>
                        </a:rPr>
                        <a:t>C1</a:t>
                      </a:r>
                      <a:endParaRPr lang="zh-TW" altLang="en-US" dirty="0" smtClean="0">
                        <a:latin typeface="Times New Roman" pitchFamily="18" charset="0"/>
                        <a:ea typeface="標楷體" pitchFamily="65" charset="-120"/>
                        <a:cs typeface="Times New Roman" pitchFamily="18" charset="0"/>
                      </a:endParaRPr>
                    </a:p>
                  </a:txBody>
                  <a:tcPr/>
                </a:tc>
                <a:tc>
                  <a:txBody>
                    <a:bodyPr/>
                    <a:lstStyle/>
                    <a:p>
                      <a:r>
                        <a:rPr lang="en-US" altLang="zh-TW" dirty="0" smtClean="0">
                          <a:latin typeface="Times New Roman" pitchFamily="18" charset="0"/>
                          <a:ea typeface="標楷體" pitchFamily="65" charset="-120"/>
                          <a:cs typeface="Times New Roman" pitchFamily="18" charset="0"/>
                        </a:rPr>
                        <a:t>50pF</a:t>
                      </a:r>
                      <a:endParaRPr lang="zh-TW" altLang="en-US" dirty="0">
                        <a:latin typeface="Times New Roman" pitchFamily="18" charset="0"/>
                        <a:ea typeface="標楷體" pitchFamily="65" charset="-120"/>
                        <a:cs typeface="Times New Roman" pitchFamily="18" charset="0"/>
                      </a:endParaRPr>
                    </a:p>
                  </a:txBody>
                  <a:tcPr/>
                </a:tc>
              </a:tr>
              <a:tr h="47255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TW" dirty="0" err="1" smtClean="0">
                          <a:latin typeface="Times New Roman" pitchFamily="18" charset="0"/>
                          <a:ea typeface="標楷體" pitchFamily="65" charset="-120"/>
                          <a:cs typeface="Times New Roman" pitchFamily="18" charset="0"/>
                        </a:rPr>
                        <a:t>Lp</a:t>
                      </a:r>
                      <a:endParaRPr lang="zh-TW" altLang="en-US" dirty="0" smtClean="0">
                        <a:latin typeface="Times New Roman" pitchFamily="18" charset="0"/>
                        <a:ea typeface="標楷體" pitchFamily="65" charset="-120"/>
                        <a:cs typeface="Times New Roman" pitchFamily="18" charset="0"/>
                      </a:endParaRPr>
                    </a:p>
                  </a:txBody>
                  <a:tcPr/>
                </a:tc>
                <a:tc>
                  <a:txBody>
                    <a:bodyPr/>
                    <a:lstStyle/>
                    <a:p>
                      <a:r>
                        <a:rPr lang="en-US" altLang="zh-TW" dirty="0" smtClean="0">
                          <a:latin typeface="Times New Roman" pitchFamily="18" charset="0"/>
                          <a:ea typeface="標楷體" pitchFamily="65" charset="-120"/>
                          <a:cs typeface="Times New Roman" pitchFamily="18" charset="0"/>
                        </a:rPr>
                        <a:t>4,9uH</a:t>
                      </a:r>
                      <a:endParaRPr lang="zh-TW" altLang="en-US" dirty="0">
                        <a:latin typeface="Times New Roman" pitchFamily="18" charset="0"/>
                        <a:ea typeface="標楷體" pitchFamily="65" charset="-120"/>
                        <a:cs typeface="Times New Roman" pitchFamily="18" charset="0"/>
                      </a:endParaRPr>
                    </a:p>
                  </a:txBody>
                  <a:tcPr/>
                </a:tc>
              </a:tr>
              <a:tr h="47255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TW" dirty="0" err="1" smtClean="0">
                          <a:latin typeface="Times New Roman" pitchFamily="18" charset="0"/>
                          <a:ea typeface="標楷體" pitchFamily="65" charset="-120"/>
                          <a:cs typeface="Times New Roman" pitchFamily="18" charset="0"/>
                        </a:rPr>
                        <a:t>Rp</a:t>
                      </a:r>
                      <a:endParaRPr lang="zh-TW" altLang="en-US" dirty="0" smtClean="0">
                        <a:latin typeface="Times New Roman" pitchFamily="18" charset="0"/>
                        <a:ea typeface="標楷體" pitchFamily="65" charset="-120"/>
                        <a:cs typeface="Times New Roman"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TW" dirty="0" smtClean="0">
                          <a:latin typeface="Times New Roman" pitchFamily="18" charset="0"/>
                          <a:ea typeface="標楷體" pitchFamily="65" charset="-120"/>
                          <a:cs typeface="Times New Roman" pitchFamily="18" charset="0"/>
                        </a:rPr>
                        <a:t>0.05</a:t>
                      </a:r>
                      <a:r>
                        <a:rPr lang="el-GR" altLang="zh-TW" sz="1800" b="0" i="0" kern="1200" dirty="0" smtClean="0">
                          <a:solidFill>
                            <a:schemeClr val="dk1"/>
                          </a:solidFill>
                          <a:latin typeface="Times New Roman" pitchFamily="18" charset="0"/>
                          <a:ea typeface="標楷體" pitchFamily="65" charset="-120"/>
                          <a:cs typeface="Times New Roman" pitchFamily="18" charset="0"/>
                        </a:rPr>
                        <a:t>Ω</a:t>
                      </a:r>
                      <a:endParaRPr lang="zh-TW" altLang="en-US" dirty="0" smtClean="0">
                        <a:latin typeface="Times New Roman" pitchFamily="18" charset="0"/>
                        <a:ea typeface="標楷體" pitchFamily="65" charset="-120"/>
                        <a:cs typeface="Times New Roman" pitchFamily="18" charset="0"/>
                      </a:endParaRPr>
                    </a:p>
                  </a:txBody>
                  <a:tcPr/>
                </a:tc>
              </a:tr>
              <a:tr h="472555">
                <a:tc>
                  <a:txBody>
                    <a:bodyPr/>
                    <a:lstStyle/>
                    <a:p>
                      <a:r>
                        <a:rPr lang="en-US" altLang="zh-TW" dirty="0" smtClean="0">
                          <a:latin typeface="Times New Roman" pitchFamily="18" charset="0"/>
                          <a:ea typeface="標楷體" pitchFamily="65" charset="-120"/>
                          <a:cs typeface="Times New Roman" pitchFamily="18" charset="0"/>
                        </a:rPr>
                        <a:t>Rout</a:t>
                      </a:r>
                      <a:endParaRPr lang="zh-TW" altLang="en-US" dirty="0">
                        <a:latin typeface="Times New Roman" pitchFamily="18" charset="0"/>
                        <a:ea typeface="標楷體" pitchFamily="65" charset="-120"/>
                        <a:cs typeface="Times New Roman"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TW" sz="1800" b="0" i="0" kern="1200" dirty="0" smtClean="0">
                          <a:solidFill>
                            <a:schemeClr val="dk1"/>
                          </a:solidFill>
                          <a:latin typeface="Times New Roman" pitchFamily="18" charset="0"/>
                          <a:ea typeface="標楷體" pitchFamily="65" charset="-120"/>
                          <a:cs typeface="Times New Roman" pitchFamily="18" charset="0"/>
                        </a:rPr>
                        <a:t>2</a:t>
                      </a:r>
                      <a:r>
                        <a:rPr lang="el-GR" altLang="zh-TW" sz="1800" b="0" i="0" kern="1200" dirty="0" smtClean="0">
                          <a:solidFill>
                            <a:schemeClr val="dk1"/>
                          </a:solidFill>
                          <a:latin typeface="Times New Roman" pitchFamily="18" charset="0"/>
                          <a:ea typeface="標楷體" pitchFamily="65" charset="-120"/>
                          <a:cs typeface="Times New Roman" pitchFamily="18" charset="0"/>
                        </a:rPr>
                        <a:t>Ω</a:t>
                      </a:r>
                      <a:endParaRPr lang="zh-TW" altLang="en-US" dirty="0" smtClean="0">
                        <a:latin typeface="Times New Roman" pitchFamily="18" charset="0"/>
                        <a:ea typeface="標楷體" pitchFamily="65" charset="-120"/>
                        <a:cs typeface="Times New Roman" pitchFamily="18" charset="0"/>
                      </a:endParaRPr>
                    </a:p>
                  </a:txBody>
                  <a:tcPr/>
                </a:tc>
              </a:tr>
              <a:tr h="472555">
                <a:tc>
                  <a:txBody>
                    <a:bodyPr/>
                    <a:lstStyle/>
                    <a:p>
                      <a:r>
                        <a:rPr lang="en-US" altLang="zh-TW" dirty="0" smtClean="0">
                          <a:latin typeface="Times New Roman" pitchFamily="18" charset="0"/>
                          <a:ea typeface="標楷體" pitchFamily="65" charset="-120"/>
                          <a:cs typeface="Times New Roman" pitchFamily="18" charset="0"/>
                        </a:rPr>
                        <a:t>f</a:t>
                      </a:r>
                      <a:endParaRPr lang="zh-TW" altLang="en-US" dirty="0">
                        <a:latin typeface="Times New Roman" pitchFamily="18" charset="0"/>
                        <a:ea typeface="標楷體" pitchFamily="65" charset="-120"/>
                        <a:cs typeface="Times New Roman" pitchFamily="18" charset="0"/>
                      </a:endParaRPr>
                    </a:p>
                  </a:txBody>
                  <a:tcPr/>
                </a:tc>
                <a:tc>
                  <a:txBody>
                    <a:bodyPr/>
                    <a:lstStyle/>
                    <a:p>
                      <a:r>
                        <a:rPr lang="en-US" altLang="zh-TW" dirty="0" smtClean="0">
                          <a:latin typeface="Times New Roman" pitchFamily="18" charset="0"/>
                          <a:ea typeface="標楷體" pitchFamily="65" charset="-120"/>
                          <a:cs typeface="Times New Roman" pitchFamily="18" charset="0"/>
                        </a:rPr>
                        <a:t>800KHz</a:t>
                      </a:r>
                      <a:endParaRPr lang="zh-TW" altLang="en-US" dirty="0">
                        <a:latin typeface="Times New Roman" pitchFamily="18" charset="0"/>
                        <a:ea typeface="標楷體" pitchFamily="65" charset="-120"/>
                        <a:cs typeface="Times New Roman" pitchFamily="18" charset="0"/>
                      </a:endParaRPr>
                    </a:p>
                  </a:txBody>
                  <a:tcPr/>
                </a:tc>
              </a:tr>
            </a:tbl>
          </a:graphicData>
        </a:graphic>
      </p:graphicFrame>
      <p:pic>
        <p:nvPicPr>
          <p:cNvPr id="7" name="圖片 6"/>
          <p:cNvPicPr>
            <a:picLocks noChangeAspect="1"/>
          </p:cNvPicPr>
          <p:nvPr/>
        </p:nvPicPr>
        <p:blipFill>
          <a:blip r:embed="rId2"/>
          <a:stretch>
            <a:fillRect/>
          </a:stretch>
        </p:blipFill>
        <p:spPr>
          <a:xfrm>
            <a:off x="1392093" y="2284496"/>
            <a:ext cx="5673493" cy="4101888"/>
          </a:xfrm>
          <a:prstGeom prst="rect">
            <a:avLst/>
          </a:prstGeom>
        </p:spPr>
      </p:pic>
    </p:spTree>
    <p:extLst>
      <p:ext uri="{BB962C8B-B14F-4D97-AF65-F5344CB8AC3E}">
        <p14:creationId xmlns:p14="http://schemas.microsoft.com/office/powerpoint/2010/main" val="17661285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1"/>
          <p:cNvSpPr>
            <a:spLocks noGrp="1"/>
          </p:cNvSpPr>
          <p:nvPr>
            <p:ph type="title"/>
          </p:nvPr>
        </p:nvSpPr>
        <p:spPr>
          <a:xfrm>
            <a:off x="1295400" y="381000"/>
            <a:ext cx="9601200" cy="1143000"/>
          </a:xfrm>
        </p:spPr>
        <p:txBody>
          <a:bodyPr/>
          <a:lstStyle/>
          <a:p>
            <a:r>
              <a:rPr lang="en-US" altLang="zh-TW" dirty="0" smtClean="0"/>
              <a:t>Class E</a:t>
            </a:r>
            <a:r>
              <a:rPr lang="zh-TW" altLang="en-US" dirty="0" smtClean="0"/>
              <a:t>效率推導</a:t>
            </a:r>
            <a:endParaRPr lang="zh-TW" dirty="0"/>
          </a:p>
        </p:txBody>
      </p:sp>
      <p:sp>
        <p:nvSpPr>
          <p:cNvPr id="4" name="內容版面配置區 2"/>
          <p:cNvSpPr>
            <a:spLocks noGrp="1"/>
          </p:cNvSpPr>
          <p:nvPr>
            <p:ph idx="1"/>
          </p:nvPr>
        </p:nvSpPr>
        <p:spPr>
          <a:xfrm>
            <a:off x="1209339" y="1524000"/>
            <a:ext cx="9601200" cy="4114800"/>
          </a:xfrm>
        </p:spPr>
        <p:txBody>
          <a:bodyPr>
            <a:noAutofit/>
          </a:bodyPr>
          <a:lstStyle/>
          <a:p>
            <a:r>
              <a:rPr lang="zh-TW" altLang="en-US" sz="2400" b="1" dirty="0">
                <a:latin typeface="標楷體" panose="03000509000000000000" pitchFamily="65" charset="-120"/>
                <a:ea typeface="標楷體" panose="03000509000000000000" pitchFamily="65" charset="-120"/>
              </a:rPr>
              <a:t>假設二極體理想</a:t>
            </a:r>
            <a:endParaRPr lang="en-US" altLang="zh-TW" sz="2400" b="1" dirty="0">
              <a:latin typeface="標楷體" panose="03000509000000000000" pitchFamily="65" charset="-120"/>
              <a:ea typeface="標楷體" panose="03000509000000000000" pitchFamily="65" charset="-120"/>
            </a:endParaRPr>
          </a:p>
          <a:p>
            <a:endParaRPr lang="en-US" altLang="zh-TW" sz="2400" b="1" dirty="0">
              <a:latin typeface="標楷體" panose="03000509000000000000" pitchFamily="65" charset="-120"/>
              <a:ea typeface="標楷體" panose="03000509000000000000" pitchFamily="65" charset="-120"/>
            </a:endParaRPr>
          </a:p>
          <a:p>
            <a:endParaRPr lang="en-US" altLang="zh-TW" sz="2400" b="1" dirty="0" smtClean="0">
              <a:latin typeface="標楷體" panose="03000509000000000000" pitchFamily="65" charset="-120"/>
              <a:ea typeface="標楷體" panose="03000509000000000000" pitchFamily="65" charset="-120"/>
            </a:endParaRPr>
          </a:p>
          <a:p>
            <a:endParaRPr lang="en-US" altLang="zh-TW" sz="2400" b="1" dirty="0">
              <a:latin typeface="標楷體" panose="03000509000000000000" pitchFamily="65" charset="-120"/>
              <a:ea typeface="標楷體" panose="03000509000000000000" pitchFamily="65" charset="-120"/>
            </a:endParaRPr>
          </a:p>
          <a:p>
            <a:endParaRPr lang="en-US" altLang="zh-TW" sz="2400" b="1" dirty="0" smtClean="0">
              <a:latin typeface="標楷體" panose="03000509000000000000" pitchFamily="65" charset="-120"/>
              <a:ea typeface="標楷體" panose="03000509000000000000" pitchFamily="65" charset="-120"/>
            </a:endParaRPr>
          </a:p>
          <a:p>
            <a:endParaRPr lang="en-US" altLang="zh-TW" sz="2400" b="1" dirty="0">
              <a:latin typeface="標楷體" panose="03000509000000000000" pitchFamily="65" charset="-120"/>
              <a:ea typeface="標楷體" panose="03000509000000000000" pitchFamily="65" charset="-120"/>
            </a:endParaRPr>
          </a:p>
          <a:p>
            <a:pPr marL="45720" indent="0">
              <a:buNone/>
            </a:pPr>
            <a:r>
              <a:rPr lang="en-US" altLang="zh-TW" sz="2400" b="1" dirty="0" smtClean="0">
                <a:latin typeface="標楷體" panose="03000509000000000000" pitchFamily="65" charset="-120"/>
                <a:ea typeface="標楷體" panose="03000509000000000000" pitchFamily="65" charset="-120"/>
              </a:rPr>
              <a:t>        </a:t>
            </a:r>
            <a:endParaRPr lang="zh-TW" altLang="en-US" sz="2400" b="1" dirty="0">
              <a:latin typeface="標楷體" panose="03000509000000000000" pitchFamily="65" charset="-120"/>
              <a:ea typeface="標楷體" panose="03000509000000000000" pitchFamily="65" charset="-120"/>
            </a:endParaRPr>
          </a:p>
        </p:txBody>
      </p:sp>
      <p:sp>
        <p:nvSpPr>
          <p:cNvPr id="6" name="文字方塊 5"/>
          <p:cNvSpPr txBox="1"/>
          <p:nvPr/>
        </p:nvSpPr>
        <p:spPr>
          <a:xfrm>
            <a:off x="8904248" y="1253344"/>
            <a:ext cx="184731" cy="369332"/>
          </a:xfrm>
          <a:prstGeom prst="rect">
            <a:avLst/>
          </a:prstGeom>
          <a:noFill/>
        </p:spPr>
        <p:txBody>
          <a:bodyPr wrap="none" rtlCol="0">
            <a:spAutoFit/>
          </a:bodyPr>
          <a:lstStyle/>
          <a:p>
            <a:endParaRPr lang="zh-TW" altLang="en-US" dirty="0"/>
          </a:p>
        </p:txBody>
      </p:sp>
      <p:sp>
        <p:nvSpPr>
          <p:cNvPr id="9" name="文字方塊 8"/>
          <p:cNvSpPr txBox="1"/>
          <p:nvPr/>
        </p:nvSpPr>
        <p:spPr>
          <a:xfrm>
            <a:off x="6630899" y="1794656"/>
            <a:ext cx="1515291" cy="646331"/>
          </a:xfrm>
          <a:prstGeom prst="rect">
            <a:avLst/>
          </a:prstGeom>
          <a:noFill/>
        </p:spPr>
        <p:txBody>
          <a:bodyPr wrap="square" rtlCol="0">
            <a:spAutoFit/>
          </a:bodyPr>
          <a:lstStyle/>
          <a:p>
            <a:r>
              <a:rPr lang="en-US" altLang="zh-TW" dirty="0" smtClean="0">
                <a:latin typeface="標楷體" pitchFamily="65" charset="-120"/>
                <a:ea typeface="標楷體" pitchFamily="65" charset="-120"/>
              </a:rPr>
              <a:t>SWITCH ON</a:t>
            </a:r>
          </a:p>
          <a:p>
            <a:r>
              <a:rPr lang="zh-TW" altLang="en-US" dirty="0" smtClean="0">
                <a:latin typeface="標楷體" pitchFamily="65" charset="-120"/>
                <a:ea typeface="標楷體" pitchFamily="65" charset="-120"/>
              </a:rPr>
              <a:t>小漣波近似：</a:t>
            </a:r>
            <a:endParaRPr lang="zh-TW" altLang="en-US" dirty="0">
              <a:latin typeface="標楷體" pitchFamily="65" charset="-120"/>
              <a:ea typeface="標楷體" pitchFamily="65" charset="-120"/>
            </a:endParaRPr>
          </a:p>
        </p:txBody>
      </p:sp>
      <p:graphicFrame>
        <p:nvGraphicFramePr>
          <p:cNvPr id="11" name="Object 5"/>
          <p:cNvGraphicFramePr>
            <a:graphicFrameLocks noChangeAspect="1"/>
          </p:cNvGraphicFramePr>
          <p:nvPr>
            <p:extLst>
              <p:ext uri="{D42A27DB-BD31-4B8C-83A1-F6EECF244321}">
                <p14:modId xmlns:p14="http://schemas.microsoft.com/office/powerpoint/2010/main" val="2153165956"/>
              </p:ext>
            </p:extLst>
          </p:nvPr>
        </p:nvGraphicFramePr>
        <p:xfrm>
          <a:off x="7489825" y="2681288"/>
          <a:ext cx="2220913" cy="827087"/>
        </p:xfrm>
        <a:graphic>
          <a:graphicData uri="http://schemas.openxmlformats.org/presentationml/2006/ole">
            <mc:AlternateContent xmlns:mc="http://schemas.openxmlformats.org/markup-compatibility/2006">
              <mc:Choice xmlns:v="urn:schemas-microsoft-com:vml" Requires="v">
                <p:oleObj spid="_x0000_s7288" name="方程式" r:id="rId3" imgW="1841400" imgH="685800" progId="Equation.3">
                  <p:embed/>
                </p:oleObj>
              </mc:Choice>
              <mc:Fallback>
                <p:oleObj name="方程式" r:id="rId3" imgW="1841400" imgH="685800" progId="Equation.3">
                  <p:embed/>
                  <p:pic>
                    <p:nvPicPr>
                      <p:cNvPr id="0" name=""/>
                      <p:cNvPicPr>
                        <a:picLocks noChangeAspect="1" noChangeArrowheads="1"/>
                      </p:cNvPicPr>
                      <p:nvPr/>
                    </p:nvPicPr>
                    <p:blipFill>
                      <a:blip r:embed="rId4"/>
                      <a:srcRect/>
                      <a:stretch>
                        <a:fillRect/>
                      </a:stretch>
                    </p:blipFill>
                    <p:spPr bwMode="auto">
                      <a:xfrm>
                        <a:off x="7489825" y="2681288"/>
                        <a:ext cx="2220913" cy="82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文字方塊 11"/>
          <p:cNvSpPr txBox="1"/>
          <p:nvPr/>
        </p:nvSpPr>
        <p:spPr>
          <a:xfrm>
            <a:off x="6498298" y="4384169"/>
            <a:ext cx="1515291" cy="646331"/>
          </a:xfrm>
          <a:prstGeom prst="rect">
            <a:avLst/>
          </a:prstGeom>
          <a:noFill/>
        </p:spPr>
        <p:txBody>
          <a:bodyPr wrap="square" rtlCol="0">
            <a:spAutoFit/>
          </a:bodyPr>
          <a:lstStyle/>
          <a:p>
            <a:r>
              <a:rPr lang="en-US" altLang="zh-TW" dirty="0">
                <a:latin typeface="標楷體" pitchFamily="65" charset="-120"/>
                <a:ea typeface="標楷體" pitchFamily="65" charset="-120"/>
              </a:rPr>
              <a:t>SWITCH </a:t>
            </a:r>
            <a:r>
              <a:rPr lang="en-US" altLang="zh-TW" dirty="0" smtClean="0">
                <a:latin typeface="標楷體" pitchFamily="65" charset="-120"/>
                <a:ea typeface="標楷體" pitchFamily="65" charset="-120"/>
              </a:rPr>
              <a:t>OFF</a:t>
            </a:r>
            <a:endParaRPr lang="en-US" altLang="zh-TW" dirty="0">
              <a:latin typeface="標楷體" pitchFamily="65" charset="-120"/>
              <a:ea typeface="標楷體" pitchFamily="65" charset="-120"/>
            </a:endParaRPr>
          </a:p>
          <a:p>
            <a:r>
              <a:rPr lang="zh-TW" altLang="en-US" dirty="0" smtClean="0">
                <a:latin typeface="標楷體" pitchFamily="65" charset="-120"/>
                <a:ea typeface="標楷體" pitchFamily="65" charset="-120"/>
              </a:rPr>
              <a:t>小漣波近似：</a:t>
            </a:r>
            <a:endParaRPr lang="zh-TW" altLang="en-US" dirty="0">
              <a:latin typeface="標楷體" pitchFamily="65" charset="-120"/>
              <a:ea typeface="標楷體" pitchFamily="65" charset="-120"/>
            </a:endParaRPr>
          </a:p>
        </p:txBody>
      </p:sp>
      <p:graphicFrame>
        <p:nvGraphicFramePr>
          <p:cNvPr id="13" name="Object 6"/>
          <p:cNvGraphicFramePr>
            <a:graphicFrameLocks noChangeAspect="1"/>
          </p:cNvGraphicFramePr>
          <p:nvPr>
            <p:extLst>
              <p:ext uri="{D42A27DB-BD31-4B8C-83A1-F6EECF244321}">
                <p14:modId xmlns:p14="http://schemas.microsoft.com/office/powerpoint/2010/main" val="3374673293"/>
              </p:ext>
            </p:extLst>
          </p:nvPr>
        </p:nvGraphicFramePr>
        <p:xfrm>
          <a:off x="7480300" y="5133975"/>
          <a:ext cx="1838325" cy="863600"/>
        </p:xfrm>
        <a:graphic>
          <a:graphicData uri="http://schemas.openxmlformats.org/presentationml/2006/ole">
            <mc:AlternateContent xmlns:mc="http://schemas.openxmlformats.org/markup-compatibility/2006">
              <mc:Choice xmlns:v="urn:schemas-microsoft-com:vml" Requires="v">
                <p:oleObj spid="_x0000_s7289" name="方程式" r:id="rId5" imgW="1460160" imgH="685800" progId="Equation.3">
                  <p:embed/>
                </p:oleObj>
              </mc:Choice>
              <mc:Fallback>
                <p:oleObj name="方程式" r:id="rId5" imgW="1460160" imgH="685800" progId="Equation.3">
                  <p:embed/>
                  <p:pic>
                    <p:nvPicPr>
                      <p:cNvPr id="0" name=""/>
                      <p:cNvPicPr>
                        <a:picLocks noChangeAspect="1" noChangeArrowheads="1"/>
                      </p:cNvPicPr>
                      <p:nvPr/>
                    </p:nvPicPr>
                    <p:blipFill>
                      <a:blip r:embed="rId6"/>
                      <a:srcRect/>
                      <a:stretch>
                        <a:fillRect/>
                      </a:stretch>
                    </p:blipFill>
                    <p:spPr bwMode="auto">
                      <a:xfrm>
                        <a:off x="7480300" y="5133975"/>
                        <a:ext cx="1838325"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8" name="圖片 7"/>
          <p:cNvPicPr>
            <a:picLocks noChangeAspect="1"/>
          </p:cNvPicPr>
          <p:nvPr/>
        </p:nvPicPr>
        <p:blipFill>
          <a:blip r:embed="rId7"/>
          <a:stretch>
            <a:fillRect/>
          </a:stretch>
        </p:blipFill>
        <p:spPr>
          <a:xfrm>
            <a:off x="1768723" y="1904392"/>
            <a:ext cx="3762375" cy="4959554"/>
          </a:xfrm>
          <a:prstGeom prst="rect">
            <a:avLst/>
          </a:prstGeom>
        </p:spPr>
      </p:pic>
    </p:spTree>
    <p:extLst>
      <p:ext uri="{BB962C8B-B14F-4D97-AF65-F5344CB8AC3E}">
        <p14:creationId xmlns:p14="http://schemas.microsoft.com/office/powerpoint/2010/main" val="37549527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1"/>
          <p:cNvSpPr>
            <a:spLocks noGrp="1"/>
          </p:cNvSpPr>
          <p:nvPr>
            <p:ph type="title"/>
          </p:nvPr>
        </p:nvSpPr>
        <p:spPr>
          <a:xfrm>
            <a:off x="1295400" y="381000"/>
            <a:ext cx="9601200" cy="1143000"/>
          </a:xfrm>
        </p:spPr>
        <p:txBody>
          <a:bodyPr/>
          <a:lstStyle/>
          <a:p>
            <a:r>
              <a:rPr lang="en-US" altLang="zh-TW" dirty="0" smtClean="0"/>
              <a:t>Class E</a:t>
            </a:r>
            <a:r>
              <a:rPr lang="zh-TW" altLang="en-US" dirty="0" smtClean="0"/>
              <a:t>效率推導</a:t>
            </a:r>
            <a:endParaRPr lang="zh-TW" dirty="0"/>
          </a:p>
        </p:txBody>
      </p:sp>
      <p:sp>
        <p:nvSpPr>
          <p:cNvPr id="6" name="文字方塊 5"/>
          <p:cNvSpPr txBox="1"/>
          <p:nvPr/>
        </p:nvSpPr>
        <p:spPr>
          <a:xfrm>
            <a:off x="8904248" y="1253344"/>
            <a:ext cx="184731" cy="369332"/>
          </a:xfrm>
          <a:prstGeom prst="rect">
            <a:avLst/>
          </a:prstGeom>
          <a:noFill/>
        </p:spPr>
        <p:txBody>
          <a:bodyPr wrap="none" rtlCol="0">
            <a:spAutoFit/>
          </a:bodyPr>
          <a:lstStyle/>
          <a:p>
            <a:endParaRPr lang="zh-TW" altLang="en-US" dirty="0"/>
          </a:p>
        </p:txBody>
      </p:sp>
      <p:sp>
        <p:nvSpPr>
          <p:cNvPr id="25" name="投影片編號版面配置區 3"/>
          <p:cNvSpPr txBox="1">
            <a:spLocks/>
          </p:cNvSpPr>
          <p:nvPr/>
        </p:nvSpPr>
        <p:spPr bwMode="gray">
          <a:xfrm>
            <a:off x="9896085" y="6096781"/>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2000" kern="1200">
                <a:solidFill>
                  <a:srgbClr val="FE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35B5AA7-147E-45BD-8BEE-00031081212D}" type="slidenum">
              <a:rPr lang="zh-TW" altLang="en-US" smtClean="0"/>
              <a:pPr/>
              <a:t>9</a:t>
            </a:fld>
            <a:endParaRPr lang="zh-TW" altLang="en-US"/>
          </a:p>
        </p:txBody>
      </p:sp>
      <p:graphicFrame>
        <p:nvGraphicFramePr>
          <p:cNvPr id="26" name="Object 2"/>
          <p:cNvGraphicFramePr>
            <a:graphicFrameLocks noChangeAspect="1"/>
          </p:cNvGraphicFramePr>
          <p:nvPr>
            <p:extLst>
              <p:ext uri="{D42A27DB-BD31-4B8C-83A1-F6EECF244321}">
                <p14:modId xmlns:p14="http://schemas.microsoft.com/office/powerpoint/2010/main" val="1456985840"/>
              </p:ext>
            </p:extLst>
          </p:nvPr>
        </p:nvGraphicFramePr>
        <p:xfrm>
          <a:off x="3603625" y="1997075"/>
          <a:ext cx="4995863" cy="1222375"/>
        </p:xfrm>
        <a:graphic>
          <a:graphicData uri="http://schemas.openxmlformats.org/presentationml/2006/ole">
            <mc:AlternateContent xmlns:mc="http://schemas.openxmlformats.org/markup-compatibility/2006">
              <mc:Choice xmlns:v="urn:schemas-microsoft-com:vml" Requires="v">
                <p:oleObj spid="_x0000_s8312" name="方程式" r:id="rId3" imgW="3009600" imgH="736560" progId="Equation.3">
                  <p:embed/>
                </p:oleObj>
              </mc:Choice>
              <mc:Fallback>
                <p:oleObj name="方程式" r:id="rId3" imgW="3009600" imgH="736560" progId="Equation.3">
                  <p:embed/>
                  <p:pic>
                    <p:nvPicPr>
                      <p:cNvPr id="0" name=""/>
                      <p:cNvPicPr>
                        <a:picLocks noChangeAspect="1" noChangeArrowheads="1"/>
                      </p:cNvPicPr>
                      <p:nvPr/>
                    </p:nvPicPr>
                    <p:blipFill>
                      <a:blip r:embed="rId4"/>
                      <a:srcRect/>
                      <a:stretch>
                        <a:fillRect/>
                      </a:stretch>
                    </p:blipFill>
                    <p:spPr bwMode="auto">
                      <a:xfrm>
                        <a:off x="3603625" y="1997075"/>
                        <a:ext cx="4995863" cy="122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 name="文字方塊 26"/>
          <p:cNvSpPr txBox="1"/>
          <p:nvPr/>
        </p:nvSpPr>
        <p:spPr>
          <a:xfrm>
            <a:off x="1996303" y="1408151"/>
            <a:ext cx="2560319" cy="369332"/>
          </a:xfrm>
          <a:prstGeom prst="rect">
            <a:avLst/>
          </a:prstGeom>
          <a:noFill/>
        </p:spPr>
        <p:txBody>
          <a:bodyPr wrap="square" rtlCol="0">
            <a:spAutoFit/>
          </a:bodyPr>
          <a:lstStyle/>
          <a:p>
            <a:r>
              <a:rPr lang="en-US" altLang="zh-TW" dirty="0" smtClean="0">
                <a:latin typeface="Times New Roman" pitchFamily="18" charset="0"/>
                <a:ea typeface="標楷體" pitchFamily="65" charset="-120"/>
                <a:cs typeface="Times New Roman" pitchFamily="18" charset="0"/>
              </a:rPr>
              <a:t>Volt Second Balance</a:t>
            </a:r>
            <a:r>
              <a:rPr lang="zh-TW" altLang="en-US" dirty="0" smtClean="0">
                <a:latin typeface="Times New Roman" pitchFamily="18" charset="0"/>
                <a:ea typeface="標楷體" pitchFamily="65" charset="-120"/>
                <a:cs typeface="Times New Roman" pitchFamily="18" charset="0"/>
              </a:rPr>
              <a:t>：</a:t>
            </a:r>
            <a:endParaRPr lang="zh-TW" altLang="en-US" dirty="0">
              <a:latin typeface="Times New Roman" pitchFamily="18" charset="0"/>
              <a:ea typeface="標楷體" pitchFamily="65" charset="-120"/>
              <a:cs typeface="Times New Roman" pitchFamily="18" charset="0"/>
            </a:endParaRPr>
          </a:p>
        </p:txBody>
      </p:sp>
      <p:sp>
        <p:nvSpPr>
          <p:cNvPr id="28" name="文字方塊 27"/>
          <p:cNvSpPr txBox="1"/>
          <p:nvPr/>
        </p:nvSpPr>
        <p:spPr>
          <a:xfrm>
            <a:off x="2018074" y="3505467"/>
            <a:ext cx="3090090" cy="369332"/>
          </a:xfrm>
          <a:prstGeom prst="rect">
            <a:avLst/>
          </a:prstGeom>
          <a:noFill/>
        </p:spPr>
        <p:txBody>
          <a:bodyPr wrap="square" rtlCol="0">
            <a:spAutoFit/>
          </a:bodyPr>
          <a:lstStyle/>
          <a:p>
            <a:r>
              <a:rPr lang="en-US" altLang="zh-TW" dirty="0" smtClean="0">
                <a:latin typeface="Times New Roman" pitchFamily="18" charset="0"/>
                <a:ea typeface="標楷體" pitchFamily="65" charset="-120"/>
                <a:cs typeface="Times New Roman" pitchFamily="18" charset="0"/>
              </a:rPr>
              <a:t>Capacitor Charge  Balance</a:t>
            </a:r>
            <a:r>
              <a:rPr lang="zh-TW" altLang="en-US" dirty="0" smtClean="0">
                <a:latin typeface="Times New Roman" pitchFamily="18" charset="0"/>
                <a:ea typeface="標楷體" pitchFamily="65" charset="-120"/>
                <a:cs typeface="Times New Roman" pitchFamily="18" charset="0"/>
              </a:rPr>
              <a:t>：</a:t>
            </a:r>
            <a:endParaRPr lang="zh-TW" altLang="en-US" dirty="0">
              <a:latin typeface="Times New Roman" pitchFamily="18" charset="0"/>
              <a:ea typeface="標楷體" pitchFamily="65" charset="-120"/>
              <a:cs typeface="Times New Roman" pitchFamily="18" charset="0"/>
            </a:endParaRPr>
          </a:p>
        </p:txBody>
      </p:sp>
      <p:graphicFrame>
        <p:nvGraphicFramePr>
          <p:cNvPr id="29" name="Object 3"/>
          <p:cNvGraphicFramePr>
            <a:graphicFrameLocks noChangeAspect="1"/>
          </p:cNvGraphicFramePr>
          <p:nvPr>
            <p:extLst>
              <p:ext uri="{D42A27DB-BD31-4B8C-83A1-F6EECF244321}">
                <p14:modId xmlns:p14="http://schemas.microsoft.com/office/powerpoint/2010/main" val="4069850299"/>
              </p:ext>
            </p:extLst>
          </p:nvPr>
        </p:nvGraphicFramePr>
        <p:xfrm>
          <a:off x="2357438" y="3943350"/>
          <a:ext cx="6391275" cy="2135188"/>
        </p:xfrm>
        <a:graphic>
          <a:graphicData uri="http://schemas.openxmlformats.org/presentationml/2006/ole">
            <mc:AlternateContent xmlns:mc="http://schemas.openxmlformats.org/markup-compatibility/2006">
              <mc:Choice xmlns:v="urn:schemas-microsoft-com:vml" Requires="v">
                <p:oleObj spid="_x0000_s8313" name="方程式" r:id="rId5" imgW="3492360" imgH="1371600" progId="Equation.3">
                  <p:embed/>
                </p:oleObj>
              </mc:Choice>
              <mc:Fallback>
                <p:oleObj name="方程式" r:id="rId5" imgW="3492360" imgH="1371600" progId="Equation.3">
                  <p:embed/>
                  <p:pic>
                    <p:nvPicPr>
                      <p:cNvPr id="0" name=""/>
                      <p:cNvPicPr>
                        <a:picLocks noChangeAspect="1" noChangeArrowheads="1"/>
                      </p:cNvPicPr>
                      <p:nvPr/>
                    </p:nvPicPr>
                    <p:blipFill>
                      <a:blip r:embed="rId6"/>
                      <a:srcRect/>
                      <a:stretch>
                        <a:fillRect/>
                      </a:stretch>
                    </p:blipFill>
                    <p:spPr bwMode="auto">
                      <a:xfrm>
                        <a:off x="2357438" y="3943350"/>
                        <a:ext cx="6391275" cy="213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651463738"/>
      </p:ext>
    </p:extLst>
  </p:cSld>
  <p:clrMapOvr>
    <a:masterClrMapping/>
  </p:clrMapOvr>
  <p:timing>
    <p:tnLst>
      <p:par>
        <p:cTn id="1" dur="indefinite" restart="never" nodeType="tmRoot"/>
      </p:par>
    </p:tnLst>
  </p:timing>
</p:sld>
</file>

<file path=ppt/theme/theme1.xml><?xml version="1.0" encoding="utf-8"?>
<a:theme xmlns:a="http://schemas.openxmlformats.org/drawingml/2006/main" name="絲縷">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478</TotalTime>
  <Words>712</Words>
  <Application>Microsoft Office PowerPoint</Application>
  <PresentationFormat>寬螢幕</PresentationFormat>
  <Paragraphs>317</Paragraphs>
  <Slides>25</Slides>
  <Notes>0</Notes>
  <HiddenSlides>0</HiddenSlides>
  <MMClips>0</MMClips>
  <ScaleCrop>false</ScaleCrop>
  <HeadingPairs>
    <vt:vector size="8" baseType="variant">
      <vt:variant>
        <vt:lpstr>使用字型</vt:lpstr>
      </vt:variant>
      <vt:variant>
        <vt:i4>9</vt:i4>
      </vt:variant>
      <vt:variant>
        <vt:lpstr>佈景主題</vt:lpstr>
      </vt:variant>
      <vt:variant>
        <vt:i4>1</vt:i4>
      </vt:variant>
      <vt:variant>
        <vt:lpstr>內嵌 OLE 伺服程式</vt:lpstr>
      </vt:variant>
      <vt:variant>
        <vt:i4>1</vt:i4>
      </vt:variant>
      <vt:variant>
        <vt:lpstr>投影片標題</vt:lpstr>
      </vt:variant>
      <vt:variant>
        <vt:i4>25</vt:i4>
      </vt:variant>
    </vt:vector>
  </HeadingPairs>
  <TitlesOfParts>
    <vt:vector size="36" baseType="lpstr">
      <vt:lpstr>GungsuhChe</vt:lpstr>
      <vt:lpstr>微軟正黑體</vt:lpstr>
      <vt:lpstr>新細明體</vt:lpstr>
      <vt:lpstr>標楷體</vt:lpstr>
      <vt:lpstr>Arial</vt:lpstr>
      <vt:lpstr>Century Gothic</vt:lpstr>
      <vt:lpstr>Times New Roman</vt:lpstr>
      <vt:lpstr>Wingdings</vt:lpstr>
      <vt:lpstr>Wingdings 3</vt:lpstr>
      <vt:lpstr>絲縷</vt:lpstr>
      <vt:lpstr>方程式</vt:lpstr>
      <vt:lpstr>PowerPoint 簡報</vt:lpstr>
      <vt:lpstr>目錄:</vt:lpstr>
      <vt:lpstr>專利介紹</vt:lpstr>
      <vt:lpstr>目錄:</vt:lpstr>
      <vt:lpstr>Class E效率推導</vt:lpstr>
      <vt:lpstr>Class E效率推導</vt:lpstr>
      <vt:lpstr>Class E效率推導</vt:lpstr>
      <vt:lpstr>Class E效率推導</vt:lpstr>
      <vt:lpstr>Class E效率推導</vt:lpstr>
      <vt:lpstr>Class E效率推導</vt:lpstr>
      <vt:lpstr>Class E效率推導</vt:lpstr>
      <vt:lpstr>Class E效率推導</vt:lpstr>
      <vt:lpstr>Class E效率推導</vt:lpstr>
      <vt:lpstr>Class E效率推導</vt:lpstr>
      <vt:lpstr>目錄:</vt:lpstr>
      <vt:lpstr>Class D效率推導</vt:lpstr>
      <vt:lpstr>Class D效率推導</vt:lpstr>
      <vt:lpstr>Class D效率推導</vt:lpstr>
      <vt:lpstr>Class D效率推導</vt:lpstr>
      <vt:lpstr>Class D效率推導</vt:lpstr>
      <vt:lpstr>Class D效率推導</vt:lpstr>
      <vt:lpstr>Class D效率推導</vt:lpstr>
      <vt:lpstr>Class D效率推導</vt:lpstr>
      <vt:lpstr>Class D效率推導</vt:lpstr>
      <vt:lpstr>PowerPoint 簡報</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微電網能源管理及時調度方法</dc:title>
  <dc:creator>jimmy0973155830@gmail.com</dc:creator>
  <cp:lastModifiedBy>pc</cp:lastModifiedBy>
  <cp:revision>115</cp:revision>
  <dcterms:created xsi:type="dcterms:W3CDTF">2017-05-09T06:38:07Z</dcterms:created>
  <dcterms:modified xsi:type="dcterms:W3CDTF">2017-06-12T08:43:08Z</dcterms:modified>
</cp:coreProperties>
</file>