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3" r:id="rId20"/>
    <p:sldId id="274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8.03985.pdf" TargetMode="External"/><Relationship Id="rId7" Type="http://schemas.openxmlformats.org/officeDocument/2006/relationships/hyperlink" Target="https://www.paulekman.com/universal-facial-expressions/" TargetMode="External"/><Relationship Id="rId2" Type="http://schemas.openxmlformats.org/officeDocument/2006/relationships/hyperlink" Target="http://www.rightattitudes.com/2008/10/04/7-38-55-rule-personal-commun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ulu.fi/cmvs/node/41316" TargetMode="External"/><Relationship Id="rId5" Type="http://schemas.openxmlformats.org/officeDocument/2006/relationships/hyperlink" Target="https://mug.ee.auth.gr/fed/" TargetMode="External"/><Relationship Id="rId4" Type="http://schemas.openxmlformats.org/officeDocument/2006/relationships/hyperlink" Target="https://ieeexplore.ieee.org/document/554326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3FD60-78CA-4A1F-A0FE-B921013F1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the Music 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D6D437-7437-4C22-9483-E30E5CF55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by Gal Kashi and Chen Eilon</a:t>
            </a:r>
          </a:p>
        </p:txBody>
      </p:sp>
    </p:spTree>
    <p:extLst>
      <p:ext uri="{BB962C8B-B14F-4D97-AF65-F5344CB8AC3E}">
        <p14:creationId xmlns:p14="http://schemas.microsoft.com/office/powerpoint/2010/main" xmlns="" val="53612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B631FA-48C6-4287-8616-16867CDE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80C80-0CDF-4AA2-938E-A4A64CDC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used a trained neural network, </a:t>
            </a:r>
            <a:r>
              <a:rPr lang="en-US" sz="2400" dirty="0" err="1"/>
              <a:t>dlib</a:t>
            </a:r>
            <a:r>
              <a:rPr lang="en-US" sz="2400" dirty="0"/>
              <a:t>, to extract “landmarks” from the samples.</a:t>
            </a:r>
          </a:p>
          <a:p>
            <a:r>
              <a:rPr lang="en-US" sz="2400" dirty="0"/>
              <a:t>The landmarks are a set of 68 points, marking points of interest in the human face.</a:t>
            </a:r>
          </a:p>
          <a:p>
            <a:r>
              <a:rPr lang="en-US" sz="2400" dirty="0"/>
              <a:t>We chose a subset of 30 landmarks and used them to calculate the features for our models.</a:t>
            </a:r>
          </a:p>
        </p:txBody>
      </p:sp>
      <p:pic>
        <p:nvPicPr>
          <p:cNvPr id="1026" name="Picture 2" descr="C:\Users\DELL1\Documents\studies\FinalProject\facial-landmarks\facial-landmarks\images\edited_21319042_10154931024927849_6283592495538917352_o.jpg"/>
          <p:cNvPicPr>
            <a:picLocks noChangeAspect="1" noChangeArrowheads="1"/>
          </p:cNvPicPr>
          <p:nvPr/>
        </p:nvPicPr>
        <p:blipFill>
          <a:blip r:embed="rId2"/>
          <a:srcRect l="18000" t="8720" r="14800" b="19691"/>
          <a:stretch>
            <a:fillRect/>
          </a:stretch>
        </p:blipFill>
        <p:spPr bwMode="auto">
          <a:xfrm>
            <a:off x="9640389" y="0"/>
            <a:ext cx="2551611" cy="271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9987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74967-51CB-4DC1-830B-792160AF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mc="http://schemas.openxmlformats.org/markup-compatibility/2006" xmlns="" id="{2CBFF7E1-8BE8-49B1-A1CD-5B328AB71E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>
              <a:lum/>
            </a:blip>
            <a:stretch>
              <a:fillRect/>
            </a:stretch>
          </a:blipFill>
        </p:spPr>
        <p:txBody>
          <a:bodyPr/>
          <a:lstStyle/>
          <a:p>
            <a:pPr algn="ctr">
              <a:buNone/>
            </a:pP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03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33C27-5DC2-4F90-9B6B-88CE4BE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1</a:t>
            </a:r>
            <a:r>
              <a:rPr lang="en-US" baseline="30000" dirty="0"/>
              <a:t>st</a:t>
            </a:r>
            <a:r>
              <a:rPr lang="en-US" dirty="0"/>
              <a:t>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2158EB-9316-4B7B-A73B-15A9464C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our 1</a:t>
            </a:r>
            <a:r>
              <a:rPr lang="en-US" sz="2400" baseline="30000" dirty="0"/>
              <a:t>st</a:t>
            </a:r>
            <a:r>
              <a:rPr lang="en-US" sz="2400" dirty="0"/>
              <a:t> phase of training, we used several machine learning models to train a classifier on the wild samples dataset.</a:t>
            </a:r>
          </a:p>
          <a:p>
            <a:r>
              <a:rPr lang="en-US" sz="2400" dirty="0"/>
              <a:t>Since the data is imbalanced, we used 2000 samples from each class. 90% of which used as train data, and the rest as test data.</a:t>
            </a:r>
          </a:p>
          <a:p>
            <a:r>
              <a:rPr lang="en-US" sz="2400" dirty="0"/>
              <a:t>In an attempt to achieve better results, we trained the classifier to identify different subsets of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4836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3D361-EB7D-4F72-B440-7CDBD158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8D889-D21A-4F32-98D1-F2414554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Cross validation yielded 0.1 as the best value for the C parameter.</a:t>
            </a:r>
          </a:p>
          <a:p>
            <a:r>
              <a:rPr lang="en-US" sz="2400" dirty="0"/>
              <a:t>89.75% accuracy for binary classification (happy and sad samples only).</a:t>
            </a:r>
          </a:p>
          <a:p>
            <a:r>
              <a:rPr lang="en-US" sz="2400" dirty="0"/>
              <a:t>49.5% accuracy for all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275511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9D05E-7070-4691-AC03-E5F498A5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EECD9-1675-4E6B-973B-0117494B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Cross validation yielded 3 as the best value for the K parameter.</a:t>
            </a:r>
          </a:p>
          <a:p>
            <a:r>
              <a:rPr lang="en-US" sz="2400" dirty="0"/>
              <a:t>79.25% accuracy for binary classification.</a:t>
            </a:r>
          </a:p>
          <a:p>
            <a:r>
              <a:rPr lang="en-US" sz="2400" dirty="0"/>
              <a:t>29.2% accuracy for all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134621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73741-A1EB-4028-A35C-239792CE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239D60-C79F-429A-831F-E3C4C17C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model receives the raw images as input, i.e. it doesn’t use the calculated features.</a:t>
            </a:r>
          </a:p>
          <a:p>
            <a:r>
              <a:rPr lang="en-US" sz="2400" dirty="0"/>
              <a:t>The neural network architecture:</a:t>
            </a:r>
          </a:p>
          <a:p>
            <a:pPr lvl="1"/>
            <a:r>
              <a:rPr lang="en-US" sz="2400" dirty="0"/>
              <a:t>3 2D convolutional layers, a max pooling layer, a dropout layer, a fully connected layer, another dropout layer, and another fully connected layer.</a:t>
            </a:r>
          </a:p>
          <a:p>
            <a:r>
              <a:rPr lang="en-US" sz="2400" dirty="0"/>
              <a:t>90.2% accuracy for binary classification.</a:t>
            </a:r>
          </a:p>
          <a:p>
            <a:r>
              <a:rPr lang="en-US" sz="2400" dirty="0"/>
              <a:t>46% accuracy for all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72094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06F6D-046A-440E-8867-61ADABD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2</a:t>
            </a:r>
            <a:r>
              <a:rPr lang="en-US" baseline="30000" dirty="0"/>
              <a:t>nd</a:t>
            </a:r>
            <a:r>
              <a:rPr lang="en-US" dirty="0"/>
              <a:t>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E6732C-14C0-4CFD-B564-08AF10EF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our 2</a:t>
            </a:r>
            <a:r>
              <a:rPr lang="en-US" sz="2400" baseline="30000" dirty="0"/>
              <a:t>nd</a:t>
            </a:r>
            <a:r>
              <a:rPr lang="en-US" sz="2400" dirty="0"/>
              <a:t> phase of training, we trained a classifier on the posed samples datasets.</a:t>
            </a:r>
          </a:p>
          <a:p>
            <a:r>
              <a:rPr lang="en-US" sz="2400" dirty="0"/>
              <a:t>This time, for each samples we subtracted from its feature vector the feature vector of the corresponding neutral sample.</a:t>
            </a:r>
          </a:p>
          <a:p>
            <a:r>
              <a:rPr lang="en-US" sz="2400" dirty="0"/>
              <a:t>We used the results as new feature vectors.</a:t>
            </a:r>
          </a:p>
          <a:p>
            <a:r>
              <a:rPr lang="en-US" sz="2400" dirty="0"/>
              <a:t>We trained the classifier on 6 classes: Happiness, Sadness, Surprise, Fear, Anger, Disgust</a:t>
            </a:r>
          </a:p>
        </p:txBody>
      </p:sp>
    </p:spTree>
    <p:extLst>
      <p:ext uri="{BB962C8B-B14F-4D97-AF65-F5344CB8AC3E}">
        <p14:creationId xmlns:p14="http://schemas.microsoft.com/office/powerpoint/2010/main" xmlns="" val="274433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7C81B-908E-4604-ABC3-CC13B90A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2286E-B042-4B22-A2D1-B6F44A3F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Again, cross validation yielded 0.1 as the best value for the C parameter.</a:t>
            </a:r>
          </a:p>
          <a:p>
            <a:r>
              <a:rPr lang="en-US" sz="2400" dirty="0"/>
              <a:t>85% accuracy.</a:t>
            </a:r>
          </a:p>
        </p:txBody>
      </p:sp>
    </p:spTree>
    <p:extLst>
      <p:ext uri="{BB962C8B-B14F-4D97-AF65-F5344CB8AC3E}">
        <p14:creationId xmlns:p14="http://schemas.microsoft.com/office/powerpoint/2010/main" xmlns="" val="84127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2F4F9-DE1E-4EE4-8C06-FE5C9C5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Classifier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Cross  validation yields 1 as the best value of the alpha parameter.</a:t>
            </a:r>
          </a:p>
          <a:p>
            <a:r>
              <a:rPr lang="en-US" sz="2400" dirty="0" smtClean="0"/>
              <a:t>85% accuracy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xmlns="" val="405962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C7EC2-C2F5-4AF8-A455-895099A5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D5B42-07C8-469E-B4D5-B85E4E9F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chose the 2</a:t>
            </a:r>
            <a:r>
              <a:rPr lang="en-US" sz="2400" baseline="30000" dirty="0"/>
              <a:t>nd</a:t>
            </a:r>
            <a:r>
              <a:rPr lang="en-US" sz="2400" dirty="0"/>
              <a:t> phase Logistic Classifier for our final application.</a:t>
            </a:r>
          </a:p>
          <a:p>
            <a:r>
              <a:rPr lang="en-US" sz="2400" dirty="0"/>
              <a:t>We implemented a demo app using python and the </a:t>
            </a:r>
            <a:r>
              <a:rPr lang="en-US" sz="2400" dirty="0" err="1"/>
              <a:t>PyQt</a:t>
            </a:r>
            <a:r>
              <a:rPr lang="en-US" sz="2400" dirty="0"/>
              <a:t> toolkit.</a:t>
            </a:r>
          </a:p>
          <a:p>
            <a:r>
              <a:rPr lang="en-US" sz="2400" dirty="0"/>
              <a:t>Using the app starts with a short training session:</a:t>
            </a:r>
          </a:p>
          <a:p>
            <a:pPr lvl="1"/>
            <a:r>
              <a:rPr lang="en-US" sz="2000" dirty="0"/>
              <a:t>The user expresses a neutral expression to calibrate his/her neutral feature vector.</a:t>
            </a:r>
          </a:p>
          <a:p>
            <a:r>
              <a:rPr lang="en-US" sz="2400" dirty="0"/>
              <a:t>Then, the app will continuously monitor the user’s face, extract landmarks, calculates features, and classify his/her expressed emotion.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3241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47CF9-BF99-417F-AEA4-206966A0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EF8E8-61D4-4772-B224-257D3E7B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Communication with machines is a part of our everyday life.</a:t>
            </a:r>
          </a:p>
          <a:p>
            <a:r>
              <a:rPr lang="en-US" sz="2400" dirty="0"/>
              <a:t>Humans communicate with each other with more than just words, but with body language too.</a:t>
            </a:r>
          </a:p>
          <a:p>
            <a:pPr lvl="1"/>
            <a:r>
              <a:rPr lang="en-US" sz="2000" dirty="0"/>
              <a:t>In fact, studies show that body language is the most significant component of personal communication.</a:t>
            </a:r>
          </a:p>
          <a:p>
            <a:r>
              <a:rPr lang="en-US" sz="2400" dirty="0"/>
              <a:t>What if we could communicate with machines using facial expressions?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84503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E3699-A2CB-406B-87D8-7500C30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84BA8E-1169-462B-B31E-EA9835D9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Calculating features for every single frame can be heavy.</a:t>
            </a:r>
          </a:p>
          <a:p>
            <a:r>
              <a:rPr lang="en-US" sz="2400" dirty="0"/>
              <a:t>To improve performance, we choose “important” frames to calculate features from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“Important“ frame is a frame which </a:t>
            </a:r>
            <a:r>
              <a:rPr lang="en-US" sz="2400" dirty="0" smtClean="0"/>
              <a:t>is </a:t>
            </a:r>
            <a:r>
              <a:rPr lang="en-US" sz="2400" dirty="0" smtClean="0"/>
              <a:t>suspected to have an emotion change.</a:t>
            </a:r>
          </a:p>
          <a:p>
            <a:r>
              <a:rPr lang="en-US" sz="2400" dirty="0" smtClean="0"/>
              <a:t>For each frame we calculate a vector of Euclidian distances between all landmarks. Then we calculate </a:t>
            </a:r>
            <a:r>
              <a:rPr lang="en-US" sz="2400" dirty="0" smtClean="0"/>
              <a:t>the Euclidian </a:t>
            </a:r>
            <a:r>
              <a:rPr lang="en-US" sz="2400" dirty="0" smtClean="0"/>
              <a:t>distance between the frame’s vector and the previous “interesting” frame’s vector.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4101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D37E9-5C04-41AD-AC64-4BD2640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3A215C-61B1-4F9A-8237-CDF278EF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http://www.rightattitudes.com/2008/10/04/7-38-55-rule-personal-communication/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https://arxiv.org/pdf/1708.03985.pdf</a:t>
            </a:r>
            <a:endParaRPr lang="en-US" dirty="0"/>
          </a:p>
          <a:p>
            <a:r>
              <a:rPr lang="en-US" dirty="0">
                <a:hlinkClick r:id="rId4"/>
              </a:rPr>
              <a:t>https://ieeexplore.ieee.org/document/5543262/</a:t>
            </a:r>
            <a:endParaRPr lang="en-US" dirty="0"/>
          </a:p>
          <a:p>
            <a:r>
              <a:rPr lang="en-US" dirty="0">
                <a:hlinkClick r:id="rId5"/>
              </a:rPr>
              <a:t>https://mug.ee.auth.gr/fed/</a:t>
            </a:r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www.oulu.fi/cmvs/node/41316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https://www.paulekman.com/universal-facial-expressions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6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8411D-C86F-4C4D-9984-07700EF7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8356DB-1933-464D-8EC7-8010CB5E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a given facial expression, identify the expressed emotion.</a:t>
            </a:r>
          </a:p>
          <a:p>
            <a:r>
              <a:rPr lang="en-US" sz="2400" dirty="0"/>
              <a:t>Use that information to play a suitable playlist.</a:t>
            </a:r>
          </a:p>
        </p:txBody>
      </p:sp>
    </p:spTree>
    <p:extLst>
      <p:ext uri="{BB962C8B-B14F-4D97-AF65-F5344CB8AC3E}">
        <p14:creationId xmlns:p14="http://schemas.microsoft.com/office/powerpoint/2010/main" xmlns="" val="9384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0F23B9-C16A-4F8F-AD49-194DD3B5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5A0FCE-1898-478A-97A5-FA459784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machine learning to train an emotion classifier.</a:t>
            </a:r>
          </a:p>
          <a:p>
            <a:pPr lvl="1"/>
            <a:r>
              <a:rPr lang="en-US" sz="2000" dirty="0"/>
              <a:t>We want to classify the following emotions: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Neutral</a:t>
            </a:r>
            <a:r>
              <a:rPr lang="en-US" sz="2000" dirty="0"/>
              <a:t>, </a:t>
            </a:r>
            <a:r>
              <a:rPr lang="en-US" sz="2000" dirty="0" smtClean="0"/>
              <a:t>Happiness</a:t>
            </a:r>
            <a:r>
              <a:rPr lang="en-US" sz="2000" dirty="0"/>
              <a:t>, </a:t>
            </a:r>
            <a:r>
              <a:rPr lang="en-US" sz="2000" dirty="0" smtClean="0"/>
              <a:t>Sadness</a:t>
            </a:r>
            <a:r>
              <a:rPr lang="en-US" sz="2000" dirty="0"/>
              <a:t>, </a:t>
            </a:r>
            <a:r>
              <a:rPr lang="en-US" sz="2000" dirty="0" smtClean="0"/>
              <a:t>Surprise</a:t>
            </a:r>
            <a:r>
              <a:rPr lang="en-US" sz="2000" dirty="0"/>
              <a:t>, </a:t>
            </a:r>
            <a:r>
              <a:rPr lang="en-US" sz="2000" dirty="0" smtClean="0"/>
              <a:t>Fear</a:t>
            </a:r>
            <a:r>
              <a:rPr lang="en-US" sz="2000" dirty="0"/>
              <a:t>, </a:t>
            </a:r>
            <a:r>
              <a:rPr lang="en-US" sz="2000" dirty="0" smtClean="0"/>
              <a:t>Disgust  and Anger.</a:t>
            </a:r>
            <a:endParaRPr lang="en-US" sz="2000" dirty="0"/>
          </a:p>
          <a:p>
            <a:r>
              <a:rPr lang="en-US" sz="2400" dirty="0"/>
              <a:t>For that, we need to collect data, train a classifier, and test the results.</a:t>
            </a:r>
          </a:p>
        </p:txBody>
      </p:sp>
    </p:spTree>
    <p:extLst>
      <p:ext uri="{BB962C8B-B14F-4D97-AF65-F5344CB8AC3E}">
        <p14:creationId xmlns:p14="http://schemas.microsoft.com/office/powerpoint/2010/main" xmlns="" val="11012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Universal Facial Expressions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According to Paul </a:t>
            </a:r>
            <a:r>
              <a:rPr lang="en-US" sz="2400" dirty="0" err="1" smtClean="0"/>
              <a:t>Ekman</a:t>
            </a:r>
            <a:r>
              <a:rPr lang="en-US" sz="2400" dirty="0" smtClean="0"/>
              <a:t>, there are six basic </a:t>
            </a:r>
            <a:r>
              <a:rPr lang="en-US" sz="2400" dirty="0" smtClean="0"/>
              <a:t>emotions:</a:t>
            </a:r>
          </a:p>
          <a:p>
            <a:pPr lvl="1"/>
            <a:r>
              <a:rPr lang="en-US" sz="2200" dirty="0" smtClean="0"/>
              <a:t>Certain </a:t>
            </a:r>
            <a:r>
              <a:rPr lang="en-US" sz="2200" dirty="0" smtClean="0"/>
              <a:t>facial </a:t>
            </a:r>
            <a:r>
              <a:rPr lang="en-US" sz="2200" dirty="0" smtClean="0"/>
              <a:t>expressions </a:t>
            </a:r>
            <a:r>
              <a:rPr lang="en-US" sz="2200" dirty="0" smtClean="0"/>
              <a:t>in all </a:t>
            </a:r>
            <a:r>
              <a:rPr lang="en-US" sz="2200" dirty="0" smtClean="0"/>
              <a:t>cultures</a:t>
            </a:r>
          </a:p>
          <a:p>
            <a:pPr lvl="1"/>
            <a:r>
              <a:rPr lang="en-US" sz="2400" dirty="0" smtClean="0"/>
              <a:t>Happiness</a:t>
            </a:r>
            <a:r>
              <a:rPr lang="en-US" sz="2400" dirty="0" smtClean="0"/>
              <a:t>, Sadness, Surprise, Fear, Disgust  and Anger.</a:t>
            </a:r>
            <a:endParaRPr lang="en-US" sz="2200" dirty="0" smtClean="0"/>
          </a:p>
          <a:p>
            <a:r>
              <a:rPr lang="en-US" sz="2400" dirty="0" smtClean="0"/>
              <a:t>Lets take a little test…</a:t>
            </a:r>
            <a:endParaRPr lang="en-US" sz="2400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4848" y="447188"/>
            <a:ext cx="10571998" cy="970450"/>
          </a:xfrm>
        </p:spPr>
        <p:txBody>
          <a:bodyPr/>
          <a:lstStyle/>
          <a:p>
            <a:r>
              <a:rPr lang="en-US" dirty="0" smtClean="0"/>
              <a:t>Dr. Paul </a:t>
            </a:r>
            <a:r>
              <a:rPr lang="en-US" dirty="0" err="1" smtClean="0"/>
              <a:t>Ekman</a:t>
            </a:r>
            <a:r>
              <a:rPr lang="en-US" dirty="0" smtClean="0"/>
              <a:t> Basic Emotions Theory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8118" y="2261090"/>
            <a:ext cx="10554574" cy="407247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New Guinea man featured below:</a:t>
            </a:r>
          </a:p>
          <a:p>
            <a:pPr lvl="1"/>
            <a:r>
              <a:rPr lang="en-US" sz="2200" dirty="0" smtClean="0"/>
              <a:t>Living in an isolated, preliterate culture </a:t>
            </a:r>
          </a:p>
          <a:p>
            <a:pPr lvl="1"/>
            <a:r>
              <a:rPr lang="en-US" sz="2200" dirty="0" smtClean="0"/>
              <a:t>Using stone implements </a:t>
            </a:r>
          </a:p>
          <a:p>
            <a:pPr lvl="1"/>
            <a:r>
              <a:rPr lang="en-US" sz="2200" dirty="0" smtClean="0"/>
              <a:t>Never seen any outsiders </a:t>
            </a:r>
            <a:r>
              <a:rPr lang="en-US" sz="2200" dirty="0" smtClean="0"/>
              <a:t>before</a:t>
            </a:r>
            <a:r>
              <a:rPr lang="en-US" sz="2200" dirty="0" smtClean="0"/>
              <a:t>.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200" dirty="0" smtClean="0"/>
              <a:t>His child had just died</a:t>
            </a:r>
          </a:p>
          <a:p>
            <a:r>
              <a:rPr lang="en-US" sz="2200" dirty="0" smtClean="0"/>
              <a:t>He stepped on a smelly dead pig</a:t>
            </a:r>
          </a:p>
          <a:p>
            <a:r>
              <a:rPr lang="en-US" sz="2200" dirty="0" smtClean="0"/>
              <a:t>He was about to fight</a:t>
            </a:r>
          </a:p>
          <a:p>
            <a:r>
              <a:rPr lang="en-US" sz="2200" dirty="0" smtClean="0"/>
              <a:t>Friends had come</a:t>
            </a:r>
          </a:p>
          <a:p>
            <a:pPr lvl="1"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8461" y="833717"/>
            <a:ext cx="1983539" cy="29131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5976" y="3922578"/>
            <a:ext cx="2026024" cy="2895081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4447" y="3937834"/>
            <a:ext cx="1984843" cy="2920166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1188" y="3939988"/>
            <a:ext cx="1945341" cy="29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A4003-6A56-4EF8-BEEF-3D8FACC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79A8E-9A97-4A7B-8971-FE79DF47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data we used is comprised of pictures of people faces.</a:t>
            </a:r>
          </a:p>
          <a:p>
            <a:r>
              <a:rPr lang="en-US" sz="2400" dirty="0"/>
              <a:t>The faces in the pictures express various emotions.</a:t>
            </a:r>
          </a:p>
          <a:p>
            <a:r>
              <a:rPr lang="en-US" sz="2400" dirty="0"/>
              <a:t>We dealt with two types of samples:</a:t>
            </a:r>
          </a:p>
          <a:p>
            <a:pPr lvl="1"/>
            <a:r>
              <a:rPr lang="en-US" sz="2000" dirty="0"/>
              <a:t>Wild – Context free pictures, found online, and include one sample per subject.</a:t>
            </a:r>
          </a:p>
          <a:p>
            <a:pPr lvl="1"/>
            <a:r>
              <a:rPr lang="en-US" sz="2000" dirty="0"/>
              <a:t>Posed – Subjects are volunteers who expressed </a:t>
            </a:r>
            <a:r>
              <a:rPr lang="en-US" sz="2000" dirty="0" smtClean="0"/>
              <a:t>some or </a:t>
            </a:r>
            <a:r>
              <a:rPr lang="en-US" sz="2000" dirty="0"/>
              <a:t>all of the emotions.</a:t>
            </a:r>
          </a:p>
          <a:p>
            <a:r>
              <a:rPr lang="en-US" sz="2400" dirty="0"/>
              <a:t>All data was manually labeled by human annotators.</a:t>
            </a:r>
          </a:p>
        </p:txBody>
      </p:sp>
    </p:spTree>
    <p:extLst>
      <p:ext uri="{BB962C8B-B14F-4D97-AF65-F5344CB8AC3E}">
        <p14:creationId xmlns:p14="http://schemas.microsoft.com/office/powerpoint/2010/main" xmlns="" val="143864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9C0A9-A403-4BF0-A84E-9DE66F93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F22CCB-70DA-425A-A12C-262BD2A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AffectNet</a:t>
            </a:r>
            <a:endParaRPr lang="en-US" sz="2400" dirty="0"/>
          </a:p>
          <a:p>
            <a:pPr lvl="1"/>
            <a:r>
              <a:rPr lang="en-US" sz="2000" dirty="0"/>
              <a:t>Collected by the Department of Electrical and Computer Engineering, University of Denver.</a:t>
            </a:r>
          </a:p>
          <a:p>
            <a:pPr lvl="1"/>
            <a:r>
              <a:rPr lang="en-US" sz="2000" dirty="0"/>
              <a:t>Wild samples.</a:t>
            </a:r>
          </a:p>
          <a:p>
            <a:pPr lvl="1"/>
            <a:r>
              <a:rPr lang="en-US" sz="2000" dirty="0"/>
              <a:t>About 400,000 samples.</a:t>
            </a:r>
          </a:p>
          <a:p>
            <a:r>
              <a:rPr lang="en-US" sz="2400" dirty="0"/>
              <a:t>Extended Cohn-</a:t>
            </a:r>
            <a:r>
              <a:rPr lang="en-US" sz="2400" dirty="0" err="1"/>
              <a:t>Kanade</a:t>
            </a:r>
            <a:r>
              <a:rPr lang="en-US" sz="2400" dirty="0"/>
              <a:t> (CK+)</a:t>
            </a:r>
          </a:p>
          <a:p>
            <a:pPr lvl="1"/>
            <a:r>
              <a:rPr lang="en-US" sz="2000" dirty="0"/>
              <a:t>Collected by Carnegie Mellon University, Pittsburgh.</a:t>
            </a:r>
          </a:p>
          <a:p>
            <a:pPr lvl="1"/>
            <a:r>
              <a:rPr lang="en-US" sz="2000" dirty="0"/>
              <a:t>Posed samples.</a:t>
            </a:r>
          </a:p>
          <a:p>
            <a:pPr lvl="1"/>
            <a:r>
              <a:rPr lang="en-US" sz="2000" dirty="0"/>
              <a:t>123 subjects.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348335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AAB32-1024-4A87-91AF-58430566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37C97-7AC9-47FE-9C58-7711DAB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sz="2400" dirty="0"/>
              <a:t>Multimedia Understanding Group (MUG)</a:t>
            </a:r>
          </a:p>
          <a:p>
            <a:pPr lvl="1"/>
            <a:r>
              <a:rPr lang="en-US" sz="2000" dirty="0"/>
              <a:t>Collected by Aristotle University of Thessaloniki, Greece.</a:t>
            </a:r>
          </a:p>
          <a:p>
            <a:pPr lvl="1"/>
            <a:r>
              <a:rPr lang="en-US" sz="2000" dirty="0"/>
              <a:t>Posed samples.</a:t>
            </a:r>
          </a:p>
          <a:p>
            <a:pPr lvl="1"/>
            <a:r>
              <a:rPr lang="en-US" sz="2000" dirty="0"/>
              <a:t>52 subjects.</a:t>
            </a:r>
          </a:p>
          <a:p>
            <a:r>
              <a:rPr lang="en-US" sz="2400" dirty="0"/>
              <a:t>O</a:t>
            </a:r>
            <a:r>
              <a:rPr lang="fr-FR" sz="2400" dirty="0" err="1"/>
              <a:t>ulu</a:t>
            </a:r>
            <a:r>
              <a:rPr lang="fr-FR" sz="2400" dirty="0"/>
              <a:t> CASIA NIR&amp;VIS facial expression </a:t>
            </a:r>
            <a:r>
              <a:rPr lang="fr-FR" sz="2400" dirty="0" err="1"/>
              <a:t>database</a:t>
            </a:r>
            <a:endParaRPr lang="fr-FR" sz="2400" dirty="0"/>
          </a:p>
          <a:p>
            <a:pPr lvl="1"/>
            <a:r>
              <a:rPr lang="en-US" sz="2000" dirty="0"/>
              <a:t>Collected by the University of Oulu, Finland.</a:t>
            </a:r>
          </a:p>
          <a:p>
            <a:pPr lvl="1"/>
            <a:r>
              <a:rPr lang="en-US" sz="2000" dirty="0"/>
              <a:t>Posed samples.</a:t>
            </a:r>
          </a:p>
          <a:p>
            <a:pPr lvl="1"/>
            <a:r>
              <a:rPr lang="en-US" sz="2000" dirty="0"/>
              <a:t>80 subjects.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2898882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230</TotalTime>
  <Words>900</Words>
  <Application>Microsoft Office PowerPoint</Application>
  <PresentationFormat>מותאם אישית</PresentationFormat>
  <Paragraphs>108</Paragraphs>
  <Slides>21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Quotable</vt:lpstr>
      <vt:lpstr>Face the Music 🎶</vt:lpstr>
      <vt:lpstr>Introduction</vt:lpstr>
      <vt:lpstr>Our Idea</vt:lpstr>
      <vt:lpstr>Approach</vt:lpstr>
      <vt:lpstr>Are There Universal Facial Expressions?</vt:lpstr>
      <vt:lpstr>Dr. Paul Ekman Basic Emotions Theory</vt:lpstr>
      <vt:lpstr>Data Description</vt:lpstr>
      <vt:lpstr>Datasets</vt:lpstr>
      <vt:lpstr>Datasets</vt:lpstr>
      <vt:lpstr>Landmarks</vt:lpstr>
      <vt:lpstr>Features</vt:lpstr>
      <vt:lpstr>Training: 1st Phase</vt:lpstr>
      <vt:lpstr>Logistic Regression</vt:lpstr>
      <vt:lpstr>KNN</vt:lpstr>
      <vt:lpstr>Convolutional Neural Network</vt:lpstr>
      <vt:lpstr>Training: 2nd Phase</vt:lpstr>
      <vt:lpstr>Logistic Regression</vt:lpstr>
      <vt:lpstr>MLP Classifier</vt:lpstr>
      <vt:lpstr>Application</vt:lpstr>
      <vt:lpstr>Optimization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Chen Eilon</dc:creator>
  <cp:lastModifiedBy>DELL1</cp:lastModifiedBy>
  <cp:revision>96</cp:revision>
  <dcterms:created xsi:type="dcterms:W3CDTF">2018-06-13T14:40:46Z</dcterms:created>
  <dcterms:modified xsi:type="dcterms:W3CDTF">2018-06-13T19:51:12Z</dcterms:modified>
</cp:coreProperties>
</file>