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8.03985.pdf" TargetMode="External"/><Relationship Id="rId2" Type="http://schemas.openxmlformats.org/officeDocument/2006/relationships/hyperlink" Target="http://www.rightattitudes.com/2008/10/04/7-38-55-rule-personal-communi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ulu.fi/cmvs/node/41316" TargetMode="External"/><Relationship Id="rId5" Type="http://schemas.openxmlformats.org/officeDocument/2006/relationships/hyperlink" Target="https://mug.ee.auth.gr/fed/" TargetMode="External"/><Relationship Id="rId4" Type="http://schemas.openxmlformats.org/officeDocument/2006/relationships/hyperlink" Target="https://ieeexplore.ieee.org/document/554326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FD60-78CA-4A1F-A0FE-B921013F1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 the Music 🎶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6D437-7437-4C22-9483-E30E5CF55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by Gal Kashi and Chen Eilon</a:t>
            </a:r>
          </a:p>
        </p:txBody>
      </p:sp>
    </p:spTree>
    <p:extLst>
      <p:ext uri="{BB962C8B-B14F-4D97-AF65-F5344CB8AC3E}">
        <p14:creationId xmlns:p14="http://schemas.microsoft.com/office/powerpoint/2010/main" val="53612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3C27-5DC2-4F90-9B6B-88CE4BE8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1</a:t>
            </a:r>
            <a:r>
              <a:rPr lang="en-US" baseline="30000" dirty="0"/>
              <a:t>st</a:t>
            </a:r>
            <a:r>
              <a:rPr lang="en-US" dirty="0"/>
              <a:t>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58EB-9316-4B7B-A73B-15A9464C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1</a:t>
            </a:r>
            <a:r>
              <a:rPr lang="en-US" baseline="30000" dirty="0"/>
              <a:t>st</a:t>
            </a:r>
            <a:r>
              <a:rPr lang="en-US" dirty="0"/>
              <a:t> phase of training, we used several machine learning models to train a classifier on the wild samples dataset.</a:t>
            </a:r>
          </a:p>
          <a:p>
            <a:r>
              <a:rPr lang="en-US" dirty="0"/>
              <a:t>Since the data is imbalanced, we used 2000 samples from each class. 90% of which used as train data, and the rest as test data.</a:t>
            </a:r>
          </a:p>
          <a:p>
            <a:r>
              <a:rPr lang="en-US" dirty="0"/>
              <a:t>In an attempt to achieve better results, we trained the classifier to identify different subsets of classes.</a:t>
            </a:r>
          </a:p>
        </p:txBody>
      </p:sp>
    </p:spTree>
    <p:extLst>
      <p:ext uri="{BB962C8B-B14F-4D97-AF65-F5344CB8AC3E}">
        <p14:creationId xmlns:p14="http://schemas.microsoft.com/office/powerpoint/2010/main" val="48369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D361-EB7D-4F72-B440-7CDBD158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D889-D21A-4F32-98D1-F2414554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validation yielded 0.1 as the best value for the C parameter.</a:t>
            </a:r>
          </a:p>
          <a:p>
            <a:r>
              <a:rPr lang="en-US" dirty="0"/>
              <a:t>89.75% accuracy for binary classification (happy and sad samples only).</a:t>
            </a:r>
          </a:p>
          <a:p>
            <a:r>
              <a:rPr lang="en-US" dirty="0"/>
              <a:t>49.5% accuracy for all classes.</a:t>
            </a:r>
          </a:p>
        </p:txBody>
      </p:sp>
    </p:spTree>
    <p:extLst>
      <p:ext uri="{BB962C8B-B14F-4D97-AF65-F5344CB8AC3E}">
        <p14:creationId xmlns:p14="http://schemas.microsoft.com/office/powerpoint/2010/main" val="275511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D05E-7070-4691-AC03-E5F498A5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ECD9-1675-4E6B-973B-0117494B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validation yielded 3 as the best value for the K parameter.</a:t>
            </a:r>
          </a:p>
          <a:p>
            <a:r>
              <a:rPr lang="en-US" dirty="0"/>
              <a:t>79.25% accuracy for binary classification.</a:t>
            </a:r>
          </a:p>
          <a:p>
            <a:r>
              <a:rPr lang="en-US" dirty="0"/>
              <a:t>29.2% accuracy for all classes.</a:t>
            </a:r>
          </a:p>
        </p:txBody>
      </p:sp>
    </p:spTree>
    <p:extLst>
      <p:ext uri="{BB962C8B-B14F-4D97-AF65-F5344CB8AC3E}">
        <p14:creationId xmlns:p14="http://schemas.microsoft.com/office/powerpoint/2010/main" val="134621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3741-A1EB-4028-A35C-239792CE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9D60-C79F-429A-831F-E3C4C17C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receives the raw images as input, i.e. it doesn’t use the calculated features.</a:t>
            </a:r>
          </a:p>
          <a:p>
            <a:r>
              <a:rPr lang="en-US" dirty="0"/>
              <a:t>The neural network architecture:</a:t>
            </a:r>
          </a:p>
          <a:p>
            <a:pPr lvl="1"/>
            <a:r>
              <a:rPr lang="en-US" dirty="0"/>
              <a:t>3 2D convolutional layers, a max pooling layer, a dropout layer, a fully connected layer, another dropout layer, and another fully connected layer.</a:t>
            </a:r>
          </a:p>
          <a:p>
            <a:r>
              <a:rPr lang="en-US" dirty="0"/>
              <a:t>90.2% accuracy for binary classification.</a:t>
            </a:r>
          </a:p>
          <a:p>
            <a:r>
              <a:rPr lang="en-US" dirty="0"/>
              <a:t>46% accuracy for all classes.</a:t>
            </a:r>
          </a:p>
        </p:txBody>
      </p:sp>
    </p:spTree>
    <p:extLst>
      <p:ext uri="{BB962C8B-B14F-4D97-AF65-F5344CB8AC3E}">
        <p14:creationId xmlns:p14="http://schemas.microsoft.com/office/powerpoint/2010/main" val="72094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6F6D-046A-440E-8867-61ADABDF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2</a:t>
            </a:r>
            <a:r>
              <a:rPr lang="en-US" baseline="30000" dirty="0"/>
              <a:t>nd</a:t>
            </a:r>
            <a:r>
              <a:rPr lang="en-US" dirty="0"/>
              <a:t>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732C-14C0-4CFD-B564-08AF10EF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2</a:t>
            </a:r>
            <a:r>
              <a:rPr lang="en-US" baseline="30000" dirty="0"/>
              <a:t>nd</a:t>
            </a:r>
            <a:r>
              <a:rPr lang="en-US" dirty="0"/>
              <a:t> phase of training, we trained a classifier on the posed samples datasets.</a:t>
            </a:r>
          </a:p>
          <a:p>
            <a:r>
              <a:rPr lang="en-US" dirty="0"/>
              <a:t>This time, for each samples we subtracted from its feature vector the feature vector of the corresponding neutral sample.</a:t>
            </a:r>
          </a:p>
          <a:p>
            <a:r>
              <a:rPr lang="en-US" dirty="0"/>
              <a:t>We used the results as new feature vectors.</a:t>
            </a:r>
          </a:p>
          <a:p>
            <a:r>
              <a:rPr lang="en-US" dirty="0"/>
              <a:t>We trained the classifier on 6 classes: Happiness, Sadness, Surprise, Fear, Anger, Disgust</a:t>
            </a:r>
          </a:p>
        </p:txBody>
      </p:sp>
    </p:spTree>
    <p:extLst>
      <p:ext uri="{BB962C8B-B14F-4D97-AF65-F5344CB8AC3E}">
        <p14:creationId xmlns:p14="http://schemas.microsoft.com/office/powerpoint/2010/main" val="274433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C81B-908E-4604-ABC3-CC13B90A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286E-B042-4B22-A2D1-B6F44A3F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cross validation yielded 0.1 as the best value for the C parameter.</a:t>
            </a:r>
          </a:p>
          <a:p>
            <a:r>
              <a:rPr lang="en-US" dirty="0"/>
              <a:t>85% accuracy.</a:t>
            </a:r>
          </a:p>
        </p:txBody>
      </p:sp>
    </p:spTree>
    <p:extLst>
      <p:ext uri="{BB962C8B-B14F-4D97-AF65-F5344CB8AC3E}">
        <p14:creationId xmlns:p14="http://schemas.microsoft.com/office/powerpoint/2010/main" val="84127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F4F9-DE1E-4EE4-8C06-FE5C9C51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C7030-D6F6-46CE-9A94-8E71F74A8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Cross validation yielded 1 as the best value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parameter.</a:t>
                </a:r>
              </a:p>
              <a:p>
                <a:r>
                  <a:rPr lang="en-US" dirty="0"/>
                  <a:t>85% accuracy.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C7030-D6F6-46CE-9A94-8E71F74A8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623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7EC2-C2F5-4AF8-A455-895099A5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D5B42-07C8-469E-B4D5-B85E4E9F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the 2</a:t>
            </a:r>
            <a:r>
              <a:rPr lang="en-US" baseline="30000" dirty="0"/>
              <a:t>nd</a:t>
            </a:r>
            <a:r>
              <a:rPr lang="en-US" dirty="0"/>
              <a:t> phase Logistic Classifier for our final application.</a:t>
            </a:r>
          </a:p>
          <a:p>
            <a:r>
              <a:rPr lang="en-US" dirty="0"/>
              <a:t>We implemented a demo app using python and the </a:t>
            </a:r>
            <a:r>
              <a:rPr lang="en-US" dirty="0" err="1"/>
              <a:t>PyQt</a:t>
            </a:r>
            <a:r>
              <a:rPr lang="en-US" dirty="0"/>
              <a:t> toolkit.</a:t>
            </a:r>
          </a:p>
          <a:p>
            <a:r>
              <a:rPr lang="en-US" dirty="0"/>
              <a:t>Using the app starts with a short training session:</a:t>
            </a:r>
          </a:p>
          <a:p>
            <a:pPr lvl="1"/>
            <a:r>
              <a:rPr lang="en-US" dirty="0"/>
              <a:t>The user expresses a neutral expression to calibrate his/her neutral feature vector.</a:t>
            </a:r>
          </a:p>
          <a:p>
            <a:r>
              <a:rPr lang="en-US" dirty="0"/>
              <a:t>Then, the app will continuously monitor the user’s face, extract landmarks, calculates features, and classify his/her expressed emotion.</a:t>
            </a:r>
          </a:p>
        </p:txBody>
      </p:sp>
    </p:spTree>
    <p:extLst>
      <p:ext uri="{BB962C8B-B14F-4D97-AF65-F5344CB8AC3E}">
        <p14:creationId xmlns:p14="http://schemas.microsoft.com/office/powerpoint/2010/main" val="123241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3699-A2CB-406B-87D8-7500C305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BA8E-1169-462B-B31E-EA9835D9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features for every single frame can be heavy.</a:t>
            </a:r>
          </a:p>
          <a:p>
            <a:r>
              <a:rPr lang="en-US" dirty="0"/>
              <a:t>To improve performance, we choose “important” frames to calculate </a:t>
            </a:r>
            <a:r>
              <a:rPr lang="en-US"/>
              <a:t>features from.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14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37E9-5C04-41AD-AC64-4BD26404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215C-61B1-4F9A-8237-CDF278EF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http://www.rightattitudes.com/2008/10/04/7-38-55-rule-personal-communication/</a:t>
            </a:r>
            <a:endParaRPr lang="en-US" dirty="0"/>
          </a:p>
          <a:p>
            <a:r>
              <a:rPr lang="en-US" dirty="0">
                <a:hlinkClick r:id="rId3"/>
              </a:rPr>
              <a:t>https://arxiv.org/pdf/1708.03985.pdf</a:t>
            </a:r>
            <a:endParaRPr lang="en-US" dirty="0"/>
          </a:p>
          <a:p>
            <a:r>
              <a:rPr lang="en-US" dirty="0">
                <a:hlinkClick r:id="rId4"/>
              </a:rPr>
              <a:t>https://ieeexplore.ieee.org/document/5543262/</a:t>
            </a:r>
            <a:endParaRPr lang="en-US" dirty="0"/>
          </a:p>
          <a:p>
            <a:r>
              <a:rPr lang="en-US" dirty="0">
                <a:hlinkClick r:id="rId5"/>
              </a:rPr>
              <a:t>https://mug.ee.auth.gr/fed/</a:t>
            </a:r>
            <a:endParaRPr lang="en-US" dirty="0"/>
          </a:p>
          <a:p>
            <a:r>
              <a:rPr lang="en-US" dirty="0">
                <a:hlinkClick r:id="rId6"/>
              </a:rPr>
              <a:t>http://www.oulu.fi/cmvs/node/41316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7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7CF9-BF99-417F-AEA4-206966A0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F8E8-61D4-4772-B224-257D3E7B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with machines is a part of our everyday life.</a:t>
            </a:r>
          </a:p>
          <a:p>
            <a:r>
              <a:rPr lang="en-US" dirty="0"/>
              <a:t>Humans communicate with each other with more than just words, but with body language too.</a:t>
            </a:r>
          </a:p>
          <a:p>
            <a:pPr lvl="1"/>
            <a:r>
              <a:rPr lang="en-US" dirty="0"/>
              <a:t>In fact, studies show that body language is the most significant component of personal communication.</a:t>
            </a:r>
          </a:p>
          <a:p>
            <a:r>
              <a:rPr lang="en-US" dirty="0"/>
              <a:t>What if we could communicate with machines using facial expressions?</a:t>
            </a:r>
          </a:p>
        </p:txBody>
      </p:sp>
    </p:spTree>
    <p:extLst>
      <p:ext uri="{BB962C8B-B14F-4D97-AF65-F5344CB8AC3E}">
        <p14:creationId xmlns:p14="http://schemas.microsoft.com/office/powerpoint/2010/main" val="384503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411D-C86F-4C4D-9984-07700EF7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56DB-1933-464D-8EC7-8010CB5E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 given facial expression, identify the expressed emotion.</a:t>
            </a:r>
          </a:p>
          <a:p>
            <a:r>
              <a:rPr lang="en-US" dirty="0"/>
              <a:t>Use that information to play a suitable playlist.</a:t>
            </a:r>
          </a:p>
        </p:txBody>
      </p:sp>
    </p:spTree>
    <p:extLst>
      <p:ext uri="{BB962C8B-B14F-4D97-AF65-F5344CB8AC3E}">
        <p14:creationId xmlns:p14="http://schemas.microsoft.com/office/powerpoint/2010/main" val="93845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23B9-C16A-4F8F-AD49-194DD3B5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0FCE-1898-478A-97A5-FA459784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machine learning to train an emotion classifier.</a:t>
            </a:r>
          </a:p>
          <a:p>
            <a:pPr lvl="1"/>
            <a:r>
              <a:rPr lang="en-US" dirty="0"/>
              <a:t>We want to classify the following emotions: neutral, happiness, sadness, surprise, fear, disgust, anger, and contempt.</a:t>
            </a:r>
          </a:p>
          <a:p>
            <a:r>
              <a:rPr lang="en-US" dirty="0"/>
              <a:t>For that, we need to collect data, train a classifier, and test the results.</a:t>
            </a:r>
          </a:p>
        </p:txBody>
      </p:sp>
    </p:spTree>
    <p:extLst>
      <p:ext uri="{BB962C8B-B14F-4D97-AF65-F5344CB8AC3E}">
        <p14:creationId xmlns:p14="http://schemas.microsoft.com/office/powerpoint/2010/main" val="110121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4003-6A56-4EF8-BEEF-3D8FACC0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9A8E-9A97-4A7B-8971-FE79DF47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we used is comprised of pictures of people faces.</a:t>
            </a:r>
          </a:p>
          <a:p>
            <a:r>
              <a:rPr lang="en-US" dirty="0"/>
              <a:t>The faces in the pictures express various emotions.</a:t>
            </a:r>
          </a:p>
          <a:p>
            <a:r>
              <a:rPr lang="en-US" dirty="0"/>
              <a:t>We dealt with two types of samples:</a:t>
            </a:r>
          </a:p>
          <a:p>
            <a:pPr lvl="1"/>
            <a:r>
              <a:rPr lang="en-US" dirty="0"/>
              <a:t>Wild – Context free pictures, found online, and include one sample per subject.</a:t>
            </a:r>
          </a:p>
          <a:p>
            <a:pPr lvl="1"/>
            <a:r>
              <a:rPr lang="en-US" dirty="0"/>
              <a:t>Posed – Subjects are volunteers who expressed most or all of the emotions.</a:t>
            </a:r>
          </a:p>
          <a:p>
            <a:r>
              <a:rPr lang="en-US" dirty="0"/>
              <a:t>All data was manually labeled by human annotators.</a:t>
            </a:r>
          </a:p>
        </p:txBody>
      </p:sp>
    </p:spTree>
    <p:extLst>
      <p:ext uri="{BB962C8B-B14F-4D97-AF65-F5344CB8AC3E}">
        <p14:creationId xmlns:p14="http://schemas.microsoft.com/office/powerpoint/2010/main" val="143864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C0A9-A403-4BF0-A84E-9DE66F93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2CCB-70DA-425A-A12C-262BD2A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AffectNet</a:t>
            </a:r>
            <a:endParaRPr lang="en-US" dirty="0"/>
          </a:p>
          <a:p>
            <a:pPr lvl="1"/>
            <a:r>
              <a:rPr lang="en-US" dirty="0"/>
              <a:t>Collected by the Department of Electrical and Computer Engineering, University of Denver.</a:t>
            </a:r>
          </a:p>
          <a:p>
            <a:pPr lvl="1"/>
            <a:r>
              <a:rPr lang="en-US" dirty="0"/>
              <a:t>Wild samples.</a:t>
            </a:r>
          </a:p>
          <a:p>
            <a:pPr lvl="1"/>
            <a:r>
              <a:rPr lang="en-US" dirty="0"/>
              <a:t>About 400,000 samples.</a:t>
            </a:r>
          </a:p>
          <a:p>
            <a:r>
              <a:rPr lang="en-US" dirty="0"/>
              <a:t>Extended Cohn-</a:t>
            </a:r>
            <a:r>
              <a:rPr lang="en-US" dirty="0" err="1"/>
              <a:t>Kanade</a:t>
            </a:r>
            <a:r>
              <a:rPr lang="en-US" dirty="0"/>
              <a:t> (CK+)</a:t>
            </a:r>
          </a:p>
          <a:p>
            <a:pPr lvl="1"/>
            <a:r>
              <a:rPr lang="en-US" dirty="0"/>
              <a:t>Collected by Carnegie Mellon University, Pittsburgh.</a:t>
            </a:r>
          </a:p>
          <a:p>
            <a:pPr lvl="1"/>
            <a:r>
              <a:rPr lang="en-US" dirty="0"/>
              <a:t>Posed samples.</a:t>
            </a:r>
          </a:p>
          <a:p>
            <a:pPr lvl="1"/>
            <a:r>
              <a:rPr lang="en-US" dirty="0"/>
              <a:t>123 subjects.</a:t>
            </a:r>
          </a:p>
        </p:txBody>
      </p:sp>
    </p:spTree>
    <p:extLst>
      <p:ext uri="{BB962C8B-B14F-4D97-AF65-F5344CB8AC3E}">
        <p14:creationId xmlns:p14="http://schemas.microsoft.com/office/powerpoint/2010/main" val="348335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AB32-1024-4A87-91AF-58430566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7C97-7AC9-47FE-9C58-7711DAB0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/>
              <a:t>Multimedia Understanding Group (MUG)</a:t>
            </a:r>
          </a:p>
          <a:p>
            <a:pPr lvl="1"/>
            <a:r>
              <a:rPr lang="en-US" dirty="0"/>
              <a:t>Collected by Aristotle University of Thessaloniki, Greece.</a:t>
            </a:r>
          </a:p>
          <a:p>
            <a:pPr lvl="1"/>
            <a:r>
              <a:rPr lang="en-US" dirty="0"/>
              <a:t>Posed samples.</a:t>
            </a:r>
          </a:p>
          <a:p>
            <a:pPr lvl="1"/>
            <a:r>
              <a:rPr lang="en-US" dirty="0"/>
              <a:t>52 subjects.</a:t>
            </a:r>
          </a:p>
          <a:p>
            <a:r>
              <a:rPr lang="en-US" dirty="0"/>
              <a:t>O</a:t>
            </a:r>
            <a:r>
              <a:rPr lang="fr-FR" dirty="0" err="1"/>
              <a:t>ulu</a:t>
            </a:r>
            <a:r>
              <a:rPr lang="fr-FR" dirty="0"/>
              <a:t> CASIA NIR&amp;VIS facial expression </a:t>
            </a:r>
            <a:r>
              <a:rPr lang="fr-FR" dirty="0" err="1"/>
              <a:t>database</a:t>
            </a:r>
            <a:endParaRPr lang="fr-FR" dirty="0"/>
          </a:p>
          <a:p>
            <a:pPr lvl="1"/>
            <a:r>
              <a:rPr lang="en-US" dirty="0"/>
              <a:t>Collected by the University of Oulu, Finland.</a:t>
            </a:r>
          </a:p>
          <a:p>
            <a:pPr lvl="1"/>
            <a:r>
              <a:rPr lang="en-US" dirty="0"/>
              <a:t>Posed samples.</a:t>
            </a:r>
          </a:p>
          <a:p>
            <a:pPr lvl="1"/>
            <a:r>
              <a:rPr lang="en-US" dirty="0"/>
              <a:t>80 subjects.</a:t>
            </a:r>
          </a:p>
        </p:txBody>
      </p:sp>
    </p:spTree>
    <p:extLst>
      <p:ext uri="{BB962C8B-B14F-4D97-AF65-F5344CB8AC3E}">
        <p14:creationId xmlns:p14="http://schemas.microsoft.com/office/powerpoint/2010/main" val="289888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31FA-48C6-4287-8616-16867CDE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80C80-0CDF-4AA2-938E-A4A64CDC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 trained neural network, </a:t>
            </a:r>
            <a:r>
              <a:rPr lang="en-US" dirty="0" err="1"/>
              <a:t>dlib</a:t>
            </a:r>
            <a:r>
              <a:rPr lang="en-US" dirty="0"/>
              <a:t>, to extract “landmarks” from the samples.</a:t>
            </a:r>
          </a:p>
          <a:p>
            <a:r>
              <a:rPr lang="en-US" dirty="0"/>
              <a:t>The landmarks are a set of 68 points, marking points of interest in the human face.</a:t>
            </a:r>
          </a:p>
          <a:p>
            <a:r>
              <a:rPr lang="en-US" dirty="0"/>
              <a:t>We chose a subset of 30 landmarks and used them to calculate the features for our models.</a:t>
            </a:r>
          </a:p>
        </p:txBody>
      </p:sp>
    </p:spTree>
    <p:extLst>
      <p:ext uri="{BB962C8B-B14F-4D97-AF65-F5344CB8AC3E}">
        <p14:creationId xmlns:p14="http://schemas.microsoft.com/office/powerpoint/2010/main" val="179987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4967-51CB-4DC1-830B-792160AF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FF7E1-8BE8-49B1-A1CD-5B328AB71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 of landmarks we calculated the distance between them.</a:t>
                </a:r>
              </a:p>
              <a:p>
                <a:r>
                  <a:rPr lang="en-US" dirty="0"/>
                  <a:t>For each triplet of landmarks we calculated the angle defined by them.</a:t>
                </a:r>
              </a:p>
              <a:p>
                <a:pPr lvl="1"/>
                <a:r>
                  <a:rPr lang="en-US" dirty="0"/>
                  <a:t>We arbitrarily chose two of three angles per triplet, since the third is linearly dependent on them.</a:t>
                </a:r>
              </a:p>
              <a:p>
                <a:r>
                  <a:rPr lang="en-US" dirty="0"/>
                  <a:t>Total features: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i="1"/>
                      <m:t>+ 2⋅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/>
                      <m:t>=8555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used these features in some of the models we tested.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FF7E1-8BE8-49B1-A1CD-5B328AB71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315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178</TotalTime>
  <Words>905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Cambria Math</vt:lpstr>
      <vt:lpstr>Century Gothic</vt:lpstr>
      <vt:lpstr>Wingdings 2</vt:lpstr>
      <vt:lpstr>Quotable</vt:lpstr>
      <vt:lpstr>Face the Music 🎶</vt:lpstr>
      <vt:lpstr>Introduction</vt:lpstr>
      <vt:lpstr>Our Idea</vt:lpstr>
      <vt:lpstr>Approach</vt:lpstr>
      <vt:lpstr>Data Description</vt:lpstr>
      <vt:lpstr>Datasets</vt:lpstr>
      <vt:lpstr>Datasets</vt:lpstr>
      <vt:lpstr>Landmarks</vt:lpstr>
      <vt:lpstr>Features</vt:lpstr>
      <vt:lpstr>Training: 1st Phase</vt:lpstr>
      <vt:lpstr>Logistic Regression</vt:lpstr>
      <vt:lpstr>KNN</vt:lpstr>
      <vt:lpstr>Convolutional Neural Network</vt:lpstr>
      <vt:lpstr>Training: 2nd Phase</vt:lpstr>
      <vt:lpstr>Logistic Regression</vt:lpstr>
      <vt:lpstr>MLP Classifier</vt:lpstr>
      <vt:lpstr>Application</vt:lpstr>
      <vt:lpstr>Optimization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</dc:title>
  <dc:creator>Chen Eilon</dc:creator>
  <cp:lastModifiedBy>Chen Eilon</cp:lastModifiedBy>
  <cp:revision>85</cp:revision>
  <dcterms:created xsi:type="dcterms:W3CDTF">2018-06-13T14:40:46Z</dcterms:created>
  <dcterms:modified xsi:type="dcterms:W3CDTF">2018-06-13T17:39:26Z</dcterms:modified>
</cp:coreProperties>
</file>