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8" r:id="rId4"/>
    <p:sldId id="265" r:id="rId5"/>
    <p:sldId id="267" r:id="rId6"/>
    <p:sldId id="259" r:id="rId7"/>
    <p:sldId id="260" r:id="rId8"/>
    <p:sldId id="261"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D7F7"/>
    <a:srgbClr val="B70707"/>
    <a:srgbClr val="88D3A3"/>
    <a:srgbClr val="F5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E5BE7-34C4-4BD1-8707-5D37823136BA}" type="datetimeFigureOut">
              <a:rPr lang="zh-CN" altLang="en-US" smtClean="0"/>
              <a:t>2018/5/31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E9849-EC96-4712-8B9B-0A1A67AF9C89}" type="slidenum">
              <a:rPr lang="zh-CN" altLang="en-US" smtClean="0"/>
              <a:t>‹#›</a:t>
            </a:fld>
            <a:endParaRPr lang="zh-CN" altLang="en-US"/>
          </a:p>
        </p:txBody>
      </p:sp>
    </p:spTree>
    <p:extLst>
      <p:ext uri="{BB962C8B-B14F-4D97-AF65-F5344CB8AC3E}">
        <p14:creationId xmlns:p14="http://schemas.microsoft.com/office/powerpoint/2010/main" val="273024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并不知道为什么会这么运算，内部的数学意义是什么</a:t>
            </a:r>
          </a:p>
        </p:txBody>
      </p:sp>
      <p:sp>
        <p:nvSpPr>
          <p:cNvPr id="4" name="灯片编号占位符 3"/>
          <p:cNvSpPr>
            <a:spLocks noGrp="1"/>
          </p:cNvSpPr>
          <p:nvPr>
            <p:ph type="sldNum" sz="quarter" idx="10"/>
          </p:nvPr>
        </p:nvSpPr>
        <p:spPr/>
        <p:txBody>
          <a:bodyPr/>
          <a:lstStyle/>
          <a:p>
            <a:fld id="{A8AE9849-EC96-4712-8B9B-0A1A67AF9C89}" type="slidenum">
              <a:rPr lang="zh-CN" altLang="en-US" smtClean="0"/>
              <a:t>3</a:t>
            </a:fld>
            <a:endParaRPr lang="zh-CN" altLang="en-US"/>
          </a:p>
        </p:txBody>
      </p:sp>
    </p:spTree>
    <p:extLst>
      <p:ext uri="{BB962C8B-B14F-4D97-AF65-F5344CB8AC3E}">
        <p14:creationId xmlns:p14="http://schemas.microsoft.com/office/powerpoint/2010/main" val="93513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权重或是激活函数的可视化实验</a:t>
            </a:r>
          </a:p>
        </p:txBody>
      </p:sp>
      <p:sp>
        <p:nvSpPr>
          <p:cNvPr id="4" name="灯片编号占位符 3"/>
          <p:cNvSpPr>
            <a:spLocks noGrp="1"/>
          </p:cNvSpPr>
          <p:nvPr>
            <p:ph type="sldNum" sz="quarter" idx="10"/>
          </p:nvPr>
        </p:nvSpPr>
        <p:spPr/>
        <p:txBody>
          <a:bodyPr/>
          <a:lstStyle/>
          <a:p>
            <a:fld id="{A8AE9849-EC96-4712-8B9B-0A1A67AF9C89}" type="slidenum">
              <a:rPr lang="zh-CN" altLang="en-US" smtClean="0"/>
              <a:t>4</a:t>
            </a:fld>
            <a:endParaRPr lang="zh-CN" altLang="en-US"/>
          </a:p>
        </p:txBody>
      </p:sp>
    </p:spTree>
    <p:extLst>
      <p:ext uri="{BB962C8B-B14F-4D97-AF65-F5344CB8AC3E}">
        <p14:creationId xmlns:p14="http://schemas.microsoft.com/office/powerpoint/2010/main" val="36716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激活函数使得神经网络</a:t>
            </a:r>
            <a:r>
              <a:rPr lang="zh-CN" altLang="en-US" dirty="0"/>
              <a:t>能够</a:t>
            </a:r>
            <a:r>
              <a:rPr lang="zh-CN" altLang="en-US"/>
              <a:t>模拟</a:t>
            </a:r>
            <a:r>
              <a:rPr lang="zh-CN" altLang="en-US" dirty="0"/>
              <a:t>任意非线性关系</a:t>
            </a:r>
            <a:endParaRPr lang="en-US" altLang="zh-CN" dirty="0"/>
          </a:p>
          <a:p>
            <a:r>
              <a:rPr lang="en-US" altLang="zh-CN" dirty="0" err="1"/>
              <a:t>ReLU</a:t>
            </a:r>
            <a:r>
              <a:rPr lang="zh-CN" altLang="en-US" dirty="0"/>
              <a:t>函数其简单的相比于</a:t>
            </a:r>
            <a:r>
              <a:rPr lang="en-US" altLang="zh-CN" dirty="0"/>
              <a:t>0</a:t>
            </a:r>
            <a:r>
              <a:rPr lang="zh-CN" altLang="en-US" dirty="0"/>
              <a:t>大小的映射关系处理也使得我们能够将神经网络运算归并为一组分段函数</a:t>
            </a:r>
          </a:p>
        </p:txBody>
      </p:sp>
      <p:sp>
        <p:nvSpPr>
          <p:cNvPr id="4" name="灯片编号占位符 3"/>
          <p:cNvSpPr>
            <a:spLocks noGrp="1"/>
          </p:cNvSpPr>
          <p:nvPr>
            <p:ph type="sldNum" sz="quarter" idx="10"/>
          </p:nvPr>
        </p:nvSpPr>
        <p:spPr/>
        <p:txBody>
          <a:bodyPr/>
          <a:lstStyle/>
          <a:p>
            <a:fld id="{A8AE9849-EC96-4712-8B9B-0A1A67AF9C89}" type="slidenum">
              <a:rPr lang="zh-CN" altLang="en-US" smtClean="0"/>
              <a:t>5</a:t>
            </a:fld>
            <a:endParaRPr lang="zh-CN" altLang="en-US"/>
          </a:p>
        </p:txBody>
      </p:sp>
    </p:spTree>
    <p:extLst>
      <p:ext uri="{BB962C8B-B14F-4D97-AF65-F5344CB8AC3E}">
        <p14:creationId xmlns:p14="http://schemas.microsoft.com/office/powerpoint/2010/main" val="63070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数值解析为一组分段函数，当输入数据满足某一范围时，其输出值可直接通过对应的线性表达式计算出来</a:t>
            </a:r>
          </a:p>
        </p:txBody>
      </p:sp>
      <p:sp>
        <p:nvSpPr>
          <p:cNvPr id="4" name="灯片编号占位符 3"/>
          <p:cNvSpPr>
            <a:spLocks noGrp="1"/>
          </p:cNvSpPr>
          <p:nvPr>
            <p:ph type="sldNum" sz="quarter" idx="10"/>
          </p:nvPr>
        </p:nvSpPr>
        <p:spPr/>
        <p:txBody>
          <a:bodyPr/>
          <a:lstStyle/>
          <a:p>
            <a:fld id="{A8AE9849-EC96-4712-8B9B-0A1A67AF9C89}" type="slidenum">
              <a:rPr lang="zh-CN" altLang="en-US" smtClean="0"/>
              <a:t>6</a:t>
            </a:fld>
            <a:endParaRPr lang="zh-CN" altLang="en-US"/>
          </a:p>
        </p:txBody>
      </p:sp>
    </p:spTree>
    <p:extLst>
      <p:ext uri="{BB962C8B-B14F-4D97-AF65-F5344CB8AC3E}">
        <p14:creationId xmlns:p14="http://schemas.microsoft.com/office/powerpoint/2010/main" val="4065265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无限拟合于输入数据与输出数据的原始映射关系</a:t>
            </a:r>
          </a:p>
        </p:txBody>
      </p:sp>
      <p:sp>
        <p:nvSpPr>
          <p:cNvPr id="4" name="灯片编号占位符 3"/>
          <p:cNvSpPr>
            <a:spLocks noGrp="1"/>
          </p:cNvSpPr>
          <p:nvPr>
            <p:ph type="sldNum" sz="quarter" idx="10"/>
          </p:nvPr>
        </p:nvSpPr>
        <p:spPr/>
        <p:txBody>
          <a:bodyPr/>
          <a:lstStyle/>
          <a:p>
            <a:fld id="{A8AE9849-EC96-4712-8B9B-0A1A67AF9C89}" type="slidenum">
              <a:rPr lang="zh-CN" altLang="en-US" smtClean="0"/>
              <a:t>9</a:t>
            </a:fld>
            <a:endParaRPr lang="zh-CN" altLang="en-US"/>
          </a:p>
        </p:txBody>
      </p:sp>
    </p:spTree>
    <p:extLst>
      <p:ext uri="{BB962C8B-B14F-4D97-AF65-F5344CB8AC3E}">
        <p14:creationId xmlns:p14="http://schemas.microsoft.com/office/powerpoint/2010/main" val="309056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B7341-133F-4C66-8CD0-EFAF407307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2D1F2F-E6AF-4DD6-AB3E-5A0793DF8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28003D-D9DC-4A29-993B-D176B255DDEA}"/>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2F42720A-2A81-4BD2-A5AA-760555F457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3CDDE7-9E96-4630-A8D3-CFAC856457CF}"/>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224911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32D30-A2A5-48F7-A3B6-CA0B321CA6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7E3BD1-94D7-42E2-B320-82B1FC6BB5F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73E83-7173-4D91-ADF6-5D7DE6112346}"/>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9AD7EC1E-43F3-4E29-BE55-2D9E8CE484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4262A-C413-451D-A58E-0D47D2A7671A}"/>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236038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17BA0E-46A2-4D09-81D2-3A6479FA73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96A876-6410-4F6A-BD91-812E019FF80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76F193-E6D2-4EB7-B703-6B061914CFA3}"/>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C4C6A1A8-6644-4FFB-84DE-BC678AE09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91D4C5-8C8F-402B-B95E-33CB20B9FE24}"/>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419876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BB11-B0E9-4948-8098-4AE2202D95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C44FE2-ED4A-4048-9989-3B5C3DBD683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C76152-9590-4F0C-ACC8-C28749A4C6D5}"/>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0FC785F6-921B-4398-96BC-49F9EF56D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0D5AA2-8C48-4BD7-B6B5-922180ED0A71}"/>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159841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5166C-2FA4-428C-8D97-1CFE90F3BE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D13BA6-5A36-40C3-9851-E9C1DD4031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E75E0F6-4B8D-450E-B3B6-C942E36D4ECA}"/>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8ABA71D7-D79E-4084-B27F-066BC7821A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AAC63C-EC47-43ED-8789-7C520BDBE85E}"/>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324471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9B158-FAFF-4F15-BEAA-3F8D92015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926574-9B21-4017-B62A-61233447E45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8C59CC-991B-423E-812D-A65442221E5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35DCCB-AE51-4FAF-899E-29CD45A16156}"/>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6" name="页脚占位符 5">
            <a:extLst>
              <a:ext uri="{FF2B5EF4-FFF2-40B4-BE49-F238E27FC236}">
                <a16:creationId xmlns:a16="http://schemas.microsoft.com/office/drawing/2014/main" id="{A26DE632-6427-4438-A6D7-99F94A871F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703AB6-0659-41E8-9317-96CB001499A9}"/>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411450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00E0E-1007-4E14-8D96-A9EE9ECBE0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440D67-8593-4C82-A4F6-20381EC4B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87BE1C6-A6F3-4D98-958A-1C5AB882231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6B3F977-6C26-466B-AFDA-63F8EE5E7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3D629B1-4087-4625-9CA2-981C613B552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6F8EA62-DB40-4038-A9B2-4F2325CFB823}"/>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8" name="页脚占位符 7">
            <a:extLst>
              <a:ext uri="{FF2B5EF4-FFF2-40B4-BE49-F238E27FC236}">
                <a16:creationId xmlns:a16="http://schemas.microsoft.com/office/drawing/2014/main" id="{EFE523A6-57B0-4159-93B8-C26EDA7F7B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8C2905D-1D6F-48A2-89A2-97AA139A6341}"/>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74220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C2C15-C77A-4666-A24E-CFF0752250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7D228D-5DE9-469E-AD26-C58D9C0231BA}"/>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4" name="页脚占位符 3">
            <a:extLst>
              <a:ext uri="{FF2B5EF4-FFF2-40B4-BE49-F238E27FC236}">
                <a16:creationId xmlns:a16="http://schemas.microsoft.com/office/drawing/2014/main" id="{EA1EE33A-95A4-4EAD-969F-A9CD52BC54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D47047-2DE7-46CB-86BA-78980F9DD908}"/>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164086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C6CE7A-9C88-4F01-8A53-DF45EEC9E386}"/>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3" name="页脚占位符 2">
            <a:extLst>
              <a:ext uri="{FF2B5EF4-FFF2-40B4-BE49-F238E27FC236}">
                <a16:creationId xmlns:a16="http://schemas.microsoft.com/office/drawing/2014/main" id="{93CF7A92-4442-4D8E-B82C-06E061A4A5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52DBDF-7B0D-4B03-893C-7F744A636EA4}"/>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223173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403B7-87F9-4719-A102-1BBE11B418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A78B77-0A8C-4771-8711-A3B5B409D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B8F738-658E-4CC3-B25C-88B3E1C96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59C126-4FA4-4751-98E5-14FE666053E5}"/>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6" name="页脚占位符 5">
            <a:extLst>
              <a:ext uri="{FF2B5EF4-FFF2-40B4-BE49-F238E27FC236}">
                <a16:creationId xmlns:a16="http://schemas.microsoft.com/office/drawing/2014/main" id="{14308205-F31F-4BD5-A802-EC66B3BA9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EB43-E504-45AB-A2CE-65A399FA20C5}"/>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269936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58EDB-896D-4BF7-B9EE-BC5D9A3EF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46804E-8F6D-4793-B69D-291B1C552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A4AA34-482B-4A34-855E-AE6D9DF96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BC63A94-DC5E-4794-B2A7-608A444EFC4B}"/>
              </a:ext>
            </a:extLst>
          </p:cNvPr>
          <p:cNvSpPr>
            <a:spLocks noGrp="1"/>
          </p:cNvSpPr>
          <p:nvPr>
            <p:ph type="dt" sz="half" idx="10"/>
          </p:nvPr>
        </p:nvSpPr>
        <p:spPr/>
        <p:txBody>
          <a:bodyPr/>
          <a:lstStyle/>
          <a:p>
            <a:fld id="{0E966A92-846B-4029-AE9B-BE3FADB0197B}" type="datetimeFigureOut">
              <a:rPr lang="zh-CN" altLang="en-US" smtClean="0"/>
              <a:t>2018/5/31</a:t>
            </a:fld>
            <a:endParaRPr lang="zh-CN" altLang="en-US"/>
          </a:p>
        </p:txBody>
      </p:sp>
      <p:sp>
        <p:nvSpPr>
          <p:cNvPr id="6" name="页脚占位符 5">
            <a:extLst>
              <a:ext uri="{FF2B5EF4-FFF2-40B4-BE49-F238E27FC236}">
                <a16:creationId xmlns:a16="http://schemas.microsoft.com/office/drawing/2014/main" id="{AE10246F-30DB-44F9-A481-521F5F70DB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FAF6F1-6549-48D4-82DE-6021DCA4884F}"/>
              </a:ext>
            </a:extLst>
          </p:cNvPr>
          <p:cNvSpPr>
            <a:spLocks noGrp="1"/>
          </p:cNvSpPr>
          <p:nvPr>
            <p:ph type="sldNum" sz="quarter" idx="12"/>
          </p:nvPr>
        </p:nvSpPr>
        <p:spPr/>
        <p:txBody>
          <a:body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245917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82B2E4-16D2-427E-87AC-B562CD062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0F4BD2-3097-469E-A4EE-77286B90A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5B142-1166-4C9F-B3F6-8A40D5675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66A92-846B-4029-AE9B-BE3FADB0197B}" type="datetimeFigureOut">
              <a:rPr lang="zh-CN" altLang="en-US" smtClean="0"/>
              <a:t>2018/5/31</a:t>
            </a:fld>
            <a:endParaRPr lang="zh-CN" altLang="en-US"/>
          </a:p>
        </p:txBody>
      </p:sp>
      <p:sp>
        <p:nvSpPr>
          <p:cNvPr id="5" name="页脚占位符 4">
            <a:extLst>
              <a:ext uri="{FF2B5EF4-FFF2-40B4-BE49-F238E27FC236}">
                <a16:creationId xmlns:a16="http://schemas.microsoft.com/office/drawing/2014/main" id="{571617DF-474B-4155-BF99-ACE7BE4DB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CB4CD3-D3EB-4030-91A0-31ED0C54A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1396C-34B1-4133-B9FA-2C4FF7B2F22C}" type="slidenum">
              <a:rPr lang="zh-CN" altLang="en-US" smtClean="0"/>
              <a:t>‹#›</a:t>
            </a:fld>
            <a:endParaRPr lang="zh-CN" altLang="en-US"/>
          </a:p>
        </p:txBody>
      </p:sp>
    </p:spTree>
    <p:extLst>
      <p:ext uri="{BB962C8B-B14F-4D97-AF65-F5344CB8AC3E}">
        <p14:creationId xmlns:p14="http://schemas.microsoft.com/office/powerpoint/2010/main" val="334676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8.jpe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DBC4-B2E8-4933-BFED-FEFD0AE26010}"/>
              </a:ext>
            </a:extLst>
          </p:cNvPr>
          <p:cNvSpPr>
            <a:spLocks noGrp="1"/>
          </p:cNvSpPr>
          <p:nvPr>
            <p:ph type="ctrTitle"/>
          </p:nvPr>
        </p:nvSpPr>
        <p:spPr>
          <a:xfrm>
            <a:off x="1524000" y="1994894"/>
            <a:ext cx="9144000" cy="618614"/>
          </a:xfrm>
        </p:spPr>
        <p:txBody>
          <a:bodyPr>
            <a:normAutofit/>
          </a:bodyPr>
          <a:lstStyle/>
          <a:p>
            <a:r>
              <a:rPr lang="zh-CN" altLang="en-US" sz="3600" dirty="0">
                <a:latin typeface="微软雅黑" panose="020B0503020204020204" pitchFamily="34" charset="-122"/>
                <a:ea typeface="微软雅黑" panose="020B0503020204020204" pitchFamily="34" charset="-122"/>
              </a:rPr>
              <a:t>神经网络的自动化数值解析技术</a:t>
            </a:r>
          </a:p>
        </p:txBody>
      </p:sp>
      <p:sp>
        <p:nvSpPr>
          <p:cNvPr id="3" name="副标题 2">
            <a:extLst>
              <a:ext uri="{FF2B5EF4-FFF2-40B4-BE49-F238E27FC236}">
                <a16:creationId xmlns:a16="http://schemas.microsoft.com/office/drawing/2014/main" id="{3265ECFD-D4D7-47C1-A048-B583EC3B487B}"/>
              </a:ext>
            </a:extLst>
          </p:cNvPr>
          <p:cNvSpPr>
            <a:spLocks noGrp="1"/>
          </p:cNvSpPr>
          <p:nvPr>
            <p:ph type="subTitle" idx="1"/>
          </p:nvPr>
        </p:nvSpPr>
        <p:spPr>
          <a:xfrm>
            <a:off x="4553343" y="3270381"/>
            <a:ext cx="1679511" cy="2155371"/>
          </a:xfrm>
        </p:spPr>
        <p:txBody>
          <a:bodyPr>
            <a:noAutofit/>
          </a:bodyPr>
          <a:lstStyle/>
          <a:p>
            <a:pPr algn="r"/>
            <a:r>
              <a:rPr lang="zh-CN" altLang="en-US" sz="1800" dirty="0">
                <a:latin typeface="微软雅黑" panose="020B0503020204020204" pitchFamily="34" charset="-122"/>
                <a:ea typeface="微软雅黑" panose="020B0503020204020204" pitchFamily="34" charset="-122"/>
              </a:rPr>
              <a:t>答辩人：</a:t>
            </a:r>
            <a:endParaRPr lang="en-US" altLang="zh-CN" sz="1800" dirty="0">
              <a:latin typeface="微软雅黑" panose="020B0503020204020204" pitchFamily="34" charset="-122"/>
              <a:ea typeface="微软雅黑" panose="020B0503020204020204" pitchFamily="34" charset="-122"/>
            </a:endParaRPr>
          </a:p>
          <a:p>
            <a:pPr algn="r"/>
            <a:r>
              <a:rPr lang="zh-CN" altLang="en-US" sz="1800" dirty="0">
                <a:latin typeface="微软雅黑" panose="020B0503020204020204" pitchFamily="34" charset="-122"/>
                <a:ea typeface="微软雅黑" panose="020B0503020204020204" pitchFamily="34" charset="-122"/>
              </a:rPr>
              <a:t>学号：</a:t>
            </a:r>
            <a:endParaRPr lang="en-US" altLang="zh-CN" sz="1800" dirty="0">
              <a:latin typeface="微软雅黑" panose="020B0503020204020204" pitchFamily="34" charset="-122"/>
              <a:ea typeface="微软雅黑" panose="020B0503020204020204" pitchFamily="34" charset="-122"/>
            </a:endParaRPr>
          </a:p>
          <a:p>
            <a:pPr algn="r"/>
            <a:r>
              <a:rPr lang="zh-CN" altLang="en-US" sz="1800" dirty="0">
                <a:latin typeface="微软雅黑" panose="020B0503020204020204" pitchFamily="34" charset="-122"/>
                <a:ea typeface="微软雅黑" panose="020B0503020204020204" pitchFamily="34" charset="-122"/>
              </a:rPr>
              <a:t>学院：</a:t>
            </a:r>
            <a:endParaRPr lang="en-US" altLang="zh-CN" sz="1800" dirty="0">
              <a:latin typeface="微软雅黑" panose="020B0503020204020204" pitchFamily="34" charset="-122"/>
              <a:ea typeface="微软雅黑" panose="020B0503020204020204" pitchFamily="34" charset="-122"/>
            </a:endParaRPr>
          </a:p>
          <a:p>
            <a:pPr algn="r"/>
            <a:r>
              <a:rPr lang="zh-CN" altLang="en-US" sz="1800" dirty="0">
                <a:latin typeface="微软雅黑" panose="020B0503020204020204" pitchFamily="34" charset="-122"/>
                <a:ea typeface="微软雅黑" panose="020B0503020204020204" pitchFamily="34" charset="-122"/>
              </a:rPr>
              <a:t>专业：</a:t>
            </a:r>
            <a:endParaRPr lang="en-US" altLang="zh-CN" sz="1800" dirty="0">
              <a:latin typeface="微软雅黑" panose="020B0503020204020204" pitchFamily="34" charset="-122"/>
              <a:ea typeface="微软雅黑" panose="020B0503020204020204" pitchFamily="34" charset="-122"/>
            </a:endParaRPr>
          </a:p>
          <a:p>
            <a:pPr algn="r"/>
            <a:r>
              <a:rPr lang="zh-CN" altLang="en-US" sz="1800" dirty="0">
                <a:latin typeface="微软雅黑" panose="020B0503020204020204" pitchFamily="34" charset="-122"/>
                <a:ea typeface="微软雅黑" panose="020B0503020204020204" pitchFamily="34" charset="-122"/>
              </a:rPr>
              <a:t>指导老师：</a:t>
            </a:r>
          </a:p>
        </p:txBody>
      </p:sp>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83975"/>
            <a:ext cx="1826146" cy="618613"/>
          </a:xfrm>
          <a:prstGeom prst="rect">
            <a:avLst/>
          </a:prstGeom>
          <a:noFill/>
          <a:ln w="9525">
            <a:noFill/>
          </a:ln>
        </p:spPr>
      </p:pic>
      <p:sp>
        <p:nvSpPr>
          <p:cNvPr id="5" name="副标题 2">
            <a:extLst>
              <a:ext uri="{FF2B5EF4-FFF2-40B4-BE49-F238E27FC236}">
                <a16:creationId xmlns:a16="http://schemas.microsoft.com/office/drawing/2014/main" id="{1DA0F6CE-B01D-4696-8845-35151C59A930}"/>
              </a:ext>
            </a:extLst>
          </p:cNvPr>
          <p:cNvSpPr txBox="1">
            <a:spLocks/>
          </p:cNvSpPr>
          <p:nvPr/>
        </p:nvSpPr>
        <p:spPr>
          <a:xfrm>
            <a:off x="6055572" y="3270380"/>
            <a:ext cx="2310881" cy="21553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800" dirty="0">
                <a:latin typeface="微软雅黑" panose="020B0503020204020204" pitchFamily="34" charset="-122"/>
                <a:ea typeface="微软雅黑" panose="020B0503020204020204" pitchFamily="34" charset="-122"/>
              </a:rPr>
              <a:t>陈之威</a:t>
            </a:r>
            <a:endParaRPr lang="en-US" altLang="zh-CN" sz="1800" dirty="0">
              <a:latin typeface="微软雅黑" panose="020B0503020204020204" pitchFamily="34" charset="-122"/>
              <a:ea typeface="微软雅黑" panose="020B0503020204020204" pitchFamily="34" charset="-122"/>
            </a:endParaRPr>
          </a:p>
          <a:p>
            <a:pPr algn="l"/>
            <a:r>
              <a:rPr lang="en-US" altLang="zh-CN" sz="1800" dirty="0">
                <a:latin typeface="微软雅黑" panose="020B0503020204020204" pitchFamily="34" charset="-122"/>
                <a:ea typeface="微软雅黑" panose="020B0503020204020204" pitchFamily="34" charset="-122"/>
              </a:rPr>
              <a:t>141250016</a:t>
            </a:r>
          </a:p>
          <a:p>
            <a:pPr algn="l"/>
            <a:r>
              <a:rPr lang="zh-CN" altLang="en-US" sz="1800" dirty="0">
                <a:latin typeface="微软雅黑" panose="020B0503020204020204" pitchFamily="34" charset="-122"/>
                <a:ea typeface="微软雅黑" panose="020B0503020204020204" pitchFamily="34" charset="-122"/>
              </a:rPr>
              <a:t>软件学院</a:t>
            </a:r>
            <a:endParaRPr lang="en-US" altLang="zh-CN" sz="1800" dirty="0">
              <a:latin typeface="微软雅黑" panose="020B0503020204020204" pitchFamily="34" charset="-122"/>
              <a:ea typeface="微软雅黑" panose="020B0503020204020204" pitchFamily="34" charset="-122"/>
            </a:endParaRPr>
          </a:p>
          <a:p>
            <a:pPr algn="l"/>
            <a:r>
              <a:rPr lang="zh-CN" altLang="en-US" sz="1800" dirty="0">
                <a:latin typeface="微软雅黑" panose="020B0503020204020204" pitchFamily="34" charset="-122"/>
                <a:ea typeface="微软雅黑" panose="020B0503020204020204" pitchFamily="34" charset="-122"/>
              </a:rPr>
              <a:t>软件工程</a:t>
            </a:r>
            <a:endParaRPr lang="en-US" altLang="zh-CN" sz="1800" dirty="0">
              <a:latin typeface="微软雅黑" panose="020B0503020204020204" pitchFamily="34" charset="-122"/>
              <a:ea typeface="微软雅黑" panose="020B0503020204020204" pitchFamily="34" charset="-122"/>
            </a:endParaRPr>
          </a:p>
          <a:p>
            <a:pPr algn="l"/>
            <a:r>
              <a:rPr lang="zh-CN" altLang="en-US" sz="1800" dirty="0">
                <a:latin typeface="微软雅黑" panose="020B0503020204020204" pitchFamily="34" charset="-122"/>
                <a:ea typeface="微软雅黑" panose="020B0503020204020204" pitchFamily="34" charset="-122"/>
              </a:rPr>
              <a:t>汤恩义</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00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展望</a:t>
            </a:r>
          </a:p>
        </p:txBody>
      </p:sp>
      <p:grpSp>
        <p:nvGrpSpPr>
          <p:cNvPr id="32" name="组合 31">
            <a:extLst>
              <a:ext uri="{FF2B5EF4-FFF2-40B4-BE49-F238E27FC236}">
                <a16:creationId xmlns:a16="http://schemas.microsoft.com/office/drawing/2014/main" id="{04FAA91F-D652-4DA0-8FBE-EC2CFE9996FC}"/>
              </a:ext>
            </a:extLst>
          </p:cNvPr>
          <p:cNvGrpSpPr/>
          <p:nvPr/>
        </p:nvGrpSpPr>
        <p:grpSpPr>
          <a:xfrm>
            <a:off x="3831542" y="2065774"/>
            <a:ext cx="4759747" cy="3034976"/>
            <a:chOff x="4471505" y="1826462"/>
            <a:chExt cx="4759747" cy="3034976"/>
          </a:xfrm>
        </p:grpSpPr>
        <p:grpSp>
          <p:nvGrpSpPr>
            <p:cNvPr id="33" name="组合 32">
              <a:extLst>
                <a:ext uri="{FF2B5EF4-FFF2-40B4-BE49-F238E27FC236}">
                  <a16:creationId xmlns:a16="http://schemas.microsoft.com/office/drawing/2014/main" id="{139451F8-FFA8-4CC2-92C3-EEAB56099426}"/>
                </a:ext>
              </a:extLst>
            </p:cNvPr>
            <p:cNvGrpSpPr/>
            <p:nvPr/>
          </p:nvGrpSpPr>
          <p:grpSpPr>
            <a:xfrm>
              <a:off x="4471505" y="1826462"/>
              <a:ext cx="3063046" cy="447870"/>
              <a:chOff x="3536301" y="1369653"/>
              <a:chExt cx="3063046" cy="447870"/>
            </a:xfrm>
          </p:grpSpPr>
          <p:sp>
            <p:nvSpPr>
              <p:cNvPr id="49" name="六边形 4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ABC47C8C-C8E2-44A2-A895-F5D832411DAC}"/>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73F74D1D-C4EC-4C0F-B77D-F179235BD36C}"/>
                  </a:ext>
                </a:extLst>
              </p:cNvPr>
              <p:cNvSpPr txBox="1"/>
              <p:nvPr/>
            </p:nvSpPr>
            <p:spPr>
              <a:xfrm>
                <a:off x="4337189" y="1408922"/>
                <a:ext cx="2262158"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适用于其它激活函数</a:t>
                </a:r>
                <a:endParaRPr lang="en-US" altLang="zh-CN"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438D60F5-2E2B-4CB7-89E2-D7DBE932B435}"/>
                </a:ext>
              </a:extLst>
            </p:cNvPr>
            <p:cNvGrpSpPr/>
            <p:nvPr/>
          </p:nvGrpSpPr>
          <p:grpSpPr>
            <a:xfrm>
              <a:off x="4807407" y="2472607"/>
              <a:ext cx="3986375" cy="447870"/>
              <a:chOff x="3536301" y="1369653"/>
              <a:chExt cx="3986375" cy="447870"/>
            </a:xfrm>
          </p:grpSpPr>
          <p:sp>
            <p:nvSpPr>
              <p:cNvPr id="47" name="六边形 4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1DE46A74-8922-4BFD-B6CA-738D26187BB7}"/>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E86470FB-3596-4199-B6BE-83C686390424}"/>
                  </a:ext>
                </a:extLst>
              </p:cNvPr>
              <p:cNvSpPr txBox="1"/>
              <p:nvPr/>
            </p:nvSpPr>
            <p:spPr>
              <a:xfrm>
                <a:off x="4337189" y="1408922"/>
                <a:ext cx="3185487"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将数值解析过程的复杂度降低</a:t>
                </a:r>
                <a:endParaRPr lang="en-US" altLang="zh-CN" dirty="0">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AAD18C9E-D152-48B7-9819-DD5843FA318F}"/>
                </a:ext>
              </a:extLst>
            </p:cNvPr>
            <p:cNvGrpSpPr/>
            <p:nvPr/>
          </p:nvGrpSpPr>
          <p:grpSpPr>
            <a:xfrm>
              <a:off x="5139807" y="3121278"/>
              <a:ext cx="3524711" cy="447870"/>
              <a:chOff x="3536301" y="1369653"/>
              <a:chExt cx="3524711" cy="447870"/>
            </a:xfrm>
          </p:grpSpPr>
          <p:sp>
            <p:nvSpPr>
              <p:cNvPr id="45" name="六边形 44"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13DFEC9A-06B8-448D-8AF9-AD128831E4BB}"/>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AC835C5E-39F1-4730-AE4E-43C7010D43CC}"/>
                  </a:ext>
                </a:extLst>
              </p:cNvPr>
              <p:cNvSpPr txBox="1"/>
              <p:nvPr/>
            </p:nvSpPr>
            <p:spPr>
              <a:xfrm>
                <a:off x="4337189" y="1408922"/>
                <a:ext cx="2723823"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灵活地将高维输入可视化</a:t>
                </a:r>
                <a:endParaRPr lang="en-US" altLang="zh-CN" dirty="0">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60039849-CEDC-4D18-91D6-5802718DCE9B}"/>
                </a:ext>
              </a:extLst>
            </p:cNvPr>
            <p:cNvGrpSpPr/>
            <p:nvPr/>
          </p:nvGrpSpPr>
          <p:grpSpPr>
            <a:xfrm>
              <a:off x="5475709" y="3767423"/>
              <a:ext cx="3755543" cy="447870"/>
              <a:chOff x="3536301" y="1369653"/>
              <a:chExt cx="3755543" cy="447870"/>
            </a:xfrm>
          </p:grpSpPr>
          <p:sp>
            <p:nvSpPr>
              <p:cNvPr id="43" name="六边形 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A6E3B9EB-1396-4B0F-A191-D1D4CDD2BE75}"/>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1085CE0-0BA0-49F7-AC77-7B180A96C3A7}"/>
                  </a:ext>
                </a:extLst>
              </p:cNvPr>
              <p:cNvSpPr txBox="1"/>
              <p:nvPr/>
            </p:nvSpPr>
            <p:spPr>
              <a:xfrm>
                <a:off x="4337189" y="1408922"/>
                <a:ext cx="2954655"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自动化分析系统的解析结果</a:t>
                </a:r>
                <a:endParaRPr lang="en-US" altLang="zh-CN" dirty="0">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id="{DD9B7AC0-5AF1-4993-BF44-4EC2026A5179}"/>
                </a:ext>
              </a:extLst>
            </p:cNvPr>
            <p:cNvGrpSpPr/>
            <p:nvPr/>
          </p:nvGrpSpPr>
          <p:grpSpPr>
            <a:xfrm>
              <a:off x="5811611" y="4413568"/>
              <a:ext cx="3063046" cy="447870"/>
              <a:chOff x="3536301" y="1369653"/>
              <a:chExt cx="3063046" cy="447870"/>
            </a:xfrm>
          </p:grpSpPr>
          <p:sp>
            <p:nvSpPr>
              <p:cNvPr id="41" name="六边形 40"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0DE31C42-18B0-4A93-9FD7-B2B45CD17120}"/>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8F624994-17D8-420F-857D-235A3477BAAF}"/>
                  </a:ext>
                </a:extLst>
              </p:cNvPr>
              <p:cNvSpPr txBox="1"/>
              <p:nvPr/>
            </p:nvSpPr>
            <p:spPr>
              <a:xfrm>
                <a:off x="4337189" y="1408922"/>
                <a:ext cx="2262158"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与其它研究结合应用</a:t>
                </a:r>
                <a:endParaRPr lang="en-US" altLang="zh-CN"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33661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7" name="文本框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C9A803D2-D4CD-4F61-8F63-BBA5E41B7B6E}"/>
              </a:ext>
            </a:extLst>
          </p:cNvPr>
          <p:cNvSpPr txBox="1"/>
          <p:nvPr/>
        </p:nvSpPr>
        <p:spPr>
          <a:xfrm>
            <a:off x="5490706" y="2721114"/>
            <a:ext cx="1210588" cy="707886"/>
          </a:xfrm>
          <a:prstGeom prst="rect">
            <a:avLst/>
          </a:prstGeom>
          <a:noFill/>
        </p:spPr>
        <p:txBody>
          <a:bodyPr wrap="none" rtlCol="0">
            <a:spAutoFit/>
          </a:bodyPr>
          <a:lstStyle/>
          <a:p>
            <a:pPr algn="ctr"/>
            <a:r>
              <a:rPr lang="zh-CN" altLang="en-US" sz="40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4018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目录</a:t>
            </a:r>
          </a:p>
        </p:txBody>
      </p:sp>
      <p:grpSp>
        <p:nvGrpSpPr>
          <p:cNvPr id="25" name="组合 24">
            <a:extLst>
              <a:ext uri="{FF2B5EF4-FFF2-40B4-BE49-F238E27FC236}">
                <a16:creationId xmlns:a16="http://schemas.microsoft.com/office/drawing/2014/main" id="{9ED427BE-6077-4D36-A232-B3BDAE173468}"/>
              </a:ext>
            </a:extLst>
          </p:cNvPr>
          <p:cNvGrpSpPr/>
          <p:nvPr/>
        </p:nvGrpSpPr>
        <p:grpSpPr>
          <a:xfrm>
            <a:off x="4471505" y="1854454"/>
            <a:ext cx="3248990" cy="3681121"/>
            <a:chOff x="4471505" y="1826462"/>
            <a:chExt cx="3248990" cy="3681121"/>
          </a:xfrm>
        </p:grpSpPr>
        <p:grpSp>
          <p:nvGrpSpPr>
            <p:cNvPr id="8" name="组合 7">
              <a:extLst>
                <a:ext uri="{FF2B5EF4-FFF2-40B4-BE49-F238E27FC236}">
                  <a16:creationId xmlns:a16="http://schemas.microsoft.com/office/drawing/2014/main" id="{EBE4DF1E-864C-4E73-AE04-EC3EB34021A9}"/>
                </a:ext>
              </a:extLst>
            </p:cNvPr>
            <p:cNvGrpSpPr/>
            <p:nvPr/>
          </p:nvGrpSpPr>
          <p:grpSpPr>
            <a:xfrm>
              <a:off x="4471505" y="1826462"/>
              <a:ext cx="1447219" cy="447870"/>
              <a:chOff x="3536301" y="1369653"/>
              <a:chExt cx="1447219" cy="447870"/>
            </a:xfrm>
          </p:grpSpPr>
          <p:sp>
            <p:nvSpPr>
              <p:cNvPr id="7" name="六边形 6"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BDD073C7-4968-4047-9AE8-7B1471A19650}"/>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EB39DC4-EA61-4D9B-954C-EE42D8FC80AA}"/>
                  </a:ext>
                </a:extLst>
              </p:cNvPr>
              <p:cNvSpPr txBox="1"/>
              <p:nvPr/>
            </p:nvSpPr>
            <p:spPr>
              <a:xfrm>
                <a:off x="4337189" y="1408922"/>
                <a:ext cx="646331"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背景</a:t>
                </a:r>
                <a:endParaRPr lang="en-US" altLang="zh-CN" dirty="0">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C25F0B6A-31F4-4959-847F-B2345824587C}"/>
                </a:ext>
              </a:extLst>
            </p:cNvPr>
            <p:cNvGrpSpPr/>
            <p:nvPr/>
          </p:nvGrpSpPr>
          <p:grpSpPr>
            <a:xfrm>
              <a:off x="4807407" y="2472607"/>
              <a:ext cx="1908884" cy="447870"/>
              <a:chOff x="3536301" y="1369653"/>
              <a:chExt cx="1908884" cy="447870"/>
            </a:xfrm>
          </p:grpSpPr>
          <p:sp>
            <p:nvSpPr>
              <p:cNvPr id="10" name="六边形 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FE9806FC-92D7-41FB-8281-6C9A8F7B950E}"/>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9F45808-46F5-4042-80FA-C07D3219087A}"/>
                  </a:ext>
                </a:extLst>
              </p:cNvPr>
              <p:cNvSpPr txBox="1"/>
              <p:nvPr/>
            </p:nvSpPr>
            <p:spPr>
              <a:xfrm>
                <a:off x="4337189" y="1408922"/>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本文工作</a:t>
                </a:r>
                <a:endParaRPr lang="en-US" altLang="zh-CN" dirty="0">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91D62522-3DA2-445A-B651-65AF9EFF48D4}"/>
                </a:ext>
              </a:extLst>
            </p:cNvPr>
            <p:cNvGrpSpPr/>
            <p:nvPr/>
          </p:nvGrpSpPr>
          <p:grpSpPr>
            <a:xfrm>
              <a:off x="5139807" y="3121278"/>
              <a:ext cx="1908884" cy="447870"/>
              <a:chOff x="3536301" y="1369653"/>
              <a:chExt cx="1908884" cy="447870"/>
            </a:xfrm>
          </p:grpSpPr>
          <p:sp>
            <p:nvSpPr>
              <p:cNvPr id="13" name="六边形 1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93DCB0F7-F8E5-401E-AA74-BE1C38FE10F6}"/>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112685A0-77C7-423E-92D9-9BB35552FCA5}"/>
                  </a:ext>
                </a:extLst>
              </p:cNvPr>
              <p:cNvSpPr txBox="1"/>
              <p:nvPr/>
            </p:nvSpPr>
            <p:spPr>
              <a:xfrm>
                <a:off x="4337189" y="1408922"/>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系统设计</a:t>
                </a:r>
                <a:endParaRPr lang="en-US" altLang="zh-CN" dirty="0">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83AC9617-0973-4EF1-A6BC-D622FEEDD396}"/>
                </a:ext>
              </a:extLst>
            </p:cNvPr>
            <p:cNvGrpSpPr/>
            <p:nvPr/>
          </p:nvGrpSpPr>
          <p:grpSpPr>
            <a:xfrm>
              <a:off x="5475709" y="3767423"/>
              <a:ext cx="1908884" cy="447870"/>
              <a:chOff x="3536301" y="1369653"/>
              <a:chExt cx="1908884" cy="447870"/>
            </a:xfrm>
          </p:grpSpPr>
          <p:sp>
            <p:nvSpPr>
              <p:cNvPr id="16" name="六边形 15"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29A99256-3800-47D8-9113-0632F59A4091}"/>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4323BB5-2861-42A4-A73D-75F75A87C656}"/>
                  </a:ext>
                </a:extLst>
              </p:cNvPr>
              <p:cNvSpPr txBox="1"/>
              <p:nvPr/>
            </p:nvSpPr>
            <p:spPr>
              <a:xfrm>
                <a:off x="4337189" y="1408922"/>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实验过程</a:t>
                </a:r>
                <a:endParaRPr lang="en-US" altLang="zh-CN"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CB8B9B62-E2C1-4B5D-9BD0-BD655C2DBCBF}"/>
                </a:ext>
              </a:extLst>
            </p:cNvPr>
            <p:cNvGrpSpPr/>
            <p:nvPr/>
          </p:nvGrpSpPr>
          <p:grpSpPr>
            <a:xfrm>
              <a:off x="5811611" y="4413568"/>
              <a:ext cx="1908884" cy="447870"/>
              <a:chOff x="3536301" y="1369653"/>
              <a:chExt cx="1908884" cy="447870"/>
            </a:xfrm>
          </p:grpSpPr>
          <p:sp>
            <p:nvSpPr>
              <p:cNvPr id="19" name="六边形 18"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53C84FA5-720D-4EA0-B929-A40529D0EFA2}"/>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3FF4203-F918-498A-8B94-558C8751E65D}"/>
                  </a:ext>
                </a:extLst>
              </p:cNvPr>
              <p:cNvSpPr txBox="1"/>
              <p:nvPr/>
            </p:nvSpPr>
            <p:spPr>
              <a:xfrm>
                <a:off x="4337189" y="1408922"/>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实验结果</a:t>
                </a:r>
                <a:endParaRPr lang="en-US" altLang="zh-CN"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36DA8739-6C11-41AF-B43E-362DDC878EC5}"/>
                </a:ext>
              </a:extLst>
            </p:cNvPr>
            <p:cNvGrpSpPr/>
            <p:nvPr/>
          </p:nvGrpSpPr>
          <p:grpSpPr>
            <a:xfrm>
              <a:off x="6273276" y="5059713"/>
              <a:ext cx="1447219" cy="447870"/>
              <a:chOff x="3536301" y="1369653"/>
              <a:chExt cx="1447219" cy="447870"/>
            </a:xfrm>
          </p:grpSpPr>
          <p:sp>
            <p:nvSpPr>
              <p:cNvPr id="22" name="六边形 21" descr="e7d195523061f1c021b92b3d25e54ab5e788c0576048880950C3AFFA1066A7153250F1349197BA8C5246BA9D557EC0274B8DA272D2431748978789E76D2CD7D1F11E7447C1D163F5D9CA1CD35DC7B6F0026C6BB43698AE8A1A50A3B34DA472CDA8898A116D2621F720577CEB1EC5AE786B3A577EC3E762EF9351D5FE95BB5FD00056FCA016A5904C">
                <a:extLst>
                  <a:ext uri="{FF2B5EF4-FFF2-40B4-BE49-F238E27FC236}">
                    <a16:creationId xmlns:a16="http://schemas.microsoft.com/office/drawing/2014/main" id="{E4A63EB6-23D6-4D54-8F9A-BA5126287CEC}"/>
                  </a:ext>
                </a:extLst>
              </p:cNvPr>
              <p:cNvSpPr/>
              <p:nvPr/>
            </p:nvSpPr>
            <p:spPr>
              <a:xfrm>
                <a:off x="3536301" y="1369653"/>
                <a:ext cx="671805" cy="44787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8DB45286-F390-4008-8677-C6195EC8E6C2}"/>
                  </a:ext>
                </a:extLst>
              </p:cNvPr>
              <p:cNvSpPr txBox="1"/>
              <p:nvPr/>
            </p:nvSpPr>
            <p:spPr>
              <a:xfrm>
                <a:off x="4337189" y="1408922"/>
                <a:ext cx="646331"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展望</a:t>
                </a:r>
                <a:endParaRPr lang="en-US" altLang="zh-CN"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05315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背景</a:t>
            </a:r>
          </a:p>
        </p:txBody>
      </p:sp>
      <p:grpSp>
        <p:nvGrpSpPr>
          <p:cNvPr id="24" name="组合 23">
            <a:extLst>
              <a:ext uri="{FF2B5EF4-FFF2-40B4-BE49-F238E27FC236}">
                <a16:creationId xmlns:a16="http://schemas.microsoft.com/office/drawing/2014/main" id="{AD7DB502-47AB-48A8-B2EE-276C110A2E3F}"/>
              </a:ext>
            </a:extLst>
          </p:cNvPr>
          <p:cNvGrpSpPr/>
          <p:nvPr/>
        </p:nvGrpSpPr>
        <p:grpSpPr>
          <a:xfrm>
            <a:off x="4509178" y="1386192"/>
            <a:ext cx="3399762" cy="2042808"/>
            <a:chOff x="3253571" y="1416303"/>
            <a:chExt cx="6131380" cy="2042808"/>
          </a:xfrm>
        </p:grpSpPr>
        <p:sp>
          <p:nvSpPr>
            <p:cNvPr id="7" name="椭圆 6">
              <a:extLst>
                <a:ext uri="{FF2B5EF4-FFF2-40B4-BE49-F238E27FC236}">
                  <a16:creationId xmlns:a16="http://schemas.microsoft.com/office/drawing/2014/main" id="{6BCA71E5-BBF4-44F1-9A58-9B30F29D8AD3}"/>
                </a:ext>
              </a:extLst>
            </p:cNvPr>
            <p:cNvSpPr/>
            <p:nvPr/>
          </p:nvSpPr>
          <p:spPr>
            <a:xfrm>
              <a:off x="3253571" y="1416303"/>
              <a:ext cx="3959730" cy="2042808"/>
            </a:xfrm>
            <a:prstGeom prst="ellipse">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机器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学习</a:t>
              </a:r>
            </a:p>
          </p:txBody>
        </p:sp>
        <p:sp>
          <p:nvSpPr>
            <p:cNvPr id="8" name="椭圆 7">
              <a:extLst>
                <a:ext uri="{FF2B5EF4-FFF2-40B4-BE49-F238E27FC236}">
                  <a16:creationId xmlns:a16="http://schemas.microsoft.com/office/drawing/2014/main" id="{1FFA4808-2864-407A-B480-712596EF3559}"/>
                </a:ext>
              </a:extLst>
            </p:cNvPr>
            <p:cNvSpPr/>
            <p:nvPr/>
          </p:nvSpPr>
          <p:spPr>
            <a:xfrm>
              <a:off x="5425221" y="1416303"/>
              <a:ext cx="3959730" cy="2042808"/>
            </a:xfrm>
            <a:prstGeom prst="ellipse">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zh-CN" altLang="en-US" dirty="0">
                  <a:latin typeface="微软雅黑" panose="020B0503020204020204" pitchFamily="34" charset="-122"/>
                  <a:ea typeface="微软雅黑" panose="020B0503020204020204" pitchFamily="34" charset="-122"/>
                </a:rPr>
                <a:t>深度</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学习</a:t>
              </a:r>
            </a:p>
          </p:txBody>
        </p:sp>
        <p:sp>
          <p:nvSpPr>
            <p:cNvPr id="2" name="文本框 1">
              <a:extLst>
                <a:ext uri="{FF2B5EF4-FFF2-40B4-BE49-F238E27FC236}">
                  <a16:creationId xmlns:a16="http://schemas.microsoft.com/office/drawing/2014/main" id="{7D21E84D-0DB7-48D8-B2D3-6A2B65B14C3D}"/>
                </a:ext>
              </a:extLst>
            </p:cNvPr>
            <p:cNvSpPr txBox="1"/>
            <p:nvPr/>
          </p:nvSpPr>
          <p:spPr>
            <a:xfrm>
              <a:off x="5811443" y="2114541"/>
              <a:ext cx="1372351" cy="646331"/>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神经网络</a:t>
              </a:r>
            </a:p>
          </p:txBody>
        </p:sp>
      </p:grpSp>
      <p:grpSp>
        <p:nvGrpSpPr>
          <p:cNvPr id="25" name="组合 24">
            <a:extLst>
              <a:ext uri="{FF2B5EF4-FFF2-40B4-BE49-F238E27FC236}">
                <a16:creationId xmlns:a16="http://schemas.microsoft.com/office/drawing/2014/main" id="{99644811-AE73-4F2C-ABA0-47E626154DFB}"/>
              </a:ext>
            </a:extLst>
          </p:cNvPr>
          <p:cNvGrpSpPr/>
          <p:nvPr/>
        </p:nvGrpSpPr>
        <p:grpSpPr>
          <a:xfrm>
            <a:off x="2306084" y="3863643"/>
            <a:ext cx="7579831" cy="2303890"/>
            <a:chOff x="2109473" y="4003603"/>
            <a:chExt cx="7579831" cy="2303890"/>
          </a:xfrm>
        </p:grpSpPr>
        <p:pic>
          <p:nvPicPr>
            <p:cNvPr id="16" name="图片 15">
              <a:extLst>
                <a:ext uri="{FF2B5EF4-FFF2-40B4-BE49-F238E27FC236}">
                  <a16:creationId xmlns:a16="http://schemas.microsoft.com/office/drawing/2014/main" id="{0C3AC2BD-9872-4FB2-AC43-A94423492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415" y="4003603"/>
              <a:ext cx="2303889" cy="2303889"/>
            </a:xfrm>
            <a:prstGeom prst="rect">
              <a:avLst/>
            </a:prstGeom>
          </p:spPr>
        </p:pic>
        <p:sp>
          <p:nvSpPr>
            <p:cNvPr id="19" name="箭头: 右 18">
              <a:extLst>
                <a:ext uri="{FF2B5EF4-FFF2-40B4-BE49-F238E27FC236}">
                  <a16:creationId xmlns:a16="http://schemas.microsoft.com/office/drawing/2014/main" id="{BA427587-71D2-48C9-AA65-EB28CD931D8D}"/>
                </a:ext>
              </a:extLst>
            </p:cNvPr>
            <p:cNvSpPr/>
            <p:nvPr/>
          </p:nvSpPr>
          <p:spPr>
            <a:xfrm>
              <a:off x="5772921" y="5019977"/>
              <a:ext cx="1612494" cy="271139"/>
            </a:xfrm>
            <a:prstGeom prst="rightArrow">
              <a:avLst/>
            </a:prstGeom>
            <a:gradFill flip="none" rotWithShape="1">
              <a:gsLst>
                <a:gs pos="0">
                  <a:srgbClr val="88D3A3">
                    <a:shade val="30000"/>
                    <a:satMod val="115000"/>
                  </a:srgbClr>
                </a:gs>
                <a:gs pos="50000">
                  <a:srgbClr val="88D3A3">
                    <a:shade val="67500"/>
                    <a:satMod val="115000"/>
                  </a:srgbClr>
                </a:gs>
                <a:gs pos="100000">
                  <a:srgbClr val="88D3A3">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 name="组合 22">
              <a:extLst>
                <a:ext uri="{FF2B5EF4-FFF2-40B4-BE49-F238E27FC236}">
                  <a16:creationId xmlns:a16="http://schemas.microsoft.com/office/drawing/2014/main" id="{03BEAC04-8A8F-4E51-8676-A881E68BB046}"/>
                </a:ext>
              </a:extLst>
            </p:cNvPr>
            <p:cNvGrpSpPr/>
            <p:nvPr/>
          </p:nvGrpSpPr>
          <p:grpSpPr>
            <a:xfrm>
              <a:off x="2109473" y="4003604"/>
              <a:ext cx="3399762" cy="2303889"/>
              <a:chOff x="1409677" y="4012934"/>
              <a:chExt cx="3399762" cy="2303889"/>
            </a:xfrm>
          </p:grpSpPr>
          <p:sp>
            <p:nvSpPr>
              <p:cNvPr id="13" name="矩形: 圆角 12">
                <a:extLst>
                  <a:ext uri="{FF2B5EF4-FFF2-40B4-BE49-F238E27FC236}">
                    <a16:creationId xmlns:a16="http://schemas.microsoft.com/office/drawing/2014/main" id="{DD1C8ED2-1512-4C31-A37A-61AAC11B62B8}"/>
                  </a:ext>
                </a:extLst>
              </p:cNvPr>
              <p:cNvSpPr/>
              <p:nvPr/>
            </p:nvSpPr>
            <p:spPr>
              <a:xfrm>
                <a:off x="1409677" y="4012934"/>
                <a:ext cx="3399762" cy="2303889"/>
              </a:xfrm>
              <a:prstGeom prst="roundRect">
                <a:avLst/>
              </a:prstGeom>
              <a:solidFill>
                <a:srgbClr val="88D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latin typeface="微软雅黑" panose="020B0503020204020204" pitchFamily="34" charset="-122"/>
                    <a:ea typeface="微软雅黑" panose="020B0503020204020204" pitchFamily="34" charset="-122"/>
                  </a:rPr>
                  <a:t>神经网络的应用</a:t>
                </a:r>
              </a:p>
            </p:txBody>
          </p:sp>
          <p:pic>
            <p:nvPicPr>
              <p:cNvPr id="10" name="图片 9">
                <a:extLst>
                  <a:ext uri="{FF2B5EF4-FFF2-40B4-BE49-F238E27FC236}">
                    <a16:creationId xmlns:a16="http://schemas.microsoft.com/office/drawing/2014/main" id="{2198B6FD-3F15-4FB1-A1FF-FBDF857913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074" y="4822346"/>
                <a:ext cx="940654" cy="940654"/>
              </a:xfrm>
              <a:prstGeom prst="rect">
                <a:avLst/>
              </a:prstGeom>
            </p:spPr>
          </p:pic>
          <p:pic>
            <p:nvPicPr>
              <p:cNvPr id="12" name="图片 11">
                <a:extLst>
                  <a:ext uri="{FF2B5EF4-FFF2-40B4-BE49-F238E27FC236}">
                    <a16:creationId xmlns:a16="http://schemas.microsoft.com/office/drawing/2014/main" id="{D42BA6FC-02E9-417F-8E5C-B80AE57878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630" y="4822346"/>
                <a:ext cx="940653" cy="940653"/>
              </a:xfrm>
              <a:prstGeom prst="rect">
                <a:avLst/>
              </a:prstGeom>
            </p:spPr>
          </p:pic>
          <p:sp>
            <p:nvSpPr>
              <p:cNvPr id="20" name="椭圆 19">
                <a:extLst>
                  <a:ext uri="{FF2B5EF4-FFF2-40B4-BE49-F238E27FC236}">
                    <a16:creationId xmlns:a16="http://schemas.microsoft.com/office/drawing/2014/main" id="{18691150-1815-400F-BC9B-B24372550E7E}"/>
                  </a:ext>
                </a:extLst>
              </p:cNvPr>
              <p:cNvSpPr/>
              <p:nvPr/>
            </p:nvSpPr>
            <p:spPr>
              <a:xfrm>
                <a:off x="3927269" y="5250684"/>
                <a:ext cx="83975" cy="83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7A00B33-64A2-4D96-A2FD-E947160BBBF6}"/>
                  </a:ext>
                </a:extLst>
              </p:cNvPr>
              <p:cNvSpPr/>
              <p:nvPr/>
            </p:nvSpPr>
            <p:spPr>
              <a:xfrm>
                <a:off x="4126431" y="5250684"/>
                <a:ext cx="83975" cy="83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E85ABA4-2A46-4E8B-A154-5C12BCF22214}"/>
                  </a:ext>
                </a:extLst>
              </p:cNvPr>
              <p:cNvSpPr/>
              <p:nvPr/>
            </p:nvSpPr>
            <p:spPr>
              <a:xfrm>
                <a:off x="4330051" y="5250684"/>
                <a:ext cx="83975" cy="83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8608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背景</a:t>
            </a:r>
          </a:p>
        </p:txBody>
      </p:sp>
      <p:sp>
        <p:nvSpPr>
          <p:cNvPr id="3" name="文本框 2">
            <a:extLst>
              <a:ext uri="{FF2B5EF4-FFF2-40B4-BE49-F238E27FC236}">
                <a16:creationId xmlns:a16="http://schemas.microsoft.com/office/drawing/2014/main" id="{899CC34F-A45D-475B-B4F9-117B9C48790F}"/>
              </a:ext>
            </a:extLst>
          </p:cNvPr>
          <p:cNvSpPr txBox="1"/>
          <p:nvPr/>
        </p:nvSpPr>
        <p:spPr>
          <a:xfrm>
            <a:off x="2827428" y="2017872"/>
            <a:ext cx="1684876"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已有研究</a:t>
            </a:r>
          </a:p>
        </p:txBody>
      </p:sp>
      <p:grpSp>
        <p:nvGrpSpPr>
          <p:cNvPr id="28" name="组合 27">
            <a:extLst>
              <a:ext uri="{FF2B5EF4-FFF2-40B4-BE49-F238E27FC236}">
                <a16:creationId xmlns:a16="http://schemas.microsoft.com/office/drawing/2014/main" id="{51346032-1693-4042-A342-3DD6D1644787}"/>
              </a:ext>
            </a:extLst>
          </p:cNvPr>
          <p:cNvGrpSpPr/>
          <p:nvPr/>
        </p:nvGrpSpPr>
        <p:grpSpPr>
          <a:xfrm>
            <a:off x="1261591" y="2773777"/>
            <a:ext cx="4586013" cy="2254545"/>
            <a:chOff x="868751" y="2764447"/>
            <a:chExt cx="4586013" cy="2254545"/>
          </a:xfrm>
        </p:grpSpPr>
        <p:grpSp>
          <p:nvGrpSpPr>
            <p:cNvPr id="17" name="组合 16">
              <a:extLst>
                <a:ext uri="{FF2B5EF4-FFF2-40B4-BE49-F238E27FC236}">
                  <a16:creationId xmlns:a16="http://schemas.microsoft.com/office/drawing/2014/main" id="{BBEC3B8C-CDED-4451-980E-86E640225DB6}"/>
                </a:ext>
              </a:extLst>
            </p:cNvPr>
            <p:cNvGrpSpPr/>
            <p:nvPr/>
          </p:nvGrpSpPr>
          <p:grpSpPr>
            <a:xfrm>
              <a:off x="868751" y="2764447"/>
              <a:ext cx="1684877" cy="2254545"/>
              <a:chOff x="993008" y="2163201"/>
              <a:chExt cx="1684877" cy="2254545"/>
            </a:xfrm>
          </p:grpSpPr>
          <p:pic>
            <p:nvPicPr>
              <p:cNvPr id="11" name="图片 10">
                <a:extLst>
                  <a:ext uri="{FF2B5EF4-FFF2-40B4-BE49-F238E27FC236}">
                    <a16:creationId xmlns:a16="http://schemas.microsoft.com/office/drawing/2014/main" id="{2C9D1267-50DB-4139-9340-9DD94B402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008" y="2163201"/>
                <a:ext cx="1684877" cy="1885213"/>
              </a:xfrm>
              <a:prstGeom prst="rect">
                <a:avLst/>
              </a:prstGeom>
            </p:spPr>
          </p:pic>
          <p:sp>
            <p:nvSpPr>
              <p:cNvPr id="25" name="文本框 24">
                <a:extLst>
                  <a:ext uri="{FF2B5EF4-FFF2-40B4-BE49-F238E27FC236}">
                    <a16:creationId xmlns:a16="http://schemas.microsoft.com/office/drawing/2014/main" id="{34C9C116-D045-41DC-A6C9-5FE7A06B3F54}"/>
                  </a:ext>
                </a:extLst>
              </p:cNvPr>
              <p:cNvSpPr txBox="1"/>
              <p:nvPr/>
            </p:nvSpPr>
            <p:spPr>
              <a:xfrm>
                <a:off x="1111579" y="4048414"/>
                <a:ext cx="1447733"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可视化实验</a:t>
                </a:r>
              </a:p>
            </p:txBody>
          </p:sp>
        </p:grpSp>
        <p:grpSp>
          <p:nvGrpSpPr>
            <p:cNvPr id="18" name="组合 17">
              <a:extLst>
                <a:ext uri="{FF2B5EF4-FFF2-40B4-BE49-F238E27FC236}">
                  <a16:creationId xmlns:a16="http://schemas.microsoft.com/office/drawing/2014/main" id="{E130682A-B361-4477-B8D8-7F6C1C5E5906}"/>
                </a:ext>
              </a:extLst>
            </p:cNvPr>
            <p:cNvGrpSpPr/>
            <p:nvPr/>
          </p:nvGrpSpPr>
          <p:grpSpPr>
            <a:xfrm>
              <a:off x="2784167" y="2881612"/>
              <a:ext cx="2670597" cy="2134759"/>
              <a:chOff x="3425403" y="2282987"/>
              <a:chExt cx="2670597" cy="2134759"/>
            </a:xfrm>
          </p:grpSpPr>
          <p:pic>
            <p:nvPicPr>
              <p:cNvPr id="15" name="图片 14">
                <a:extLst>
                  <a:ext uri="{FF2B5EF4-FFF2-40B4-BE49-F238E27FC236}">
                    <a16:creationId xmlns:a16="http://schemas.microsoft.com/office/drawing/2014/main" id="{21DE6C11-CC15-4D78-98E4-259385D58D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403" y="2282987"/>
                <a:ext cx="2670597" cy="1765427"/>
              </a:xfrm>
              <a:prstGeom prst="rect">
                <a:avLst/>
              </a:prstGeom>
            </p:spPr>
          </p:pic>
          <p:sp>
            <p:nvSpPr>
              <p:cNvPr id="26" name="文本框 25">
                <a:extLst>
                  <a:ext uri="{FF2B5EF4-FFF2-40B4-BE49-F238E27FC236}">
                    <a16:creationId xmlns:a16="http://schemas.microsoft.com/office/drawing/2014/main" id="{28F39F15-5D43-4883-989A-E9441736FF26}"/>
                  </a:ext>
                </a:extLst>
              </p:cNvPr>
              <p:cNvSpPr txBox="1"/>
              <p:nvPr/>
            </p:nvSpPr>
            <p:spPr>
              <a:xfrm>
                <a:off x="4166546" y="4048414"/>
                <a:ext cx="118830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阻断实验</a:t>
                </a:r>
              </a:p>
            </p:txBody>
          </p:sp>
        </p:grpSp>
      </p:grpSp>
      <p:sp>
        <p:nvSpPr>
          <p:cNvPr id="29" name="文本框 28">
            <a:extLst>
              <a:ext uri="{FF2B5EF4-FFF2-40B4-BE49-F238E27FC236}">
                <a16:creationId xmlns:a16="http://schemas.microsoft.com/office/drawing/2014/main" id="{CF8403F0-8F95-4F67-BC23-52AFC68C2763}"/>
              </a:ext>
            </a:extLst>
          </p:cNvPr>
          <p:cNvSpPr txBox="1"/>
          <p:nvPr/>
        </p:nvSpPr>
        <p:spPr>
          <a:xfrm>
            <a:off x="6698159" y="3347051"/>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意义</a:t>
            </a:r>
          </a:p>
        </p:txBody>
      </p:sp>
      <p:grpSp>
        <p:nvGrpSpPr>
          <p:cNvPr id="33" name="组合 32">
            <a:extLst>
              <a:ext uri="{FF2B5EF4-FFF2-40B4-BE49-F238E27FC236}">
                <a16:creationId xmlns:a16="http://schemas.microsoft.com/office/drawing/2014/main" id="{972D0C92-D642-434C-B1B3-C4B3E272DF62}"/>
              </a:ext>
            </a:extLst>
          </p:cNvPr>
          <p:cNvGrpSpPr/>
          <p:nvPr/>
        </p:nvGrpSpPr>
        <p:grpSpPr>
          <a:xfrm>
            <a:off x="8195045" y="1797239"/>
            <a:ext cx="2735364" cy="3263522"/>
            <a:chOff x="7993816" y="1823876"/>
            <a:chExt cx="2735364" cy="3263522"/>
          </a:xfrm>
        </p:grpSpPr>
        <p:sp>
          <p:nvSpPr>
            <p:cNvPr id="31" name="左大括号 30">
              <a:extLst>
                <a:ext uri="{FF2B5EF4-FFF2-40B4-BE49-F238E27FC236}">
                  <a16:creationId xmlns:a16="http://schemas.microsoft.com/office/drawing/2014/main" id="{4CC2A201-035A-4B36-9229-A7C33B14791D}"/>
                </a:ext>
              </a:extLst>
            </p:cNvPr>
            <p:cNvSpPr/>
            <p:nvPr/>
          </p:nvSpPr>
          <p:spPr>
            <a:xfrm>
              <a:off x="7993816" y="2310940"/>
              <a:ext cx="646331" cy="2776458"/>
            </a:xfrm>
            <a:prstGeom prst="leftBrace">
              <a:avLst>
                <a:gd name="adj1" fmla="val 50724"/>
                <a:gd name="adj2" fmla="val 50000"/>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6A2BBBF-A9A4-40DA-99A3-B2C514274410}"/>
                </a:ext>
              </a:extLst>
            </p:cNvPr>
            <p:cNvSpPr txBox="1"/>
            <p:nvPr/>
          </p:nvSpPr>
          <p:spPr>
            <a:xfrm>
              <a:off x="8640147" y="1823876"/>
              <a:ext cx="2089033" cy="3263522"/>
            </a:xfrm>
            <a:prstGeom prst="rect">
              <a:avLst/>
            </a:prstGeom>
            <a:noFill/>
          </p:spPr>
          <p:txBody>
            <a:bodyPr wrap="none" rtlCol="0">
              <a:spAutoFit/>
            </a:bodyPr>
            <a:lstStyle/>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提高可靠性</a:t>
              </a:r>
              <a:endParaRPr lang="en-US" altLang="zh-CN"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减少内部冗余</a:t>
              </a:r>
              <a:endParaRPr lang="en-US" altLang="zh-CN"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扩大移动端应用</a:t>
              </a:r>
              <a:endParaRPr lang="en-US" altLang="zh-CN"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减少训练成本</a:t>
              </a:r>
              <a:endParaRPr lang="en-US" altLang="zh-CN" dirty="0">
                <a:latin typeface="微软雅黑" panose="020B0503020204020204" pitchFamily="34" charset="-122"/>
                <a:ea typeface="微软雅黑" panose="020B0503020204020204" pitchFamily="34" charset="-122"/>
              </a:endParaRPr>
            </a:p>
          </p:txBody>
        </p:sp>
      </p:grpSp>
      <p:sp>
        <p:nvSpPr>
          <p:cNvPr id="35" name="箭头: 右 34">
            <a:extLst>
              <a:ext uri="{FF2B5EF4-FFF2-40B4-BE49-F238E27FC236}">
                <a16:creationId xmlns:a16="http://schemas.microsoft.com/office/drawing/2014/main" id="{CEF76DFA-22E3-4E36-9B2F-86A230736B33}"/>
              </a:ext>
            </a:extLst>
          </p:cNvPr>
          <p:cNvSpPr/>
          <p:nvPr/>
        </p:nvSpPr>
        <p:spPr>
          <a:xfrm>
            <a:off x="6215077" y="3638086"/>
            <a:ext cx="1603976" cy="18746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735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本文工作</a:t>
            </a:r>
          </a:p>
        </p:txBody>
      </p:sp>
      <p:grpSp>
        <p:nvGrpSpPr>
          <p:cNvPr id="40" name="组合 39">
            <a:extLst>
              <a:ext uri="{FF2B5EF4-FFF2-40B4-BE49-F238E27FC236}">
                <a16:creationId xmlns:a16="http://schemas.microsoft.com/office/drawing/2014/main" id="{CCBF4847-08D9-4629-94AC-2892851A99C4}"/>
              </a:ext>
            </a:extLst>
          </p:cNvPr>
          <p:cNvGrpSpPr/>
          <p:nvPr/>
        </p:nvGrpSpPr>
        <p:grpSpPr>
          <a:xfrm>
            <a:off x="1440584" y="1566292"/>
            <a:ext cx="9310832" cy="3725415"/>
            <a:chOff x="1353455" y="1610627"/>
            <a:chExt cx="9310832" cy="3725415"/>
          </a:xfrm>
        </p:grpSpPr>
        <p:grpSp>
          <p:nvGrpSpPr>
            <p:cNvPr id="23" name="组合 22">
              <a:extLst>
                <a:ext uri="{FF2B5EF4-FFF2-40B4-BE49-F238E27FC236}">
                  <a16:creationId xmlns:a16="http://schemas.microsoft.com/office/drawing/2014/main" id="{D5148699-53BA-4AB0-8E7A-72CA455C2640}"/>
                </a:ext>
              </a:extLst>
            </p:cNvPr>
            <p:cNvGrpSpPr/>
            <p:nvPr/>
          </p:nvGrpSpPr>
          <p:grpSpPr>
            <a:xfrm>
              <a:off x="1353455" y="2040579"/>
              <a:ext cx="5655699" cy="3295463"/>
              <a:chOff x="4000177" y="1965934"/>
              <a:chExt cx="5655699" cy="3295463"/>
            </a:xfrm>
          </p:grpSpPr>
          <p:pic>
            <p:nvPicPr>
              <p:cNvPr id="24" name="Picture 66" descr="RELU">
                <a:extLst>
                  <a:ext uri="{FF2B5EF4-FFF2-40B4-BE49-F238E27FC236}">
                    <a16:creationId xmlns:a16="http://schemas.microsoft.com/office/drawing/2014/main" id="{620F1F9F-1FFC-4D7B-878D-2467CE64D6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00177" y="1965934"/>
                <a:ext cx="5655699" cy="292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325A8141-D1A5-4AF5-9337-570C2FBDA4A3}"/>
                  </a:ext>
                </a:extLst>
              </p:cNvPr>
              <p:cNvSpPr txBox="1"/>
              <p:nvPr/>
            </p:nvSpPr>
            <p:spPr>
              <a:xfrm>
                <a:off x="4346263" y="4892065"/>
                <a:ext cx="4051619" cy="369332"/>
              </a:xfrm>
              <a:prstGeom prst="rect">
                <a:avLst/>
              </a:prstGeom>
              <a:noFill/>
            </p:spPr>
            <p:txBody>
              <a:bodyPr wrap="square" rtlCol="0">
                <a:spAutoFit/>
              </a:bodyPr>
              <a:lstStyle/>
              <a:p>
                <a:pPr algn="ctr"/>
                <a:r>
                  <a:rPr lang="en-US" altLang="zh-CN" dirty="0" err="1">
                    <a:latin typeface="微软雅黑" panose="020B0503020204020204" pitchFamily="34" charset="-122"/>
                    <a:ea typeface="微软雅黑" panose="020B0503020204020204" pitchFamily="34" charset="-122"/>
                  </a:rPr>
                  <a:t>ReLU</a:t>
                </a:r>
                <a:r>
                  <a:rPr lang="zh-CN" altLang="en-US" dirty="0">
                    <a:latin typeface="微软雅黑" panose="020B0503020204020204" pitchFamily="34" charset="-122"/>
                    <a:ea typeface="微软雅黑" panose="020B0503020204020204" pitchFamily="34" charset="-122"/>
                  </a:rPr>
                  <a:t>激活函数图像</a:t>
                </a:r>
              </a:p>
            </p:txBody>
          </p:sp>
        </p:grpSp>
        <p:grpSp>
          <p:nvGrpSpPr>
            <p:cNvPr id="37" name="组合 36">
              <a:extLst>
                <a:ext uri="{FF2B5EF4-FFF2-40B4-BE49-F238E27FC236}">
                  <a16:creationId xmlns:a16="http://schemas.microsoft.com/office/drawing/2014/main" id="{4BA70C27-E86E-495B-A3A0-A05A997FEEF4}"/>
                </a:ext>
              </a:extLst>
            </p:cNvPr>
            <p:cNvGrpSpPr/>
            <p:nvPr/>
          </p:nvGrpSpPr>
          <p:grpSpPr>
            <a:xfrm>
              <a:off x="7467258" y="1610627"/>
              <a:ext cx="3197029" cy="3263522"/>
              <a:chOff x="7993816" y="1823876"/>
              <a:chExt cx="3197029" cy="3263522"/>
            </a:xfrm>
          </p:grpSpPr>
          <p:sp>
            <p:nvSpPr>
              <p:cNvPr id="38" name="左大括号 37">
                <a:extLst>
                  <a:ext uri="{FF2B5EF4-FFF2-40B4-BE49-F238E27FC236}">
                    <a16:creationId xmlns:a16="http://schemas.microsoft.com/office/drawing/2014/main" id="{EA72BBCF-D3F9-4BAD-9AE4-8332FA08BDE0}"/>
                  </a:ext>
                </a:extLst>
              </p:cNvPr>
              <p:cNvSpPr/>
              <p:nvPr/>
            </p:nvSpPr>
            <p:spPr>
              <a:xfrm>
                <a:off x="7993816" y="2310940"/>
                <a:ext cx="646331" cy="2776458"/>
              </a:xfrm>
              <a:prstGeom prst="leftBrace">
                <a:avLst>
                  <a:gd name="adj1" fmla="val 50724"/>
                  <a:gd name="adj2" fmla="val 50000"/>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8B97718-F87D-41E7-8FFB-EE3AC1EEC0A8}"/>
                  </a:ext>
                </a:extLst>
              </p:cNvPr>
              <p:cNvSpPr txBox="1"/>
              <p:nvPr/>
            </p:nvSpPr>
            <p:spPr>
              <a:xfrm>
                <a:off x="8640147" y="1823876"/>
                <a:ext cx="2550698" cy="3263522"/>
              </a:xfrm>
              <a:prstGeom prst="rect">
                <a:avLst/>
              </a:prstGeom>
              <a:noFill/>
            </p:spPr>
            <p:txBody>
              <a:bodyPr wrap="none" rtlCol="0">
                <a:spAutoFit/>
              </a:bodyPr>
              <a:lstStyle/>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单侧抑制</a:t>
                </a:r>
                <a:endParaRPr lang="en-US" altLang="zh-CN"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更加宽阔的兴奋边界</a:t>
                </a:r>
                <a:endParaRPr lang="en-US" altLang="zh-CN" dirty="0">
                  <a:latin typeface="微软雅黑" panose="020B0503020204020204" pitchFamily="34" charset="-122"/>
                  <a:ea typeface="微软雅黑" panose="020B0503020204020204" pitchFamily="34" charset="-122"/>
                </a:endParaRP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稀疏激活性</a:t>
                </a:r>
              </a:p>
              <a:p>
                <a:pPr marL="285750" indent="-285750">
                  <a:lnSpc>
                    <a:spcPct val="3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广泛应用于深度学习</a:t>
                </a:r>
                <a:endParaRPr lang="en-US" altLang="zh-CN"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50749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本文工作</a:t>
            </a:r>
          </a:p>
        </p:txBody>
      </p:sp>
      <p:pic>
        <p:nvPicPr>
          <p:cNvPr id="7" name="Picture 57" descr="人工神经网络">
            <a:extLst>
              <a:ext uri="{FF2B5EF4-FFF2-40B4-BE49-F238E27FC236}">
                <a16:creationId xmlns:a16="http://schemas.microsoft.com/office/drawing/2014/main" id="{4FF97AFA-2EBD-4EC9-A8F9-DAF2501F6FF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0845" y="1980843"/>
            <a:ext cx="3109540" cy="159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箭头: 右 8">
            <a:extLst>
              <a:ext uri="{FF2B5EF4-FFF2-40B4-BE49-F238E27FC236}">
                <a16:creationId xmlns:a16="http://schemas.microsoft.com/office/drawing/2014/main" id="{D0BEAC50-1891-4E22-80F2-2CA67C213D6F}"/>
              </a:ext>
            </a:extLst>
          </p:cNvPr>
          <p:cNvSpPr/>
          <p:nvPr/>
        </p:nvSpPr>
        <p:spPr>
          <a:xfrm>
            <a:off x="4302661" y="2738635"/>
            <a:ext cx="1612494" cy="15485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E47ACCB-1DDA-416B-9516-3D70E39FE317}"/>
              </a:ext>
            </a:extLst>
          </p:cNvPr>
          <p:cNvSpPr txBox="1"/>
          <p:nvPr/>
        </p:nvSpPr>
        <p:spPr>
          <a:xfrm>
            <a:off x="787657" y="3609320"/>
            <a:ext cx="4051619"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以</a:t>
            </a:r>
            <a:r>
              <a:rPr lang="en-US" altLang="zh-CN" dirty="0" err="1">
                <a:latin typeface="微软雅黑" panose="020B0503020204020204" pitchFamily="34" charset="-122"/>
                <a:ea typeface="微软雅黑" panose="020B0503020204020204" pitchFamily="34" charset="-122"/>
              </a:rPr>
              <a:t>ReLU</a:t>
            </a:r>
            <a:r>
              <a:rPr lang="zh-CN" altLang="en-US" dirty="0">
                <a:latin typeface="微软雅黑" panose="020B0503020204020204" pitchFamily="34" charset="-122"/>
                <a:ea typeface="微软雅黑" panose="020B0503020204020204" pitchFamily="34" charset="-122"/>
              </a:rPr>
              <a:t>函数为激活函数的</a:t>
            </a:r>
            <a:r>
              <a:rPr lang="en-US" altLang="zh-CN" dirty="0">
                <a:latin typeface="微软雅黑" panose="020B0503020204020204" pitchFamily="34" charset="-122"/>
                <a:ea typeface="微软雅黑" panose="020B0503020204020204" pitchFamily="34" charset="-122"/>
              </a:rPr>
              <a:t>BP</a:t>
            </a:r>
            <a:r>
              <a:rPr lang="zh-CN" altLang="en-US" dirty="0">
                <a:latin typeface="微软雅黑" panose="020B0503020204020204" pitchFamily="34" charset="-122"/>
                <a:ea typeface="微软雅黑" panose="020B0503020204020204" pitchFamily="34" charset="-122"/>
              </a:rPr>
              <a:t>神经网络</a:t>
            </a:r>
          </a:p>
        </p:txBody>
      </p:sp>
      <p:sp>
        <p:nvSpPr>
          <p:cNvPr id="11" name="文本框 10">
            <a:extLst>
              <a:ext uri="{FF2B5EF4-FFF2-40B4-BE49-F238E27FC236}">
                <a16:creationId xmlns:a16="http://schemas.microsoft.com/office/drawing/2014/main" id="{2D151FD3-37DE-453D-A3A7-7E95A13AED6C}"/>
              </a:ext>
            </a:extLst>
          </p:cNvPr>
          <p:cNvSpPr txBox="1"/>
          <p:nvPr/>
        </p:nvSpPr>
        <p:spPr>
          <a:xfrm>
            <a:off x="4572633" y="2407902"/>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数值解析</a:t>
            </a:r>
          </a:p>
        </p:txBody>
      </p:sp>
      <p:grpSp>
        <p:nvGrpSpPr>
          <p:cNvPr id="16" name="组合 15">
            <a:extLst>
              <a:ext uri="{FF2B5EF4-FFF2-40B4-BE49-F238E27FC236}">
                <a16:creationId xmlns:a16="http://schemas.microsoft.com/office/drawing/2014/main" id="{335AB37D-ED5D-44B5-A100-6C267F4CF3C6}"/>
              </a:ext>
            </a:extLst>
          </p:cNvPr>
          <p:cNvGrpSpPr/>
          <p:nvPr/>
        </p:nvGrpSpPr>
        <p:grpSpPr>
          <a:xfrm>
            <a:off x="6151158" y="1701729"/>
            <a:ext cx="4829997" cy="2167122"/>
            <a:chOff x="6473836" y="1362472"/>
            <a:chExt cx="4829997" cy="2167122"/>
          </a:xfrm>
        </p:grpSpPr>
        <p:sp>
          <p:nvSpPr>
            <p:cNvPr id="12" name="左大括号 11">
              <a:extLst>
                <a:ext uri="{FF2B5EF4-FFF2-40B4-BE49-F238E27FC236}">
                  <a16:creationId xmlns:a16="http://schemas.microsoft.com/office/drawing/2014/main" id="{D10FB80F-F6E0-4600-B1B0-F39C4D2666BF}"/>
                </a:ext>
              </a:extLst>
            </p:cNvPr>
            <p:cNvSpPr/>
            <p:nvPr/>
          </p:nvSpPr>
          <p:spPr>
            <a:xfrm>
              <a:off x="6473836" y="1469046"/>
              <a:ext cx="461666" cy="2028622"/>
            </a:xfrm>
            <a:prstGeom prst="leftBrace">
              <a:avLst>
                <a:gd name="adj1" fmla="val 50724"/>
                <a:gd name="adj2" fmla="val 50000"/>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A9FED5D-3195-44D4-B075-F1EC563BBBAF}"/>
                    </a:ext>
                  </a:extLst>
                </p:cNvPr>
                <p:cNvSpPr txBox="1"/>
                <p:nvPr/>
              </p:nvSpPr>
              <p:spPr>
                <a:xfrm>
                  <a:off x="6993294" y="1362472"/>
                  <a:ext cx="4268733" cy="276999"/>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条件</m:t>
                      </m:r>
                      <m:r>
                        <a:rPr lang="en-US" altLang="zh-CN" b="0" i="1" smtClean="0">
                          <a:latin typeface="Cambria Math" panose="02040503050406030204" pitchFamily="18" charset="0"/>
                        </a:rPr>
                        <m:t>1</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2A9FED5D-3195-44D4-B075-F1EC563BBBAF}"/>
                    </a:ext>
                  </a:extLst>
                </p:cNvPr>
                <p:cNvSpPr txBox="1">
                  <a:spLocks noRot="1" noChangeAspect="1" noMove="1" noResize="1" noEditPoints="1" noAdjustHandles="1" noChangeArrowheads="1" noChangeShapeType="1" noTextEdit="1"/>
                </p:cNvSpPr>
                <p:nvPr/>
              </p:nvSpPr>
              <p:spPr>
                <a:xfrm>
                  <a:off x="6993294" y="1362472"/>
                  <a:ext cx="4268733" cy="276999"/>
                </a:xfrm>
                <a:prstGeom prst="rect">
                  <a:avLst/>
                </a:prstGeom>
                <a:blipFill>
                  <a:blip r:embed="rId5"/>
                  <a:stretch>
                    <a:fillRect l="-1427" t="-28261" r="-999"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305245E-033D-4173-AA1F-CEE7724F6407}"/>
                    </a:ext>
                  </a:extLst>
                </p:cNvPr>
                <p:cNvSpPr txBox="1"/>
                <p:nvPr/>
              </p:nvSpPr>
              <p:spPr>
                <a:xfrm>
                  <a:off x="6993294" y="1815812"/>
                  <a:ext cx="4238724" cy="276999"/>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zh-CN" altLang="en-US" i="1">
                          <a:latin typeface="Cambria Math" panose="02040503050406030204" pitchFamily="18" charset="0"/>
                        </a:rPr>
                        <m:t>条件</m:t>
                      </m:r>
                      <m:r>
                        <a:rPr lang="en-US" altLang="zh-CN" b="0" i="1" smtClean="0">
                          <a:latin typeface="Cambria Math" panose="02040503050406030204" pitchFamily="18" charset="0"/>
                        </a:rPr>
                        <m:t>2</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D305245E-033D-4173-AA1F-CEE7724F6407}"/>
                    </a:ext>
                  </a:extLst>
                </p:cNvPr>
                <p:cNvSpPr txBox="1">
                  <a:spLocks noRot="1" noChangeAspect="1" noMove="1" noResize="1" noEditPoints="1" noAdjustHandles="1" noChangeArrowheads="1" noChangeShapeType="1" noTextEdit="1"/>
                </p:cNvSpPr>
                <p:nvPr/>
              </p:nvSpPr>
              <p:spPr>
                <a:xfrm>
                  <a:off x="6993294" y="1815812"/>
                  <a:ext cx="4238724" cy="276999"/>
                </a:xfrm>
                <a:prstGeom prst="rect">
                  <a:avLst/>
                </a:prstGeom>
                <a:blipFill>
                  <a:blip r:embed="rId6"/>
                  <a:stretch>
                    <a:fillRect l="-1437" t="-28889" r="-1006"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3B11476-9438-4623-8F44-25C133207B64}"/>
                    </a:ext>
                  </a:extLst>
                </p:cNvPr>
                <p:cNvSpPr txBox="1"/>
                <p:nvPr/>
              </p:nvSpPr>
              <p:spPr>
                <a:xfrm>
                  <a:off x="6993294" y="3252595"/>
                  <a:ext cx="4310539" cy="276999"/>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      </m:t>
                      </m:r>
                      <m:r>
                        <a:rPr lang="zh-CN" altLang="en-US" i="1">
                          <a:latin typeface="Cambria Math" panose="02040503050406030204" pitchFamily="18" charset="0"/>
                        </a:rPr>
                        <m:t>条件</m:t>
                      </m:r>
                    </m:oMath>
                  </a14:m>
                  <a:r>
                    <a:rPr lang="en-US" altLang="zh-CN" dirty="0">
                      <a:latin typeface="微软雅黑" panose="020B0503020204020204" pitchFamily="34" charset="-122"/>
                      <a:ea typeface="微软雅黑" panose="020B0503020204020204" pitchFamily="34" charset="-122"/>
                    </a:rPr>
                    <a:t>m</a:t>
                  </a:r>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B3B11476-9438-4623-8F44-25C133207B64}"/>
                    </a:ext>
                  </a:extLst>
                </p:cNvPr>
                <p:cNvSpPr txBox="1">
                  <a:spLocks noRot="1" noChangeAspect="1" noMove="1" noResize="1" noEditPoints="1" noAdjustHandles="1" noChangeArrowheads="1" noChangeShapeType="1" noTextEdit="1"/>
                </p:cNvSpPr>
                <p:nvPr/>
              </p:nvSpPr>
              <p:spPr>
                <a:xfrm>
                  <a:off x="6993294" y="3252595"/>
                  <a:ext cx="4310539" cy="276999"/>
                </a:xfrm>
                <a:prstGeom prst="rect">
                  <a:avLst/>
                </a:prstGeom>
                <a:blipFill>
                  <a:blip r:embed="rId7"/>
                  <a:stretch>
                    <a:fillRect l="-1414" t="-28261" r="-2546"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1DCD6C1-1C4A-4FFB-96C2-2AEE078FB008}"/>
                    </a:ext>
                  </a:extLst>
                </p:cNvPr>
                <p:cNvSpPr txBox="1"/>
                <p:nvPr/>
              </p:nvSpPr>
              <p:spPr>
                <a:xfrm>
                  <a:off x="6993294" y="2269152"/>
                  <a:ext cx="4245136" cy="276999"/>
                </a:xfrm>
                <a:prstGeom prst="rect">
                  <a:avLst/>
                </a:prstGeom>
                <a:noFill/>
              </p:spPr>
              <p:txBody>
                <a:bodyPr wrap="squar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r>
                        <a:rPr lang="zh-CN" altLang="en-US" i="1">
                          <a:latin typeface="Cambria Math" panose="02040503050406030204" pitchFamily="18" charset="0"/>
                        </a:rPr>
                        <m:t>条件</m:t>
                      </m:r>
                    </m:oMath>
                  </a14:m>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1DCD6C1-1C4A-4FFB-96C2-2AEE078FB008}"/>
                    </a:ext>
                  </a:extLst>
                </p:cNvPr>
                <p:cNvSpPr txBox="1">
                  <a:spLocks noRot="1" noChangeAspect="1" noMove="1" noResize="1" noEditPoints="1" noAdjustHandles="1" noChangeArrowheads="1" noChangeShapeType="1" noTextEdit="1"/>
                </p:cNvSpPr>
                <p:nvPr/>
              </p:nvSpPr>
              <p:spPr>
                <a:xfrm>
                  <a:off x="6993294" y="2269152"/>
                  <a:ext cx="4245136" cy="276999"/>
                </a:xfrm>
                <a:prstGeom prst="rect">
                  <a:avLst/>
                </a:prstGeom>
                <a:blipFill>
                  <a:blip r:embed="rId8"/>
                  <a:stretch>
                    <a:fillRect l="-1435" t="-28889" r="-2296" b="-5111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416A078-AF22-4B27-9642-7F74820F09DE}"/>
                </a:ext>
              </a:extLst>
            </p:cNvPr>
            <p:cNvSpPr txBox="1"/>
            <p:nvPr/>
          </p:nvSpPr>
          <p:spPr>
            <a:xfrm>
              <a:off x="8665995" y="2736623"/>
              <a:ext cx="461665" cy="654472"/>
            </a:xfrm>
            <a:prstGeom prst="rect">
              <a:avLst/>
            </a:prstGeom>
            <a:noFill/>
          </p:spPr>
          <p:txBody>
            <a:bodyPr vert="eaVert" wrap="square" rtlCol="0">
              <a:spAutoFit/>
            </a:bodyPr>
            <a:lstStyle/>
            <a:p>
              <a:r>
                <a:rPr lang="en-US" altLang="zh-CN" b="1" dirty="0"/>
                <a:t>……</a:t>
              </a:r>
              <a:endParaRPr lang="zh-CN" altLang="en-US" b="1" dirty="0"/>
            </a:p>
          </p:txBody>
        </p:sp>
      </p:grpSp>
      <p:grpSp>
        <p:nvGrpSpPr>
          <p:cNvPr id="20" name="组合 19">
            <a:extLst>
              <a:ext uri="{FF2B5EF4-FFF2-40B4-BE49-F238E27FC236}">
                <a16:creationId xmlns:a16="http://schemas.microsoft.com/office/drawing/2014/main" id="{5F4DCEEF-9FF3-40BD-95F2-8EBFF6DD3BBB}"/>
              </a:ext>
            </a:extLst>
          </p:cNvPr>
          <p:cNvGrpSpPr/>
          <p:nvPr/>
        </p:nvGrpSpPr>
        <p:grpSpPr>
          <a:xfrm>
            <a:off x="4305941" y="3917002"/>
            <a:ext cx="1739605" cy="504897"/>
            <a:chOff x="4848939" y="4294191"/>
            <a:chExt cx="1782751" cy="407603"/>
          </a:xfrm>
        </p:grpSpPr>
        <p:sp>
          <p:nvSpPr>
            <p:cNvPr id="17" name="箭头: 右 16">
              <a:extLst>
                <a:ext uri="{FF2B5EF4-FFF2-40B4-BE49-F238E27FC236}">
                  <a16:creationId xmlns:a16="http://schemas.microsoft.com/office/drawing/2014/main" id="{2DD966F8-3823-49D9-9F63-9699FDBFD850}"/>
                </a:ext>
              </a:extLst>
            </p:cNvPr>
            <p:cNvSpPr/>
            <p:nvPr/>
          </p:nvSpPr>
          <p:spPr>
            <a:xfrm rot="9098885">
              <a:off x="4848939" y="4563144"/>
              <a:ext cx="1782751" cy="1386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06DF8168-CE93-49C2-B58D-CE5B8354286E}"/>
                </a:ext>
              </a:extLst>
            </p:cNvPr>
            <p:cNvSpPr txBox="1"/>
            <p:nvPr/>
          </p:nvSpPr>
          <p:spPr>
            <a:xfrm rot="19890800">
              <a:off x="5251402" y="4294191"/>
              <a:ext cx="877163"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可视化</a:t>
              </a:r>
            </a:p>
          </p:txBody>
        </p:sp>
      </p:grpSp>
      <p:pic>
        <p:nvPicPr>
          <p:cNvPr id="19" name="图片 18">
            <a:extLst>
              <a:ext uri="{FF2B5EF4-FFF2-40B4-BE49-F238E27FC236}">
                <a16:creationId xmlns:a16="http://schemas.microsoft.com/office/drawing/2014/main" id="{97F71B94-A49E-4F35-97D2-DAA82915261A}"/>
              </a:ext>
            </a:extLst>
          </p:cNvPr>
          <p:cNvPicPr/>
          <p:nvPr/>
        </p:nvPicPr>
        <p:blipFill>
          <a:blip r:embed="rId9"/>
          <a:stretch>
            <a:fillRect/>
          </a:stretch>
        </p:blipFill>
        <p:spPr>
          <a:xfrm>
            <a:off x="1393597" y="4195068"/>
            <a:ext cx="2744031" cy="2141142"/>
          </a:xfrm>
          <a:prstGeom prst="rect">
            <a:avLst/>
          </a:prstGeom>
        </p:spPr>
      </p:pic>
      <p:sp>
        <p:nvSpPr>
          <p:cNvPr id="21" name="箭头: 右 20">
            <a:extLst>
              <a:ext uri="{FF2B5EF4-FFF2-40B4-BE49-F238E27FC236}">
                <a16:creationId xmlns:a16="http://schemas.microsoft.com/office/drawing/2014/main" id="{AC9E8AF2-9736-43FC-A684-88D0CF6C7E1E}"/>
              </a:ext>
            </a:extLst>
          </p:cNvPr>
          <p:cNvSpPr/>
          <p:nvPr/>
        </p:nvSpPr>
        <p:spPr>
          <a:xfrm>
            <a:off x="4369496" y="5311522"/>
            <a:ext cx="3419822" cy="1594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箭头: 右 21">
            <a:extLst>
              <a:ext uri="{FF2B5EF4-FFF2-40B4-BE49-F238E27FC236}">
                <a16:creationId xmlns:a16="http://schemas.microsoft.com/office/drawing/2014/main" id="{38B7BACE-109F-48D9-8620-6A37F8FA51DA}"/>
              </a:ext>
            </a:extLst>
          </p:cNvPr>
          <p:cNvSpPr/>
          <p:nvPr/>
        </p:nvSpPr>
        <p:spPr>
          <a:xfrm rot="5400000">
            <a:off x="8019959" y="4569611"/>
            <a:ext cx="1108378" cy="1715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3FC87D0C-A9E4-451F-9B0A-D0B72AB5561E}"/>
              </a:ext>
            </a:extLst>
          </p:cNvPr>
          <p:cNvSpPr txBox="1"/>
          <p:nvPr/>
        </p:nvSpPr>
        <p:spPr>
          <a:xfrm>
            <a:off x="7789318" y="5209557"/>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人工综合分析</a:t>
            </a:r>
          </a:p>
        </p:txBody>
      </p:sp>
    </p:spTree>
    <p:extLst>
      <p:ext uri="{BB962C8B-B14F-4D97-AF65-F5344CB8AC3E}">
        <p14:creationId xmlns:p14="http://schemas.microsoft.com/office/powerpoint/2010/main" val="28307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系统设计</a:t>
            </a:r>
          </a:p>
        </p:txBody>
      </p:sp>
      <p:grpSp>
        <p:nvGrpSpPr>
          <p:cNvPr id="2" name="组合 1">
            <a:extLst>
              <a:ext uri="{FF2B5EF4-FFF2-40B4-BE49-F238E27FC236}">
                <a16:creationId xmlns:a16="http://schemas.microsoft.com/office/drawing/2014/main" id="{FFCE397E-70EC-4720-831B-E985D3E54CFA}"/>
              </a:ext>
            </a:extLst>
          </p:cNvPr>
          <p:cNvGrpSpPr/>
          <p:nvPr/>
        </p:nvGrpSpPr>
        <p:grpSpPr>
          <a:xfrm>
            <a:off x="748161" y="1642110"/>
            <a:ext cx="4734560" cy="4129724"/>
            <a:chOff x="748161" y="1642110"/>
            <a:chExt cx="4734560" cy="4129724"/>
          </a:xfrm>
        </p:grpSpPr>
        <p:pic>
          <p:nvPicPr>
            <p:cNvPr id="7" name="图片 6">
              <a:extLst>
                <a:ext uri="{FF2B5EF4-FFF2-40B4-BE49-F238E27FC236}">
                  <a16:creationId xmlns:a16="http://schemas.microsoft.com/office/drawing/2014/main" id="{A2225455-8C03-4238-8600-24518FFB97F1}"/>
                </a:ext>
              </a:extLst>
            </p:cNvPr>
            <p:cNvPicPr/>
            <p:nvPr/>
          </p:nvPicPr>
          <p:blipFill>
            <a:blip r:embed="rId3"/>
            <a:stretch>
              <a:fillRect/>
            </a:stretch>
          </p:blipFill>
          <p:spPr>
            <a:xfrm>
              <a:off x="748161" y="1642110"/>
              <a:ext cx="4734560" cy="3573780"/>
            </a:xfrm>
            <a:prstGeom prst="rect">
              <a:avLst/>
            </a:prstGeom>
          </p:spPr>
        </p:pic>
        <p:sp>
          <p:nvSpPr>
            <p:cNvPr id="8" name="文本框 7">
              <a:extLst>
                <a:ext uri="{FF2B5EF4-FFF2-40B4-BE49-F238E27FC236}">
                  <a16:creationId xmlns:a16="http://schemas.microsoft.com/office/drawing/2014/main" id="{F0251945-23C7-4B66-B993-0A9C312525A0}"/>
                </a:ext>
              </a:extLst>
            </p:cNvPr>
            <p:cNvSpPr txBox="1"/>
            <p:nvPr/>
          </p:nvSpPr>
          <p:spPr>
            <a:xfrm>
              <a:off x="2484881" y="5402502"/>
              <a:ext cx="1447733"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模块设计</a:t>
              </a:r>
            </a:p>
          </p:txBody>
        </p:sp>
      </p:grpSp>
      <p:sp>
        <p:nvSpPr>
          <p:cNvPr id="3" name="文本框 2">
            <a:extLst>
              <a:ext uri="{FF2B5EF4-FFF2-40B4-BE49-F238E27FC236}">
                <a16:creationId xmlns:a16="http://schemas.microsoft.com/office/drawing/2014/main" id="{806FBDAD-D26E-4360-B518-29ABC32490CB}"/>
              </a:ext>
            </a:extLst>
          </p:cNvPr>
          <p:cNvSpPr txBox="1"/>
          <p:nvPr/>
        </p:nvSpPr>
        <p:spPr>
          <a:xfrm>
            <a:off x="6709279" y="1642110"/>
            <a:ext cx="4734560" cy="646331"/>
          </a:xfrm>
          <a:prstGeom prst="rect">
            <a:avLst/>
          </a:prstGeom>
          <a:noFill/>
        </p:spPr>
        <p:txBody>
          <a:bodyPr vert="horz" wrap="square" rtlCol="0">
            <a:spAutoFit/>
          </a:bodyPr>
          <a:lstStyle/>
          <a:p>
            <a:r>
              <a:rPr lang="zh-CN" altLang="en-US" b="1" dirty="0">
                <a:latin typeface="微软雅黑" panose="020B0503020204020204" pitchFamily="34" charset="-122"/>
                <a:ea typeface="微软雅黑" panose="020B0503020204020204" pitchFamily="34" charset="-122"/>
              </a:rPr>
              <a:t>网络分解模块：</a:t>
            </a:r>
            <a:r>
              <a:rPr lang="zh-CN" altLang="en-US" dirty="0">
                <a:latin typeface="微软雅黑" panose="020B0503020204020204" pitchFamily="34" charset="-122"/>
                <a:ea typeface="微软雅黑" panose="020B0503020204020204" pitchFamily="34" charset="-122"/>
              </a:rPr>
              <a:t>将目标神经网络运算转换成等价的分段函数计算</a:t>
            </a:r>
            <a:endParaRPr lang="zh-CN" altLang="en-US"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471751D3-68AB-44F8-AF6A-6DCEBA5B7512}"/>
              </a:ext>
            </a:extLst>
          </p:cNvPr>
          <p:cNvSpPr txBox="1"/>
          <p:nvPr/>
        </p:nvSpPr>
        <p:spPr>
          <a:xfrm>
            <a:off x="6709279" y="3091433"/>
            <a:ext cx="4616766" cy="646331"/>
          </a:xfrm>
          <a:prstGeom prst="rect">
            <a:avLst/>
          </a:prstGeom>
          <a:noFill/>
        </p:spPr>
        <p:txBody>
          <a:bodyPr vert="horz" wrap="square" rtlCol="0">
            <a:spAutoFit/>
          </a:bodyPr>
          <a:lstStyle/>
          <a:p>
            <a:r>
              <a:rPr lang="zh-CN" altLang="en-US" b="1" dirty="0">
                <a:latin typeface="微软雅黑" panose="020B0503020204020204" pitchFamily="34" charset="-122"/>
                <a:ea typeface="微软雅黑" panose="020B0503020204020204" pitchFamily="34" charset="-122"/>
              </a:rPr>
              <a:t>约束求解模块：</a:t>
            </a:r>
            <a:r>
              <a:rPr lang="zh-CN" altLang="en-US" dirty="0">
                <a:latin typeface="微软雅黑" panose="020B0503020204020204" pitchFamily="34" charset="-122"/>
                <a:ea typeface="微软雅黑" panose="020B0503020204020204" pitchFamily="34" charset="-122"/>
              </a:rPr>
              <a:t>对分段函数各段的约束不等式方程组求解，以筛选出可能的分段</a:t>
            </a:r>
          </a:p>
        </p:txBody>
      </p:sp>
      <p:sp>
        <p:nvSpPr>
          <p:cNvPr id="10" name="文本框 9">
            <a:extLst>
              <a:ext uri="{FF2B5EF4-FFF2-40B4-BE49-F238E27FC236}">
                <a16:creationId xmlns:a16="http://schemas.microsoft.com/office/drawing/2014/main" id="{F81B9FB6-EFEB-4685-B4D9-8281A06197C7}"/>
              </a:ext>
            </a:extLst>
          </p:cNvPr>
          <p:cNvSpPr txBox="1"/>
          <p:nvPr/>
        </p:nvSpPr>
        <p:spPr>
          <a:xfrm>
            <a:off x="6709279" y="4679667"/>
            <a:ext cx="4339650" cy="369332"/>
          </a:xfrm>
          <a:prstGeom prst="rect">
            <a:avLst/>
          </a:prstGeom>
          <a:noFill/>
        </p:spPr>
        <p:txBody>
          <a:bodyPr vert="horz" wrap="none" rtlCol="0">
            <a:spAutoFit/>
          </a:bodyPr>
          <a:lstStyle/>
          <a:p>
            <a:r>
              <a:rPr lang="zh-CN" altLang="en-US" b="1" dirty="0">
                <a:latin typeface="微软雅黑" panose="020B0503020204020204" pitchFamily="34" charset="-122"/>
                <a:ea typeface="微软雅黑" panose="020B0503020204020204" pitchFamily="34" charset="-122"/>
              </a:rPr>
              <a:t>可视化模块：</a:t>
            </a:r>
            <a:r>
              <a:rPr lang="zh-CN" altLang="en-US" dirty="0">
                <a:latin typeface="微软雅黑" panose="020B0503020204020204" pitchFamily="34" charset="-122"/>
                <a:ea typeface="微软雅黑" panose="020B0503020204020204" pitchFamily="34" charset="-122"/>
              </a:rPr>
              <a:t>将分段函数呈现为函数图像</a:t>
            </a:r>
          </a:p>
        </p:txBody>
      </p:sp>
    </p:spTree>
    <p:extLst>
      <p:ext uri="{BB962C8B-B14F-4D97-AF65-F5344CB8AC3E}">
        <p14:creationId xmlns:p14="http://schemas.microsoft.com/office/powerpoint/2010/main" val="124081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实验过程</a:t>
            </a:r>
          </a:p>
        </p:txBody>
      </p:sp>
      <p:grpSp>
        <p:nvGrpSpPr>
          <p:cNvPr id="39" name="组合 38">
            <a:extLst>
              <a:ext uri="{FF2B5EF4-FFF2-40B4-BE49-F238E27FC236}">
                <a16:creationId xmlns:a16="http://schemas.microsoft.com/office/drawing/2014/main" id="{8C926702-ADB5-43A4-9764-0623692BF07D}"/>
              </a:ext>
            </a:extLst>
          </p:cNvPr>
          <p:cNvGrpSpPr/>
          <p:nvPr/>
        </p:nvGrpSpPr>
        <p:grpSpPr>
          <a:xfrm>
            <a:off x="1507640" y="1644132"/>
            <a:ext cx="9176720" cy="4170535"/>
            <a:chOff x="942091" y="1905389"/>
            <a:chExt cx="9176720" cy="4170535"/>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2A7D273-B529-4861-9E65-A456ECF6DFA6}"/>
                    </a:ext>
                  </a:extLst>
                </p:cNvPr>
                <p:cNvSpPr/>
                <p:nvPr/>
              </p:nvSpPr>
              <p:spPr>
                <a:xfrm>
                  <a:off x="942091" y="2005208"/>
                  <a:ext cx="2592376"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𝑦</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0,  &amp;</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&lt;1&amp;&amp;</m:t>
                                </m:r>
                              </m:e>
                              <m:e>
                                <m:r>
                                  <a:rPr lang="zh-CN" altLang="en-US" i="0">
                                    <a:latin typeface="Cambria Math" panose="02040503050406030204" pitchFamily="18" charset="0"/>
                                  </a:rPr>
                                  <m:t>1,  &amp;</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≥1</m:t>
                                </m:r>
                              </m:e>
                            </m:eqArr>
                          </m:e>
                        </m:d>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 name="矩形 1">
                  <a:extLst>
                    <a:ext uri="{FF2B5EF4-FFF2-40B4-BE49-F238E27FC236}">
                      <a16:creationId xmlns:a16="http://schemas.microsoft.com/office/drawing/2014/main" id="{62A7D273-B529-4861-9E65-A456ECF6DFA6}"/>
                    </a:ext>
                  </a:extLst>
                </p:cNvPr>
                <p:cNvSpPr>
                  <a:spLocks noRot="1" noChangeAspect="1" noMove="1" noResize="1" noEditPoints="1" noAdjustHandles="1" noChangeArrowheads="1" noChangeShapeType="1" noTextEdit="1"/>
                </p:cNvSpPr>
                <p:nvPr/>
              </p:nvSpPr>
              <p:spPr>
                <a:xfrm>
                  <a:off x="942091" y="2005208"/>
                  <a:ext cx="2592376" cy="7101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66CD622A-7A3F-4A21-B1C7-CEAF39E1E12C}"/>
                    </a:ext>
                  </a:extLst>
                </p:cNvPr>
                <p:cNvSpPr/>
                <p:nvPr/>
              </p:nvSpPr>
              <p:spPr>
                <a:xfrm>
                  <a:off x="5187543" y="1962688"/>
                  <a:ext cx="3278192" cy="710194"/>
                </a:xfrm>
                <a:prstGeom prst="roundRect">
                  <a:avLst/>
                </a:prstGeom>
                <a:solidFill>
                  <a:srgbClr val="00B0F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数据集</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m:t>
                      </m:r>
                      <m:d>
                        <m:dPr>
                          <m:begChr m:val="["/>
                          <m:endChr m:val="]"/>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}×5000]</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8" name="矩形: 圆角 7">
                  <a:extLst>
                    <a:ext uri="{FF2B5EF4-FFF2-40B4-BE49-F238E27FC236}">
                      <a16:creationId xmlns:a16="http://schemas.microsoft.com/office/drawing/2014/main" id="{66CD622A-7A3F-4A21-B1C7-CEAF39E1E12C}"/>
                    </a:ext>
                  </a:extLst>
                </p:cNvPr>
                <p:cNvSpPr>
                  <a:spLocks noRot="1" noChangeAspect="1" noMove="1" noResize="1" noEditPoints="1" noAdjustHandles="1" noChangeArrowheads="1" noChangeShapeType="1" noTextEdit="1"/>
                </p:cNvSpPr>
                <p:nvPr/>
              </p:nvSpPr>
              <p:spPr>
                <a:xfrm>
                  <a:off x="5187543" y="1962688"/>
                  <a:ext cx="3278192" cy="710194"/>
                </a:xfrm>
                <a:prstGeom prst="roundRect">
                  <a:avLst/>
                </a:prstGeom>
                <a:blipFill>
                  <a:blip r:embed="rId4"/>
                  <a:stretch>
                    <a:fillRect/>
                  </a:stretch>
                </a:blipFill>
                <a:ln>
                  <a:noFill/>
                </a:ln>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59665D3A-566B-46FF-9823-CA92F9925727}"/>
                </a:ext>
              </a:extLst>
            </p:cNvPr>
            <p:cNvGrpSpPr/>
            <p:nvPr/>
          </p:nvGrpSpPr>
          <p:grpSpPr>
            <a:xfrm>
              <a:off x="3534467" y="1948453"/>
              <a:ext cx="1508969" cy="491240"/>
              <a:chOff x="3534467" y="1948453"/>
              <a:chExt cx="1508969" cy="491240"/>
            </a:xfrm>
          </p:grpSpPr>
          <p:sp>
            <p:nvSpPr>
              <p:cNvPr id="7" name="箭头: 右 6">
                <a:extLst>
                  <a:ext uri="{FF2B5EF4-FFF2-40B4-BE49-F238E27FC236}">
                    <a16:creationId xmlns:a16="http://schemas.microsoft.com/office/drawing/2014/main" id="{07072266-3CC2-4CBA-9EAD-66BA11765ED1}"/>
                  </a:ext>
                </a:extLst>
              </p:cNvPr>
              <p:cNvSpPr/>
              <p:nvPr/>
            </p:nvSpPr>
            <p:spPr>
              <a:xfrm>
                <a:off x="3534467" y="2280916"/>
                <a:ext cx="1508969" cy="15877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ABF679B-4C35-4C29-9AF9-84F715E64A16}"/>
                  </a:ext>
                </a:extLst>
              </p:cNvPr>
              <p:cNvSpPr txBox="1"/>
              <p:nvPr/>
            </p:nvSpPr>
            <p:spPr>
              <a:xfrm>
                <a:off x="3734953" y="1948453"/>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随机生成</a:t>
                </a:r>
              </a:p>
            </p:txBody>
          </p:sp>
        </p:grpSp>
        <p:grpSp>
          <p:nvGrpSpPr>
            <p:cNvPr id="21" name="组合 20">
              <a:extLst>
                <a:ext uri="{FF2B5EF4-FFF2-40B4-BE49-F238E27FC236}">
                  <a16:creationId xmlns:a16="http://schemas.microsoft.com/office/drawing/2014/main" id="{4B77F8FE-E050-46FE-9EED-EF37D97B5FF1}"/>
                </a:ext>
              </a:extLst>
            </p:cNvPr>
            <p:cNvGrpSpPr/>
            <p:nvPr/>
          </p:nvGrpSpPr>
          <p:grpSpPr>
            <a:xfrm>
              <a:off x="8609842" y="1905389"/>
              <a:ext cx="1508969" cy="473770"/>
              <a:chOff x="3534467" y="1965923"/>
              <a:chExt cx="1508969" cy="473770"/>
            </a:xfrm>
          </p:grpSpPr>
          <p:sp>
            <p:nvSpPr>
              <p:cNvPr id="22" name="箭头: 右 21">
                <a:extLst>
                  <a:ext uri="{FF2B5EF4-FFF2-40B4-BE49-F238E27FC236}">
                    <a16:creationId xmlns:a16="http://schemas.microsoft.com/office/drawing/2014/main" id="{7D8268CC-7E8A-4602-83E2-7111B0AB0322}"/>
                  </a:ext>
                </a:extLst>
              </p:cNvPr>
              <p:cNvSpPr/>
              <p:nvPr/>
            </p:nvSpPr>
            <p:spPr>
              <a:xfrm>
                <a:off x="3534467" y="2280916"/>
                <a:ext cx="1508969" cy="15877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80649438-E455-4DD6-846C-9A37D5E6BC20}"/>
                  </a:ext>
                </a:extLst>
              </p:cNvPr>
              <p:cNvSpPr txBox="1"/>
              <p:nvPr/>
            </p:nvSpPr>
            <p:spPr>
              <a:xfrm>
                <a:off x="3619537" y="1965923"/>
                <a:ext cx="1338828"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构建并训练</a:t>
                </a:r>
              </a:p>
            </p:txBody>
          </p:sp>
        </p:grpSp>
        <p:grpSp>
          <p:nvGrpSpPr>
            <p:cNvPr id="38" name="组合 37">
              <a:extLst>
                <a:ext uri="{FF2B5EF4-FFF2-40B4-BE49-F238E27FC236}">
                  <a16:creationId xmlns:a16="http://schemas.microsoft.com/office/drawing/2014/main" id="{F6BA2E24-83FD-41E1-8C40-59E364E48296}"/>
                </a:ext>
              </a:extLst>
            </p:cNvPr>
            <p:cNvGrpSpPr/>
            <p:nvPr/>
          </p:nvGrpSpPr>
          <p:grpSpPr>
            <a:xfrm>
              <a:off x="1185220" y="3264024"/>
              <a:ext cx="8004646" cy="2811900"/>
              <a:chOff x="1297469" y="3264024"/>
              <a:chExt cx="8004646" cy="2811900"/>
            </a:xfrm>
          </p:grpSpPr>
          <p:grpSp>
            <p:nvGrpSpPr>
              <p:cNvPr id="13" name="组合 12">
                <a:extLst>
                  <a:ext uri="{FF2B5EF4-FFF2-40B4-BE49-F238E27FC236}">
                    <a16:creationId xmlns:a16="http://schemas.microsoft.com/office/drawing/2014/main" id="{F59408A4-A928-4851-B200-FFFC6233A880}"/>
                  </a:ext>
                </a:extLst>
              </p:cNvPr>
              <p:cNvGrpSpPr/>
              <p:nvPr/>
            </p:nvGrpSpPr>
            <p:grpSpPr>
              <a:xfrm>
                <a:off x="2929512" y="3264024"/>
                <a:ext cx="2362200" cy="2811900"/>
                <a:chOff x="1882451" y="2937064"/>
                <a:chExt cx="2362200" cy="2811900"/>
              </a:xfrm>
            </p:grpSpPr>
            <p:pic>
              <p:nvPicPr>
                <p:cNvPr id="9" name="图片 8">
                  <a:extLst>
                    <a:ext uri="{FF2B5EF4-FFF2-40B4-BE49-F238E27FC236}">
                      <a16:creationId xmlns:a16="http://schemas.microsoft.com/office/drawing/2014/main" id="{CFB96A60-9FB2-4422-AE60-333B3EDE39F8}"/>
                    </a:ext>
                  </a:extLst>
                </p:cNvPr>
                <p:cNvPicPr/>
                <p:nvPr/>
              </p:nvPicPr>
              <p:blipFill>
                <a:blip r:embed="rId5"/>
                <a:stretch>
                  <a:fillRect/>
                </a:stretch>
              </p:blipFill>
              <p:spPr>
                <a:xfrm>
                  <a:off x="1882451" y="2937064"/>
                  <a:ext cx="2362200" cy="2354580"/>
                </a:xfrm>
                <a:prstGeom prst="rect">
                  <a:avLst/>
                </a:prstGeom>
              </p:spPr>
            </p:pic>
            <p:sp>
              <p:nvSpPr>
                <p:cNvPr id="10" name="文本框 9">
                  <a:extLst>
                    <a:ext uri="{FF2B5EF4-FFF2-40B4-BE49-F238E27FC236}">
                      <a16:creationId xmlns:a16="http://schemas.microsoft.com/office/drawing/2014/main" id="{B2C78FF6-C258-45F0-9C8B-9C86A2F33509}"/>
                    </a:ext>
                  </a:extLst>
                </p:cNvPr>
                <p:cNvSpPr txBox="1"/>
                <p:nvPr/>
              </p:nvSpPr>
              <p:spPr>
                <a:xfrm>
                  <a:off x="2257304" y="5379632"/>
                  <a:ext cx="1612494"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BP</a:t>
                  </a:r>
                  <a:r>
                    <a:rPr lang="zh-CN" altLang="en-US" dirty="0">
                      <a:latin typeface="微软雅黑" panose="020B0503020204020204" pitchFamily="34" charset="-122"/>
                      <a:ea typeface="微软雅黑" panose="020B0503020204020204" pitchFamily="34" charset="-122"/>
                    </a:rPr>
                    <a:t>神经网络</a:t>
                  </a:r>
                </a:p>
              </p:txBody>
            </p:sp>
          </p:grpSp>
          <p:grpSp>
            <p:nvGrpSpPr>
              <p:cNvPr id="24" name="组合 23">
                <a:extLst>
                  <a:ext uri="{FF2B5EF4-FFF2-40B4-BE49-F238E27FC236}">
                    <a16:creationId xmlns:a16="http://schemas.microsoft.com/office/drawing/2014/main" id="{511D92F6-8C36-4231-9472-17BBA104AB6F}"/>
                  </a:ext>
                </a:extLst>
              </p:cNvPr>
              <p:cNvGrpSpPr/>
              <p:nvPr/>
            </p:nvGrpSpPr>
            <p:grpSpPr>
              <a:xfrm>
                <a:off x="1297469" y="4142599"/>
                <a:ext cx="1508969" cy="473770"/>
                <a:chOff x="3534467" y="1965923"/>
                <a:chExt cx="1508969" cy="473770"/>
              </a:xfrm>
            </p:grpSpPr>
            <p:sp>
              <p:nvSpPr>
                <p:cNvPr id="25" name="箭头: 右 24">
                  <a:extLst>
                    <a:ext uri="{FF2B5EF4-FFF2-40B4-BE49-F238E27FC236}">
                      <a16:creationId xmlns:a16="http://schemas.microsoft.com/office/drawing/2014/main" id="{6C3E793B-54BB-4975-8D5C-B470DCFB2CD8}"/>
                    </a:ext>
                  </a:extLst>
                </p:cNvPr>
                <p:cNvSpPr/>
                <p:nvPr/>
              </p:nvSpPr>
              <p:spPr>
                <a:xfrm>
                  <a:off x="3534467" y="2280916"/>
                  <a:ext cx="1508969" cy="15877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C229C01-F340-4A36-85C7-B1D77C6E3103}"/>
                    </a:ext>
                  </a:extLst>
                </p:cNvPr>
                <p:cNvSpPr txBox="1"/>
                <p:nvPr/>
              </p:nvSpPr>
              <p:spPr>
                <a:xfrm>
                  <a:off x="3619537" y="1965923"/>
                  <a:ext cx="1338828"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构建并训练</a:t>
                  </a:r>
                </a:p>
              </p:txBody>
            </p:sp>
          </p:grpSp>
          <p:grpSp>
            <p:nvGrpSpPr>
              <p:cNvPr id="27" name="组合 26">
                <a:extLst>
                  <a:ext uri="{FF2B5EF4-FFF2-40B4-BE49-F238E27FC236}">
                    <a16:creationId xmlns:a16="http://schemas.microsoft.com/office/drawing/2014/main" id="{92B1EEC2-EB73-4A1B-A532-2A217B813035}"/>
                  </a:ext>
                </a:extLst>
              </p:cNvPr>
              <p:cNvGrpSpPr/>
              <p:nvPr/>
            </p:nvGrpSpPr>
            <p:grpSpPr>
              <a:xfrm>
                <a:off x="5499857" y="4142599"/>
                <a:ext cx="1508969" cy="473770"/>
                <a:chOff x="3534467" y="1965923"/>
                <a:chExt cx="1508969" cy="473770"/>
              </a:xfrm>
            </p:grpSpPr>
            <p:sp>
              <p:nvSpPr>
                <p:cNvPr id="28" name="箭头: 右 27">
                  <a:extLst>
                    <a:ext uri="{FF2B5EF4-FFF2-40B4-BE49-F238E27FC236}">
                      <a16:creationId xmlns:a16="http://schemas.microsoft.com/office/drawing/2014/main" id="{98E100D5-2E86-4C66-8F68-44DB6E71F18F}"/>
                    </a:ext>
                  </a:extLst>
                </p:cNvPr>
                <p:cNvSpPr/>
                <p:nvPr/>
              </p:nvSpPr>
              <p:spPr>
                <a:xfrm>
                  <a:off x="3534467" y="2280916"/>
                  <a:ext cx="1508969" cy="15877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94A28790-89FF-4146-BC17-67D9638E8BE5}"/>
                    </a:ext>
                  </a:extLst>
                </p:cNvPr>
                <p:cNvSpPr txBox="1"/>
                <p:nvPr/>
              </p:nvSpPr>
              <p:spPr>
                <a:xfrm>
                  <a:off x="3734953" y="1965923"/>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系统解析</a:t>
                  </a:r>
                </a:p>
              </p:txBody>
            </p:sp>
          </p:grpSp>
          <p:sp>
            <p:nvSpPr>
              <p:cNvPr id="31" name="左大括号 30">
                <a:extLst>
                  <a:ext uri="{FF2B5EF4-FFF2-40B4-BE49-F238E27FC236}">
                    <a16:creationId xmlns:a16="http://schemas.microsoft.com/office/drawing/2014/main" id="{061BECF2-B0F6-40D0-A589-602FB984F903}"/>
                  </a:ext>
                </a:extLst>
              </p:cNvPr>
              <p:cNvSpPr/>
              <p:nvPr/>
            </p:nvSpPr>
            <p:spPr>
              <a:xfrm>
                <a:off x="7333292" y="3955692"/>
                <a:ext cx="168330" cy="1112477"/>
              </a:xfrm>
              <a:prstGeom prst="leftBrace">
                <a:avLst>
                  <a:gd name="adj1" fmla="val 50724"/>
                  <a:gd name="adj2" fmla="val 50000"/>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5CB709EF-BF22-42D2-9D1C-C02A414F569C}"/>
                  </a:ext>
                </a:extLst>
              </p:cNvPr>
              <p:cNvSpPr txBox="1"/>
              <p:nvPr/>
            </p:nvSpPr>
            <p:spPr>
              <a:xfrm>
                <a:off x="7501622" y="3740388"/>
                <a:ext cx="1800493"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分段函数表达式</a:t>
                </a:r>
              </a:p>
            </p:txBody>
          </p:sp>
          <p:sp>
            <p:nvSpPr>
              <p:cNvPr id="37" name="文本框 36">
                <a:extLst>
                  <a:ext uri="{FF2B5EF4-FFF2-40B4-BE49-F238E27FC236}">
                    <a16:creationId xmlns:a16="http://schemas.microsoft.com/office/drawing/2014/main" id="{E0FD44F0-9E85-42E9-A96B-A58AB5D87F53}"/>
                  </a:ext>
                </a:extLst>
              </p:cNvPr>
              <p:cNvSpPr txBox="1"/>
              <p:nvPr/>
            </p:nvSpPr>
            <p:spPr>
              <a:xfrm>
                <a:off x="7539492" y="4883503"/>
                <a:ext cx="1107996" cy="369332"/>
              </a:xfrm>
              <a:prstGeom prst="rect">
                <a:avLst/>
              </a:prstGeom>
              <a:noFill/>
            </p:spPr>
            <p:txBody>
              <a:bodyPr vert="horz" wrap="none" rtlCol="0">
                <a:spAutoFit/>
              </a:bodyPr>
              <a:lstStyle/>
              <a:p>
                <a:r>
                  <a:rPr lang="zh-CN" altLang="en-US" dirty="0">
                    <a:latin typeface="微软雅黑" panose="020B0503020204020204" pitchFamily="34" charset="-122"/>
                    <a:ea typeface="微软雅黑" panose="020B0503020204020204" pitchFamily="34" charset="-122"/>
                  </a:rPr>
                  <a:t>函数图像</a:t>
                </a:r>
              </a:p>
            </p:txBody>
          </p:sp>
        </p:grpSp>
      </p:grpSp>
    </p:spTree>
    <p:extLst>
      <p:ext uri="{BB962C8B-B14F-4D97-AF65-F5344CB8AC3E}">
        <p14:creationId xmlns:p14="http://schemas.microsoft.com/office/powerpoint/2010/main" val="106323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8">
            <a:extLst>
              <a:ext uri="{FF2B5EF4-FFF2-40B4-BE49-F238E27FC236}">
                <a16:creationId xmlns:a16="http://schemas.microsoft.com/office/drawing/2014/main" id="{10CC6331-8835-4F2E-A5C0-87613E6B7AD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65854" y="220505"/>
            <a:ext cx="1826146" cy="618613"/>
          </a:xfrm>
          <a:prstGeom prst="rect">
            <a:avLst/>
          </a:prstGeom>
          <a:noFill/>
          <a:ln w="9525">
            <a:noFill/>
          </a:ln>
        </p:spPr>
      </p:pic>
      <p:sp>
        <p:nvSpPr>
          <p:cNvPr id="5" name="矩形 4">
            <a:extLst>
              <a:ext uri="{FF2B5EF4-FFF2-40B4-BE49-F238E27FC236}">
                <a16:creationId xmlns:a16="http://schemas.microsoft.com/office/drawing/2014/main" id="{5BD734CA-00C2-4B52-BDC8-BFEBF55374EF}"/>
              </a:ext>
            </a:extLst>
          </p:cNvPr>
          <p:cNvSpPr/>
          <p:nvPr/>
        </p:nvSpPr>
        <p:spPr>
          <a:xfrm>
            <a:off x="0" y="435513"/>
            <a:ext cx="142867" cy="188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solidFill>
                <a:srgbClr val="7030A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CEF4986-0F5C-4569-9E01-802A115B76B4}"/>
              </a:ext>
            </a:extLst>
          </p:cNvPr>
          <p:cNvSpPr txBox="1"/>
          <p:nvPr/>
        </p:nvSpPr>
        <p:spPr>
          <a:xfrm>
            <a:off x="142867" y="329756"/>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实验结果</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318F57A1-62DB-41F4-B2D6-B1F65E87C675}"/>
                  </a:ext>
                </a:extLst>
              </p:cNvPr>
              <p:cNvGraphicFramePr>
                <a:graphicFrameLocks noGrp="1"/>
              </p:cNvGraphicFramePr>
              <p:nvPr>
                <p:extLst>
                  <p:ext uri="{D42A27DB-BD31-4B8C-83A1-F6EECF244321}">
                    <p14:modId xmlns:p14="http://schemas.microsoft.com/office/powerpoint/2010/main" val="1706153192"/>
                  </p:ext>
                </p:extLst>
              </p:nvPr>
            </p:nvGraphicFramePr>
            <p:xfrm>
              <a:off x="942393" y="1455575"/>
              <a:ext cx="6083553" cy="3946849"/>
            </p:xfrm>
            <a:graphic>
              <a:graphicData uri="http://schemas.openxmlformats.org/drawingml/2006/table">
                <a:tbl>
                  <a:tblPr firstRow="1" firstCol="1" lastCol="1" bandRow="1" bandCol="1">
                    <a:tableStyleId>{5A111915-BE36-4E01-A7E5-04B1672EAD32}</a:tableStyleId>
                  </a:tblPr>
                  <a:tblGrid>
                    <a:gridCol w="485192">
                      <a:extLst>
                        <a:ext uri="{9D8B030D-6E8A-4147-A177-3AD203B41FA5}">
                          <a16:colId xmlns:a16="http://schemas.microsoft.com/office/drawing/2014/main" val="1676832085"/>
                        </a:ext>
                      </a:extLst>
                    </a:gridCol>
                    <a:gridCol w="1946292">
                      <a:extLst>
                        <a:ext uri="{9D8B030D-6E8A-4147-A177-3AD203B41FA5}">
                          <a16:colId xmlns:a16="http://schemas.microsoft.com/office/drawing/2014/main" val="2321425961"/>
                        </a:ext>
                      </a:extLst>
                    </a:gridCol>
                    <a:gridCol w="3652069">
                      <a:extLst>
                        <a:ext uri="{9D8B030D-6E8A-4147-A177-3AD203B41FA5}">
                          <a16:colId xmlns:a16="http://schemas.microsoft.com/office/drawing/2014/main" val="1267439216"/>
                        </a:ext>
                      </a:extLst>
                    </a:gridCol>
                  </a:tblGrid>
                  <a:tr h="531409">
                    <a:tc>
                      <a:txBody>
                        <a:bodyPr/>
                        <a:lstStyle/>
                        <a:p>
                          <a:pPr algn="ctr">
                            <a:spcAft>
                              <a:spcPts val="0"/>
                            </a:spcAft>
                          </a:pPr>
                          <a:r>
                            <a:rPr lang="zh-CN" sz="1400" dirty="0">
                              <a:effectLst/>
                            </a:rPr>
                            <a:t>序号</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dirty="0">
                              <a:effectLst/>
                            </a:rPr>
                            <a:t>线性表达式</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dirty="0">
                              <a:effectLst/>
                            </a:rPr>
                            <a:t>约束不等式</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1526573"/>
                      </a:ext>
                    </a:extLst>
                  </a:tr>
                  <a:tr h="749422">
                    <a:tc>
                      <a:txBody>
                        <a:bodyPr/>
                        <a:lstStyle/>
                        <a:p>
                          <a:pPr algn="ctr">
                            <a:spcAft>
                              <a:spcPts val="0"/>
                            </a:spcAft>
                          </a:pPr>
                          <a:r>
                            <a:rPr lang="en-US" sz="1200" dirty="0">
                              <a:effectLst/>
                            </a:rPr>
                            <a:t>1</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9.37</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+9.16</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−8.61</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0≤</m:t>
                                    </m:r>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≤0.55&amp;&amp;0≤</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&lt;0.73−0.78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m:t>
                                </m:r>
                              </m:oMath>
                            </m:oMathPara>
                          </a14:m>
                          <a:endParaRPr lang="zh-CN" sz="1200" dirty="0">
                            <a:effectLst/>
                          </a:endParaRPr>
                        </a:p>
                        <a:p>
                          <a:pPr algn="ctr">
                            <a:spcAft>
                              <a:spcPts val="0"/>
                            </a:spcAft>
                          </a:pPr>
                          <a14:m>
                            <m:oMathPara xmlns:m="http://schemas.openxmlformats.org/officeDocument/2006/math">
                              <m:oMathParaPr>
                                <m:jc m:val="centerGroup"/>
                              </m:oMathParaPr>
                              <m:oMath xmlns:m="http://schemas.openxmlformats.org/officeDocument/2006/math">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0.55≤</m:t>
                                    </m:r>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≤1&amp;&amp;0≤</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&lt;0.89−1.07</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51265713"/>
                      </a:ext>
                    </a:extLst>
                  </a:tr>
                  <a:tr h="714372">
                    <a:tc>
                      <a:txBody>
                        <a:bodyPr/>
                        <a:lstStyle/>
                        <a:p>
                          <a:pPr algn="ctr">
                            <a:spcAft>
                              <a:spcPts val="0"/>
                            </a:spcAft>
                          </a:pPr>
                          <a:r>
                            <a:rPr lang="en-US" sz="1200" dirty="0">
                              <a:effectLst/>
                            </a:rPr>
                            <a:t>2</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9.50</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+9.29</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−8.72</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0.55&lt;</m:t>
                                    </m:r>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≤1&amp;&amp;0.89−1.07</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&lt;0.73−0.78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2934134"/>
                      </a:ext>
                    </a:extLst>
                  </a:tr>
                  <a:tr h="714372">
                    <a:tc>
                      <a:txBody>
                        <a:bodyPr/>
                        <a:lstStyle/>
                        <a:p>
                          <a:pPr algn="ctr">
                            <a:spcAft>
                              <a:spcPts val="0"/>
                            </a:spcAft>
                          </a:pPr>
                          <a:r>
                            <a:rPr lang="en-US" sz="1200" dirty="0">
                              <a:effectLst/>
                            </a:rPr>
                            <a:t>3</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9.38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+9.18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−8.62</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&lt;0.55&amp;&amp;0.73−0.78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&lt;0.89−1.07</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24461735"/>
                      </a:ext>
                    </a:extLst>
                  </a:tr>
                  <a:tr h="529528">
                    <a:tc>
                      <a:txBody>
                        <a:bodyPr/>
                        <a:lstStyle/>
                        <a:p>
                          <a:pPr algn="ctr">
                            <a:spcAft>
                              <a:spcPts val="0"/>
                            </a:spcAft>
                          </a:pPr>
                          <a:r>
                            <a:rPr lang="en-US" sz="1200" dirty="0">
                              <a:effectLst/>
                            </a:rPr>
                            <a:t>4</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0.15</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+0.15</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+0.81</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≤1&amp;&amp;1.04−1.02</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≤1</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81125927"/>
                      </a:ext>
                    </a:extLst>
                  </a:tr>
                  <a:tr h="707746">
                    <a:tc>
                      <a:txBody>
                        <a:bodyPr/>
                        <a:lstStyle/>
                        <a:p>
                          <a:pPr algn="ctr">
                            <a:spcAft>
                              <a:spcPts val="0"/>
                            </a:spcAft>
                          </a:pPr>
                          <a:r>
                            <a:rPr lang="en-US" sz="1200" dirty="0">
                              <a:effectLst/>
                            </a:rPr>
                            <a:t>5</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9.52</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+9.31</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−8.74</m:t>
                                </m:r>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≤0.55&amp;&amp;0.9−1.07</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&lt;1.04−1.02</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m:t>
                                </m:r>
                              </m:oMath>
                            </m:oMathPara>
                          </a14:m>
                          <a:endParaRPr lang="zh-CN" sz="1200" dirty="0">
                            <a:effectLst/>
                          </a:endParaRPr>
                        </a:p>
                        <a:p>
                          <a:pPr algn="ctr">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0.55&lt;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≤1&amp;&amp;0.73−0.78</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r>
                                  <a:rPr lang="en-US" sz="1200">
                                    <a:effectLst/>
                                    <a:latin typeface="Cambria Math" panose="02040503050406030204" pitchFamily="18" charset="0"/>
                                  </a:rPr>
                                  <m:t>&lt;</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r>
                                  <a:rPr lang="en-US" sz="1200">
                                    <a:effectLst/>
                                    <a:latin typeface="Cambria Math" panose="02040503050406030204" pitchFamily="18" charset="0"/>
                                  </a:rPr>
                                  <m:t>&lt;1.04−1.02</m:t>
                                </m:r>
                                <m:sSub>
                                  <m:sSubPr>
                                    <m:ctrlPr>
                                      <a:rPr lang="zh-CN"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12484642"/>
                      </a:ext>
                    </a:extLst>
                  </a:tr>
                </a:tbl>
              </a:graphicData>
            </a:graphic>
          </p:graphicFrame>
        </mc:Choice>
        <mc:Fallback xmlns="">
          <p:graphicFrame>
            <p:nvGraphicFramePr>
              <p:cNvPr id="2" name="表格 1">
                <a:extLst>
                  <a:ext uri="{FF2B5EF4-FFF2-40B4-BE49-F238E27FC236}">
                    <a16:creationId xmlns:a16="http://schemas.microsoft.com/office/drawing/2014/main" id="{318F57A1-62DB-41F4-B2D6-B1F65E87C675}"/>
                  </a:ext>
                </a:extLst>
              </p:cNvPr>
              <p:cNvGraphicFramePr>
                <a:graphicFrameLocks noGrp="1"/>
              </p:cNvGraphicFramePr>
              <p:nvPr>
                <p:extLst>
                  <p:ext uri="{D42A27DB-BD31-4B8C-83A1-F6EECF244321}">
                    <p14:modId xmlns:p14="http://schemas.microsoft.com/office/powerpoint/2010/main" val="1706153192"/>
                  </p:ext>
                </p:extLst>
              </p:nvPr>
            </p:nvGraphicFramePr>
            <p:xfrm>
              <a:off x="942393" y="1455575"/>
              <a:ext cx="6083553" cy="3946849"/>
            </p:xfrm>
            <a:graphic>
              <a:graphicData uri="http://schemas.openxmlformats.org/drawingml/2006/table">
                <a:tbl>
                  <a:tblPr firstRow="1" firstCol="1" lastCol="1" bandRow="1" bandCol="1">
                    <a:tableStyleId>{5A111915-BE36-4E01-A7E5-04B1672EAD32}</a:tableStyleId>
                  </a:tblPr>
                  <a:tblGrid>
                    <a:gridCol w="485192">
                      <a:extLst>
                        <a:ext uri="{9D8B030D-6E8A-4147-A177-3AD203B41FA5}">
                          <a16:colId xmlns:a16="http://schemas.microsoft.com/office/drawing/2014/main" val="1676832085"/>
                        </a:ext>
                      </a:extLst>
                    </a:gridCol>
                    <a:gridCol w="1946292">
                      <a:extLst>
                        <a:ext uri="{9D8B030D-6E8A-4147-A177-3AD203B41FA5}">
                          <a16:colId xmlns:a16="http://schemas.microsoft.com/office/drawing/2014/main" val="2321425961"/>
                        </a:ext>
                      </a:extLst>
                    </a:gridCol>
                    <a:gridCol w="3652069">
                      <a:extLst>
                        <a:ext uri="{9D8B030D-6E8A-4147-A177-3AD203B41FA5}">
                          <a16:colId xmlns:a16="http://schemas.microsoft.com/office/drawing/2014/main" val="1267439216"/>
                        </a:ext>
                      </a:extLst>
                    </a:gridCol>
                  </a:tblGrid>
                  <a:tr h="531409">
                    <a:tc>
                      <a:txBody>
                        <a:bodyPr/>
                        <a:lstStyle/>
                        <a:p>
                          <a:pPr algn="ctr">
                            <a:spcAft>
                              <a:spcPts val="0"/>
                            </a:spcAft>
                          </a:pPr>
                          <a:r>
                            <a:rPr lang="zh-CN" sz="1400" dirty="0">
                              <a:effectLst/>
                            </a:rPr>
                            <a:t>序号</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dirty="0">
                              <a:effectLst/>
                            </a:rPr>
                            <a:t>线性表达式</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dirty="0">
                              <a:effectLst/>
                            </a:rPr>
                            <a:t>约束不等式</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1526573"/>
                      </a:ext>
                    </a:extLst>
                  </a:tr>
                  <a:tr h="749422">
                    <a:tc>
                      <a:txBody>
                        <a:bodyPr/>
                        <a:lstStyle/>
                        <a:p>
                          <a:pPr algn="ctr">
                            <a:spcAft>
                              <a:spcPts val="0"/>
                            </a:spcAft>
                          </a:pPr>
                          <a:r>
                            <a:rPr lang="en-US" sz="1200" dirty="0">
                              <a:effectLst/>
                            </a:rPr>
                            <a:t>1</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endParaRPr lang="zh-CN"/>
                        </a:p>
                      </a:txBody>
                      <a:tcPr marL="68580" marR="68580" marT="0" marB="0" anchor="ctr">
                        <a:blipFill>
                          <a:blip r:embed="rId4"/>
                          <a:stretch>
                            <a:fillRect l="-25078" t="-70161" r="-188401" b="-354032"/>
                          </a:stretch>
                        </a:blipFill>
                      </a:tcPr>
                    </a:tc>
                    <a:tc>
                      <a:txBody>
                        <a:bodyPr/>
                        <a:lstStyle/>
                        <a:p>
                          <a:endParaRPr lang="zh-CN"/>
                        </a:p>
                      </a:txBody>
                      <a:tcPr marL="68580" marR="68580" marT="0" marB="0" anchor="ctr">
                        <a:blipFill>
                          <a:blip r:embed="rId4"/>
                          <a:stretch>
                            <a:fillRect l="-66500" t="-70161" r="-167" b="-354032"/>
                          </a:stretch>
                        </a:blipFill>
                      </a:tcPr>
                    </a:tc>
                    <a:extLst>
                      <a:ext uri="{0D108BD9-81ED-4DB2-BD59-A6C34878D82A}">
                        <a16:rowId xmlns:a16="http://schemas.microsoft.com/office/drawing/2014/main" val="4051265713"/>
                      </a:ext>
                    </a:extLst>
                  </a:tr>
                  <a:tr h="714372">
                    <a:tc>
                      <a:txBody>
                        <a:bodyPr/>
                        <a:lstStyle/>
                        <a:p>
                          <a:pPr algn="ctr">
                            <a:spcAft>
                              <a:spcPts val="0"/>
                            </a:spcAft>
                          </a:pPr>
                          <a:r>
                            <a:rPr lang="en-US" sz="1200" dirty="0">
                              <a:effectLst/>
                            </a:rPr>
                            <a:t>2</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endParaRPr lang="zh-CN"/>
                        </a:p>
                      </a:txBody>
                      <a:tcPr marL="68580" marR="68580" marT="0" marB="0" anchor="ctr">
                        <a:blipFill>
                          <a:blip r:embed="rId4"/>
                          <a:stretch>
                            <a:fillRect l="-25078" t="-180342" r="-188401" b="-275214"/>
                          </a:stretch>
                        </a:blipFill>
                      </a:tcPr>
                    </a:tc>
                    <a:tc>
                      <a:txBody>
                        <a:bodyPr/>
                        <a:lstStyle/>
                        <a:p>
                          <a:endParaRPr lang="zh-CN"/>
                        </a:p>
                      </a:txBody>
                      <a:tcPr marL="68580" marR="68580" marT="0" marB="0" anchor="ctr">
                        <a:blipFill>
                          <a:blip r:embed="rId4"/>
                          <a:stretch>
                            <a:fillRect l="-66500" t="-180342" r="-167" b="-275214"/>
                          </a:stretch>
                        </a:blipFill>
                      </a:tcPr>
                    </a:tc>
                    <a:extLst>
                      <a:ext uri="{0D108BD9-81ED-4DB2-BD59-A6C34878D82A}">
                        <a16:rowId xmlns:a16="http://schemas.microsoft.com/office/drawing/2014/main" val="1702934134"/>
                      </a:ext>
                    </a:extLst>
                  </a:tr>
                  <a:tr h="714372">
                    <a:tc>
                      <a:txBody>
                        <a:bodyPr/>
                        <a:lstStyle/>
                        <a:p>
                          <a:pPr algn="ctr">
                            <a:spcAft>
                              <a:spcPts val="0"/>
                            </a:spcAft>
                          </a:pPr>
                          <a:r>
                            <a:rPr lang="en-US" sz="1200" dirty="0">
                              <a:effectLst/>
                            </a:rPr>
                            <a:t>3</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endParaRPr lang="zh-CN"/>
                        </a:p>
                      </a:txBody>
                      <a:tcPr marL="68580" marR="68580" marT="0" marB="0" anchor="ctr">
                        <a:blipFill>
                          <a:blip r:embed="rId4"/>
                          <a:stretch>
                            <a:fillRect l="-25078" t="-277966" r="-188401" b="-172881"/>
                          </a:stretch>
                        </a:blipFill>
                      </a:tcPr>
                    </a:tc>
                    <a:tc>
                      <a:txBody>
                        <a:bodyPr/>
                        <a:lstStyle/>
                        <a:p>
                          <a:endParaRPr lang="zh-CN"/>
                        </a:p>
                      </a:txBody>
                      <a:tcPr marL="68580" marR="68580" marT="0" marB="0" anchor="ctr">
                        <a:blipFill>
                          <a:blip r:embed="rId4"/>
                          <a:stretch>
                            <a:fillRect l="-66500" t="-277966" r="-167" b="-172881"/>
                          </a:stretch>
                        </a:blipFill>
                      </a:tcPr>
                    </a:tc>
                    <a:extLst>
                      <a:ext uri="{0D108BD9-81ED-4DB2-BD59-A6C34878D82A}">
                        <a16:rowId xmlns:a16="http://schemas.microsoft.com/office/drawing/2014/main" val="2524461735"/>
                      </a:ext>
                    </a:extLst>
                  </a:tr>
                  <a:tr h="529528">
                    <a:tc>
                      <a:txBody>
                        <a:bodyPr/>
                        <a:lstStyle/>
                        <a:p>
                          <a:pPr algn="ctr">
                            <a:spcAft>
                              <a:spcPts val="0"/>
                            </a:spcAft>
                          </a:pPr>
                          <a:r>
                            <a:rPr lang="en-US" sz="1200" dirty="0">
                              <a:effectLst/>
                            </a:rPr>
                            <a:t>4</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endParaRPr lang="zh-CN"/>
                        </a:p>
                      </a:txBody>
                      <a:tcPr marL="68580" marR="68580" marT="0" marB="0" anchor="ctr">
                        <a:blipFill>
                          <a:blip r:embed="rId4"/>
                          <a:stretch>
                            <a:fillRect l="-25078" t="-512644" r="-188401" b="-134483"/>
                          </a:stretch>
                        </a:blipFill>
                      </a:tcPr>
                    </a:tc>
                    <a:tc>
                      <a:txBody>
                        <a:bodyPr/>
                        <a:lstStyle/>
                        <a:p>
                          <a:endParaRPr lang="zh-CN"/>
                        </a:p>
                      </a:txBody>
                      <a:tcPr marL="68580" marR="68580" marT="0" marB="0" anchor="ctr">
                        <a:blipFill>
                          <a:blip r:embed="rId4"/>
                          <a:stretch>
                            <a:fillRect l="-66500" t="-512644" r="-167" b="-134483"/>
                          </a:stretch>
                        </a:blipFill>
                      </a:tcPr>
                    </a:tc>
                    <a:extLst>
                      <a:ext uri="{0D108BD9-81ED-4DB2-BD59-A6C34878D82A}">
                        <a16:rowId xmlns:a16="http://schemas.microsoft.com/office/drawing/2014/main" val="2581125927"/>
                      </a:ext>
                    </a:extLst>
                  </a:tr>
                  <a:tr h="707746">
                    <a:tc>
                      <a:txBody>
                        <a:bodyPr/>
                        <a:lstStyle/>
                        <a:p>
                          <a:pPr algn="ctr">
                            <a:spcAft>
                              <a:spcPts val="0"/>
                            </a:spcAft>
                          </a:pPr>
                          <a:r>
                            <a:rPr lang="en-US" sz="1200" dirty="0">
                              <a:effectLst/>
                            </a:rPr>
                            <a:t>5</a:t>
                          </a:r>
                          <a:endParaRPr lang="zh-CN" sz="12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endParaRPr lang="zh-CN"/>
                        </a:p>
                      </a:txBody>
                      <a:tcPr marL="68580" marR="68580" marT="0" marB="0" anchor="ctr">
                        <a:blipFill>
                          <a:blip r:embed="rId4"/>
                          <a:stretch>
                            <a:fillRect l="-25078" t="-459483" r="-188401" b="-862"/>
                          </a:stretch>
                        </a:blipFill>
                      </a:tcPr>
                    </a:tc>
                    <a:tc>
                      <a:txBody>
                        <a:bodyPr/>
                        <a:lstStyle/>
                        <a:p>
                          <a:endParaRPr lang="zh-CN"/>
                        </a:p>
                      </a:txBody>
                      <a:tcPr marL="68580" marR="68580" marT="0" marB="0" anchor="ctr">
                        <a:blipFill>
                          <a:blip r:embed="rId4"/>
                          <a:stretch>
                            <a:fillRect l="-66500" t="-459483" r="-167" b="-862"/>
                          </a:stretch>
                        </a:blipFill>
                      </a:tcPr>
                    </a:tc>
                    <a:extLst>
                      <a:ext uri="{0D108BD9-81ED-4DB2-BD59-A6C34878D82A}">
                        <a16:rowId xmlns:a16="http://schemas.microsoft.com/office/drawing/2014/main" val="2812484642"/>
                      </a:ext>
                    </a:extLst>
                  </a:tr>
                </a:tbl>
              </a:graphicData>
            </a:graphic>
          </p:graphicFrame>
        </mc:Fallback>
      </mc:AlternateContent>
      <p:sp>
        <p:nvSpPr>
          <p:cNvPr id="10" name="文本框 9">
            <a:extLst>
              <a:ext uri="{FF2B5EF4-FFF2-40B4-BE49-F238E27FC236}">
                <a16:creationId xmlns:a16="http://schemas.microsoft.com/office/drawing/2014/main" id="{A36AAEB6-83D0-4D46-BBB1-1A266D3CBC0A}"/>
              </a:ext>
            </a:extLst>
          </p:cNvPr>
          <p:cNvSpPr txBox="1"/>
          <p:nvPr/>
        </p:nvSpPr>
        <p:spPr>
          <a:xfrm>
            <a:off x="3135931" y="5402423"/>
            <a:ext cx="1612494"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分段函数表</a:t>
            </a:r>
          </a:p>
        </p:txBody>
      </p:sp>
      <p:grpSp>
        <p:nvGrpSpPr>
          <p:cNvPr id="3" name="组合 2">
            <a:extLst>
              <a:ext uri="{FF2B5EF4-FFF2-40B4-BE49-F238E27FC236}">
                <a16:creationId xmlns:a16="http://schemas.microsoft.com/office/drawing/2014/main" id="{DA9336CD-0FD3-4246-9FAA-3268FC1B4A73}"/>
              </a:ext>
            </a:extLst>
          </p:cNvPr>
          <p:cNvGrpSpPr/>
          <p:nvPr/>
        </p:nvGrpSpPr>
        <p:grpSpPr>
          <a:xfrm>
            <a:off x="7697757" y="1178070"/>
            <a:ext cx="3515975" cy="2999167"/>
            <a:chOff x="7660433" y="1178070"/>
            <a:chExt cx="3515975" cy="2999167"/>
          </a:xfrm>
        </p:grpSpPr>
        <p:pic>
          <p:nvPicPr>
            <p:cNvPr id="8" name="图片 7">
              <a:extLst>
                <a:ext uri="{FF2B5EF4-FFF2-40B4-BE49-F238E27FC236}">
                  <a16:creationId xmlns:a16="http://schemas.microsoft.com/office/drawing/2014/main" id="{CAA145E2-4BF8-4A93-AE92-7D4D65522DF3}"/>
                </a:ext>
              </a:extLst>
            </p:cNvPr>
            <p:cNvPicPr/>
            <p:nvPr/>
          </p:nvPicPr>
          <p:blipFill>
            <a:blip r:embed="rId5"/>
            <a:stretch>
              <a:fillRect/>
            </a:stretch>
          </p:blipFill>
          <p:spPr>
            <a:xfrm>
              <a:off x="7660433" y="1178070"/>
              <a:ext cx="3515975" cy="2629835"/>
            </a:xfrm>
            <a:prstGeom prst="rect">
              <a:avLst/>
            </a:prstGeom>
          </p:spPr>
        </p:pic>
        <p:sp>
          <p:nvSpPr>
            <p:cNvPr id="11" name="文本框 10">
              <a:extLst>
                <a:ext uri="{FF2B5EF4-FFF2-40B4-BE49-F238E27FC236}">
                  <a16:creationId xmlns:a16="http://schemas.microsoft.com/office/drawing/2014/main" id="{A9344DFF-1BC7-4922-B4C2-C59E0EB086D3}"/>
                </a:ext>
              </a:extLst>
            </p:cNvPr>
            <p:cNvSpPr txBox="1"/>
            <p:nvPr/>
          </p:nvSpPr>
          <p:spPr>
            <a:xfrm>
              <a:off x="8462041" y="3807905"/>
              <a:ext cx="191275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原始分段函数图</a:t>
              </a:r>
            </a:p>
          </p:txBody>
        </p:sp>
      </p:grpSp>
      <p:grpSp>
        <p:nvGrpSpPr>
          <p:cNvPr id="13" name="组合 12">
            <a:extLst>
              <a:ext uri="{FF2B5EF4-FFF2-40B4-BE49-F238E27FC236}">
                <a16:creationId xmlns:a16="http://schemas.microsoft.com/office/drawing/2014/main" id="{8FC414E4-977C-47BC-9EC4-A6BCC95C8108}"/>
              </a:ext>
            </a:extLst>
          </p:cNvPr>
          <p:cNvGrpSpPr/>
          <p:nvPr/>
        </p:nvGrpSpPr>
        <p:grpSpPr>
          <a:xfrm>
            <a:off x="8140358" y="4177237"/>
            <a:ext cx="2630772" cy="2419534"/>
            <a:chOff x="7735082" y="4376040"/>
            <a:chExt cx="2630772" cy="2419534"/>
          </a:xfrm>
        </p:grpSpPr>
        <p:pic>
          <p:nvPicPr>
            <p:cNvPr id="9" name="图片 8">
              <a:extLst>
                <a:ext uri="{FF2B5EF4-FFF2-40B4-BE49-F238E27FC236}">
                  <a16:creationId xmlns:a16="http://schemas.microsoft.com/office/drawing/2014/main" id="{6203D928-DBA3-4DBE-B91A-06FC879D139E}"/>
                </a:ext>
              </a:extLst>
            </p:cNvPr>
            <p:cNvPicPr/>
            <p:nvPr/>
          </p:nvPicPr>
          <p:blipFill>
            <a:blip r:embed="rId6"/>
            <a:stretch>
              <a:fillRect/>
            </a:stretch>
          </p:blipFill>
          <p:spPr>
            <a:xfrm>
              <a:off x="7735082" y="4376040"/>
              <a:ext cx="2630772" cy="2052767"/>
            </a:xfrm>
            <a:prstGeom prst="rect">
              <a:avLst/>
            </a:prstGeom>
          </p:spPr>
        </p:pic>
        <p:sp>
          <p:nvSpPr>
            <p:cNvPr id="12" name="文本框 11">
              <a:extLst>
                <a:ext uri="{FF2B5EF4-FFF2-40B4-BE49-F238E27FC236}">
                  <a16:creationId xmlns:a16="http://schemas.microsoft.com/office/drawing/2014/main" id="{B374B039-EEA8-40A0-906B-864812DB9619}"/>
                </a:ext>
              </a:extLst>
            </p:cNvPr>
            <p:cNvSpPr txBox="1"/>
            <p:nvPr/>
          </p:nvSpPr>
          <p:spPr>
            <a:xfrm>
              <a:off x="8002712" y="6426242"/>
              <a:ext cx="2296155"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处理后分段函数图</a:t>
              </a:r>
            </a:p>
          </p:txBody>
        </p:sp>
      </p:grpSp>
    </p:spTree>
    <p:extLst>
      <p:ext uri="{BB962C8B-B14F-4D97-AF65-F5344CB8AC3E}">
        <p14:creationId xmlns:p14="http://schemas.microsoft.com/office/powerpoint/2010/main" val="12082297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540</Words>
  <Application>Microsoft Office PowerPoint</Application>
  <PresentationFormat>宽屏</PresentationFormat>
  <Paragraphs>122</Paragraphs>
  <Slides>11</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Cambria Math</vt:lpstr>
      <vt:lpstr>Office 主题​​</vt:lpstr>
      <vt:lpstr>神经网络的自动化数值解析技术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神经网络的自动化数值接信息技术</dc:title>
  <dc:creator>陈 之威</dc:creator>
  <cp:lastModifiedBy>陈 之威</cp:lastModifiedBy>
  <cp:revision>111</cp:revision>
  <dcterms:created xsi:type="dcterms:W3CDTF">2018-05-19T04:18:20Z</dcterms:created>
  <dcterms:modified xsi:type="dcterms:W3CDTF">2018-05-31T13:40:24Z</dcterms:modified>
</cp:coreProperties>
</file>