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57" r:id="rId5"/>
    <p:sldId id="262" r:id="rId6"/>
    <p:sldId id="277" r:id="rId7"/>
    <p:sldId id="278" r:id="rId8"/>
    <p:sldId id="260" r:id="rId9"/>
    <p:sldId id="268" r:id="rId10"/>
    <p:sldId id="270" r:id="rId11"/>
    <p:sldId id="279" r:id="rId12"/>
    <p:sldId id="271" r:id="rId13"/>
    <p:sldId id="273" r:id="rId14"/>
    <p:sldId id="274" r:id="rId15"/>
    <p:sldId id="276" r:id="rId16"/>
    <p:sldId id="259" r:id="rId17"/>
    <p:sldId id="280" r:id="rId18"/>
    <p:sldId id="263" r:id="rId19"/>
    <p:sldId id="264" r:id="rId20"/>
    <p:sldId id="265" r:id="rId21"/>
    <p:sldId id="266" r:id="rId22"/>
    <p:sldId id="281" r:id="rId23"/>
    <p:sldId id="282" r:id="rId24"/>
    <p:sldId id="26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F0"/>
    <a:srgbClr val="0073FD"/>
    <a:srgbClr val="006EF2"/>
    <a:srgbClr val="057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10" d="100"/>
          <a:sy n="110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8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074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14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602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28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248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70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66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16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39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35F8-2043-A84A-A839-F517276E9ECB}" type="datetimeFigureOut">
              <a:rPr kumimoji="1" lang="zh-TW" altLang="en-US" smtClean="0"/>
              <a:t>2018/3/24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EFDF-41AA-6F46-9EAB-058191C95F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365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EC3C35F8-2043-A84A-A839-F517276E9ECB}" type="datetimeFigureOut">
              <a:rPr kumimoji="1" lang="zh-TW" altLang="en-US" smtClean="0"/>
              <a:pPr/>
              <a:t>2018/3/24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AFF8EFDF-41AA-6F46-9EAB-058191C95F5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70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TW" dirty="0">
                <a:solidFill>
                  <a:schemeClr val="accent2"/>
                </a:solidFill>
              </a:rPr>
              <a:t>C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hosen </a:t>
            </a:r>
            <a:r>
              <a:rPr lang="en-US" altLang="zh-TW" dirty="0" err="1" smtClean="0">
                <a:solidFill>
                  <a:schemeClr val="accent2"/>
                </a:solidFill>
              </a:rPr>
              <a:t>C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yphertext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ttack</a:t>
            </a:r>
            <a:endParaRPr kumimoji="1"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Course : Network Security</a:t>
            </a:r>
          </a:p>
          <a:p>
            <a:pPr algn="r"/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Speaker : Willy Cheng-Fa Huang</a:t>
            </a:r>
          </a:p>
          <a:p>
            <a:pPr algn="r"/>
            <a:r>
              <a:rPr kumimoji="1"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Lab 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@ NCTU</a:t>
            </a:r>
            <a:endParaRPr kumimoji="1"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35" y="-38339"/>
            <a:ext cx="2601185" cy="2601185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1074399" y="3303987"/>
            <a:ext cx="1537625" cy="2071567"/>
            <a:chOff x="1045569" y="3154680"/>
            <a:chExt cx="1537625" cy="20715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69" y="3154680"/>
              <a:ext cx="1537625" cy="1537623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305444" y="4641472"/>
              <a:ext cx="1018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123</a:t>
              </a:r>
              <a:r>
                <a:rPr lang="en-US" altLang="zh-TW" sz="3200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TW" alt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857981" y="3241739"/>
            <a:ext cx="1579911" cy="2092711"/>
            <a:chOff x="9444316" y="3133536"/>
            <a:chExt cx="1579911" cy="209271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316" y="3133536"/>
              <a:ext cx="1579911" cy="1579909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9725158" y="4641472"/>
              <a:ext cx="1018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123</a:t>
              </a:r>
              <a:r>
                <a:rPr lang="en-US" altLang="zh-TW" sz="3200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TW" alt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178793" y="1959998"/>
            <a:ext cx="2411238" cy="2023811"/>
            <a:chOff x="1871541" y="1899679"/>
            <a:chExt cx="2411238" cy="20238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642" y="2484454"/>
              <a:ext cx="1439036" cy="1439036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1871541" y="1899679"/>
              <a:ext cx="24112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Public known</a:t>
              </a:r>
              <a:endPara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64279" y="2029084"/>
            <a:ext cx="2996526" cy="1954725"/>
            <a:chOff x="6860304" y="1776508"/>
            <a:chExt cx="2996526" cy="195472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590" y="2361283"/>
              <a:ext cx="1369950" cy="13699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6860304" y="1776508"/>
              <a:ext cx="29965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accent1">
                      <a:lumMod val="75000"/>
                    </a:schemeClr>
                  </a:solidFill>
                </a:rPr>
                <a:t>Private unknown</a:t>
              </a:r>
              <a:endParaRPr lang="zh-TW" alt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2910895" y="4123041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n,e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33126" y="4127571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570F1"/>
                </a:solidFill>
              </a:rPr>
              <a:t>(</a:t>
            </a:r>
            <a:r>
              <a:rPr lang="en-US" altLang="zh-TW" sz="3200" dirty="0" err="1" smtClean="0">
                <a:solidFill>
                  <a:srgbClr val="0570F1"/>
                </a:solidFill>
              </a:rPr>
              <a:t>n,d</a:t>
            </a:r>
            <a:r>
              <a:rPr lang="en-US" altLang="zh-TW" sz="3200" dirty="0" smtClean="0">
                <a:solidFill>
                  <a:srgbClr val="0570F1"/>
                </a:solidFill>
              </a:rPr>
              <a:t>)</a:t>
            </a:r>
            <a:endParaRPr lang="zh-TW" altLang="en-US" sz="3200" dirty="0">
              <a:solidFill>
                <a:srgbClr val="0570F1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516971" y="3147621"/>
            <a:ext cx="2345835" cy="2227933"/>
            <a:chOff x="3516971" y="3147621"/>
            <a:chExt cx="2345835" cy="2227933"/>
          </a:xfrm>
        </p:grpSpPr>
        <p:sp>
          <p:nvSpPr>
            <p:cNvPr id="13" name="文字方塊 12"/>
            <p:cNvSpPr txBox="1"/>
            <p:nvPr/>
          </p:nvSpPr>
          <p:spPr>
            <a:xfrm>
              <a:off x="3516971" y="4790779"/>
              <a:ext cx="2345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hfueiwaf</a:t>
              </a:r>
              <a:r>
                <a:rPr lang="en-US" altLang="zh-TW" sz="3200" dirty="0" err="1" smtClean="0">
                  <a:solidFill>
                    <a:schemeClr val="accent2">
                      <a:lumMod val="75000"/>
                    </a:schemeClr>
                  </a:solidFill>
                </a:rPr>
                <a:t>qwe</a:t>
              </a:r>
              <a:endParaRPr lang="zh-TW" alt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0" y="3147621"/>
              <a:ext cx="1579911" cy="157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78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Attack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Main idea 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Technology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40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742" y="828082"/>
            <a:ext cx="2757268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1009" y="829991"/>
            <a:ext cx="2757268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24027" y="926051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15294" y="926115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7941681" y="4080756"/>
            <a:ext cx="2757268" cy="1026941"/>
            <a:chOff x="4851009" y="4822874"/>
            <a:chExt cx="2757268" cy="1026941"/>
          </a:xfrm>
        </p:grpSpPr>
        <p:sp>
          <p:nvSpPr>
            <p:cNvPr id="8" name="矩形 7"/>
            <p:cNvSpPr/>
            <p:nvPr/>
          </p:nvSpPr>
          <p:spPr>
            <a:xfrm>
              <a:off x="4851009" y="4822874"/>
              <a:ext cx="2757268" cy="1026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65788" y="4920843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67085" y="1952992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prime to 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517602" y="1954902"/>
                <a:ext cx="34240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TW" altLang="en-US" sz="32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2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3200" i="0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zh-TW" alt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TW" altLang="en-US" sz="3200" i="0" dirty="0">
                              <a:latin typeface="Cambria Math" panose="02040503050406030204" pitchFamily="18" charset="0"/>
                            </a:rPr>
                            <m:t>ⅇ</m:t>
                          </m:r>
                        </m:sup>
                      </m:sSup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02" y="1954902"/>
                <a:ext cx="342407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1099627" y="4080756"/>
            <a:ext cx="3514104" cy="2202130"/>
            <a:chOff x="8059853" y="829990"/>
            <a:chExt cx="3514104" cy="2202130"/>
          </a:xfrm>
        </p:grpSpPr>
        <p:sp>
          <p:nvSpPr>
            <p:cNvPr id="4" name="矩形 3"/>
            <p:cNvSpPr/>
            <p:nvPr/>
          </p:nvSpPr>
          <p:spPr>
            <a:xfrm>
              <a:off x="8438271" y="829990"/>
              <a:ext cx="2757268" cy="1026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536219" y="926114"/>
              <a:ext cx="561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059853" y="1954902"/>
              <a:ext cx="35141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 from server</a:t>
              </a:r>
            </a:p>
            <a:p>
              <a:pPr algn="ctr"/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(decrypt Y)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2" idx="3"/>
            <a:endCxn id="3" idx="1"/>
          </p:cNvCxnSpPr>
          <p:nvPr/>
        </p:nvCxnSpPr>
        <p:spPr>
          <a:xfrm>
            <a:off x="3217010" y="1341553"/>
            <a:ext cx="1633999" cy="1909"/>
          </a:xfrm>
          <a:prstGeom prst="straightConnector1">
            <a:avLst/>
          </a:prstGeom>
          <a:ln w="730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996289" y="828082"/>
            <a:ext cx="2757268" cy="102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747187" y="1049161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3" idx="3"/>
            <a:endCxn id="16" idx="1"/>
          </p:cNvCxnSpPr>
          <p:nvPr/>
        </p:nvCxnSpPr>
        <p:spPr>
          <a:xfrm flipV="1">
            <a:off x="7608277" y="1341553"/>
            <a:ext cx="1388012" cy="1909"/>
          </a:xfrm>
          <a:prstGeom prst="straightConnector1">
            <a:avLst/>
          </a:prstGeom>
          <a:ln w="730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4" idx="3"/>
          </p:cNvCxnSpPr>
          <p:nvPr/>
        </p:nvCxnSpPr>
        <p:spPr>
          <a:xfrm flipH="1">
            <a:off x="4235313" y="1855023"/>
            <a:ext cx="6139610" cy="2739204"/>
          </a:xfrm>
          <a:prstGeom prst="straightConnector1">
            <a:avLst/>
          </a:prstGeom>
          <a:ln w="730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" idx="3"/>
            <a:endCxn id="8" idx="1"/>
          </p:cNvCxnSpPr>
          <p:nvPr/>
        </p:nvCxnSpPr>
        <p:spPr>
          <a:xfrm>
            <a:off x="4235313" y="4594227"/>
            <a:ext cx="3706368" cy="0"/>
          </a:xfrm>
          <a:prstGeom prst="straightConnector1">
            <a:avLst/>
          </a:prstGeom>
          <a:ln w="730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7517096" y="5205668"/>
                <a:ext cx="3606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96" y="5205668"/>
                <a:ext cx="360643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027920" cy="263969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(n, e) first.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flag.enc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64 decode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byte string to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math calculate)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byte string need to be treated as hex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82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027920" cy="263969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(n, e) first.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flag.enc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64 decode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byte string to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math calculate)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byte string need to be treated as hex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0" y="2288721"/>
            <a:ext cx="7086600" cy="43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5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Introduce RSA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Attack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Explain the sample code</a:t>
            </a:r>
          </a:p>
        </p:txBody>
      </p:sp>
    </p:spTree>
    <p:extLst>
      <p:ext uri="{BB962C8B-B14F-4D97-AF65-F5344CB8AC3E}">
        <p14:creationId xmlns:p14="http://schemas.microsoft.com/office/powerpoint/2010/main" val="123834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Example code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definition and Tools </a:t>
            </a:r>
          </a:p>
          <a:p>
            <a:r>
              <a:rPr lang="en-US" altLang="zh-TW" dirty="0" smtClean="0"/>
              <a:t>Main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76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code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Function definition and Tools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Main function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definition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147" y="1997614"/>
            <a:ext cx="5030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altLang="zh-TW" sz="2800" dirty="0"/>
              <a:t> </a:t>
            </a:r>
            <a:r>
              <a:rPr lang="en-US" altLang="zh-TW" sz="2800" dirty="0" err="1">
                <a:solidFill>
                  <a:schemeClr val="accent4">
                    <a:lumMod val="75000"/>
                  </a:schemeClr>
                </a:solidFill>
              </a:rPr>
              <a:t>getpubkey</a:t>
            </a:r>
            <a:r>
              <a:rPr lang="en-US" altLang="zh-TW" sz="2800" dirty="0"/>
              <a:t>():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>
                <a:solidFill>
                  <a:srgbClr val="7030A0"/>
                </a:solidFill>
              </a:rPr>
              <a:t>with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'./pub.</a:t>
            </a:r>
            <a:r>
              <a:rPr lang="en-US" altLang="zh-TW" sz="2800" dirty="0" err="1">
                <a:solidFill>
                  <a:schemeClr val="accent2">
                    <a:lumMod val="75000"/>
                  </a:schemeClr>
                </a:solidFill>
              </a:rPr>
              <a:t>pem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800" dirty="0" err="1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800" dirty="0"/>
              <a:t>) </a:t>
            </a:r>
            <a:r>
              <a:rPr lang="en-US" altLang="zh-TW" sz="2800" dirty="0">
                <a:solidFill>
                  <a:srgbClr val="7030A0"/>
                </a:solidFill>
              </a:rPr>
              <a:t>as</a:t>
            </a:r>
            <a:r>
              <a:rPr lang="en-US" altLang="zh-TW" sz="2800" dirty="0"/>
              <a:t> f:</a:t>
            </a:r>
          </a:p>
          <a:p>
            <a:r>
              <a:rPr lang="en-US" altLang="zh-TW" sz="2800" dirty="0"/>
              <a:t>        pub = 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/>
              <a:t>        key = </a:t>
            </a:r>
            <a:r>
              <a:rPr lang="en-US" altLang="zh-TW" sz="2800" dirty="0" err="1"/>
              <a:t>RSA.importKey</a:t>
            </a:r>
            <a:r>
              <a:rPr lang="en-US" altLang="zh-TW" sz="2800" dirty="0"/>
              <a:t>(pub)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>
                <a:solidFill>
                  <a:srgbClr val="7030A0"/>
                </a:solidFill>
              </a:rPr>
              <a:t>return</a:t>
            </a:r>
            <a:r>
              <a:rPr lang="en-US" altLang="zh-TW" sz="2800" dirty="0"/>
              <a:t> key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65034" y="1997614"/>
            <a:ext cx="4699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Crypto.PublicKey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etpubkey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().n</a:t>
            </a:r>
          </a:p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getpubkey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2174" y="267297"/>
            <a:ext cx="812632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check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cipher_text</a:t>
            </a:r>
            <a:r>
              <a:rPr lang="en-US" altLang="zh-TW" sz="2400" dirty="0" err="1"/>
              <a:t>,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pubkey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7030A0"/>
                </a:solidFill>
              </a:rPr>
              <a:t>with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'./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flag'</a:t>
            </a:r>
            <a:r>
              <a:rPr lang="en-US" altLang="zh-TW" sz="2400" dirty="0" err="1"/>
              <a:t>,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'r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400" dirty="0"/>
              <a:t>) </a:t>
            </a:r>
            <a:r>
              <a:rPr lang="en-US" altLang="zh-TW" sz="2400" dirty="0">
                <a:solidFill>
                  <a:srgbClr val="7030A0"/>
                </a:solidFill>
              </a:rPr>
              <a:t>as</a:t>
            </a:r>
            <a:r>
              <a:rPr lang="en-US" altLang="zh-TW" sz="2400" dirty="0"/>
              <a:t> f:</a:t>
            </a:r>
          </a:p>
          <a:p>
            <a:r>
              <a:rPr lang="en-US" altLang="zh-TW" sz="2400" dirty="0"/>
              <a:t>        flag = </a:t>
            </a:r>
            <a:r>
              <a:rPr lang="en-US" altLang="zh-TW" sz="2400" dirty="0" err="1"/>
              <a:t>f.read</a:t>
            </a:r>
            <a:r>
              <a:rPr lang="en-US" altLang="zh-TW" sz="2400" dirty="0"/>
              <a:t>().strip</a:t>
            </a:r>
            <a:r>
              <a:rPr lang="en-US" altLang="zh-TW" sz="2400" dirty="0" smtClean="0"/>
              <a:t>()</a:t>
            </a:r>
            <a:endParaRPr lang="en-US" altLang="zh-TW" sz="2400" dirty="0"/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flag_enc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pubkey.encrypt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binascii.hexlify</a:t>
            </a:r>
            <a:r>
              <a:rPr lang="en-US" altLang="zh-TW" sz="2400" dirty="0"/>
              <a:t>(flag),16),</a:t>
            </a:r>
            <a:r>
              <a:rPr lang="en-US" altLang="zh-TW" sz="2400" dirty="0">
                <a:solidFill>
                  <a:srgbClr val="7030A0"/>
                </a:solidFill>
              </a:rPr>
              <a:t>''</a:t>
            </a:r>
            <a:r>
              <a:rPr lang="en-US" altLang="zh-TW" sz="2400" dirty="0"/>
              <a:t>)[0]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    d = SHA256.new</a:t>
            </a:r>
            <a:r>
              <a:rPr lang="en-US" altLang="zh-TW" sz="2400" dirty="0" smtClean="0"/>
              <a:t>() 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#hash table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 = SHA256.new</a:t>
            </a:r>
            <a:r>
              <a:rPr lang="en-US" altLang="zh-TW" sz="2400" dirty="0" smtClean="0"/>
              <a:t>()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d.update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binascii.unhexlify</a:t>
            </a:r>
            <a:r>
              <a:rPr lang="en-US" altLang="zh-TW" sz="2400" dirty="0"/>
              <a:t>(hex(</a:t>
            </a:r>
            <a:r>
              <a:rPr lang="en-US" altLang="zh-TW" sz="2400" dirty="0" err="1"/>
              <a:t>flag_enc</a:t>
            </a:r>
            <a:r>
              <a:rPr lang="en-US" altLang="zh-TW" sz="2400" dirty="0"/>
              <a:t>)[2:-1]))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7030A0"/>
                </a:solidFill>
              </a:rPr>
              <a:t>try</a:t>
            </a:r>
            <a:r>
              <a:rPr lang="en-US" altLang="zh-TW" sz="2400" dirty="0"/>
              <a:t> :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dd.update</a:t>
            </a:r>
            <a:r>
              <a:rPr lang="en-US" altLang="zh-TW" sz="2400" dirty="0"/>
              <a:t>(base64.b64decode(</a:t>
            </a:r>
            <a:r>
              <a:rPr lang="en-US" altLang="zh-TW" sz="2400" dirty="0" err="1"/>
              <a:t>cipher_text</a:t>
            </a:r>
            <a:r>
              <a:rPr lang="en-US" altLang="zh-TW" sz="2400" dirty="0"/>
              <a:t>))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7030A0"/>
                </a:solidFill>
              </a:rPr>
              <a:t>except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</a:rPr>
              <a:t>TypeError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zh-TW" sz="2400" dirty="0"/>
              <a:t> (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'base64 decode error!'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sys.exit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7030A0"/>
                </a:solidFill>
              </a:rPr>
              <a:t>if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d.hexdigest</a:t>
            </a:r>
            <a:r>
              <a:rPr lang="en-US" altLang="zh-TW" sz="2400" dirty="0"/>
              <a:t>() == </a:t>
            </a:r>
            <a:r>
              <a:rPr lang="en-US" altLang="zh-TW" sz="2400" dirty="0" err="1"/>
              <a:t>dd.hexdigest</a:t>
            </a:r>
            <a:r>
              <a:rPr lang="en-US" altLang="zh-TW" sz="2400" dirty="0"/>
              <a:t>():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>
                <a:solidFill>
                  <a:srgbClr val="7030A0"/>
                </a:solidFill>
              </a:rPr>
              <a:t>return</a:t>
            </a:r>
            <a:r>
              <a:rPr lang="en-US" altLang="zh-TW" sz="2400" dirty="0"/>
              <a:t> 0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7030A0"/>
                </a:solidFill>
              </a:rPr>
              <a:t>return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1</a:t>
            </a:r>
            <a:endParaRPr lang="en-US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60455" y="3463049"/>
            <a:ext cx="39869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 base64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base64.b64decode()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base64.b64encode()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binascii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err="1" smtClean="0"/>
              <a:t>binascii.hexlify</a:t>
            </a:r>
            <a:r>
              <a:rPr lang="en-US" altLang="zh-TW" sz="2800" dirty="0" smtClean="0"/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err="1" smtClean="0"/>
              <a:t>binascii.unhexlify</a:t>
            </a:r>
            <a:r>
              <a:rPr lang="en-US" altLang="zh-TW" sz="2800" dirty="0" smtClean="0"/>
              <a:t>()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Introduce RSA</a:t>
            </a:r>
          </a:p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Attack</a:t>
            </a:r>
            <a:endParaRPr lang="en-US" altLang="zh-TW" dirty="0" smtClean="0"/>
          </a:p>
          <a:p>
            <a:r>
              <a:rPr lang="en-US" altLang="zh-TW" dirty="0" smtClean="0"/>
              <a:t>Explain the sample code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7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51074" y="401340"/>
            <a:ext cx="899816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decrypt</a:t>
            </a:r>
            <a:r>
              <a:rPr lang="en-US" altLang="zh-TW" sz="2800" dirty="0"/>
              <a:t>(</a:t>
            </a:r>
            <a:r>
              <a:rPr lang="en-US" altLang="zh-TW" sz="2800" dirty="0" err="1">
                <a:solidFill>
                  <a:schemeClr val="accent1">
                    <a:lumMod val="50000"/>
                  </a:schemeClr>
                </a:solidFill>
              </a:rPr>
              <a:t>cipher_text</a:t>
            </a:r>
            <a:r>
              <a:rPr lang="en-US" altLang="zh-TW" sz="2800" dirty="0"/>
              <a:t>):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>
                <a:solidFill>
                  <a:srgbClr val="7030A0"/>
                </a:solidFill>
              </a:rPr>
              <a:t>with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'./priv.</a:t>
            </a:r>
            <a:r>
              <a:rPr lang="en-US" altLang="zh-TW" sz="2800" dirty="0" err="1">
                <a:solidFill>
                  <a:schemeClr val="accent2">
                    <a:lumMod val="75000"/>
                  </a:schemeClr>
                </a:solidFill>
              </a:rPr>
              <a:t>pem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800" dirty="0" err="1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zh-TW" sz="2800" dirty="0"/>
              <a:t>) </a:t>
            </a:r>
            <a:r>
              <a:rPr lang="en-US" altLang="zh-TW" sz="2800" dirty="0">
                <a:solidFill>
                  <a:srgbClr val="7030A0"/>
                </a:solidFill>
              </a:rPr>
              <a:t>as</a:t>
            </a:r>
            <a:r>
              <a:rPr lang="en-US" altLang="zh-TW" sz="2800" dirty="0"/>
              <a:t> f:</a:t>
            </a:r>
          </a:p>
          <a:p>
            <a:r>
              <a:rPr lang="en-US" altLang="zh-TW" sz="2800" dirty="0"/>
              <a:t>        </a:t>
            </a:r>
            <a:r>
              <a:rPr lang="en-US" altLang="zh-TW" sz="2800" dirty="0" err="1"/>
              <a:t>priv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f.read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/>
              <a:t>        key = </a:t>
            </a:r>
            <a:r>
              <a:rPr lang="en-US" altLang="zh-TW" sz="2800" dirty="0" err="1"/>
              <a:t>RSA.importKey</a:t>
            </a:r>
            <a:r>
              <a:rPr lang="en-US" altLang="zh-TW" sz="2800" dirty="0"/>
              <a:t>(</a:t>
            </a:r>
            <a:r>
              <a:rPr lang="en-US" altLang="zh-TW" sz="2800" dirty="0" err="1"/>
              <a:t>priv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        </a:t>
            </a:r>
            <a:r>
              <a:rPr lang="en-US" altLang="zh-TW" sz="2800" dirty="0">
                <a:solidFill>
                  <a:srgbClr val="7030A0"/>
                </a:solidFill>
              </a:rPr>
              <a:t>try</a:t>
            </a:r>
            <a:r>
              <a:rPr lang="en-US" altLang="zh-TW" sz="2800" dirty="0"/>
              <a:t> :</a:t>
            </a:r>
          </a:p>
          <a:p>
            <a:r>
              <a:rPr lang="en-US" altLang="zh-TW" sz="2800" dirty="0"/>
              <a:t>            text = </a:t>
            </a:r>
            <a:r>
              <a:rPr lang="en-US" altLang="zh-TW" sz="2800" dirty="0" err="1"/>
              <a:t>key.decrypt</a:t>
            </a:r>
            <a:r>
              <a:rPr lang="en-US" altLang="zh-TW" sz="2800" dirty="0"/>
              <a:t>(base64.b64decode(</a:t>
            </a:r>
            <a:r>
              <a:rPr lang="en-US" altLang="zh-TW" sz="2800" dirty="0" err="1"/>
              <a:t>cipher_text</a:t>
            </a:r>
            <a:r>
              <a:rPr lang="en-US" altLang="zh-TW" sz="2800" dirty="0"/>
              <a:t>))</a:t>
            </a:r>
          </a:p>
          <a:p>
            <a:r>
              <a:rPr lang="en-US" altLang="zh-TW" sz="2800" dirty="0"/>
              <a:t>        </a:t>
            </a:r>
            <a:r>
              <a:rPr lang="en-US" altLang="zh-TW" sz="2800" dirty="0">
                <a:solidFill>
                  <a:srgbClr val="7030A0"/>
                </a:solidFill>
              </a:rPr>
              <a:t>except</a:t>
            </a:r>
            <a:r>
              <a:rPr lang="en-US" altLang="zh-TW" sz="2800" dirty="0"/>
              <a:t>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TypeError</a:t>
            </a:r>
            <a:r>
              <a:rPr lang="en-US" altLang="zh-TW" sz="2800" dirty="0"/>
              <a:t>:</a:t>
            </a:r>
          </a:p>
          <a:p>
            <a:r>
              <a:rPr lang="en-US" altLang="zh-TW" sz="2800" dirty="0"/>
              <a:t>           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zh-TW" sz="2800" dirty="0"/>
              <a:t> (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'base64 decode error!'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            </a:t>
            </a:r>
            <a:r>
              <a:rPr lang="en-US" altLang="zh-TW" sz="2800" dirty="0" err="1"/>
              <a:t>sys.exit</a:t>
            </a:r>
            <a:r>
              <a:rPr lang="en-US" altLang="zh-TW" sz="2800" dirty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/>
              <a:t>       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zh-TW" sz="2800" dirty="0"/>
              <a:t> (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'Decrypted message in base64 encoding format: '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        </a:t>
            </a: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zh-TW" sz="2800" dirty="0"/>
              <a:t> (base64.b64encode(text))</a:t>
            </a:r>
            <a:endParaRPr lang="zh-TW" altLang="en-US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720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658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</a:t>
            </a:r>
            <a:r>
              <a:rPr lang="en-US" altLang="zh-TW" sz="3200" dirty="0" smtClean="0"/>
              <a:t>mport </a:t>
            </a:r>
            <a:r>
              <a:rPr lang="en-US" altLang="zh-TW" sz="3200" dirty="0" err="1" smtClean="0"/>
              <a:t>gmpy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gmpy.invert</a:t>
            </a:r>
            <a:r>
              <a:rPr lang="en-US" altLang="zh-TW" sz="2800" dirty="0"/>
              <a:t>(X, </a:t>
            </a:r>
            <a:r>
              <a:rPr lang="en-US" altLang="zh-TW" sz="2800" dirty="0" smtClean="0"/>
              <a:t>n)</a:t>
            </a:r>
          </a:p>
          <a:p>
            <a:r>
              <a:rPr lang="en-US" altLang="zh-TW" sz="3200" dirty="0"/>
              <a:t>from </a:t>
            </a:r>
            <a:r>
              <a:rPr lang="en-US" altLang="zh-TW" sz="3200" dirty="0" err="1"/>
              <a:t>pwn</a:t>
            </a:r>
            <a:r>
              <a:rPr lang="en-US" altLang="zh-TW" sz="3200" dirty="0"/>
              <a:t> import </a:t>
            </a:r>
            <a:r>
              <a:rPr lang="en-US" altLang="zh-TW" sz="3200" dirty="0" smtClean="0"/>
              <a:t>*</a:t>
            </a:r>
          </a:p>
          <a:p>
            <a:pPr lvl="1"/>
            <a:r>
              <a:rPr lang="en-US" altLang="zh-TW" sz="2800" dirty="0" smtClean="0"/>
              <a:t>remote()</a:t>
            </a:r>
          </a:p>
          <a:p>
            <a:pPr lvl="1"/>
            <a:r>
              <a:rPr lang="en-US" altLang="zh-TW" sz="2800" dirty="0" err="1"/>
              <a:t>s</a:t>
            </a:r>
            <a:r>
              <a:rPr lang="en-US" altLang="zh-TW" sz="2800" dirty="0" err="1" smtClean="0"/>
              <a:t>endline</a:t>
            </a:r>
            <a:r>
              <a:rPr lang="en-US" altLang="zh-TW" sz="2800" dirty="0" smtClean="0"/>
              <a:t>()</a:t>
            </a:r>
          </a:p>
          <a:p>
            <a:pPr lvl="1"/>
            <a:r>
              <a:rPr lang="en-US" altLang="zh-TW" sz="2800" dirty="0" err="1" smtClean="0"/>
              <a:t>recvline</a:t>
            </a:r>
            <a:r>
              <a:rPr lang="en-US" altLang="zh-TW" sz="2800" dirty="0" smtClean="0"/>
              <a:t>()</a:t>
            </a:r>
          </a:p>
          <a:p>
            <a:pPr lvl="1"/>
            <a:r>
              <a:rPr lang="en-US" altLang="zh-TW" sz="2800" dirty="0"/>
              <a:t>c</a:t>
            </a:r>
            <a:r>
              <a:rPr lang="en-US" altLang="zh-TW" sz="2800" dirty="0" smtClean="0"/>
              <a:t>lose()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389098" y="2073017"/>
                <a:ext cx="3606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98" y="2073017"/>
                <a:ext cx="36064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73858" y="3398520"/>
            <a:ext cx="6334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server without implementing socket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string we need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5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code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Function definition and Tools 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Main function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6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Give me your encrypted message in base64 encoding format </a:t>
            </a:r>
            <a:r>
              <a:rPr lang="en-US" altLang="zh-TW" sz="3200" dirty="0" smtClean="0"/>
              <a:t>:</a:t>
            </a:r>
          </a:p>
          <a:p>
            <a:r>
              <a:rPr lang="en-US" altLang="zh-TW" sz="3200" dirty="0" smtClean="0"/>
              <a:t>Enter the </a:t>
            </a:r>
            <a:r>
              <a:rPr lang="en-US" altLang="zh-TW" sz="3200" dirty="0" err="1" smtClean="0">
                <a:solidFill>
                  <a:schemeClr val="accent2"/>
                </a:solidFill>
              </a:rPr>
              <a:t>cyphertext</a:t>
            </a:r>
            <a:r>
              <a:rPr lang="en-US" altLang="zh-TW" sz="3200" dirty="0" smtClean="0"/>
              <a:t> encoded with </a:t>
            </a:r>
            <a:r>
              <a:rPr lang="en-US" altLang="zh-TW" sz="3200" dirty="0" smtClean="0">
                <a:solidFill>
                  <a:schemeClr val="accent2"/>
                </a:solidFill>
              </a:rPr>
              <a:t>base64</a:t>
            </a:r>
            <a:r>
              <a:rPr lang="en-US" altLang="zh-TW" sz="3200" dirty="0" smtClean="0"/>
              <a:t> by </a:t>
            </a:r>
            <a:r>
              <a:rPr lang="en-US" altLang="zh-TW" sz="3200" dirty="0" smtClean="0">
                <a:solidFill>
                  <a:schemeClr val="accent2"/>
                </a:solidFill>
              </a:rPr>
              <a:t>RSA</a:t>
            </a:r>
          </a:p>
          <a:p>
            <a:r>
              <a:rPr lang="en-US" altLang="zh-TW" sz="3200" dirty="0" smtClean="0"/>
              <a:t>And then it will give you the plaintext</a:t>
            </a:r>
          </a:p>
          <a:p>
            <a:endParaRPr lang="en-US" altLang="zh-TW" sz="3200" dirty="0"/>
          </a:p>
          <a:p>
            <a:r>
              <a:rPr lang="en-US" altLang="zh-TW" sz="3200" dirty="0" smtClean="0"/>
              <a:t>Answer will be : FLAG{S0_y0u_do_know_th3_cho5en_c1ph3r_4ttack!}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196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6121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C</a:t>
            </a:r>
            <a:r>
              <a:rPr lang="en-US" altLang="zh-TW" dirty="0" smtClean="0"/>
              <a:t>atch tools and </a:t>
            </a:r>
            <a:r>
              <a:rPr lang="en-US" altLang="zh-TW" dirty="0" smtClean="0">
                <a:solidFill>
                  <a:schemeClr val="accent2"/>
                </a:solidFill>
              </a:rPr>
              <a:t>C</a:t>
            </a:r>
            <a:r>
              <a:rPr lang="en-US" altLang="zh-TW" dirty="0" smtClean="0"/>
              <a:t>apture </a:t>
            </a:r>
            <a:r>
              <a:rPr lang="en-US" altLang="zh-TW" dirty="0" smtClean="0">
                <a:solidFill>
                  <a:schemeClr val="accent2"/>
                </a:solidFill>
              </a:rPr>
              <a:t>A</a:t>
            </a:r>
            <a:r>
              <a:rPr lang="en-US" altLang="zh-TW" dirty="0" smtClean="0"/>
              <a:t>cknowledge!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0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Introduce RSA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Attack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Explain the sample code</a:t>
            </a:r>
          </a:p>
          <a:p>
            <a:pPr lvl="1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4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RSA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Asymmetric encryption</a:t>
            </a:r>
          </a:p>
          <a:p>
            <a:r>
              <a:rPr lang="en-US" altLang="zh-TW" dirty="0" smtClean="0"/>
              <a:t>Public key and Private key</a:t>
            </a:r>
          </a:p>
          <a:p>
            <a:r>
              <a:rPr lang="en-US" altLang="zh-TW" dirty="0" smtClean="0"/>
              <a:t>(n, e) and (n, d)</a:t>
            </a:r>
          </a:p>
          <a:p>
            <a:r>
              <a:rPr lang="en-US" altLang="zh-TW" dirty="0" smtClean="0"/>
              <a:t>Encrypt and decrypt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52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35" y="-38339"/>
            <a:ext cx="2601185" cy="2601185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1021880" y="3303987"/>
            <a:ext cx="1643014" cy="2071567"/>
            <a:chOff x="993050" y="3154680"/>
            <a:chExt cx="1643014" cy="20715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69" y="3154680"/>
              <a:ext cx="1537625" cy="1537623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993050" y="4641472"/>
              <a:ext cx="16430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Plaintext</a:t>
              </a:r>
              <a:endPara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681343" y="3232013"/>
            <a:ext cx="2017091" cy="2143541"/>
            <a:chOff x="3869824" y="3154679"/>
            <a:chExt cx="2017091" cy="214354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559" y="3154679"/>
              <a:ext cx="1537623" cy="1537623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3869824" y="4713445"/>
              <a:ext cx="2017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err="1" smtClean="0">
                  <a:solidFill>
                    <a:schemeClr val="accent1">
                      <a:lumMod val="75000"/>
                    </a:schemeClr>
                  </a:solidFill>
                </a:rPr>
                <a:t>Cyphertext</a:t>
              </a:r>
              <a:endParaRPr lang="zh-TW" alt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826429" y="3241739"/>
            <a:ext cx="1643014" cy="2092711"/>
            <a:chOff x="9412764" y="3133536"/>
            <a:chExt cx="1643014" cy="209271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316" y="3133536"/>
              <a:ext cx="1579911" cy="1579909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9412764" y="4641472"/>
              <a:ext cx="16430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Plaintext</a:t>
              </a:r>
              <a:endPara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184663" y="1959998"/>
            <a:ext cx="1876989" cy="2023811"/>
            <a:chOff x="2138665" y="1899679"/>
            <a:chExt cx="1876989" cy="20238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642" y="2484454"/>
              <a:ext cx="1439036" cy="1439036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138665" y="1899679"/>
              <a:ext cx="18769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Public Key</a:t>
              </a:r>
              <a:endPara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070331" y="2029084"/>
            <a:ext cx="2029466" cy="1954725"/>
            <a:chOff x="7343832" y="1776508"/>
            <a:chExt cx="2029466" cy="195472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590" y="2361283"/>
              <a:ext cx="1369950" cy="13699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7343832" y="1776508"/>
              <a:ext cx="20294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accent1">
                      <a:lumMod val="75000"/>
                    </a:schemeClr>
                  </a:solidFill>
                </a:rPr>
                <a:t>Private Key</a:t>
              </a:r>
              <a:endParaRPr lang="zh-TW" alt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2640932" y="4123041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n,e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655650" y="4127571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n,</a:t>
            </a:r>
            <a:r>
              <a:rPr lang="en-US" altLang="zh-TW" sz="3200" dirty="0" err="1" smtClean="0">
                <a:solidFill>
                  <a:srgbClr val="006DF0"/>
                </a:solidFill>
              </a:rPr>
              <a:t>d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536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093 L 0.00234 -0.0007 L 0.05612 -0.00255 C 0.05963 -0.00278 0.06289 -0.00394 0.06627 -0.00417 C 0.07109 -0.00486 0.07604 -0.00533 0.08085 -0.00579 C 0.0914 -0.01181 0.08359 -0.00811 0.10117 -0.01204 C 0.10299 -0.01274 0.10481 -0.01343 0.10677 -0.01366 C 0.10937 -0.01436 0.11197 -0.01459 0.11458 -0.01528 C 0.11888 -0.01621 0.1207 -0.01713 0.12474 -0.01829 C 0.15755 -0.01598 0.13437 -0.01991 0.15273 -0.01366 C 0.15664 -0.0125 0.16054 -0.0125 0.16406 -0.01042 C 0.16601 -0.00949 0.1677 -0.00811 0.16966 -0.00741 C 0.17851 -0.00417 0.17994 -0.00486 0.18763 -0.00255 C 0.19349 -0.00093 0.19062 -0.00162 0.19557 0.00069 C 0.197 0.00115 0.19856 0.00208 0.20013 0.00208 C 0.21158 0.00254 0.2233 0.00208 0.23502 0.00208 L 0.23502 0.00231 " pathEditMode="relative" rAng="0" ptsTypes="AAAAAAAAAAAAAAAAA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Introduce RSA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Attack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Explain the sample code</a:t>
            </a:r>
          </a:p>
        </p:txBody>
      </p:sp>
    </p:spTree>
    <p:extLst>
      <p:ext uri="{BB962C8B-B14F-4D97-AF65-F5344CB8AC3E}">
        <p14:creationId xmlns:p14="http://schemas.microsoft.com/office/powerpoint/2010/main" val="271293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Attack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idea 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24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Chosen 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Cyphertext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Attack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Main idea 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Technology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46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35" y="-38339"/>
            <a:ext cx="2601185" cy="2601185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1074399" y="3303987"/>
            <a:ext cx="1537625" cy="2071567"/>
            <a:chOff x="1045569" y="3154680"/>
            <a:chExt cx="1537625" cy="20715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69" y="3154680"/>
              <a:ext cx="1537625" cy="1537623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409639" y="4641472"/>
              <a:ext cx="809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006EF2"/>
                  </a:solidFill>
                </a:rPr>
                <a:t>123</a:t>
              </a:r>
              <a:endParaRPr lang="zh-TW" altLang="en-US" sz="3200" dirty="0">
                <a:solidFill>
                  <a:srgbClr val="006EF2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857981" y="3241739"/>
            <a:ext cx="1579911" cy="2092711"/>
            <a:chOff x="9444316" y="3133536"/>
            <a:chExt cx="1579911" cy="209271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316" y="3133536"/>
              <a:ext cx="1579911" cy="1579909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9829353" y="4641472"/>
              <a:ext cx="809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0073FD"/>
                  </a:solidFill>
                </a:rPr>
                <a:t>123</a:t>
              </a:r>
              <a:endParaRPr lang="zh-TW" altLang="en-US" sz="3200" dirty="0">
                <a:solidFill>
                  <a:srgbClr val="0073FD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178793" y="1959998"/>
            <a:ext cx="2411238" cy="2023811"/>
            <a:chOff x="1871541" y="1899679"/>
            <a:chExt cx="2411238" cy="20238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642" y="2484454"/>
              <a:ext cx="1439036" cy="1439036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1871541" y="1899679"/>
              <a:ext cx="24112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Public known</a:t>
              </a:r>
              <a:endPara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64279" y="2029084"/>
            <a:ext cx="2996526" cy="1954725"/>
            <a:chOff x="6860304" y="1776508"/>
            <a:chExt cx="2996526" cy="195472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3590" y="2361283"/>
              <a:ext cx="1369950" cy="13699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6860304" y="1776508"/>
              <a:ext cx="29965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accent1">
                      <a:lumMod val="75000"/>
                    </a:schemeClr>
                  </a:solidFill>
                </a:rPr>
                <a:t>Private unknown</a:t>
              </a:r>
              <a:endParaRPr lang="zh-TW" alt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2910895" y="4123041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n,e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33126" y="4127571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570F1"/>
                </a:solidFill>
              </a:rPr>
              <a:t>(</a:t>
            </a:r>
            <a:r>
              <a:rPr lang="en-US" altLang="zh-TW" sz="3200" dirty="0" err="1" smtClean="0">
                <a:solidFill>
                  <a:srgbClr val="0570F1"/>
                </a:solidFill>
              </a:rPr>
              <a:t>n,d</a:t>
            </a:r>
            <a:r>
              <a:rPr lang="en-US" altLang="zh-TW" sz="3200" dirty="0" smtClean="0">
                <a:solidFill>
                  <a:srgbClr val="0570F1"/>
                </a:solidFill>
              </a:rPr>
              <a:t>)</a:t>
            </a:r>
            <a:endParaRPr lang="zh-TW" altLang="en-US" sz="3200" dirty="0">
              <a:solidFill>
                <a:srgbClr val="0570F1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866522" y="3147621"/>
            <a:ext cx="1646733" cy="2227933"/>
            <a:chOff x="3866522" y="3147621"/>
            <a:chExt cx="1646733" cy="2227933"/>
          </a:xfrm>
        </p:grpSpPr>
        <p:sp>
          <p:nvSpPr>
            <p:cNvPr id="13" name="文字方塊 12"/>
            <p:cNvSpPr txBox="1"/>
            <p:nvPr/>
          </p:nvSpPr>
          <p:spPr>
            <a:xfrm>
              <a:off x="3866522" y="4790779"/>
              <a:ext cx="1646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hfueiwaf</a:t>
              </a:r>
              <a:endPara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0" y="3147621"/>
              <a:ext cx="1579911" cy="1579909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81" y="3303986"/>
            <a:ext cx="1537623" cy="15376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124" y="3268575"/>
            <a:ext cx="1537623" cy="15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533</Words>
  <Application>Microsoft Office PowerPoint</Application>
  <PresentationFormat>寬螢幕</PresentationFormat>
  <Paragraphs>147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Cambria Math</vt:lpstr>
      <vt:lpstr>Times New Roman</vt:lpstr>
      <vt:lpstr>Wingdings</vt:lpstr>
      <vt:lpstr>Office 佈景主題</vt:lpstr>
      <vt:lpstr>Chosen Cyphertext Attack</vt:lpstr>
      <vt:lpstr>Agenda</vt:lpstr>
      <vt:lpstr>Agenda</vt:lpstr>
      <vt:lpstr>RSA</vt:lpstr>
      <vt:lpstr>PowerPoint 簡報</vt:lpstr>
      <vt:lpstr>Agenda</vt:lpstr>
      <vt:lpstr>Chosen Cyphertext Attack</vt:lpstr>
      <vt:lpstr>Chosen Cyphertext Attack</vt:lpstr>
      <vt:lpstr>PowerPoint 簡報</vt:lpstr>
      <vt:lpstr>PowerPoint 簡報</vt:lpstr>
      <vt:lpstr>Chosen Cyphertext Attack</vt:lpstr>
      <vt:lpstr>PowerPoint 簡報</vt:lpstr>
      <vt:lpstr>Tips</vt:lpstr>
      <vt:lpstr>Tips</vt:lpstr>
      <vt:lpstr>Agenda</vt:lpstr>
      <vt:lpstr>Example code</vt:lpstr>
      <vt:lpstr>Example code</vt:lpstr>
      <vt:lpstr>Function definition</vt:lpstr>
      <vt:lpstr>PowerPoint 簡報</vt:lpstr>
      <vt:lpstr>PowerPoint 簡報</vt:lpstr>
      <vt:lpstr>Other tools</vt:lpstr>
      <vt:lpstr>Example code</vt:lpstr>
      <vt:lpstr>Main function</vt:lpstr>
      <vt:lpstr>Catch tools and Capture Acknowledge!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黃誠發</dc:creator>
  <cp:lastModifiedBy>Windows 使用者</cp:lastModifiedBy>
  <cp:revision>104</cp:revision>
  <dcterms:created xsi:type="dcterms:W3CDTF">2018-03-24T03:23:07Z</dcterms:created>
  <dcterms:modified xsi:type="dcterms:W3CDTF">2018-03-26T00:24:58Z</dcterms:modified>
</cp:coreProperties>
</file>