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4"/>
  </p:notesMasterIdLst>
  <p:sldIdLst>
    <p:sldId id="256" r:id="rId2"/>
    <p:sldId id="373" r:id="rId3"/>
    <p:sldId id="344" r:id="rId4"/>
    <p:sldId id="330" r:id="rId5"/>
    <p:sldId id="331" r:id="rId6"/>
    <p:sldId id="332" r:id="rId7"/>
    <p:sldId id="334" r:id="rId8"/>
    <p:sldId id="335" r:id="rId9"/>
    <p:sldId id="336" r:id="rId10"/>
    <p:sldId id="337" r:id="rId11"/>
    <p:sldId id="345" r:id="rId12"/>
    <p:sldId id="354" r:id="rId13"/>
    <p:sldId id="355" r:id="rId14"/>
    <p:sldId id="356" r:id="rId15"/>
    <p:sldId id="358" r:id="rId16"/>
    <p:sldId id="357" r:id="rId17"/>
    <p:sldId id="359" r:id="rId18"/>
    <p:sldId id="360" r:id="rId19"/>
    <p:sldId id="361" r:id="rId20"/>
    <p:sldId id="362" r:id="rId21"/>
    <p:sldId id="363" r:id="rId22"/>
    <p:sldId id="338" r:id="rId23"/>
    <p:sldId id="339" r:id="rId24"/>
    <p:sldId id="351" r:id="rId25"/>
    <p:sldId id="340" r:id="rId26"/>
    <p:sldId id="341" r:id="rId27"/>
    <p:sldId id="364" r:id="rId28"/>
    <p:sldId id="372" r:id="rId29"/>
    <p:sldId id="346" r:id="rId30"/>
    <p:sldId id="365" r:id="rId31"/>
    <p:sldId id="347" r:id="rId32"/>
    <p:sldId id="366" r:id="rId33"/>
    <p:sldId id="348" r:id="rId34"/>
    <p:sldId id="367" r:id="rId35"/>
    <p:sldId id="349" r:id="rId36"/>
    <p:sldId id="369" r:id="rId37"/>
    <p:sldId id="368" r:id="rId38"/>
    <p:sldId id="353" r:id="rId39"/>
    <p:sldId id="350" r:id="rId40"/>
    <p:sldId id="370" r:id="rId41"/>
    <p:sldId id="371" r:id="rId42"/>
    <p:sldId id="301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27C6DAD-B983-8E4B-B112-2961C46DA862}">
          <p14:sldIdLst>
            <p14:sldId id="256"/>
            <p14:sldId id="373"/>
          </p14:sldIdLst>
        </p14:section>
        <p14:section name="RFID" id="{3EA3CAAF-261C-BD4E-8DFC-CD96A350342D}">
          <p14:sldIdLst>
            <p14:sldId id="344"/>
            <p14:sldId id="330"/>
            <p14:sldId id="331"/>
            <p14:sldId id="332"/>
            <p14:sldId id="334"/>
            <p14:sldId id="335"/>
            <p14:sldId id="336"/>
            <p14:sldId id="337"/>
            <p14:sldId id="345"/>
            <p14:sldId id="354"/>
            <p14:sldId id="355"/>
            <p14:sldId id="356"/>
            <p14:sldId id="358"/>
            <p14:sldId id="357"/>
            <p14:sldId id="359"/>
            <p14:sldId id="360"/>
            <p14:sldId id="361"/>
            <p14:sldId id="362"/>
            <p14:sldId id="363"/>
            <p14:sldId id="338"/>
            <p14:sldId id="339"/>
            <p14:sldId id="351"/>
            <p14:sldId id="340"/>
            <p14:sldId id="341"/>
            <p14:sldId id="364"/>
            <p14:sldId id="372"/>
            <p14:sldId id="346"/>
            <p14:sldId id="365"/>
            <p14:sldId id="347"/>
            <p14:sldId id="366"/>
            <p14:sldId id="348"/>
            <p14:sldId id="367"/>
            <p14:sldId id="349"/>
            <p14:sldId id="369"/>
            <p14:sldId id="368"/>
            <p14:sldId id="353"/>
          </p14:sldIdLst>
        </p14:section>
        <p14:section name="end" id="{EE857F6F-7FD5-644F-8679-010F7E321B91}">
          <p14:sldIdLst>
            <p14:sldId id="350"/>
            <p14:sldId id="370"/>
            <p14:sldId id="371"/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0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9" autoAdjust="0"/>
    <p:restoredTop sz="89824" autoAdjust="0"/>
  </p:normalViewPr>
  <p:slideViewPr>
    <p:cSldViewPr snapToGrid="0" showGuides="1">
      <p:cViewPr>
        <p:scale>
          <a:sx n="71" d="100"/>
          <a:sy n="71" d="100"/>
        </p:scale>
        <p:origin x="1256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7A10C-87C9-49E5-AE05-110105D8C539}" type="datetimeFigureOut">
              <a:rPr lang="zh-TW" altLang="en-US" smtClean="0"/>
              <a:t>2018/7/11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F9334-C2B5-40DC-A82F-94CC416C97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941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901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>
                <a:latin typeface="Times New Roman" charset="0"/>
                <a:ea typeface="Times New Roman" charset="0"/>
                <a:cs typeface="Times New Roman" charset="0"/>
              </a:rPr>
              <a:t>The reader is able to decode the tag response by detecting the variation in the reflected CW.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9211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>
                <a:latin typeface="Times New Roman" charset="0"/>
                <a:ea typeface="Times New Roman" charset="0"/>
                <a:cs typeface="Times New Roman" charset="0"/>
              </a:rPr>
              <a:t>The reader is able to decode the tag response by detecting the variation in the reflected CW.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0003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Find some examples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8892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67163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找實際訊號圖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40720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Find some examples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81927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smtClean="0"/>
              <a:t>撞掉失敗，或是沒有人倒數到 </a:t>
            </a:r>
            <a:r>
              <a:rPr kumimoji="1" lang="en-US" altLang="zh-TW" smtClean="0"/>
              <a:t>0</a:t>
            </a:r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754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 reader transmits information to a tag by modulating an RF signal 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3232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mtClean="0">
                <a:latin typeface="Times New Roman" charset="0"/>
                <a:ea typeface="Times New Roman" charset="0"/>
                <a:cs typeface="Times New Roman" charset="0"/>
              </a:rPr>
              <a:t>A reader transmits information to a tag by modulating an RF signal 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7813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tag receives both down-link information and the entirety of its </a:t>
            </a:r>
          </a:p>
          <a:p>
            <a:pPr marL="11112" indent="0">
              <a:buNone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    operating energy from this RF signal. 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1062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tag receives both down-link information and the entirety of its </a:t>
            </a:r>
          </a:p>
          <a:p>
            <a:pPr marL="11112" indent="0">
              <a:buNone/>
            </a:pPr>
            <a:r>
              <a:rPr lang="en-US" altLang="zh-TW" smtClean="0">
                <a:latin typeface="Times New Roman" charset="0"/>
                <a:ea typeface="Times New Roman" charset="0"/>
                <a:cs typeface="Times New Roman" charset="0"/>
              </a:rPr>
              <a:t>    operating energy from this RF signal. 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7452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reader transmits a continuous RF wave (CW) which assures that </a:t>
            </a:r>
          </a:p>
          <a:p>
            <a:pPr marL="11112" indent="0">
              <a:buNone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    the tag remains powered 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039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tag then transmits its response by modulating the reflection coefficient of its antenna. 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949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tag then transmits its response by modulating the reflection coefficient of its antenna. 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626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reader is able to decode the tag response by detecting the variation in the reflected CW.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1139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:a16="http://schemas.microsoft.com/office/drawing/2014/main" xmlns="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:a16="http://schemas.microsoft.com/office/drawing/2014/main" xmlns="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:a16="http://schemas.microsoft.com/office/drawing/2014/main" xmlns="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xmlns="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xmlns="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0" y="6611967"/>
            <a:ext cx="11273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2" name="矩形 11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35360" y="1718786"/>
            <a:ext cx="11521280" cy="4590533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 algn="r"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7" name="矩形 16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6504885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直排標題及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 rot="5400000">
            <a:off x="7435403" y="2116982"/>
            <a:ext cx="6873577" cy="2639617"/>
            <a:chOff x="0" y="-27384"/>
            <a:chExt cx="12192000" cy="1619722"/>
          </a:xfrm>
        </p:grpSpPr>
        <p:sp>
          <p:nvSpPr>
            <p:cNvPr id="24" name="矩形 23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0" y="6611968"/>
            <a:ext cx="9552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772284" y="577167"/>
            <a:ext cx="2084355" cy="5732153"/>
          </a:xfrm>
          <a:prstGeom prst="rect">
            <a:avLst/>
          </a:prstGeom>
        </p:spPr>
        <p:txBody>
          <a:bodyPr vert="eaVert" anchor="b"/>
          <a:lstStyle>
            <a:lvl1pPr>
              <a:lnSpc>
                <a:spcPct val="100000"/>
              </a:lnSpc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3" name="矩形 1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132582"/>
            <a:ext cx="582756" cy="353303"/>
          </a:xfrm>
          <a:prstGeom prst="rect">
            <a:avLst/>
          </a:prstGeom>
          <a:effectLst/>
        </p:spPr>
      </p:pic>
      <p:sp>
        <p:nvSpPr>
          <p:cNvPr id="15" name="直排文字版面配置區 2">
            <a:extLst>
              <a:ext uri="{FF2B5EF4-FFF2-40B4-BE49-F238E27FC236}">
                <a16:creationId xmlns:a16="http://schemas.microsoft.com/office/drawing/2014/main" xmlns="" id="{5B0754CD-A593-D647-8F43-33A88CDADB61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335360" y="564936"/>
            <a:ext cx="8984218" cy="5744384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:a16="http://schemas.microsoft.com/office/drawing/2014/main" xmlns="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:a16="http://schemas.microsoft.com/office/drawing/2014/main" xmlns="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:a16="http://schemas.microsoft.com/office/drawing/2014/main" xmlns="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xmlns="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xmlns="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63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21" name="矩形 2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81328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0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1" name="群組 3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2" name="矩形 3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95" r="23072"/>
          <a:stretch/>
        </p:blipFill>
        <p:spPr>
          <a:xfrm>
            <a:off x="6786909" y="189"/>
            <a:ext cx="5405091" cy="685799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FECCA331-FFA6-F840-9C60-BF25ACF3BDB5}"/>
              </a:ext>
            </a:extLst>
          </p:cNvPr>
          <p:cNvGrpSpPr/>
          <p:nvPr/>
        </p:nvGrpSpPr>
        <p:grpSpPr>
          <a:xfrm>
            <a:off x="0" y="0"/>
            <a:ext cx="9189156" cy="6858000"/>
            <a:chOff x="0" y="0"/>
            <a:chExt cx="5965889" cy="6858000"/>
          </a:xfrm>
        </p:grpSpPr>
        <p:sp>
          <p:nvSpPr>
            <p:cNvPr id="13" name="箭號: 五邊形 12">
              <a:extLst>
                <a:ext uri="{FF2B5EF4-FFF2-40B4-BE49-F238E27FC236}">
                  <a16:creationId xmlns:a16="http://schemas.microsoft.com/office/drawing/2014/main" xmlns="" id="{1ECC6466-4EFD-5345-BC17-67AB57731DB7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箭號: 五邊形 12">
              <a:extLst>
                <a:ext uri="{FF2B5EF4-FFF2-40B4-BE49-F238E27FC236}">
                  <a16:creationId xmlns:a16="http://schemas.microsoft.com/office/drawing/2014/main" xmlns="" id="{6CF55724-0A99-E64A-AB4C-0938CB62E153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箭號: 五邊形 12">
              <a:extLst>
                <a:ext uri="{FF2B5EF4-FFF2-40B4-BE49-F238E27FC236}">
                  <a16:creationId xmlns:a16="http://schemas.microsoft.com/office/drawing/2014/main" xmlns="" id="{D65D1FB8-4CF4-8B4A-A307-6F7F618C0D88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924" y="1052736"/>
            <a:ext cx="7476698" cy="309634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 b="1" baseline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3924" y="4221088"/>
            <a:ext cx="7476698" cy="1284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303463" algn="l"/>
              </a:tabLst>
              <a:defRPr sz="200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0" y="6611967"/>
            <a:ext cx="5375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3C27645-19DC-4542-810A-E94761D6E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163"/>
            <a:ext cx="1500546" cy="6984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7" name="矩形 16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42" name="群組 41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43" name="矩形 4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xmlns="" id="{9D1178A4-A62F-AE47-B4FD-DFBDEBC0B7E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1688042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xmlns="" id="{18BDE748-AF06-9848-B53D-40087470A38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94425" y="1694425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1" name="矩形 1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360" y="1681163"/>
            <a:ext cx="5662215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684440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0" name="矩形 29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xmlns="" id="{9A4A12A5-18A4-CA4A-8E68-97EAFD19927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xmlns="" id="{E09B3CAD-22B9-BC48-9D7D-2345FF14DD3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7220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9" name="矩形 8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5" name="群組 24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6" name="矩形 25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群組 19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1" name="矩形 20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0" y="6611969"/>
            <a:ext cx="12192000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4DADA6C2-E637-F642-95E5-0309E3EB9F41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7" name="箭號: 五邊形 12">
              <a:extLst>
                <a:ext uri="{FF2B5EF4-FFF2-40B4-BE49-F238E27FC236}">
                  <a16:creationId xmlns:a16="http://schemas.microsoft.com/office/drawing/2014/main" xmlns="" id="{C3424005-2947-5749-B94D-7EE01D59B97D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箭號: 五邊形 12">
              <a:extLst>
                <a:ext uri="{FF2B5EF4-FFF2-40B4-BE49-F238E27FC236}">
                  <a16:creationId xmlns:a16="http://schemas.microsoft.com/office/drawing/2014/main" xmlns="" id="{78B68587-E393-9C46-A4CA-137BCC2B13AD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箭號: 五邊形 12"/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0" y="6611967"/>
            <a:ext cx="3935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2" name="矩形 2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xmlns="" id="{BB9680E6-3D9F-FF42-BA19-F206A773FE6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640" y="552970"/>
            <a:ext cx="5760000" cy="5756350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108562A-19D8-3347-A5CB-8FD2094D2AC6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6" name="箭號: 五邊形 12">
              <a:extLst>
                <a:ext uri="{FF2B5EF4-FFF2-40B4-BE49-F238E27FC236}">
                  <a16:creationId xmlns:a16="http://schemas.microsoft.com/office/drawing/2014/main" xmlns="" id="{0350FA7D-8512-F24E-9F36-7F4296D197F2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箭號: 五邊形 12">
              <a:extLst>
                <a:ext uri="{FF2B5EF4-FFF2-40B4-BE49-F238E27FC236}">
                  <a16:creationId xmlns:a16="http://schemas.microsoft.com/office/drawing/2014/main" xmlns="" id="{125DE2BA-1E8B-2447-AEBE-4BDB2873316E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箭號: 五邊形 12">
              <a:extLst>
                <a:ext uri="{FF2B5EF4-FFF2-40B4-BE49-F238E27FC236}">
                  <a16:creationId xmlns:a16="http://schemas.microsoft.com/office/drawing/2014/main" xmlns="" id="{467877CF-B77C-BE4F-8D6F-89063BBFC3DE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096000" y="548680"/>
            <a:ext cx="5760640" cy="57606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0" y="6611967"/>
            <a:ext cx="12191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8" name="矩形 27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22" name="標題 1">
            <a:extLst>
              <a:ext uri="{FF2B5EF4-FFF2-40B4-BE49-F238E27FC236}">
                <a16:creationId xmlns:a16="http://schemas.microsoft.com/office/drawing/2014/main" xmlns="" id="{6E193196-9107-784C-A964-C67153D0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4" name="文字版面配置區 3">
            <a:extLst>
              <a:ext uri="{FF2B5EF4-FFF2-40B4-BE49-F238E27FC236}">
                <a16:creationId xmlns:a16="http://schemas.microsoft.com/office/drawing/2014/main" xmlns="" id="{5922BEEB-F3AC-E443-B34D-CE264A982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57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bg1">
              <a:lumMod val="9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11.png"/><Relationship Id="rId5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10.jpe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10.jpe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0.jpeg"/><Relationship Id="rId6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10.jpe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11.png"/><Relationship Id="rId5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11.png"/><Relationship Id="rId5" Type="http://schemas.openxmlformats.org/officeDocument/2006/relationships/image" Target="../media/image10.jpe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11.png"/><Relationship Id="rId5" Type="http://schemas.openxmlformats.org/officeDocument/2006/relationships/image" Target="../media/image10.jpe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16.jpg"/><Relationship Id="rId5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18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tebuilderreport.com/stock-up" TargetMode="External"/><Relationship Id="rId4" Type="http://schemas.openxmlformats.org/officeDocument/2006/relationships/hyperlink" Target="https://en.wikipedia.org/wiki/Friis_transmission_equation" TargetMode="External"/><Relationship Id="rId5" Type="http://schemas.openxmlformats.org/officeDocument/2006/relationships/hyperlink" Target="https://en.wikipedia.org/wiki/Path_loss" TargetMode="External"/><Relationship Id="rId6" Type="http://schemas.openxmlformats.org/officeDocument/2006/relationships/hyperlink" Target="https://ccrma.stanford.edu/~jos/fp/Phase_Delay.html" TargetMode="External"/><Relationship Id="rId7" Type="http://schemas.openxmlformats.org/officeDocument/2006/relationships/hyperlink" Target="https://en.wikipedia.org/wiki/Communication_channel" TargetMode="External"/><Relationship Id="rId8" Type="http://schemas.openxmlformats.org/officeDocument/2006/relationships/hyperlink" Target="https://en.wikipedia.org/wiki/Fading" TargetMode="External"/><Relationship Id="rId9" Type="http://schemas.openxmlformats.org/officeDocument/2006/relationships/hyperlink" Target="http://www.sengpielaudio.com/calculator-timedelayphase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flaticon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5" y="2069196"/>
            <a:ext cx="8228953" cy="2056015"/>
          </a:xfrm>
        </p:spPr>
        <p:txBody>
          <a:bodyPr/>
          <a:lstStyle/>
          <a:p>
            <a:r>
              <a:rPr lang="en-US" altLang="zh-TW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Tracking System Based on RFID Signal</a:t>
            </a:r>
            <a: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6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Proposal</a:t>
            </a:r>
            <a:endParaRPr lang="zh-TW" altLang="en-US" sz="4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60" y="4396680"/>
            <a:ext cx="7754198" cy="652815"/>
          </a:xfrm>
        </p:spPr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NCTU NSS 2018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Chengfa</a:t>
            </a:r>
            <a:r>
              <a:rPr lang="en-US" altLang="zh-TW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Huang</a:t>
            </a:r>
            <a:endParaRPr lang="zh-TW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2018.08.09 @NCTU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EC-345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Willy Cheng-Fa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Huang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42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 Setting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6" r="20587" b="4771"/>
          <a:stretch/>
        </p:blipFill>
        <p:spPr>
          <a:xfrm>
            <a:off x="788895" y="1792940"/>
            <a:ext cx="3908611" cy="4536141"/>
          </a:xfr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000621"/>
            <a:ext cx="4120778" cy="412077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>
            <a:off x="1021976" y="2376859"/>
            <a:ext cx="2240977" cy="42985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>
            <a:off x="1021975" y="5397964"/>
            <a:ext cx="2240977" cy="42985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5400000">
            <a:off x="3577017" y="2698499"/>
            <a:ext cx="2240977" cy="429859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5400000">
            <a:off x="3577017" y="5248289"/>
            <a:ext cx="2240977" cy="42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5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11</a:t>
            </a:fld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 smtClean="0">
                <a:latin typeface="Times New Roman" charset="0"/>
                <a:ea typeface="Times New Roman" charset="0"/>
                <a:cs typeface="Times New Roman" charset="0"/>
              </a:rPr>
              <a:t>Protocol</a:t>
            </a:r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87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6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423003" y="4289816"/>
            <a:ext cx="1257110" cy="232022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3" t="11165" r="14658" b="3479"/>
          <a:stretch/>
        </p:blipFill>
        <p:spPr>
          <a:xfrm>
            <a:off x="9825313" y="4695445"/>
            <a:ext cx="1990165" cy="175914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cxnSp>
        <p:nvCxnSpPr>
          <p:cNvPr id="9" name="直線箭頭接點 8"/>
          <p:cNvCxnSpPr/>
          <p:nvPr/>
        </p:nvCxnSpPr>
        <p:spPr>
          <a:xfrm flipH="1">
            <a:off x="8444752" y="5575018"/>
            <a:ext cx="1057837" cy="0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07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423003" y="2502791"/>
            <a:ext cx="1257110" cy="232022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cxnSp>
        <p:nvCxnSpPr>
          <p:cNvPr id="9" name="直線箭頭接點 8"/>
          <p:cNvCxnSpPr/>
          <p:nvPr/>
        </p:nvCxnSpPr>
        <p:spPr>
          <a:xfrm flipH="1">
            <a:off x="5038163" y="3804291"/>
            <a:ext cx="1057837" cy="0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87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988997" y="2502791"/>
            <a:ext cx="1257110" cy="2320222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9995" y="3432285"/>
            <a:ext cx="1233030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Power</a:t>
            </a:r>
            <a:endParaRPr kumimoji="1" lang="zh-TW" altLang="en-US" sz="4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9995" y="4395743"/>
            <a:ext cx="1678665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Command</a:t>
            </a:r>
            <a:endParaRPr kumimoji="1" lang="zh-TW" altLang="en-US" sz="36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1" name="直線箭頭接點 10"/>
          <p:cNvCxnSpPr/>
          <p:nvPr/>
        </p:nvCxnSpPr>
        <p:spPr>
          <a:xfrm flipH="1" flipV="1">
            <a:off x="1356812" y="3342640"/>
            <a:ext cx="2" cy="656648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箭頭接點 13"/>
          <p:cNvCxnSpPr/>
          <p:nvPr/>
        </p:nvCxnSpPr>
        <p:spPr>
          <a:xfrm flipH="1">
            <a:off x="1837119" y="4395743"/>
            <a:ext cx="0" cy="620574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68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814568" y="4042058"/>
            <a:ext cx="773619" cy="1427853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92382" y="4238238"/>
            <a:ext cx="1233030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Power</a:t>
            </a:r>
            <a:endParaRPr kumimoji="1" lang="zh-TW" altLang="en-US" sz="4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1" name="直線箭頭接點 10"/>
          <p:cNvCxnSpPr/>
          <p:nvPr/>
        </p:nvCxnSpPr>
        <p:spPr>
          <a:xfrm flipH="1" flipV="1">
            <a:off x="1579199" y="4148593"/>
            <a:ext cx="2" cy="656648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13012" y="4042058"/>
            <a:ext cx="773619" cy="1427853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011456" y="4042058"/>
            <a:ext cx="773619" cy="1427853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4558694" y="3457283"/>
            <a:ext cx="2367828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Carrier Wave</a:t>
            </a:r>
            <a:endParaRPr kumimoji="1" lang="zh-TW" altLang="en-US" sz="4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809758" y="4034973"/>
            <a:ext cx="776386" cy="1432961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10882" y="4034973"/>
            <a:ext cx="776386" cy="1432961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019360" y="4031978"/>
            <a:ext cx="776386" cy="143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31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07334" y="4341644"/>
            <a:ext cx="1257110" cy="232022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3" t="11165" r="14658" b="3479"/>
          <a:stretch/>
        </p:blipFill>
        <p:spPr>
          <a:xfrm>
            <a:off x="675814" y="4622182"/>
            <a:ext cx="1990165" cy="175914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cxnSp>
        <p:nvCxnSpPr>
          <p:cNvPr id="9" name="直線箭頭接點 8"/>
          <p:cNvCxnSpPr/>
          <p:nvPr/>
        </p:nvCxnSpPr>
        <p:spPr>
          <a:xfrm>
            <a:off x="2282193" y="5592949"/>
            <a:ext cx="1306268" cy="0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02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cxnSp>
        <p:nvCxnSpPr>
          <p:cNvPr id="9" name="直線箭頭接點 8"/>
          <p:cNvCxnSpPr/>
          <p:nvPr/>
        </p:nvCxnSpPr>
        <p:spPr>
          <a:xfrm flipH="1">
            <a:off x="5038163" y="3804291"/>
            <a:ext cx="1057837" cy="0"/>
          </a:xfrm>
          <a:prstGeom prst="straightConnector1">
            <a:avLst/>
          </a:prstGeom>
          <a:ln w="889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365" y="2502791"/>
            <a:ext cx="1257110" cy="232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52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003" y="2502791"/>
            <a:ext cx="1257110" cy="232022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7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Outline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10906"/>
          </a:xfrm>
        </p:spPr>
        <p:txBody>
          <a:bodyPr/>
          <a:lstStyle/>
          <a:p>
            <a:pPr fontAlgn="base">
              <a:lnSpc>
                <a:spcPct val="150000"/>
              </a:lnSpc>
            </a:pP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Environment Statement</a:t>
            </a:r>
          </a:p>
          <a:p>
            <a:pPr fontAlgn="base">
              <a:lnSpc>
                <a:spcPct val="150000"/>
              </a:lnSpc>
            </a:pP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Motivation </a:t>
            </a:r>
          </a:p>
          <a:p>
            <a:pPr fontAlgn="base">
              <a:lnSpc>
                <a:spcPct val="150000"/>
              </a:lnSpc>
            </a:pP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Challenge</a:t>
            </a:r>
          </a:p>
          <a:p>
            <a:pPr fontAlgn="base">
              <a:lnSpc>
                <a:spcPct val="150000"/>
              </a:lnSpc>
            </a:pPr>
            <a:endParaRPr lang="en-US" altLang="zh-TW" sz="24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003" y="2502791"/>
            <a:ext cx="1257110" cy="232022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cxnSp>
        <p:nvCxnSpPr>
          <p:cNvPr id="9" name="直線箭頭接點 8"/>
          <p:cNvCxnSpPr/>
          <p:nvPr/>
        </p:nvCxnSpPr>
        <p:spPr>
          <a:xfrm>
            <a:off x="7680114" y="4646973"/>
            <a:ext cx="1356310" cy="803568"/>
          </a:xfrm>
          <a:prstGeom prst="straightConnector1">
            <a:avLst/>
          </a:prstGeom>
          <a:ln w="889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13" y="5061429"/>
            <a:ext cx="776386" cy="1432961"/>
          </a:xfrm>
          <a:prstGeom prst="rect">
            <a:avLst/>
          </a:prstGeom>
        </p:spPr>
      </p:pic>
      <p:sp>
        <p:nvSpPr>
          <p:cNvPr id="8" name="乘號 7"/>
          <p:cNvSpPr/>
          <p:nvPr/>
        </p:nvSpPr>
        <p:spPr>
          <a:xfrm>
            <a:off x="6938753" y="4646973"/>
            <a:ext cx="2259106" cy="2211027"/>
          </a:xfrm>
          <a:prstGeom prst="mathMultiply">
            <a:avLst>
              <a:gd name="adj1" fmla="val 4058"/>
            </a:avLst>
          </a:prstGeom>
          <a:solidFill>
            <a:srgbClr val="FF0000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541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003" y="2502791"/>
            <a:ext cx="1257110" cy="232022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cxnSp>
        <p:nvCxnSpPr>
          <p:cNvPr id="9" name="直線箭頭接點 8"/>
          <p:cNvCxnSpPr/>
          <p:nvPr/>
        </p:nvCxnSpPr>
        <p:spPr>
          <a:xfrm>
            <a:off x="7680114" y="4646973"/>
            <a:ext cx="1356310" cy="803568"/>
          </a:xfrm>
          <a:prstGeom prst="straightConnector1">
            <a:avLst/>
          </a:prstGeom>
          <a:ln w="889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3" t="11165" r="14658" b="3479"/>
          <a:stretch/>
        </p:blipFill>
        <p:spPr>
          <a:xfrm>
            <a:off x="9108141" y="4804744"/>
            <a:ext cx="1990165" cy="175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0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UHF EPC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600" dirty="0" smtClean="0">
                <a:latin typeface="Times New Roman" charset="0"/>
                <a:ea typeface="Times New Roman" charset="0"/>
                <a:cs typeface="Times New Roman" charset="0"/>
              </a:rPr>
              <a:t>Physical </a:t>
            </a:r>
            <a:r>
              <a:rPr lang="en-US" altLang="zh-TW" sz="3600" dirty="0">
                <a:latin typeface="Times New Roman" charset="0"/>
                <a:ea typeface="Times New Roman" charset="0"/>
                <a:cs typeface="Times New Roman" charset="0"/>
              </a:rPr>
              <a:t>Layer </a:t>
            </a:r>
          </a:p>
          <a:p>
            <a:pPr lvl="1"/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RFID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tags communicate by “backscattering” signals that are concurrent with reader transmissions, and use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 variety of frequencies and encodings under the control of the reader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zh-TW" sz="3600" dirty="0">
                <a:latin typeface="Times New Roman" charset="0"/>
                <a:ea typeface="Times New Roman" charset="0"/>
                <a:cs typeface="Times New Roman" charset="0"/>
              </a:rPr>
              <a:t>MAC Layer </a:t>
            </a:r>
          </a:p>
          <a:p>
            <a:pPr lvl="1"/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Readers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and tags use a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variation on slotted Aloha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to solve the multi-access problem in a setting where readers can hear tags but tags cannot hear each other.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3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FM0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06" y="2452536"/>
            <a:ext cx="3886200" cy="25527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007" y="1842524"/>
            <a:ext cx="6426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8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FM0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35" y="1735360"/>
            <a:ext cx="3886200" cy="25527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4539828"/>
            <a:ext cx="4864100" cy="18415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9" t="14379" r="8628" b="22614"/>
          <a:stretch/>
        </p:blipFill>
        <p:spPr>
          <a:xfrm>
            <a:off x="5199460" y="2070076"/>
            <a:ext cx="6169412" cy="3698577"/>
          </a:xfrm>
          <a:prstGeom prst="rect">
            <a:avLst/>
          </a:prstGeom>
        </p:spPr>
      </p:pic>
      <p:cxnSp>
        <p:nvCxnSpPr>
          <p:cNvPr id="8" name="直線接點 7"/>
          <p:cNvCxnSpPr/>
          <p:nvPr/>
        </p:nvCxnSpPr>
        <p:spPr>
          <a:xfrm>
            <a:off x="6992472" y="1842935"/>
            <a:ext cx="35859" cy="4235134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5217459" y="5609855"/>
            <a:ext cx="1810871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Preamble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341539" y="1691410"/>
            <a:ext cx="1830226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1 </a:t>
            </a:r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 10 v 1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619450" y="1682448"/>
            <a:ext cx="40401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89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MAC Layer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Based on Framed Slotted Aloha 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Each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frame has a number of slots 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E</a:t>
            </a:r>
            <a:r>
              <a:rPr lang="en-US" altLang="zh-TW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ach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tag will reply in one randomly selected slot per frame 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he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number of slots in the frame is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determined by the reader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and can be varied on a per frame basis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09" y="2116724"/>
            <a:ext cx="11570182" cy="360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5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27</a:t>
            </a:fld>
            <a:endParaRPr 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4" t="3929" r="7268" b="6435"/>
          <a:stretch/>
        </p:blipFill>
        <p:spPr>
          <a:xfrm>
            <a:off x="2043955" y="104278"/>
            <a:ext cx="8229600" cy="663549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396753" y="430308"/>
            <a:ext cx="1631576" cy="13267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1965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RN16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35" y="2703539"/>
            <a:ext cx="3886200" cy="25527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9" t="14379" r="8628" b="22614"/>
          <a:stretch/>
        </p:blipFill>
        <p:spPr>
          <a:xfrm>
            <a:off x="4984308" y="2123863"/>
            <a:ext cx="6169412" cy="3698577"/>
          </a:xfrm>
          <a:prstGeom prst="rect">
            <a:avLst/>
          </a:prstGeom>
        </p:spPr>
      </p:pic>
      <p:cxnSp>
        <p:nvCxnSpPr>
          <p:cNvPr id="8" name="直線接點 7"/>
          <p:cNvCxnSpPr/>
          <p:nvPr/>
        </p:nvCxnSpPr>
        <p:spPr>
          <a:xfrm>
            <a:off x="6759391" y="1896722"/>
            <a:ext cx="35859" cy="4235134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5002307" y="5663642"/>
            <a:ext cx="1810871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Preamble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078013" y="5663642"/>
            <a:ext cx="1810871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RN16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670552" y="1807076"/>
            <a:ext cx="448316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1 0 0 01000  1 00 100 00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5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 </a:t>
            </a:r>
          </a:p>
          <a:p>
            <a:pPr lvl="1"/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an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individual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frame :</a:t>
            </a: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Query</a:t>
            </a:r>
            <a:r>
              <a:rPr lang="zh-TW" altLang="en-US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Cycle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series of Query Rounds between power down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periods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The reader can optionally transmit a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Select command 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Limits the number of active tags by providing a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bit mask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only tags with ID’s (or memory locations) that match this mask will respond in the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subsequent </a:t>
            </a:r>
            <a:r>
              <a:rPr lang="en-US" altLang="zh-TW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round </a:t>
            </a:r>
            <a:endParaRPr lang="en-US" altLang="zh-TW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2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3</a:t>
            </a:fld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 smtClean="0">
                <a:latin typeface="Times New Roman" charset="0"/>
                <a:ea typeface="Times New Roman" charset="0"/>
                <a:cs typeface="Times New Roman" charset="0"/>
              </a:rPr>
              <a:t>Basic Elements</a:t>
            </a:r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78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 </a:t>
            </a:r>
          </a:p>
          <a:p>
            <a:pPr lvl="1"/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an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individual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frame :</a:t>
            </a: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Query</a:t>
            </a:r>
            <a:r>
              <a:rPr lang="zh-TW" altLang="en-US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Cycle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series of Query Rounds between power down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periods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The reader can optionally transmit a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Select command 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Limits the number of active tags by providing a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bit mask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only tags with ID’s (or memory locations) that match this mask will respond in the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subsequent </a:t>
            </a:r>
            <a:r>
              <a:rPr lang="en-US" altLang="zh-TW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round </a:t>
            </a:r>
            <a:endParaRPr lang="en-US" altLang="zh-TW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513"/>
          <a:stretch/>
        </p:blipFill>
        <p:spPr>
          <a:xfrm>
            <a:off x="7960659" y="2845191"/>
            <a:ext cx="2438400" cy="353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32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 </a:t>
                </a:r>
                <a:r>
                  <a:rPr lang="en-US" altLang="zh-TW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Query command 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is transmitted which contains the fields: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D</a:t>
                </a:r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etermine 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the up-link frequency and data </a:t>
                </a:r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encoding : 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the </a:t>
                </a:r>
                <a:r>
                  <a:rPr lang="en-US" altLang="zh-TW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Q parameter </a:t>
                </a:r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and 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a Target parameter.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A tag receives a Query command, it </a:t>
                </a:r>
                <a:r>
                  <a:rPr lang="en-US" altLang="zh-TW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chooses a random number 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in the range (0</a:t>
                </a:r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 2</m:t>
                        </m:r>
                      </m:e>
                      <m:sup>
                        <m:r>
                          <a:rPr lang="en-US" altLang="zh-TW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𝑄</m:t>
                        </m:r>
                      </m:sup>
                    </m:sSup>
                    <m:r>
                      <a:rPr lang="en-US" altLang="zh-TW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−1</m:t>
                    </m:r>
                  </m:oMath>
                </a14:m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), 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where </a:t>
                </a:r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0 ≤ Q ≤ 15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, and the value is </a:t>
                </a:r>
                <a:r>
                  <a:rPr lang="en-US" altLang="zh-TW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stored in the slot counter of the tag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. The tag changes its Inventoried flag. 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52" r="-14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8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 </a:t>
                </a:r>
                <a:r>
                  <a:rPr lang="en-US" altLang="zh-TW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Query command 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is transmitted which contains the fields: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D</a:t>
                </a:r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etermine 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the up-link frequency and data </a:t>
                </a:r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encoding : 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the </a:t>
                </a:r>
                <a:r>
                  <a:rPr lang="en-US" altLang="zh-TW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Q parameter </a:t>
                </a:r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and 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a Target parameter.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A tag receives a Query command, it </a:t>
                </a:r>
                <a:r>
                  <a:rPr lang="en-US" altLang="zh-TW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chooses a random number 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in the range (0</a:t>
                </a:r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 2</m:t>
                        </m:r>
                      </m:e>
                      <m:sup>
                        <m:r>
                          <a:rPr lang="en-US" altLang="zh-TW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𝑄</m:t>
                        </m:r>
                      </m:sup>
                    </m:sSup>
                    <m:r>
                      <a:rPr lang="en-US" altLang="zh-TW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−1</m:t>
                    </m:r>
                  </m:oMath>
                </a14:m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), 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where </a:t>
                </a:r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0 ≤ Q ≤ 15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, and the value is </a:t>
                </a:r>
                <a:r>
                  <a:rPr lang="en-US" altLang="zh-TW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stored in the slot counter of the tag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. The tag changes its Inventoried flag. 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52" r="-14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806"/>
          <a:stretch/>
        </p:blipFill>
        <p:spPr>
          <a:xfrm>
            <a:off x="6113929" y="2405096"/>
            <a:ext cx="4554071" cy="415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8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If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 tag stores a 0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in its slot counter, it will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transmit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a 16 bit random number (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RN16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)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immediately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reader will echo the RN16 in an ACK packet after receiving it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If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the tag successful receives the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ACK with the correct random number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, the tag will backscatter its ID.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7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If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 tag stores a 0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in its slot counter, it will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transmit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a 16 bit random number (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RN16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)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immediately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reader will echo the RN16 in an ACK packet after receiving it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If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the tag successful receives the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ACK with the correct random number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, the tag will backscatter its ID.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67"/>
          <a:stretch/>
        </p:blipFill>
        <p:spPr>
          <a:xfrm>
            <a:off x="2700820" y="2331877"/>
            <a:ext cx="9155820" cy="360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04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The reader will send a </a:t>
            </a:r>
            <a:r>
              <a:rPr lang="en-US" altLang="zh-TW" dirty="0" err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QueryRepeat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command to cause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tag to toggle its Inventoried flag. 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If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the ID was not successfully received by the reader,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 NAK command is sent which resets the tag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so that a subsequent </a:t>
            </a:r>
            <a:r>
              <a:rPr lang="en-US" altLang="zh-TW" dirty="0" err="1">
                <a:latin typeface="Times New Roman" charset="0"/>
                <a:ea typeface="Times New Roman" charset="0"/>
                <a:cs typeface="Times New Roman" charset="0"/>
              </a:rPr>
              <a:t>QueryRepeat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will not result in Inventoried flag being changed. 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 </a:t>
            </a:r>
            <a:r>
              <a:rPr lang="en-US" altLang="zh-TW" dirty="0" err="1">
                <a:latin typeface="Times New Roman" charset="0"/>
                <a:ea typeface="Times New Roman" charset="0"/>
                <a:cs typeface="Times New Roman" charset="0"/>
              </a:rPr>
              <a:t>QueryRepeat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signals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the end of the slot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.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The reader will send a </a:t>
            </a:r>
            <a:r>
              <a:rPr lang="en-US" altLang="zh-TW" dirty="0" err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QueryRepeat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command to cause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tag to toggle its Inventoried flag. 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If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the ID was not successfully received by the reader,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 NAK command is sent which resets the tag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so that a subsequent </a:t>
            </a:r>
            <a:r>
              <a:rPr lang="en-US" altLang="zh-TW" dirty="0" err="1">
                <a:latin typeface="Times New Roman" charset="0"/>
                <a:ea typeface="Times New Roman" charset="0"/>
                <a:cs typeface="Times New Roman" charset="0"/>
              </a:rPr>
              <a:t>QueryRepeat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will not result in Inventoried flag being changed. 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 </a:t>
            </a:r>
            <a:r>
              <a:rPr lang="en-US" altLang="zh-TW" dirty="0" err="1">
                <a:latin typeface="Times New Roman" charset="0"/>
                <a:ea typeface="Times New Roman" charset="0"/>
                <a:cs typeface="Times New Roman" charset="0"/>
              </a:rPr>
              <a:t>QueryRepeat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signals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the end of the slot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.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09" y="2116724"/>
            <a:ext cx="11570182" cy="360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12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On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receiving the command,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the remaining tags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will: 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D</a:t>
            </a:r>
            <a:r>
              <a:rPr lang="en-US" altLang="zh-TW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ecrement </a:t>
            </a:r>
            <a:r>
              <a:rPr lang="en-US" altLang="zh-TW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their slot counter 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Respond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with a RN16 if their slot counter is set to 0. 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process then repeats, with the number of </a:t>
            </a:r>
            <a:r>
              <a:rPr lang="en-US" altLang="zh-TW" dirty="0" err="1">
                <a:latin typeface="Times New Roman" charset="0"/>
                <a:ea typeface="Times New Roman" charset="0"/>
                <a:cs typeface="Times New Roman" charset="0"/>
              </a:rPr>
              <a:t>QueryRepeats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being equal to the number of slots set using the Q parameter. </a:t>
            </a:r>
            <a:endParaRPr lang="en-US" altLang="zh-TW" dirty="0"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9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2" y="2162123"/>
            <a:ext cx="12108036" cy="351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35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Related Work 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Fundamental 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Michael </a:t>
            </a:r>
            <a:r>
              <a:rPr lang="en-US" altLang="zh-TW" dirty="0" err="1">
                <a:latin typeface="Times New Roman" charset="0"/>
                <a:ea typeface="Times New Roman" charset="0"/>
                <a:cs typeface="Times New Roman" charset="0"/>
              </a:rPr>
              <a:t>Buettner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, David </a:t>
            </a:r>
            <a:r>
              <a:rPr lang="en-US" altLang="zh-TW" dirty="0" err="1" smtClean="0">
                <a:latin typeface="Times New Roman" charset="0"/>
                <a:ea typeface="Times New Roman" charset="0"/>
                <a:cs typeface="Times New Roman" charset="0"/>
              </a:rPr>
              <a:t>Wetherall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An empirical study of UHF RFID </a:t>
            </a:r>
            <a:r>
              <a:rPr lang="en-US" altLang="zh-TW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performance</a:t>
            </a:r>
            <a:r>
              <a:rPr lang="en-US" altLang="zh-TW" b="1" dirty="0" smtClean="0">
                <a:latin typeface="Times New Roman" charset="0"/>
                <a:ea typeface="Times New Roman" charset="0"/>
                <a:cs typeface="Times New Roman" charset="0"/>
              </a:rPr>
              <a:t>.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14th ACM Int. Conf. on </a:t>
            </a:r>
            <a:r>
              <a:rPr lang="en-US" altLang="zh-TW" dirty="0" err="1" smtClean="0">
                <a:latin typeface="Times New Roman" charset="0"/>
                <a:ea typeface="Times New Roman" charset="0"/>
                <a:cs typeface="Times New Roman" charset="0"/>
              </a:rPr>
              <a:t>MobiCom</a:t>
            </a:r>
            <a:endParaRPr lang="en-US" altLang="zh-TW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TW" dirty="0" err="1">
                <a:latin typeface="Times New Roman" charset="0"/>
                <a:ea typeface="Times New Roman" charset="0"/>
                <a:cs typeface="Times New Roman" charset="0"/>
              </a:rPr>
              <a:t>EPCglobal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. </a:t>
            </a:r>
            <a:r>
              <a:rPr lang="en-US" altLang="zh-TW" dirty="0" err="1">
                <a:latin typeface="Times New Roman" charset="0"/>
                <a:ea typeface="Times New Roman" charset="0"/>
                <a:cs typeface="Times New Roman" charset="0"/>
              </a:rPr>
              <a:t>Epc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radio-frequency identity protocols class-1 generation-2 uhf </a:t>
            </a:r>
            <a:r>
              <a:rPr lang="en-US" altLang="zh-TW" dirty="0" err="1">
                <a:latin typeface="Times New Roman" charset="0"/>
                <a:ea typeface="Times New Roman" charset="0"/>
                <a:cs typeface="Times New Roman" charset="0"/>
              </a:rPr>
              <a:t>rfid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protocol for communications at 860 mhz-960 </a:t>
            </a:r>
            <a:r>
              <a:rPr lang="en-US" altLang="zh-TW" dirty="0" err="1">
                <a:latin typeface="Times New Roman" charset="0"/>
                <a:ea typeface="Times New Roman" charset="0"/>
                <a:cs typeface="Times New Roman" charset="0"/>
              </a:rPr>
              <a:t>mhz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version 2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.0.0. , 2013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5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 Standard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5653064" cy="461090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Bar code 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Traditional wireless </a:t>
            </a:r>
          </a:p>
          <a:p>
            <a:pPr marL="403225" lvl="1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identification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Defacement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solidFill>
                  <a:schemeClr val="accent1"/>
                </a:solidFill>
              </a:rPr>
              <a:t>Line of sight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solidFill>
                  <a:schemeClr val="accent1"/>
                </a:solidFill>
              </a:rPr>
              <a:t>Manual</a:t>
            </a:r>
            <a:r>
              <a:rPr lang="en-US" altLang="zh-TW" dirty="0">
                <a:solidFill>
                  <a:schemeClr val="accent1"/>
                </a:solidFill>
              </a:rPr>
              <a:t> </a:t>
            </a:r>
            <a:r>
              <a:rPr lang="en-US" altLang="zh-TW" dirty="0"/>
              <a:t>manipulation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Read </a:t>
            </a:r>
            <a:r>
              <a:rPr lang="en-US" altLang="zh-TW" dirty="0" smtClean="0">
                <a:solidFill>
                  <a:schemeClr val="accent1"/>
                </a:solidFill>
              </a:rPr>
              <a:t>separately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5988424" y="1700808"/>
            <a:ext cx="5653064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dirty="0" smtClean="0">
                <a:solidFill>
                  <a:schemeClr val="accent1"/>
                </a:solidFill>
              </a:rPr>
              <a:t>R</a:t>
            </a:r>
            <a:r>
              <a:rPr lang="en-US" altLang="zh-TW" dirty="0" smtClean="0"/>
              <a:t>adio </a:t>
            </a:r>
            <a:r>
              <a:rPr lang="en-US" altLang="zh-TW" dirty="0" smtClean="0">
                <a:solidFill>
                  <a:schemeClr val="accent1"/>
                </a:solidFill>
              </a:rPr>
              <a:t>F</a:t>
            </a:r>
            <a:r>
              <a:rPr lang="en-US" altLang="zh-TW" dirty="0" smtClean="0"/>
              <a:t>requency </a:t>
            </a:r>
            <a:r>
              <a:rPr lang="en-US" altLang="zh-TW" dirty="0" err="1" smtClean="0">
                <a:solidFill>
                  <a:schemeClr val="accent1"/>
                </a:solidFill>
              </a:rPr>
              <a:t>ID</a:t>
            </a:r>
            <a:r>
              <a:rPr lang="en-US" altLang="zh-TW" dirty="0" err="1" smtClean="0"/>
              <a:t>entification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Brand new wireless </a:t>
            </a:r>
          </a:p>
          <a:p>
            <a:pPr marL="403225" lvl="1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identification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RF based communication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solidFill>
                  <a:srgbClr val="FF0000"/>
                </a:solidFill>
              </a:rPr>
              <a:t>Non-line of sight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System based operation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Read  </a:t>
            </a:r>
            <a:r>
              <a:rPr lang="en-US" altLang="zh-TW" dirty="0" smtClean="0">
                <a:solidFill>
                  <a:srgbClr val="FF0000"/>
                </a:solidFill>
              </a:rPr>
              <a:t>simultaneously</a:t>
            </a:r>
          </a:p>
        </p:txBody>
      </p:sp>
    </p:spTree>
    <p:extLst>
      <p:ext uri="{BB962C8B-B14F-4D97-AF65-F5344CB8AC3E}">
        <p14:creationId xmlns:p14="http://schemas.microsoft.com/office/powerpoint/2010/main" val="39285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Related Work 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Localization </a:t>
            </a:r>
          </a:p>
          <a:p>
            <a:pPr lvl="1" fontAlgn="base"/>
            <a:r>
              <a:rPr lang="en-US" altLang="zh-TW" sz="2400" dirty="0" err="1" smtClean="0">
                <a:latin typeface="Times New Roman" charset="0"/>
                <a:ea typeface="Times New Roman" charset="0"/>
                <a:cs typeface="Times New Roman" charset="0"/>
              </a:rPr>
              <a:t>Jue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Wang, Dina </a:t>
            </a:r>
            <a:r>
              <a:rPr lang="en-US" altLang="zh-TW" sz="2400" dirty="0" err="1" smtClean="0">
                <a:latin typeface="Times New Roman" charset="0"/>
                <a:ea typeface="Times New Roman" charset="0"/>
                <a:cs typeface="Times New Roman" charset="0"/>
              </a:rPr>
              <a:t>Katabi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Dude, where's my card?: RFID positioning that works with multipath and non-line of sight</a:t>
            </a:r>
            <a:r>
              <a:rPr lang="en-US" altLang="zh-TW" sz="2400" b="1" dirty="0">
                <a:latin typeface="Times New Roman" charset="0"/>
                <a:ea typeface="Times New Roman" charset="0"/>
                <a:cs typeface="Times New Roman" charset="0"/>
              </a:rPr>
              <a:t>. 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ACM 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SIGCOMM, 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2013</a:t>
            </a:r>
            <a:r>
              <a:rPr lang="en-US" altLang="zh-TW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  <a:p>
            <a:pPr fontAlgn="base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Tracking </a:t>
            </a:r>
          </a:p>
          <a:p>
            <a:pPr lvl="1" fontAlgn="base"/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Lei Yang, </a:t>
            </a:r>
            <a:r>
              <a:rPr lang="en-US" altLang="zh-TW" sz="2400" dirty="0" err="1">
                <a:latin typeface="Times New Roman" charset="0"/>
                <a:ea typeface="Times New Roman" charset="0"/>
                <a:cs typeface="Times New Roman" charset="0"/>
              </a:rPr>
              <a:t>Yekui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 Chen </a:t>
            </a:r>
            <a:r>
              <a:rPr lang="en-US" altLang="zh-TW" sz="2400" dirty="0" err="1">
                <a:latin typeface="Times New Roman" charset="0"/>
                <a:ea typeface="Times New Roman" charset="0"/>
                <a:cs typeface="Times New Roman" charset="0"/>
              </a:rPr>
              <a:t>Tagoram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: </a:t>
            </a:r>
            <a:r>
              <a:rPr lang="en-US" altLang="zh-TW" sz="24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Real-Time Tracking of Mobile RFID Tags to High Precision Using COTS </a:t>
            </a:r>
            <a:r>
              <a:rPr lang="en-US" altLang="zh-TW" sz="24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Devices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. ACM 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Int. Conf. on </a:t>
            </a:r>
            <a:r>
              <a:rPr lang="en-US" altLang="zh-TW" sz="2400" dirty="0" err="1" smtClean="0">
                <a:latin typeface="Times New Roman" charset="0"/>
                <a:ea typeface="Times New Roman" charset="0"/>
                <a:cs typeface="Times New Roman" charset="0"/>
              </a:rPr>
              <a:t>MobiCom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, 2014</a:t>
            </a:r>
            <a:endParaRPr lang="en-US" altLang="zh-TW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fontAlgn="base"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D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evice-free  </a:t>
            </a:r>
          </a:p>
          <a:p>
            <a:pPr lvl="1" fontAlgn="base"/>
            <a:r>
              <a:rPr lang="en-US" altLang="zh-TW" sz="2400" dirty="0" err="1">
                <a:latin typeface="Times New Roman" charset="0"/>
                <a:ea typeface="Times New Roman" charset="0"/>
                <a:cs typeface="Times New Roman" charset="0"/>
              </a:rPr>
              <a:t>Chuyu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 Wang, Jian Liu, </a:t>
            </a:r>
            <a:r>
              <a:rPr lang="en-US" altLang="zh-TW" sz="2400" dirty="0" err="1">
                <a:latin typeface="Times New Roman" charset="0"/>
                <a:ea typeface="Times New Roman" charset="0"/>
                <a:cs typeface="Times New Roman" charset="0"/>
              </a:rPr>
              <a:t>Yingying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 Chen </a:t>
            </a:r>
            <a:r>
              <a:rPr lang="en-US" altLang="zh-TW" sz="24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Multi-Touch in the Air: Device-Free Finger Tracking and Gesture Recognition via COTS </a:t>
            </a:r>
            <a:r>
              <a:rPr lang="en-US" altLang="zh-TW" sz="24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RFID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. IEEE </a:t>
            </a:r>
            <a:r>
              <a:rPr lang="en-US" altLang="zh-TW" sz="2400" dirty="0" err="1" smtClean="0">
                <a:latin typeface="Times New Roman" charset="0"/>
                <a:ea typeface="Times New Roman" charset="0"/>
                <a:cs typeface="Times New Roman" charset="0"/>
              </a:rPr>
              <a:t>Infocom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, 2018</a:t>
            </a:r>
            <a:endParaRPr lang="en-US" altLang="zh-TW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 fontAlgn="base"/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2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Related Work 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10906"/>
          </a:xfrm>
        </p:spPr>
        <p:txBody>
          <a:bodyPr/>
          <a:lstStyle/>
          <a:p>
            <a:pPr fontAlgn="base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Search tags </a:t>
            </a:r>
          </a:p>
          <a:p>
            <a:pPr lvl="1" fontAlgn="base"/>
            <a:r>
              <a:rPr lang="en-US" altLang="zh-TW" sz="2400" dirty="0" err="1">
                <a:latin typeface="Times New Roman" charset="0"/>
                <a:ea typeface="Times New Roman" charset="0"/>
                <a:cs typeface="Times New Roman" charset="0"/>
              </a:rPr>
              <a:t>Jihong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 Yu, Wei Gong, </a:t>
            </a:r>
            <a:r>
              <a:rPr lang="en-US" altLang="zh-TW" sz="2400" dirty="0" err="1">
                <a:latin typeface="Times New Roman" charset="0"/>
                <a:ea typeface="Times New Roman" charset="0"/>
                <a:cs typeface="Times New Roman" charset="0"/>
              </a:rPr>
              <a:t>Jiangchuan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 Liu </a:t>
            </a:r>
            <a:r>
              <a:rPr lang="en-US" altLang="zh-TW" sz="24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Fast and Reliable Tag Search in Large-Scale RFID Systems: A Probabilistic Tree-based </a:t>
            </a:r>
            <a:r>
              <a:rPr lang="en-US" altLang="zh-TW" sz="24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Approach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. 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IEEE </a:t>
            </a:r>
            <a:r>
              <a:rPr lang="en-US" altLang="zh-TW" sz="2400" dirty="0" err="1" smtClean="0">
                <a:latin typeface="Times New Roman" charset="0"/>
                <a:ea typeface="Times New Roman" charset="0"/>
                <a:cs typeface="Times New Roman" charset="0"/>
              </a:rPr>
              <a:t>Infocom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, 2017</a:t>
            </a:r>
            <a:endParaRPr lang="en-US" altLang="zh-TW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fontAlgn="base"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F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ind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missing/unknown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tags</a:t>
            </a:r>
          </a:p>
          <a:p>
            <a:pPr lvl="1" fontAlgn="base"/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Muhammad </a:t>
            </a:r>
            <a:r>
              <a:rPr lang="en-US" altLang="zh-TW" sz="2400" dirty="0" err="1" smtClean="0">
                <a:latin typeface="Times New Roman" charset="0"/>
                <a:ea typeface="Times New Roman" charset="0"/>
                <a:cs typeface="Times New Roman" charset="0"/>
              </a:rPr>
              <a:t>Shahzad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, Alex X. 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Liu </a:t>
            </a:r>
            <a:r>
              <a:rPr lang="en-US" altLang="zh-TW" sz="24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Fast </a:t>
            </a:r>
            <a:r>
              <a:rPr lang="en-US" altLang="zh-TW" sz="24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and Reliable Detection and Identification of Missing RFID Tags in the Wild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. IEEE/ACM Transactions on 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Networking, 2016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  <a:p>
            <a:pPr fontAlgn="base"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F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ind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moving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tag</a:t>
            </a:r>
          </a:p>
          <a:p>
            <a:pPr lvl="1" fontAlgn="base"/>
            <a:r>
              <a:rPr lang="en-US" altLang="zh-TW" sz="2400" dirty="0" err="1" smtClean="0">
                <a:latin typeface="Times New Roman" charset="0"/>
                <a:ea typeface="Times New Roman" charset="0"/>
                <a:cs typeface="Times New Roman" charset="0"/>
              </a:rPr>
              <a:t>Chuyu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Wang, Lei </a:t>
            </a:r>
            <a:r>
              <a:rPr lang="en-US" altLang="zh-TW" sz="2400" dirty="0" err="1" smtClean="0">
                <a:latin typeface="Times New Roman" charset="0"/>
                <a:ea typeface="Times New Roman" charset="0"/>
                <a:cs typeface="Times New Roman" charset="0"/>
              </a:rPr>
              <a:t>Xie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, Wei 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Wang </a:t>
            </a:r>
            <a:r>
              <a:rPr lang="en-US" altLang="zh-TW" sz="24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Moving </a:t>
            </a:r>
            <a:r>
              <a:rPr lang="en-US" altLang="zh-TW" sz="24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Tag Detection via Physical Layer Analysis for Large-Scale RFID Systems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. IEEE 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INFOCOM, 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2016</a:t>
            </a:r>
            <a:endParaRPr lang="en-US" altLang="zh-TW" sz="24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0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Reference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https://www.flaticon.com/</a:t>
            </a:r>
            <a:endParaRPr kumimoji="1"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https://www.sitebuilderreport.com/stock-up</a:t>
            </a:r>
            <a:endParaRPr kumimoji="1"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https://en.wikipedia.org/wiki/Friis_transmission_equation</a:t>
            </a:r>
            <a:endParaRPr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  <a:hlinkClick r:id="rId5" tooltip="https://en.wikipedia.org/wiki/Path_loss"/>
              </a:rPr>
              <a:t>https://en.wikipedia.org/wiki/Path_loss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  <a:hlinkClick r:id="rId6" tooltip="https://ccrma.stanford.edu/~jos/fp/Phase_Delay.html"/>
              </a:rPr>
              <a:t>https://ccrma.stanford.edu/~jos/fp/Phase_Delay.html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  <a:hlinkClick r:id="rId7" tooltip="https://en.wikipedia.org/wiki/Communication_channel"/>
              </a:rPr>
              <a:t>https://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7" tooltip="https://en.wikipedia.org/wiki/Communication_channel"/>
              </a:rPr>
              <a:t>en.wikipedia.org/wiki/Communication_channel</a:t>
            </a:r>
            <a:endParaRPr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TW" u="sng" dirty="0">
                <a:hlinkClick r:id="rId8"/>
              </a:rPr>
              <a:t>https://</a:t>
            </a:r>
            <a:r>
              <a:rPr lang="en-US" altLang="zh-TW" u="sng" dirty="0" smtClean="0">
                <a:hlinkClick r:id="rId8"/>
              </a:rPr>
              <a:t>en.wikipedia.org/wiki/Fading</a:t>
            </a:r>
            <a:endParaRPr lang="en-US" altLang="zh-TW" dirty="0"/>
          </a:p>
          <a:p>
            <a:r>
              <a:rPr lang="en-US" altLang="zh-TW" dirty="0">
                <a:hlinkClick r:id="rId9"/>
              </a:rPr>
              <a:t>http://</a:t>
            </a:r>
            <a:r>
              <a:rPr lang="en-US" altLang="zh-TW" dirty="0" smtClean="0">
                <a:hlinkClick r:id="rId9"/>
              </a:rPr>
              <a:t>www.sengpielaudio.com/calculator-timedelayphase.html</a:t>
            </a:r>
            <a:endParaRPr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EPC RFID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protocols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Class-1 Gen2 UHF RFID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protocol for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communications</a:t>
            </a:r>
          </a:p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An empirical study of UHF RFID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performance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2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eading Frequency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2566660"/>
              </p:ext>
            </p:extLst>
          </p:nvPr>
        </p:nvGraphicFramePr>
        <p:xfrm>
          <a:off x="334963" y="1700212"/>
          <a:ext cx="11659815" cy="4681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1963"/>
                <a:gridCol w="2331963"/>
                <a:gridCol w="2331963"/>
                <a:gridCol w="2331963"/>
                <a:gridCol w="2331963"/>
              </a:tblGrid>
              <a:tr h="7104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Frequency</a:t>
                      </a:r>
                      <a:endParaRPr kumimoji="0" lang="en-US" altLang="zh-TW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Price range</a:t>
                      </a:r>
                      <a:endParaRPr kumimoji="0" lang="en-US" altLang="zh-TW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Read Range</a:t>
                      </a:r>
                      <a:endParaRPr kumimoji="0" lang="en-US" altLang="zh-TW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Limitations</a:t>
                      </a:r>
                      <a:endParaRPr kumimoji="0" lang="en-US" altLang="zh-TW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Applications</a:t>
                      </a:r>
                      <a:endParaRPr kumimoji="0" lang="en-US" altLang="zh-TW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</a:tr>
              <a:tr h="9926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Low Frequency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125-134 kHz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low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Low ( &lt; 1 m.)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Low reading speed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Animal tracking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</a:tr>
              <a:tr h="9926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High Frequency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13.56 Mhz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Low to Middle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Low ( &lt; 1.5 m)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Problems with metal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Library,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access control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</a:tr>
              <a:tr h="9926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Ultra-high Freq.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860-930 MHz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Middle to High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High ( &gt; 10 m)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Interference problems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Vehicle tracking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</a:tr>
              <a:tr h="9926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Microwave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2.4 GHz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High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High ( &gt; 50 m)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Not widely deployed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Vehicle access control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9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RFID Reading Frequency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64" name="Group 2"/>
          <p:cNvGrpSpPr>
            <a:grpSpLocks/>
          </p:cNvGrpSpPr>
          <p:nvPr/>
        </p:nvGrpSpPr>
        <p:grpSpPr bwMode="auto">
          <a:xfrm>
            <a:off x="303028" y="1457401"/>
            <a:ext cx="12373066" cy="5346278"/>
            <a:chOff x="582" y="776"/>
            <a:chExt cx="4975" cy="3166"/>
          </a:xfrm>
        </p:grpSpPr>
        <p:sp>
          <p:nvSpPr>
            <p:cNvPr id="65" name="Text Box 3"/>
            <p:cNvSpPr txBox="1">
              <a:spLocks noChangeArrowheads="1"/>
            </p:cNvSpPr>
            <p:nvPr/>
          </p:nvSpPr>
          <p:spPr bwMode="auto">
            <a:xfrm>
              <a:off x="5100" y="2516"/>
              <a:ext cx="45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400">
                  <a:latin typeface="Times New Roman" charset="0"/>
                </a:rPr>
                <a:t>MHz</a:t>
              </a:r>
              <a:endParaRPr lang="en-US" altLang="zh-TW" sz="2400">
                <a:latin typeface="Times New Roman" charset="0"/>
              </a:endParaRPr>
            </a:p>
          </p:txBody>
        </p:sp>
        <p:grpSp>
          <p:nvGrpSpPr>
            <p:cNvPr id="66" name="Group 4"/>
            <p:cNvGrpSpPr>
              <a:grpSpLocks/>
            </p:cNvGrpSpPr>
            <p:nvPr/>
          </p:nvGrpSpPr>
          <p:grpSpPr bwMode="auto">
            <a:xfrm>
              <a:off x="582" y="776"/>
              <a:ext cx="4506" cy="3166"/>
              <a:chOff x="631" y="776"/>
              <a:chExt cx="4881" cy="3166"/>
            </a:xfrm>
          </p:grpSpPr>
          <p:sp>
            <p:nvSpPr>
              <p:cNvPr id="67" name="Line 5"/>
              <p:cNvSpPr>
                <a:spLocks noChangeShapeType="1"/>
              </p:cNvSpPr>
              <p:nvPr/>
            </p:nvSpPr>
            <p:spPr bwMode="auto">
              <a:xfrm>
                <a:off x="3216" y="776"/>
                <a:ext cx="1" cy="19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8" name="Line 6"/>
              <p:cNvSpPr>
                <a:spLocks noChangeShapeType="1"/>
              </p:cNvSpPr>
              <p:nvPr/>
            </p:nvSpPr>
            <p:spPr bwMode="auto">
              <a:xfrm flipV="1">
                <a:off x="1533" y="842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grpSp>
            <p:nvGrpSpPr>
              <p:cNvPr id="69" name="Group 7"/>
              <p:cNvGrpSpPr>
                <a:grpSpLocks/>
              </p:cNvGrpSpPr>
              <p:nvPr/>
            </p:nvGrpSpPr>
            <p:grpSpPr bwMode="auto">
              <a:xfrm>
                <a:off x="631" y="1034"/>
                <a:ext cx="4881" cy="2908"/>
                <a:chOff x="631" y="1034"/>
                <a:chExt cx="4881" cy="2908"/>
              </a:xfrm>
            </p:grpSpPr>
            <p:grpSp>
              <p:nvGrpSpPr>
                <p:cNvPr id="70" name="Group 8"/>
                <p:cNvGrpSpPr>
                  <a:grpSpLocks/>
                </p:cNvGrpSpPr>
                <p:nvPr/>
              </p:nvGrpSpPr>
              <p:grpSpPr bwMode="auto">
                <a:xfrm>
                  <a:off x="1536" y="1116"/>
                  <a:ext cx="1703" cy="276"/>
                  <a:chOff x="1476" y="819"/>
                  <a:chExt cx="1719" cy="276"/>
                </a:xfrm>
              </p:grpSpPr>
              <p:sp>
                <p:nvSpPr>
                  <p:cNvPr id="120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476" y="970"/>
                    <a:ext cx="23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21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2907" y="970"/>
                    <a:ext cx="28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22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32" y="819"/>
                    <a:ext cx="1390" cy="276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/>
                    <a:r>
                      <a:rPr lang="en-US" altLang="zh-TW" sz="2800" dirty="0">
                        <a:latin typeface="標楷體" charset="-120"/>
                        <a:ea typeface="標楷體" charset="-120"/>
                      </a:rPr>
                      <a:t>FCC</a:t>
                    </a:r>
                    <a:r>
                      <a:rPr lang="zh-TW" altLang="en-US" sz="2800" dirty="0">
                        <a:latin typeface="標楷體" charset="-120"/>
                        <a:ea typeface="標楷體" charset="-120"/>
                      </a:rPr>
                      <a:t>開放</a:t>
                    </a:r>
                    <a:r>
                      <a:rPr lang="en-US" altLang="zh-TW" sz="2800" dirty="0">
                        <a:latin typeface="標楷體" charset="-120"/>
                        <a:ea typeface="標楷體" charset="-120"/>
                      </a:rPr>
                      <a:t>RFID</a:t>
                    </a:r>
                    <a:r>
                      <a:rPr lang="zh-TW" altLang="en-US" sz="2800" dirty="0">
                        <a:latin typeface="標楷體" charset="-120"/>
                        <a:ea typeface="標楷體" charset="-120"/>
                      </a:rPr>
                      <a:t>頻段</a:t>
                    </a:r>
                    <a:endParaRPr lang="zh-TW" altLang="en-US" sz="4400" dirty="0">
                      <a:latin typeface="標楷體" charset="-120"/>
                      <a:ea typeface="標楷體" charset="-120"/>
                    </a:endParaRPr>
                  </a:p>
                </p:txBody>
              </p:sp>
            </p:grpSp>
            <p:sp>
              <p:nvSpPr>
                <p:cNvPr id="71" name="Rectangle 12"/>
                <p:cNvSpPr>
                  <a:spLocks noChangeArrowheads="1"/>
                </p:cNvSpPr>
                <p:nvPr/>
              </p:nvSpPr>
              <p:spPr bwMode="auto">
                <a:xfrm>
                  <a:off x="918" y="1833"/>
                  <a:ext cx="341" cy="8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zh-TW" altLang="zh-TW" sz="2400">
                    <a:latin typeface="Times New Roman" charset="0"/>
                    <a:ea typeface="標楷體" charset="-120"/>
                  </a:endParaRPr>
                </a:p>
              </p:txBody>
            </p:sp>
            <p:sp>
              <p:nvSpPr>
                <p:cNvPr id="72" name="Rectangle 13"/>
                <p:cNvSpPr>
                  <a:spLocks noChangeArrowheads="1"/>
                </p:cNvSpPr>
                <p:nvPr/>
              </p:nvSpPr>
              <p:spPr bwMode="auto">
                <a:xfrm>
                  <a:off x="1247" y="1833"/>
                  <a:ext cx="984" cy="795"/>
                </a:xfrm>
                <a:prstGeom prst="rect">
                  <a:avLst/>
                </a:prstGeom>
                <a:solidFill>
                  <a:srgbClr val="D4FF9F"/>
                </a:solidFill>
                <a:ln w="9525">
                  <a:solidFill>
                    <a:srgbClr val="FFFF00"/>
                  </a:solidFill>
                  <a:miter lim="800000"/>
                  <a:headEnd/>
                  <a:tailEnd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 anchor="ctr"/>
                <a:lstStyle/>
                <a:p>
                  <a:pPr algn="ctr"/>
                  <a:r>
                    <a:rPr lang="zh-TW" altLang="en-US" sz="2600" dirty="0">
                      <a:latin typeface="標楷體" charset="-120"/>
                      <a:ea typeface="標楷體" charset="-120"/>
                    </a:rPr>
                    <a:t>中華</a:t>
                  </a:r>
                  <a:r>
                    <a:rPr lang="zh-TW" altLang="en-US" sz="2600" dirty="0" smtClean="0">
                      <a:latin typeface="標楷體" charset="-120"/>
                      <a:ea typeface="標楷體" charset="-120"/>
                    </a:rPr>
                    <a:t>電信</a:t>
                  </a:r>
                  <a:endParaRPr lang="en-US" altLang="zh-TW" sz="2600" dirty="0">
                    <a:latin typeface="標楷體" charset="-120"/>
                    <a:ea typeface="標楷體" charset="-120"/>
                  </a:endParaRPr>
                </a:p>
                <a:p>
                  <a:pPr algn="ctr"/>
                  <a:r>
                    <a:rPr lang="en-US" altLang="zh-TW" sz="2600" dirty="0" smtClean="0">
                      <a:latin typeface="標楷體" charset="-120"/>
                      <a:ea typeface="標楷體" charset="-120"/>
                    </a:rPr>
                    <a:t>Up link</a:t>
                  </a:r>
                  <a:endParaRPr lang="zh-TW" altLang="en-US" sz="2600" dirty="0">
                    <a:latin typeface="標楷體" charset="-120"/>
                    <a:ea typeface="標楷體" charset="-120"/>
                  </a:endParaRPr>
                </a:p>
              </p:txBody>
            </p:sp>
            <p:sp>
              <p:nvSpPr>
                <p:cNvPr id="73" name="Rectangle 14"/>
                <p:cNvSpPr>
                  <a:spLocks noChangeArrowheads="1"/>
                </p:cNvSpPr>
                <p:nvPr/>
              </p:nvSpPr>
              <p:spPr bwMode="auto">
                <a:xfrm>
                  <a:off x="3871" y="1833"/>
                  <a:ext cx="1030" cy="800"/>
                </a:xfrm>
                <a:prstGeom prst="rect">
                  <a:avLst/>
                </a:prstGeom>
                <a:solidFill>
                  <a:srgbClr val="D4FF9F"/>
                </a:solidFill>
                <a:ln>
                  <a:noFill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TW" altLang="en-US" sz="2600" dirty="0">
                      <a:latin typeface="標楷體" charset="-120"/>
                      <a:ea typeface="標楷體" charset="-120"/>
                    </a:rPr>
                    <a:t>中華電信</a:t>
                  </a:r>
                </a:p>
                <a:p>
                  <a:pPr algn="ctr"/>
                  <a:r>
                    <a:rPr lang="en-US" altLang="zh-TW" sz="2600" dirty="0" smtClean="0">
                      <a:latin typeface="標楷體" charset="-120"/>
                      <a:ea typeface="標楷體" charset="-120"/>
                    </a:rPr>
                    <a:t>Down link</a:t>
                  </a:r>
                  <a:r>
                    <a:rPr lang="en-US" altLang="zh-TW" sz="2600" dirty="0" smtClean="0">
                      <a:latin typeface="Times New Roman" charset="0"/>
                    </a:rPr>
                    <a:t> </a:t>
                  </a:r>
                  <a:endParaRPr lang="en-US" altLang="zh-TW" sz="2600" dirty="0">
                    <a:latin typeface="Times New Roman" charset="0"/>
                  </a:endParaRPr>
                </a:p>
              </p:txBody>
            </p:sp>
            <p:sp>
              <p:nvSpPr>
                <p:cNvPr id="74" name="Rectangle 15"/>
                <p:cNvSpPr>
                  <a:spLocks noChangeArrowheads="1"/>
                </p:cNvSpPr>
                <p:nvPr/>
              </p:nvSpPr>
              <p:spPr bwMode="auto">
                <a:xfrm>
                  <a:off x="2813" y="1833"/>
                  <a:ext cx="412" cy="799"/>
                </a:xfrm>
                <a:prstGeom prst="rect">
                  <a:avLst/>
                </a:prstGeom>
                <a:solidFill>
                  <a:srgbClr val="F220ED"/>
                </a:solidFill>
                <a:ln>
                  <a:noFill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zh-TW" sz="2400" dirty="0" smtClean="0">
                      <a:solidFill>
                        <a:schemeClr val="bg1"/>
                      </a:solidFill>
                      <a:latin typeface="Times New Roman" charset="0"/>
                    </a:rPr>
                    <a:t>RFID</a:t>
                  </a:r>
                  <a:endParaRPr lang="en-US" altLang="zh-TW" sz="2400" dirty="0">
                    <a:latin typeface="Times New Roman" charset="0"/>
                  </a:endParaRPr>
                </a:p>
              </p:txBody>
            </p:sp>
            <p:grpSp>
              <p:nvGrpSpPr>
                <p:cNvPr id="75" name="Group 16"/>
                <p:cNvGrpSpPr>
                  <a:grpSpLocks/>
                </p:cNvGrpSpPr>
                <p:nvPr/>
              </p:nvGrpSpPr>
              <p:grpSpPr bwMode="auto">
                <a:xfrm>
                  <a:off x="2395" y="2633"/>
                  <a:ext cx="343" cy="720"/>
                  <a:chOff x="6240" y="3597"/>
                  <a:chExt cx="720" cy="1080"/>
                </a:xfrm>
              </p:grpSpPr>
              <p:sp>
                <p:nvSpPr>
                  <p:cNvPr id="118" name="Line 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19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 smtClean="0">
                        <a:latin typeface="Times New Roman" charset="0"/>
                      </a:rPr>
                      <a:t>915</a:t>
                    </a:r>
                    <a:endParaRPr lang="en-US" altLang="zh-TW" sz="2600" dirty="0">
                      <a:latin typeface="Times New Roman" charset="0"/>
                    </a:endParaRPr>
                  </a:p>
                </p:txBody>
              </p:sp>
            </p:grpSp>
            <p:grpSp>
              <p:nvGrpSpPr>
                <p:cNvPr id="76" name="Group 19"/>
                <p:cNvGrpSpPr>
                  <a:grpSpLocks/>
                </p:cNvGrpSpPr>
                <p:nvPr/>
              </p:nvGrpSpPr>
              <p:grpSpPr bwMode="auto">
                <a:xfrm>
                  <a:off x="3054" y="2616"/>
                  <a:ext cx="343" cy="719"/>
                  <a:chOff x="6240" y="3597"/>
                  <a:chExt cx="720" cy="1080"/>
                </a:xfrm>
              </p:grpSpPr>
              <p:sp>
                <p:nvSpPr>
                  <p:cNvPr id="116" name="Line 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17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928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grpSp>
              <p:nvGrpSpPr>
                <p:cNvPr id="77" name="Group 22"/>
                <p:cNvGrpSpPr>
                  <a:grpSpLocks/>
                </p:cNvGrpSpPr>
                <p:nvPr/>
              </p:nvGrpSpPr>
              <p:grpSpPr bwMode="auto">
                <a:xfrm>
                  <a:off x="2644" y="2624"/>
                  <a:ext cx="343" cy="719"/>
                  <a:chOff x="6240" y="3597"/>
                  <a:chExt cx="720" cy="1080"/>
                </a:xfrm>
              </p:grpSpPr>
              <p:sp>
                <p:nvSpPr>
                  <p:cNvPr id="114" name="Line 2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15" name="Text Box 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922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grpSp>
              <p:nvGrpSpPr>
                <p:cNvPr id="78" name="Group 25"/>
                <p:cNvGrpSpPr>
                  <a:grpSpLocks/>
                </p:cNvGrpSpPr>
                <p:nvPr/>
              </p:nvGrpSpPr>
              <p:grpSpPr bwMode="auto">
                <a:xfrm>
                  <a:off x="2066" y="2633"/>
                  <a:ext cx="344" cy="720"/>
                  <a:chOff x="6240" y="3597"/>
                  <a:chExt cx="720" cy="1080"/>
                </a:xfrm>
              </p:grpSpPr>
              <p:sp>
                <p:nvSpPr>
                  <p:cNvPr id="112" name="Line 2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13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910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grpSp>
              <p:nvGrpSpPr>
                <p:cNvPr id="79" name="Group 28"/>
                <p:cNvGrpSpPr>
                  <a:grpSpLocks/>
                </p:cNvGrpSpPr>
                <p:nvPr/>
              </p:nvGrpSpPr>
              <p:grpSpPr bwMode="auto">
                <a:xfrm>
                  <a:off x="1066" y="2633"/>
                  <a:ext cx="345" cy="720"/>
                  <a:chOff x="6240" y="3597"/>
                  <a:chExt cx="720" cy="1080"/>
                </a:xfrm>
              </p:grpSpPr>
              <p:sp>
                <p:nvSpPr>
                  <p:cNvPr id="110" name="Line 2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11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895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sp>
              <p:nvSpPr>
                <p:cNvPr id="80" name="Rectangle 31"/>
                <p:cNvSpPr>
                  <a:spLocks noChangeArrowheads="1"/>
                </p:cNvSpPr>
                <p:nvPr/>
              </p:nvSpPr>
              <p:spPr bwMode="auto">
                <a:xfrm>
                  <a:off x="3653" y="1833"/>
                  <a:ext cx="218" cy="8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TW" altLang="zh-TW" sz="800">
                    <a:latin typeface="Times New Roman" charset="0"/>
                  </a:endParaRPr>
                </a:p>
              </p:txBody>
            </p:sp>
            <p:grpSp>
              <p:nvGrpSpPr>
                <p:cNvPr id="81" name="Group 32"/>
                <p:cNvGrpSpPr>
                  <a:grpSpLocks/>
                </p:cNvGrpSpPr>
                <p:nvPr/>
              </p:nvGrpSpPr>
              <p:grpSpPr bwMode="auto">
                <a:xfrm>
                  <a:off x="3707" y="2633"/>
                  <a:ext cx="343" cy="720"/>
                  <a:chOff x="6240" y="3597"/>
                  <a:chExt cx="720" cy="1080"/>
                </a:xfrm>
              </p:grpSpPr>
              <p:sp>
                <p:nvSpPr>
                  <p:cNvPr id="108" name="Line 3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09" name="Text Box 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940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grpSp>
              <p:nvGrpSpPr>
                <p:cNvPr id="82" name="Group 35"/>
                <p:cNvGrpSpPr>
                  <a:grpSpLocks/>
                </p:cNvGrpSpPr>
                <p:nvPr/>
              </p:nvGrpSpPr>
              <p:grpSpPr bwMode="auto">
                <a:xfrm>
                  <a:off x="4692" y="2633"/>
                  <a:ext cx="343" cy="720"/>
                  <a:chOff x="6240" y="3597"/>
                  <a:chExt cx="720" cy="1080"/>
                </a:xfrm>
              </p:grpSpPr>
              <p:sp>
                <p:nvSpPr>
                  <p:cNvPr id="106" name="Line 3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07" name="Text Box 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955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grpSp>
              <p:nvGrpSpPr>
                <p:cNvPr id="83" name="Group 38"/>
                <p:cNvGrpSpPr>
                  <a:grpSpLocks/>
                </p:cNvGrpSpPr>
                <p:nvPr/>
              </p:nvGrpSpPr>
              <p:grpSpPr bwMode="auto">
                <a:xfrm>
                  <a:off x="4965" y="2633"/>
                  <a:ext cx="343" cy="720"/>
                  <a:chOff x="6240" y="3597"/>
                  <a:chExt cx="720" cy="1080"/>
                </a:xfrm>
              </p:grpSpPr>
              <p:sp>
                <p:nvSpPr>
                  <p:cNvPr id="104" name="Line 3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05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960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grpSp>
              <p:nvGrpSpPr>
                <p:cNvPr id="84" name="Group 41"/>
                <p:cNvGrpSpPr>
                  <a:grpSpLocks/>
                </p:cNvGrpSpPr>
                <p:nvPr/>
              </p:nvGrpSpPr>
              <p:grpSpPr bwMode="auto">
                <a:xfrm>
                  <a:off x="1356" y="2633"/>
                  <a:ext cx="344" cy="720"/>
                  <a:chOff x="6240" y="3597"/>
                  <a:chExt cx="720" cy="1080"/>
                </a:xfrm>
              </p:grpSpPr>
              <p:sp>
                <p:nvSpPr>
                  <p:cNvPr id="102" name="Line 4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03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902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sp>
              <p:nvSpPr>
                <p:cNvPr id="85" name="Rectangle 44"/>
                <p:cNvSpPr>
                  <a:spLocks noChangeArrowheads="1"/>
                </p:cNvSpPr>
                <p:nvPr/>
              </p:nvSpPr>
              <p:spPr bwMode="auto">
                <a:xfrm>
                  <a:off x="4855" y="1833"/>
                  <a:ext cx="309" cy="800"/>
                </a:xfrm>
                <a:prstGeom prst="rect">
                  <a:avLst/>
                </a:prstGeom>
                <a:solidFill>
                  <a:srgbClr val="99FFCC"/>
                </a:solidFill>
                <a:ln>
                  <a:noFill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zh-TW" altLang="en-US" sz="2400" dirty="0">
                      <a:latin typeface="標楷體" charset="-120"/>
                      <a:ea typeface="標楷體" charset="-120"/>
                    </a:rPr>
                    <a:t>遠傳</a:t>
                  </a:r>
                </a:p>
                <a:p>
                  <a:pPr algn="ctr"/>
                  <a:r>
                    <a:rPr lang="en-US" altLang="zh-TW" sz="2400" dirty="0" smtClean="0">
                      <a:latin typeface="標楷體" charset="-120"/>
                      <a:ea typeface="標楷體" charset="-120"/>
                    </a:rPr>
                    <a:t>DL</a:t>
                  </a:r>
                  <a:endParaRPr lang="en-US" altLang="zh-TW" sz="2400" dirty="0">
                    <a:latin typeface="Times New Roman" charset="0"/>
                  </a:endParaRPr>
                </a:p>
              </p:txBody>
            </p:sp>
            <p:sp>
              <p:nvSpPr>
                <p:cNvPr id="86" name="Rectangle 45"/>
                <p:cNvSpPr>
                  <a:spLocks noChangeArrowheads="1"/>
                </p:cNvSpPr>
                <p:nvPr/>
              </p:nvSpPr>
              <p:spPr bwMode="auto">
                <a:xfrm>
                  <a:off x="2231" y="1833"/>
                  <a:ext cx="328" cy="800"/>
                </a:xfrm>
                <a:prstGeom prst="rect">
                  <a:avLst/>
                </a:prstGeom>
                <a:solidFill>
                  <a:srgbClr val="99FFCC"/>
                </a:solidFill>
                <a:ln>
                  <a:noFill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zh-TW" altLang="en-US" sz="2800" dirty="0">
                      <a:latin typeface="標楷體" charset="-120"/>
                      <a:ea typeface="標楷體" charset="-120"/>
                    </a:rPr>
                    <a:t>遠</a:t>
                  </a:r>
                  <a:r>
                    <a:rPr lang="zh-TW" altLang="en-US" sz="2800" dirty="0" smtClean="0">
                      <a:latin typeface="標楷體" charset="-120"/>
                      <a:ea typeface="標楷體" charset="-120"/>
                    </a:rPr>
                    <a:t>傳</a:t>
                  </a:r>
                  <a:endParaRPr lang="en-US" altLang="zh-TW" sz="2800" dirty="0" smtClean="0">
                    <a:latin typeface="標楷體" charset="-120"/>
                    <a:ea typeface="標楷體" charset="-120"/>
                  </a:endParaRPr>
                </a:p>
                <a:p>
                  <a:pPr algn="ctr"/>
                  <a:r>
                    <a:rPr lang="en-US" altLang="zh-TW" sz="2800" dirty="0" smtClean="0">
                      <a:latin typeface="標楷體" charset="-120"/>
                      <a:ea typeface="標楷體" charset="-120"/>
                    </a:rPr>
                    <a:t>UP</a:t>
                  </a:r>
                  <a:endParaRPr lang="zh-TW" altLang="en-US" sz="2800" dirty="0">
                    <a:latin typeface="標楷體" charset="-120"/>
                    <a:ea typeface="標楷體" charset="-120"/>
                  </a:endParaRPr>
                </a:p>
              </p:txBody>
            </p:sp>
            <p:sp>
              <p:nvSpPr>
                <p:cNvPr id="87" name="Rectangle 46"/>
                <p:cNvSpPr>
                  <a:spLocks noChangeArrowheads="1"/>
                </p:cNvSpPr>
                <p:nvPr/>
              </p:nvSpPr>
              <p:spPr bwMode="auto">
                <a:xfrm>
                  <a:off x="3543" y="1833"/>
                  <a:ext cx="100" cy="800"/>
                </a:xfrm>
                <a:prstGeom prst="rect">
                  <a:avLst/>
                </a:prstGeom>
                <a:solidFill>
                  <a:srgbClr val="C5C5C5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88" name="Rectangle 47"/>
                <p:cNvSpPr>
                  <a:spLocks noChangeArrowheads="1"/>
                </p:cNvSpPr>
                <p:nvPr/>
              </p:nvSpPr>
              <p:spPr bwMode="auto">
                <a:xfrm>
                  <a:off x="918" y="1833"/>
                  <a:ext cx="111" cy="800"/>
                </a:xfrm>
                <a:prstGeom prst="rect">
                  <a:avLst/>
                </a:prstGeom>
                <a:solidFill>
                  <a:srgbClr val="C5C5C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grpSp>
              <p:nvGrpSpPr>
                <p:cNvPr id="89" name="Group 48"/>
                <p:cNvGrpSpPr>
                  <a:grpSpLocks/>
                </p:cNvGrpSpPr>
                <p:nvPr/>
              </p:nvGrpSpPr>
              <p:grpSpPr bwMode="auto">
                <a:xfrm>
                  <a:off x="631" y="2632"/>
                  <a:ext cx="573" cy="689"/>
                  <a:chOff x="5978" y="3597"/>
                  <a:chExt cx="1202" cy="1034"/>
                </a:xfrm>
              </p:grpSpPr>
              <p:sp>
                <p:nvSpPr>
                  <p:cNvPr id="100" name="Line 4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01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978" y="4091"/>
                    <a:ext cx="1202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891.4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grpSp>
              <p:nvGrpSpPr>
                <p:cNvPr id="90" name="Group 51"/>
                <p:cNvGrpSpPr>
                  <a:grpSpLocks/>
                </p:cNvGrpSpPr>
                <p:nvPr/>
              </p:nvGrpSpPr>
              <p:grpSpPr bwMode="auto">
                <a:xfrm>
                  <a:off x="3507" y="2637"/>
                  <a:ext cx="367" cy="1305"/>
                  <a:chOff x="3264" y="2496"/>
                  <a:chExt cx="323" cy="618"/>
                </a:xfrm>
              </p:grpSpPr>
              <p:sp>
                <p:nvSpPr>
                  <p:cNvPr id="98" name="Line 5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84" y="2496"/>
                    <a:ext cx="0" cy="4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99" name="Text Box 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4" y="2976"/>
                    <a:ext cx="323" cy="13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TW" sz="2600" dirty="0">
                        <a:latin typeface="Times New Roman" charset="0"/>
                      </a:rPr>
                      <a:t>937</a:t>
                    </a:r>
                  </a:p>
                </p:txBody>
              </p:sp>
            </p:grpSp>
            <p:grpSp>
              <p:nvGrpSpPr>
                <p:cNvPr id="91" name="Group 54"/>
                <p:cNvGrpSpPr>
                  <a:grpSpLocks/>
                </p:cNvGrpSpPr>
                <p:nvPr/>
              </p:nvGrpSpPr>
              <p:grpSpPr bwMode="auto">
                <a:xfrm>
                  <a:off x="891" y="2614"/>
                  <a:ext cx="462" cy="1155"/>
                  <a:chOff x="3264" y="2496"/>
                  <a:chExt cx="405" cy="549"/>
                </a:xfrm>
              </p:grpSpPr>
              <p:sp>
                <p:nvSpPr>
                  <p:cNvPr id="96" name="Line 5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84" y="2496"/>
                    <a:ext cx="0" cy="4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97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4" y="2906"/>
                    <a:ext cx="405" cy="13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TW" sz="2600" dirty="0">
                        <a:latin typeface="Times New Roman" charset="0"/>
                      </a:rPr>
                      <a:t>892</a:t>
                    </a:r>
                  </a:p>
                </p:txBody>
              </p:sp>
            </p:grpSp>
            <p:sp>
              <p:nvSpPr>
                <p:cNvPr id="92" name="Line 57"/>
                <p:cNvSpPr>
                  <a:spLocks noChangeShapeType="1"/>
                </p:cNvSpPr>
                <p:nvPr/>
              </p:nvSpPr>
              <p:spPr bwMode="auto">
                <a:xfrm>
                  <a:off x="645" y="2633"/>
                  <a:ext cx="486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93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3534" y="2133"/>
                  <a:ext cx="371" cy="2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zh-TW" altLang="en-US" sz="2600" dirty="0">
                      <a:solidFill>
                        <a:srgbClr val="FF3300"/>
                      </a:solidFill>
                      <a:latin typeface="標楷體" charset="-120"/>
                      <a:ea typeface="標楷體" charset="-120"/>
                    </a:rPr>
                    <a:t>增頻</a:t>
                  </a:r>
                  <a:endParaRPr lang="zh-TW" altLang="en-US" sz="2600" dirty="0">
                    <a:latin typeface="標楷體" charset="-120"/>
                    <a:ea typeface="標楷體" charset="-120"/>
                  </a:endParaRPr>
                </a:p>
              </p:txBody>
            </p:sp>
            <p:sp>
              <p:nvSpPr>
                <p:cNvPr id="94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877" y="2083"/>
                  <a:ext cx="467" cy="2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eaLnBrk="0" hangingPunct="0"/>
                  <a:r>
                    <a:rPr lang="zh-TW" altLang="en-US" sz="2600" dirty="0">
                      <a:solidFill>
                        <a:srgbClr val="FF3300"/>
                      </a:solidFill>
                      <a:latin typeface="標楷體" charset="-120"/>
                      <a:ea typeface="標楷體" charset="-120"/>
                    </a:rPr>
                    <a:t>增頻</a:t>
                  </a:r>
                  <a:endParaRPr lang="zh-TW" altLang="en-US" sz="2600" dirty="0">
                    <a:latin typeface="標楷體" charset="-120"/>
                    <a:ea typeface="標楷體" charset="-120"/>
                  </a:endParaRPr>
                </a:p>
              </p:txBody>
            </p:sp>
            <p:sp>
              <p:nvSpPr>
                <p:cNvPr id="95" name="AutoShape 60"/>
                <p:cNvSpPr>
                  <a:spLocks noChangeArrowheads="1"/>
                </p:cNvSpPr>
                <p:nvPr/>
              </p:nvSpPr>
              <p:spPr bwMode="auto">
                <a:xfrm>
                  <a:off x="3528" y="1034"/>
                  <a:ext cx="1164" cy="566"/>
                </a:xfrm>
                <a:prstGeom prst="wedgeRoundRectCallout">
                  <a:avLst>
                    <a:gd name="adj1" fmla="val -76013"/>
                    <a:gd name="adj2" fmla="val 97762"/>
                    <a:gd name="adj3" fmla="val 16667"/>
                  </a:avLst>
                </a:prstGeom>
                <a:solidFill>
                  <a:srgbClr val="FFD5FB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zh-TW" altLang="en-US" sz="2800" dirty="0">
                      <a:latin typeface="標楷體" charset="-120"/>
                      <a:ea typeface="標楷體" charset="-120"/>
                    </a:rPr>
                    <a:t>國內</a:t>
                  </a:r>
                  <a:r>
                    <a:rPr lang="en-US" altLang="zh-TW" sz="2800" dirty="0">
                      <a:latin typeface="標楷體" charset="-120"/>
                      <a:ea typeface="標楷體" charset="-120"/>
                    </a:rPr>
                    <a:t>RFID</a:t>
                  </a:r>
                  <a:r>
                    <a:rPr lang="zh-TW" altLang="en-US" sz="2800" dirty="0">
                      <a:latin typeface="標楷體" charset="-120"/>
                      <a:ea typeface="標楷體" charset="-120"/>
                    </a:rPr>
                    <a:t>頻段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9089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 Setting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4688209"/>
              </p:ext>
            </p:extLst>
          </p:nvPr>
        </p:nvGraphicFramePr>
        <p:xfrm>
          <a:off x="334963" y="1700213"/>
          <a:ext cx="11521677" cy="25490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0559"/>
                <a:gridCol w="3840559"/>
                <a:gridCol w="3840559"/>
              </a:tblGrid>
              <a:tr h="6664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Tag Type</a:t>
                      </a:r>
                      <a:endParaRPr lang="zh-TW" altLang="en-US" sz="3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Reading Distance</a:t>
                      </a:r>
                      <a:endParaRPr lang="zh-TW" altLang="en-US" sz="3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Characteristic</a:t>
                      </a:r>
                      <a:r>
                        <a:rPr lang="zh-TW" altLang="en-US" sz="3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endParaRPr lang="zh-TW" altLang="en-US" sz="3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9412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Passive</a:t>
                      </a:r>
                      <a:endParaRPr lang="zh-TW" altLang="en-US" sz="3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&lt; 4m</a:t>
                      </a:r>
                      <a:endParaRPr lang="zh-TW" altLang="en-US" sz="3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Battery</a:t>
                      </a:r>
                      <a:r>
                        <a:rPr lang="en-US" altLang="zh-TW" sz="26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free</a:t>
                      </a:r>
                    </a:p>
                    <a:p>
                      <a:pPr algn="ctr"/>
                      <a:r>
                        <a:rPr lang="en-US" altLang="zh-TW" sz="26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Cheap</a:t>
                      </a:r>
                      <a:endParaRPr lang="zh-TW" altLang="en-US" sz="26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</a:tr>
              <a:tr h="9412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Active</a:t>
                      </a:r>
                      <a:endParaRPr lang="zh-TW" altLang="en-US" sz="3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&gt; 100m</a:t>
                      </a:r>
                      <a:endParaRPr lang="zh-TW" altLang="en-US" sz="3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Battery loaded</a:t>
                      </a:r>
                    </a:p>
                    <a:p>
                      <a:pPr algn="ctr"/>
                      <a:r>
                        <a:rPr lang="en-US" altLang="zh-TW" sz="2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Expensive</a:t>
                      </a:r>
                      <a:endParaRPr lang="zh-TW" altLang="en-US" sz="26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8" t="12473" r="13346" b="20075"/>
          <a:stretch/>
        </p:blipFill>
        <p:spPr>
          <a:xfrm>
            <a:off x="7792251" y="4523206"/>
            <a:ext cx="2248219" cy="222324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>
            <a:off x="553037" y="4492082"/>
            <a:ext cx="6636458" cy="127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8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 Setting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5690325"/>
              </p:ext>
            </p:extLst>
          </p:nvPr>
        </p:nvGraphicFramePr>
        <p:xfrm>
          <a:off x="334963" y="1700213"/>
          <a:ext cx="11521677" cy="25490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0559"/>
                <a:gridCol w="3840559"/>
                <a:gridCol w="3840559"/>
              </a:tblGrid>
              <a:tr h="6664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Tag Type</a:t>
                      </a:r>
                      <a:endParaRPr lang="zh-TW" altLang="en-US" sz="3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Reading Distance</a:t>
                      </a:r>
                      <a:endParaRPr lang="zh-TW" altLang="en-US" sz="3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Characteristic</a:t>
                      </a:r>
                      <a:r>
                        <a:rPr lang="zh-TW" altLang="en-US" sz="3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endParaRPr lang="zh-TW" altLang="en-US" sz="3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9412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Passive</a:t>
                      </a:r>
                      <a:endParaRPr lang="zh-TW" altLang="en-US" sz="3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&lt; 4m</a:t>
                      </a:r>
                      <a:endParaRPr lang="zh-TW" altLang="en-US" sz="3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Battery</a:t>
                      </a:r>
                      <a:r>
                        <a:rPr lang="en-US" altLang="zh-TW" sz="26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free</a:t>
                      </a:r>
                    </a:p>
                    <a:p>
                      <a:pPr algn="ctr"/>
                      <a:r>
                        <a:rPr lang="en-US" altLang="zh-TW" sz="26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Cheap</a:t>
                      </a:r>
                      <a:endParaRPr lang="zh-TW" altLang="en-US" sz="26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9412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Active</a:t>
                      </a:r>
                      <a:endParaRPr lang="zh-TW" altLang="en-US" sz="3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&gt; 100m</a:t>
                      </a:r>
                      <a:endParaRPr lang="zh-TW" altLang="en-US" sz="3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Battery loaded</a:t>
                      </a:r>
                    </a:p>
                    <a:p>
                      <a:pPr algn="ctr"/>
                      <a:r>
                        <a:rPr lang="en-US" altLang="zh-TW" sz="2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Expensive</a:t>
                      </a:r>
                      <a:endParaRPr lang="zh-TW" altLang="en-US" sz="26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8" t="12473" r="13346" b="20075"/>
          <a:stretch/>
        </p:blipFill>
        <p:spPr>
          <a:xfrm>
            <a:off x="7792251" y="4523206"/>
            <a:ext cx="2248219" cy="222324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>
            <a:off x="553037" y="4492082"/>
            <a:ext cx="6636458" cy="127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26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 Setting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6" r="20587" b="4771"/>
          <a:stretch/>
        </p:blipFill>
        <p:spPr>
          <a:xfrm>
            <a:off x="788895" y="1792940"/>
            <a:ext cx="3908611" cy="4536141"/>
          </a:xfr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000621"/>
            <a:ext cx="4120778" cy="412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3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SSLA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/>
      <a:lstStyle>
        <a:defPPr>
          <a:defRPr b="0" baseline="0" dirty="0">
            <a:solidFill>
              <a:schemeClr val="tx1">
                <a:lumMod val="65000"/>
                <a:lumOff val="35000"/>
              </a:schemeClr>
            </a:solidFill>
            <a:latin typeface="Calibri" panose="020F0502020204030204" pitchFamily="34" charset="0"/>
            <a:ea typeface="微軟正黑體" panose="020B0604030504040204" pitchFamily="34" charset="-12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SSLAB" id="{054A3823-8F2B-BD4B-8299-6F9D4C81B364}" vid="{448C0E5F-F807-6544-9BA0-C7F20924CB9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NSSLAB</Template>
  <TotalTime>4237</TotalTime>
  <Words>1324</Words>
  <Application>Microsoft Macintosh PowerPoint</Application>
  <PresentationFormat>寬螢幕</PresentationFormat>
  <Paragraphs>289</Paragraphs>
  <Slides>42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42</vt:i4>
      </vt:variant>
    </vt:vector>
  </HeadingPairs>
  <TitlesOfParts>
    <vt:vector size="52" baseType="lpstr">
      <vt:lpstr>Calibri</vt:lpstr>
      <vt:lpstr>Cambria Math</vt:lpstr>
      <vt:lpstr>Helvetica</vt:lpstr>
      <vt:lpstr>Times New Roman</vt:lpstr>
      <vt:lpstr>Tw Cen MT Condensed</vt:lpstr>
      <vt:lpstr>微軟正黑體</vt:lpstr>
      <vt:lpstr>新細明體</vt:lpstr>
      <vt:lpstr>標楷體</vt:lpstr>
      <vt:lpstr>Arial</vt:lpstr>
      <vt:lpstr>NSSLAB</vt:lpstr>
      <vt:lpstr>User Tracking System Based on RFID Signal Proposal</vt:lpstr>
      <vt:lpstr>Outline</vt:lpstr>
      <vt:lpstr>PowerPoint 簡報</vt:lpstr>
      <vt:lpstr>RFID Standard</vt:lpstr>
      <vt:lpstr>RFID Reading Frequency</vt:lpstr>
      <vt:lpstr>RFID Reading Frequency</vt:lpstr>
      <vt:lpstr>RFID Setting</vt:lpstr>
      <vt:lpstr>RFID Setting</vt:lpstr>
      <vt:lpstr>RFID Setting</vt:lpstr>
      <vt:lpstr>RFID Setting</vt:lpstr>
      <vt:lpstr>PowerPoint 簡報</vt:lpstr>
      <vt:lpstr>Backscatter</vt:lpstr>
      <vt:lpstr>Backscatter</vt:lpstr>
      <vt:lpstr>Backscatter</vt:lpstr>
      <vt:lpstr>Backscatter</vt:lpstr>
      <vt:lpstr>Backscatter</vt:lpstr>
      <vt:lpstr>Backscatter</vt:lpstr>
      <vt:lpstr>Backscatter</vt:lpstr>
      <vt:lpstr>Backscatter</vt:lpstr>
      <vt:lpstr>Backscatter</vt:lpstr>
      <vt:lpstr>Backscatter</vt:lpstr>
      <vt:lpstr>UHF EPC</vt:lpstr>
      <vt:lpstr>FM0</vt:lpstr>
      <vt:lpstr>FM0</vt:lpstr>
      <vt:lpstr>MAC Layer</vt:lpstr>
      <vt:lpstr>Query round</vt:lpstr>
      <vt:lpstr>PowerPoint 簡報</vt:lpstr>
      <vt:lpstr>RN16</vt:lpstr>
      <vt:lpstr>Query round</vt:lpstr>
      <vt:lpstr>Query round</vt:lpstr>
      <vt:lpstr>Query round</vt:lpstr>
      <vt:lpstr>Query round</vt:lpstr>
      <vt:lpstr>Query round</vt:lpstr>
      <vt:lpstr>Query round</vt:lpstr>
      <vt:lpstr>Query round</vt:lpstr>
      <vt:lpstr>Query round</vt:lpstr>
      <vt:lpstr>Query round</vt:lpstr>
      <vt:lpstr>Query round</vt:lpstr>
      <vt:lpstr>Related Work </vt:lpstr>
      <vt:lpstr>Related Work </vt:lpstr>
      <vt:lpstr>Related Work 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Multi-Touch in the Air: Device-Free Finger Tracking and Gesture Recognition via COTS RFID</dc:title>
  <dc:creator>誠發 黃</dc:creator>
  <cp:lastModifiedBy>誠發 黃</cp:lastModifiedBy>
  <cp:revision>770</cp:revision>
  <dcterms:created xsi:type="dcterms:W3CDTF">2018-06-25T02:04:20Z</dcterms:created>
  <dcterms:modified xsi:type="dcterms:W3CDTF">2018-07-11T08:24:03Z</dcterms:modified>
</cp:coreProperties>
</file>