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344" r:id="rId4"/>
    <p:sldId id="330" r:id="rId5"/>
    <p:sldId id="331" r:id="rId6"/>
    <p:sldId id="332" r:id="rId7"/>
    <p:sldId id="334" r:id="rId8"/>
    <p:sldId id="335" r:id="rId9"/>
    <p:sldId id="336" r:id="rId10"/>
    <p:sldId id="337" r:id="rId11"/>
    <p:sldId id="345" r:id="rId12"/>
    <p:sldId id="354" r:id="rId13"/>
    <p:sldId id="357" r:id="rId14"/>
    <p:sldId id="355" r:id="rId15"/>
    <p:sldId id="356" r:id="rId16"/>
    <p:sldId id="358" r:id="rId17"/>
    <p:sldId id="359" r:id="rId18"/>
    <p:sldId id="360" r:id="rId19"/>
    <p:sldId id="361" r:id="rId20"/>
    <p:sldId id="362" r:id="rId21"/>
    <p:sldId id="363" r:id="rId22"/>
    <p:sldId id="338" r:id="rId23"/>
    <p:sldId id="377" r:id="rId24"/>
    <p:sldId id="339" r:id="rId25"/>
    <p:sldId id="351" r:id="rId26"/>
    <p:sldId id="340" r:id="rId27"/>
    <p:sldId id="341" r:id="rId28"/>
    <p:sldId id="378" r:id="rId29"/>
    <p:sldId id="346" r:id="rId30"/>
    <p:sldId id="379" r:id="rId31"/>
    <p:sldId id="347" r:id="rId32"/>
    <p:sldId id="380" r:id="rId33"/>
    <p:sldId id="348" r:id="rId34"/>
    <p:sldId id="364" r:id="rId35"/>
    <p:sldId id="372" r:id="rId36"/>
    <p:sldId id="381" r:id="rId37"/>
    <p:sldId id="349" r:id="rId38"/>
    <p:sldId id="368" r:id="rId39"/>
    <p:sldId id="353" r:id="rId40"/>
    <p:sldId id="350" r:id="rId41"/>
    <p:sldId id="370" r:id="rId42"/>
    <p:sldId id="371" r:id="rId43"/>
    <p:sldId id="301" r:id="rId44"/>
    <p:sldId id="3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RFID" id="{3EA3CAAF-261C-BD4E-8DFC-CD96A350342D}">
          <p14:sldIdLst>
            <p14:sldId id="344"/>
            <p14:sldId id="330"/>
            <p14:sldId id="331"/>
            <p14:sldId id="332"/>
            <p14:sldId id="334"/>
            <p14:sldId id="335"/>
            <p14:sldId id="336"/>
            <p14:sldId id="337"/>
            <p14:sldId id="345"/>
            <p14:sldId id="354"/>
            <p14:sldId id="357"/>
            <p14:sldId id="355"/>
            <p14:sldId id="356"/>
            <p14:sldId id="358"/>
            <p14:sldId id="359"/>
            <p14:sldId id="360"/>
            <p14:sldId id="361"/>
            <p14:sldId id="362"/>
            <p14:sldId id="363"/>
            <p14:sldId id="338"/>
            <p14:sldId id="377"/>
            <p14:sldId id="339"/>
            <p14:sldId id="351"/>
            <p14:sldId id="340"/>
            <p14:sldId id="341"/>
            <p14:sldId id="378"/>
            <p14:sldId id="346"/>
            <p14:sldId id="379"/>
            <p14:sldId id="347"/>
            <p14:sldId id="380"/>
            <p14:sldId id="348"/>
            <p14:sldId id="364"/>
            <p14:sldId id="372"/>
            <p14:sldId id="381"/>
            <p14:sldId id="349"/>
            <p14:sldId id="368"/>
            <p14:sldId id="353"/>
          </p14:sldIdLst>
        </p14:section>
        <p14:section name="end" id="{EE857F6F-7FD5-644F-8679-010F7E321B91}">
          <p14:sldIdLst>
            <p14:sldId id="350"/>
            <p14:sldId id="370"/>
            <p14:sldId id="371"/>
            <p14:sldId id="30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4" autoAdjust="0"/>
    <p:restoredTop sz="56811" autoAdjust="0"/>
  </p:normalViewPr>
  <p:slideViewPr>
    <p:cSldViewPr snapToGrid="0" showGuides="1">
      <p:cViewPr>
        <p:scale>
          <a:sx n="110" d="100"/>
          <a:sy n="110" d="100"/>
        </p:scale>
        <p:origin x="144" y="-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www.fcc.gov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499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passive 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會透過穩定的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送能量給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讓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有能量回傳資訊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會根據使用者要做的指示將訊號轉成可傳送的波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81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送到每個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62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同時收到能量及訊息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5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將回應轉成可送的波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49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回送給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收到來自 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包含回傳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及 回復 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39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透過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decode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技術把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拿掉得到正確的 訊號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1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基礎設備介紹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0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最後轉回可被電腦分析的訊號即完成一趟下達指令的流程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0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圖解完後解釋如何解開訊號</a:t>
            </a:r>
            <a:endParaRPr lang="en-US" altLang="zh-TW" dirty="0" smtClean="0"/>
          </a:p>
          <a:p>
            <a:r>
              <a:rPr lang="zh-TW" altLang="en-US" dirty="0" smtClean="0"/>
              <a:t>實體層是透過頻率變化及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encode</a:t>
            </a:r>
            <a:r>
              <a:rPr lang="zh-TW" altLang="en-US" dirty="0" smtClean="0"/>
              <a:t> 做出訊號</a:t>
            </a:r>
            <a:endParaRPr lang="en-US" altLang="zh-TW" dirty="0" smtClean="0"/>
          </a:p>
          <a:p>
            <a:r>
              <a:rPr lang="zh-TW" altLang="en-US" dirty="0" smtClean="0"/>
              <a:t>主要是用 </a:t>
            </a:r>
            <a:r>
              <a:rPr lang="en-US" altLang="zh-TW" dirty="0" smtClean="0"/>
              <a:t>slotted Aloha </a:t>
            </a:r>
            <a:r>
              <a:rPr lang="zh-TW" altLang="en-US" dirty="0" smtClean="0"/>
              <a:t>解決多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的問題</a:t>
            </a:r>
            <a:endParaRPr lang="en-US" altLang="zh-TW" dirty="0" smtClean="0"/>
          </a:p>
          <a:p>
            <a:r>
              <a:rPr lang="zh-TW" altLang="en-US" dirty="0" smtClean="0"/>
              <a:t>接下來解釋這兩層的資訊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65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75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訊號的編碼</a:t>
            </a:r>
            <a:endParaRPr lang="en-US" altLang="zh-TW" dirty="0" smtClean="0"/>
          </a:p>
          <a:p>
            <a:r>
              <a:rPr lang="zh-TW" altLang="en-US" dirty="0" smtClean="0"/>
              <a:t>一個週期分兩小段來看 中間有轉折的為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沒有轉折為 </a:t>
            </a:r>
            <a:r>
              <a:rPr lang="en-US" altLang="zh-TW" dirty="0" smtClean="0"/>
              <a:t>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69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以 </a:t>
            </a:r>
            <a:r>
              <a:rPr kumimoji="1" lang="en-US" altLang="zh-TW" dirty="0" smtClean="0"/>
              <a:t>Tag</a:t>
            </a:r>
            <a:r>
              <a:rPr kumimoji="1" lang="zh-TW" altLang="en-US" dirty="0" smtClean="0"/>
              <a:t> 回傳的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訊號為例</a:t>
            </a:r>
            <a:endParaRPr kumimoji="1" lang="en-US" altLang="zh-TW" dirty="0" smtClean="0"/>
          </a:p>
          <a:p>
            <a:r>
              <a:rPr kumimoji="1" lang="zh-TW" altLang="en-US" dirty="0" smtClean="0"/>
              <a:t>前面是 </a:t>
            </a:r>
            <a:r>
              <a:rPr kumimoji="1" lang="en-US" altLang="zh-TW" smtClean="0"/>
              <a:t>preamble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89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簡單介紹最基本的 </a:t>
            </a:r>
            <a:r>
              <a:rPr kumimoji="1" lang="en-US" altLang="zh-TW" dirty="0" smtClean="0"/>
              <a:t>slotted Aloha</a:t>
            </a:r>
          </a:p>
          <a:p>
            <a:r>
              <a:rPr kumimoji="1" lang="zh-TW" altLang="en-US" dirty="0" smtClean="0"/>
              <a:t>一段訊號運送時間 稱為一個 </a:t>
            </a:r>
            <a:r>
              <a:rPr kumimoji="1" lang="en-US" altLang="zh-TW" dirty="0" smtClean="0"/>
              <a:t>frame</a:t>
            </a:r>
            <a:r>
              <a:rPr kumimoji="1" lang="zh-TW" altLang="en-US" dirty="0" smtClean="0"/>
              <a:t>，所有</a:t>
            </a:r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會在這段時間完成所有事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每個 </a:t>
            </a:r>
            <a:r>
              <a:rPr kumimoji="1" lang="en-US" altLang="zh-TW" dirty="0" smtClean="0"/>
              <a:t>frame </a:t>
            </a:r>
            <a:r>
              <a:rPr kumimoji="1" lang="zh-TW" altLang="en-US" dirty="0" smtClean="0"/>
              <a:t>有許多 </a:t>
            </a:r>
            <a:r>
              <a:rPr kumimoji="1" lang="en-US" altLang="zh-TW" dirty="0" smtClean="0"/>
              <a:t>slots</a:t>
            </a:r>
            <a:r>
              <a:rPr kumimoji="1" lang="zh-TW" altLang="en-US" dirty="0" smtClean="0"/>
              <a:t> 每個 </a:t>
            </a:r>
            <a:r>
              <a:rPr kumimoji="1" lang="en-US" altLang="zh-TW" dirty="0" smtClean="0"/>
              <a:t>tag </a:t>
            </a:r>
            <a:r>
              <a:rPr kumimoji="1" lang="zh-TW" altLang="en-US" dirty="0" smtClean="0"/>
              <a:t>會隨機選擇一個 </a:t>
            </a:r>
            <a:r>
              <a:rPr kumimoji="1" lang="en-US" altLang="zh-TW" dirty="0" smtClean="0"/>
              <a:t>slot </a:t>
            </a:r>
            <a:r>
              <a:rPr kumimoji="1" lang="zh-TW" altLang="en-US" dirty="0" smtClean="0"/>
              <a:t>回傳訊號</a:t>
            </a:r>
            <a:endParaRPr kumimoji="1" lang="en-US" altLang="zh-TW" dirty="0" smtClean="0"/>
          </a:p>
          <a:p>
            <a:r>
              <a:rPr kumimoji="1" lang="zh-TW" altLang="en-US" dirty="0" smtClean="0"/>
              <a:t>每段 </a:t>
            </a:r>
            <a:r>
              <a:rPr kumimoji="1" lang="en-US" altLang="zh-TW" dirty="0" smtClean="0"/>
              <a:t>frame</a:t>
            </a:r>
            <a:r>
              <a:rPr kumimoji="1" lang="zh-TW" altLang="en-US" baseline="0" dirty="0" smtClean="0"/>
              <a:t> 中的 </a:t>
            </a:r>
            <a:r>
              <a:rPr kumimoji="1" lang="en-US" altLang="zh-TW" baseline="0" dirty="0" smtClean="0"/>
              <a:t>slot </a:t>
            </a:r>
            <a:r>
              <a:rPr kumimoji="1" lang="zh-TW" altLang="en-US" baseline="0" dirty="0" smtClean="0"/>
              <a:t>有可能因為不同的需要而有所改變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16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這是一個收到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的正確流程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310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171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Selected command </a:t>
            </a:r>
            <a:r>
              <a:rPr lang="zh-TW" altLang="en-US" dirty="0" smtClean="0"/>
              <a:t>就像字面上的意思一樣</a:t>
            </a:r>
            <a:endParaRPr lang="en-US" altLang="zh-TW" dirty="0" smtClean="0"/>
          </a:p>
          <a:p>
            <a:r>
              <a:rPr lang="zh-TW" altLang="en-US" dirty="0" smtClean="0"/>
              <a:t>可用可不用，主要是用限制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回傳數量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14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2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最傳統最常見的無線辨識碼是所謂的 </a:t>
            </a:r>
            <a:r>
              <a:rPr kumimoji="1" lang="en-US" altLang="zh-TW" dirty="0" smtClean="0"/>
              <a:t>bar code </a:t>
            </a:r>
            <a:endParaRPr kumimoji="1" lang="zh-TW" altLang="en-US" dirty="0" smtClean="0"/>
          </a:p>
          <a:p>
            <a:r>
              <a:rPr kumimoji="1" lang="zh-TW" altLang="en-US" dirty="0" smtClean="0"/>
              <a:t>雖然很方便，但卻有許多缺點必須很近、表面必須乾淨、</a:t>
            </a:r>
            <a:r>
              <a:rPr kumimoji="1" lang="en-US" altLang="zh-TW" dirty="0" smtClean="0"/>
              <a:t>LOS</a:t>
            </a:r>
            <a:endParaRPr kumimoji="1" lang="zh-TW" altLang="en-US" dirty="0" smtClean="0"/>
          </a:p>
          <a:p>
            <a:r>
              <a:rPr kumimoji="1" lang="en-US" altLang="zh-TW" dirty="0" smtClean="0"/>
              <a:t>LOS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tx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之間沒有障礙物</a:t>
            </a:r>
            <a:endParaRPr kumimoji="1" lang="en-US" altLang="zh-TW" dirty="0" smtClean="0"/>
          </a:p>
          <a:p>
            <a:endParaRPr kumimoji="1" lang="zh-TW" altLang="en-US" dirty="0" smtClean="0"/>
          </a:p>
          <a:p>
            <a:r>
              <a:rPr kumimoji="1" lang="en-US" altLang="zh-TW" dirty="0" smtClean="0"/>
              <a:t>RFID</a:t>
            </a:r>
            <a:r>
              <a:rPr kumimoji="1" lang="en-US" altLang="zh-TW" baseline="0" dirty="0" smtClean="0"/>
              <a:t> tag </a:t>
            </a:r>
            <a:r>
              <a:rPr kumimoji="1" lang="zh-TW" altLang="en-US" baseline="0" dirty="0" smtClean="0"/>
              <a:t>可以同時很多一起讀 </a:t>
            </a:r>
            <a:r>
              <a:rPr kumimoji="1" lang="en-US" altLang="zh-TW" baseline="0" dirty="0" smtClean="0"/>
              <a:t>NLOS</a:t>
            </a:r>
            <a:r>
              <a:rPr kumimoji="1" lang="zh-TW" altLang="en-US" baseline="0" dirty="0" smtClean="0"/>
              <a:t> 不易毀損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9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Query </a:t>
            </a:r>
            <a:r>
              <a:rPr lang="zh-TW" altLang="en-US" dirty="0" smtClean="0"/>
              <a:t>階段會 送出一個 </a:t>
            </a:r>
            <a:r>
              <a:rPr lang="en-US" altLang="zh-TW" dirty="0" smtClean="0"/>
              <a:t>0~15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Q</a:t>
            </a:r>
            <a:r>
              <a:rPr lang="zh-TW" altLang="en-US" dirty="0" smtClean="0"/>
              <a:t>值 及 目標參數用來設定要蒐的 </a:t>
            </a:r>
            <a:r>
              <a:rPr lang="en-US" altLang="zh-TW" dirty="0" smtClean="0"/>
              <a:t>tag </a:t>
            </a:r>
          </a:p>
          <a:p>
            <a:r>
              <a:rPr lang="zh-TW" altLang="en-US" dirty="0" smtClean="0"/>
              <a:t>所有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收到此訊息會以 </a:t>
            </a:r>
            <a:r>
              <a:rPr lang="en-US" altLang="zh-TW" dirty="0" smtClean="0"/>
              <a:t>Q</a:t>
            </a:r>
            <a:r>
              <a:rPr lang="zh-TW" altLang="en-US" dirty="0" smtClean="0"/>
              <a:t> 值產生隨機數字開始倒數直到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7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734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倒數到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會回傳 </a:t>
            </a:r>
            <a:r>
              <a:rPr lang="en-US" altLang="zh-TW" dirty="0" smtClean="0"/>
              <a:t>RN16 </a:t>
            </a:r>
            <a:r>
              <a:rPr lang="zh-TW" altLang="en-US" dirty="0" smtClean="0"/>
              <a:t>就是 </a:t>
            </a:r>
            <a:r>
              <a:rPr lang="en-US" altLang="zh-TW" dirty="0" smtClean="0"/>
              <a:t>16</a:t>
            </a:r>
            <a:r>
              <a:rPr lang="en-US" altLang="zh-TW" baseline="0" dirty="0" smtClean="0"/>
              <a:t> bits </a:t>
            </a:r>
            <a:r>
              <a:rPr lang="zh-TW" altLang="en-US" baseline="0" dirty="0" smtClean="0"/>
              <a:t>的隨機數字</a:t>
            </a:r>
            <a:endParaRPr lang="en-US" altLang="zh-TW" baseline="0" dirty="0" smtClean="0"/>
          </a:p>
          <a:p>
            <a:r>
              <a:rPr lang="zh-TW" altLang="en-US" baseline="0" dirty="0" smtClean="0"/>
              <a:t>編碼也是用 </a:t>
            </a:r>
            <a:r>
              <a:rPr lang="en-US" altLang="zh-TW" baseline="0" dirty="0" smtClean="0"/>
              <a:t>FM0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成功收到 </a:t>
            </a:r>
            <a:r>
              <a:rPr lang="en-US" altLang="zh-TW" baseline="0" dirty="0" smtClean="0"/>
              <a:t>RN16</a:t>
            </a:r>
            <a:r>
              <a:rPr lang="zh-TW" altLang="en-US" baseline="0" dirty="0" smtClean="0"/>
              <a:t> 會回復 </a:t>
            </a:r>
            <a:r>
              <a:rPr lang="en-US" altLang="zh-TW" baseline="0" dirty="0" smtClean="0"/>
              <a:t>RN16 </a:t>
            </a:r>
            <a:r>
              <a:rPr lang="zh-TW" altLang="en-US" baseline="0" dirty="0" smtClean="0"/>
              <a:t>以及 </a:t>
            </a:r>
            <a:r>
              <a:rPr lang="en-US" altLang="zh-TW" baseline="0" dirty="0" smtClean="0"/>
              <a:t>ACK</a:t>
            </a:r>
          </a:p>
          <a:p>
            <a:r>
              <a:rPr lang="en-US" altLang="zh-TW" baseline="0" dirty="0" smtClean="0"/>
              <a:t>Tag </a:t>
            </a:r>
            <a:r>
              <a:rPr lang="zh-TW" altLang="en-US" baseline="0" dirty="0" smtClean="0"/>
              <a:t>收到後會回傳 </a:t>
            </a:r>
            <a:r>
              <a:rPr lang="en-US" altLang="zh-TW" baseline="0" dirty="0" smtClean="0"/>
              <a:t>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112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這是實際收到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的訊號圖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072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經過 </a:t>
            </a:r>
            <a:r>
              <a:rPr kumimoji="1" lang="en-US" altLang="zh-TW" dirty="0" smtClean="0"/>
              <a:t>decode </a:t>
            </a:r>
            <a:r>
              <a:rPr kumimoji="1" lang="zh-TW" altLang="en-US" dirty="0" smtClean="0"/>
              <a:t>應該會是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92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465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</a:t>
            </a:r>
            <a:r>
              <a:rPr lang="en-US" altLang="zh-TW" baseline="0" dirty="0" smtClean="0"/>
              <a:t> reader </a:t>
            </a:r>
            <a:r>
              <a:rPr lang="zh-TW" altLang="en-US" dirty="0" smtClean="0"/>
              <a:t>收到不對的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格式，會送 </a:t>
            </a:r>
            <a:r>
              <a:rPr lang="en-US" altLang="zh-TW" dirty="0" smtClean="0"/>
              <a:t>NAK</a:t>
            </a:r>
            <a:r>
              <a:rPr lang="zh-TW" altLang="en-US" dirty="0" smtClean="0"/>
              <a:t> 讓下次 </a:t>
            </a:r>
            <a:r>
              <a:rPr lang="en-US" altLang="zh-TW" dirty="0" smtClean="0"/>
              <a:t>Query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知道沒有這個 </a:t>
            </a:r>
            <a:r>
              <a:rPr lang="en-US" altLang="zh-TW" baseline="0" dirty="0" smtClean="0"/>
              <a:t>ID</a:t>
            </a:r>
          </a:p>
          <a:p>
            <a:r>
              <a:rPr lang="zh-TW" altLang="en-US" baseline="0" dirty="0" smtClean="0"/>
              <a:t>成功的話會用 </a:t>
            </a:r>
            <a:r>
              <a:rPr lang="en-US" altLang="zh-TW" baseline="0" dirty="0" err="1" smtClean="0"/>
              <a:t>QueryRepeat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結束這 </a:t>
            </a:r>
            <a:r>
              <a:rPr lang="en-US" altLang="zh-TW" baseline="0" dirty="0" smtClean="0"/>
              <a:t>slot </a:t>
            </a:r>
            <a:r>
              <a:rPr lang="zh-TW" altLang="en-US" baseline="0" dirty="0" smtClean="0"/>
              <a:t>同時也看下一步要做甚麼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56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其他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會</a:t>
            </a:r>
            <a:endParaRPr lang="en-US" altLang="zh-TW" dirty="0" smtClean="0"/>
          </a:p>
          <a:p>
            <a:r>
              <a:rPr lang="zh-TW" altLang="en-US" dirty="0" smtClean="0"/>
              <a:t>倒數直到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不斷重複以上步驟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018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撞掉失敗，或是沒有人倒數到 </a:t>
            </a:r>
            <a:r>
              <a:rPr kumimoji="1" lang="en-US" altLang="zh-TW" dirty="0" smtClean="0"/>
              <a:t>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547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簡單的有一篇 </a:t>
            </a:r>
            <a:r>
              <a:rPr lang="en-US" altLang="zh-TW" dirty="0" smtClean="0"/>
              <a:t>paper </a:t>
            </a:r>
            <a:r>
              <a:rPr lang="zh-TW" altLang="en-US" dirty="0" smtClean="0"/>
              <a:t>可以看</a:t>
            </a:r>
            <a:endParaRPr lang="en-US" altLang="zh-TW" dirty="0" smtClean="0"/>
          </a:p>
          <a:p>
            <a:r>
              <a:rPr lang="zh-TW" altLang="en-US" dirty="0" smtClean="0"/>
              <a:t>還有 </a:t>
            </a:r>
            <a:r>
              <a:rPr lang="en-US" altLang="zh-TW" dirty="0" smtClean="0"/>
              <a:t>EPC</a:t>
            </a:r>
            <a:r>
              <a:rPr lang="zh-TW" altLang="en-US" dirty="0" smtClean="0"/>
              <a:t> 規格說明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35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有幾種不同的讀取頻率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目前主要是用 </a:t>
            </a:r>
            <a:r>
              <a:rPr kumimoji="1" lang="en-US" altLang="zh-TW" dirty="0" smtClean="0"/>
              <a:t>Ultra</a:t>
            </a:r>
            <a:r>
              <a:rPr kumimoji="1" lang="en-US" altLang="zh-TW" baseline="0" dirty="0" smtClean="0"/>
              <a:t> high</a:t>
            </a:r>
            <a:r>
              <a:rPr kumimoji="1" lang="en-US" altLang="zh-TW" dirty="0" smtClean="0"/>
              <a:t> fr</a:t>
            </a:r>
            <a:r>
              <a:rPr kumimoji="1" lang="en-US" altLang="zh-TW" baseline="0" dirty="0" smtClean="0"/>
              <a:t>eq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59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33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56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所有參考資料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59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151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每個頻段都會經過分配，目前國內使用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的頻段是 </a:t>
            </a:r>
            <a:r>
              <a:rPr lang="en-US" altLang="zh-TW" dirty="0" smtClean="0"/>
              <a:t>922~928 MHz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再來介紹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使用物件及特性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FCC : 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Federal Communications Commission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49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Tag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分成兩種都是靠反射來傳送訊息</a:t>
            </a:r>
            <a:endParaRPr lang="en-US" altLang="zh-TW" baseline="0" dirty="0" smtClean="0"/>
          </a:p>
          <a:p>
            <a:r>
              <a:rPr lang="en-US" altLang="zh-TW" baseline="0" dirty="0" smtClean="0"/>
              <a:t>Passive </a:t>
            </a:r>
            <a:r>
              <a:rPr lang="zh-TW" altLang="en-US" baseline="0" dirty="0" smtClean="0"/>
              <a:t>利用 </a:t>
            </a:r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訊號做充電</a:t>
            </a:r>
            <a:endParaRPr lang="en-US" altLang="zh-TW" baseline="0" dirty="0" smtClean="0"/>
          </a:p>
          <a:p>
            <a:r>
              <a:rPr lang="en-US" altLang="zh-TW" baseline="0" dirty="0" smtClean="0"/>
              <a:t>Active </a:t>
            </a:r>
            <a:r>
              <a:rPr lang="zh-TW" altLang="en-US" baseline="0" dirty="0" smtClean="0"/>
              <a:t>就是 裝電池或有其他充電來源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常用的是 </a:t>
            </a:r>
            <a:r>
              <a:rPr lang="en-US" altLang="zh-TW" dirty="0" smtClean="0"/>
              <a:t>passive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天線基本上有兩種型態</a:t>
            </a:r>
            <a:endParaRPr lang="en-US" altLang="zh-TW" dirty="0" smtClean="0"/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reader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同時扮演 </a:t>
            </a:r>
            <a:r>
              <a:rPr lang="en-US" altLang="zh-TW" baseline="0" dirty="0" err="1" smtClean="0"/>
              <a:t>rx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tx</a:t>
            </a:r>
            <a:r>
              <a:rPr lang="zh-TW" altLang="en-US" baseline="0" dirty="0" smtClean="0"/>
              <a:t> 的角色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7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放在不同位置會有不同的 效果</a:t>
            </a:r>
            <a:endParaRPr lang="en-US" altLang="zh-TW" dirty="0" smtClean="0"/>
          </a:p>
          <a:p>
            <a:r>
              <a:rPr lang="zh-TW" altLang="en-US" dirty="0" smtClean="0"/>
              <a:t>發現右邊這種放法收到的訊號比較好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3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0.jpe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sitebuilderreport.com/stock-u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Course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NSS-Lab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Cheng-Fa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@NCTU EC-614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3915254" y="1457401"/>
            <a:ext cx="1564503" cy="52890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5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568" y="4042058"/>
            <a:ext cx="773619" cy="1427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382" y="4238238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579199" y="4148593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3012" y="4042058"/>
            <a:ext cx="773619" cy="14278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1456" y="4042058"/>
            <a:ext cx="773619" cy="14278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558694" y="3457283"/>
            <a:ext cx="236782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Carrier Wave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9758" y="4034973"/>
            <a:ext cx="776386" cy="14329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0882" y="4034973"/>
            <a:ext cx="776386" cy="143296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360" y="4031978"/>
            <a:ext cx="776386" cy="14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3003" y="4289816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825313" y="4695445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8444752" y="5575018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88997" y="2502791"/>
            <a:ext cx="1257110" cy="23202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995" y="3432285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995" y="4395743"/>
            <a:ext cx="167866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Command</a:t>
            </a:r>
            <a:endParaRPr kumimoji="1" lang="zh-TW" altLang="en-US" sz="36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356812" y="3342640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>
            <a:off x="1837119" y="4395743"/>
            <a:ext cx="0" cy="620574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07334" y="4341644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675814" y="4622182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2282193" y="5592949"/>
            <a:ext cx="1306268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5" y="2502791"/>
            <a:ext cx="1257110" cy="23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TW" sz="3200" b="1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3" y="5061429"/>
            <a:ext cx="776386" cy="1432961"/>
          </a:xfrm>
          <a:prstGeom prst="rect">
            <a:avLst/>
          </a:prstGeom>
        </p:spPr>
      </p:pic>
      <p:sp>
        <p:nvSpPr>
          <p:cNvPr id="8" name="乘號 7"/>
          <p:cNvSpPr/>
          <p:nvPr/>
        </p:nvSpPr>
        <p:spPr>
          <a:xfrm>
            <a:off x="6938753" y="4646973"/>
            <a:ext cx="2259106" cy="2211027"/>
          </a:xfrm>
          <a:prstGeom prst="mathMultiply">
            <a:avLst>
              <a:gd name="adj1" fmla="val 4058"/>
            </a:avLst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4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108141" y="4804744"/>
            <a:ext cx="1990165" cy="17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-327895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1681" y="169186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6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Physical Layer </a:t>
            </a:r>
          </a:p>
        </p:txBody>
      </p:sp>
    </p:spTree>
    <p:extLst>
      <p:ext uri="{BB962C8B-B14F-4D97-AF65-F5344CB8AC3E}">
        <p14:creationId xmlns:p14="http://schemas.microsoft.com/office/powerpoint/2010/main" val="12905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" y="2452536"/>
            <a:ext cx="3886200" cy="2552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07" y="1842524"/>
            <a:ext cx="6426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735360"/>
            <a:ext cx="3886200" cy="2552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39828"/>
            <a:ext cx="4864100" cy="18415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5199460" y="2070076"/>
            <a:ext cx="6169412" cy="369857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992472" y="1842935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217459" y="5609855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41539" y="1691410"/>
            <a:ext cx="1830226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19450" y="1691193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83610" y="1684504"/>
            <a:ext cx="374950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96970" y="1682448"/>
            <a:ext cx="435910" cy="5629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341031" y="1681202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625511" y="1702768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MAC Layer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Based on Framed Slotted Aloha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Each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frame has a number of slots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ach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will reply in one randomly selected slot per frame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number of slots in the frame 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determined by the reader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can be varied on a per frame basis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80"/>
          <a:stretch/>
        </p:blipFill>
        <p:spPr>
          <a:xfrm>
            <a:off x="300027" y="2105839"/>
            <a:ext cx="3079991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5" r="62372"/>
          <a:stretch/>
        </p:blipFill>
        <p:spPr>
          <a:xfrm>
            <a:off x="3445329" y="2105839"/>
            <a:ext cx="1208314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4" r="20742"/>
          <a:stretch/>
        </p:blipFill>
        <p:spPr>
          <a:xfrm>
            <a:off x="4620985" y="2105839"/>
            <a:ext cx="4849586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34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4" t="3929" r="7268" b="6435"/>
          <a:stretch/>
        </p:blipFill>
        <p:spPr>
          <a:xfrm>
            <a:off x="2043955" y="104278"/>
            <a:ext cx="8229600" cy="66354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6753" y="430308"/>
            <a:ext cx="1631576" cy="1326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4984308" y="2123863"/>
            <a:ext cx="6169412" cy="36985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2703539"/>
            <a:ext cx="3886200" cy="25527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759391" y="1896722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002307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78013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70552" y="1807076"/>
            <a:ext cx="29920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550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49672" y="1808622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2399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706872" y="1810179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89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031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96152" y="1807778"/>
            <a:ext cx="41096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61912" y="1807778"/>
            <a:ext cx="3703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8854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16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423912" y="1807076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627112" y="1808491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820152" y="1808491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104632" y="1811594"/>
            <a:ext cx="38048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287512" y="1808491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r="138"/>
          <a:stretch/>
        </p:blipFill>
        <p:spPr>
          <a:xfrm>
            <a:off x="9421585" y="2105839"/>
            <a:ext cx="2432957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signals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receiving the command,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remaining tags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will: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ecrement </a:t>
            </a: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their slot counter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Respond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with a RN16 if their slot counter is set to 0.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process then repeats, with the number of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QueryRepeats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being equal to the number of slots set using the Q parameter. </a:t>
            </a:r>
            <a:endParaRPr lang="en-US" altLang="zh-TW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" y="2162123"/>
            <a:ext cx="12108036" cy="35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928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Fundamental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Michael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Buettner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, David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Wetherall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14th ACM Int. Conf. on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EPCglobal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radio-frequency identity protocols class-1 generation-2 uhf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protocol for communications at 860 mhz-960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mhz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version 2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.0.0. , 2013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Localization 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Jue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Dina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Katabi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Dude, where's my card?: RFID positioning that works with multipath and non-line of sight</a:t>
            </a:r>
            <a:r>
              <a:rPr lang="en-US" altLang="zh-TW" sz="2400" b="1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ACM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SIGCOMM,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2013</a:t>
            </a: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Tracking 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Lei Yang,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Yekui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Tagoram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Real-Time Tracking of Mobile RFID Tags to High Precision Using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Devices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ACM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Int. Conf. on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2014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evice-free 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Wang, Jian Liu,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Yingying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Multi-Touch in the Air: Device-Free Finger Tracking and Gesture Recognition via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INFOCOM,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2018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fontAlgn="base"/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Search tags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Jihong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Yu, Wei Gong,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Jiangchuan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Liu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and Reliable Tag Search in Large-Scale RFID Systems: A Probabilistic Tree-based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Approach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IEEE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INFOCOM,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2017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missing/unknown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tags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Muhammad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Shahzad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Alex X.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Liu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 Reliable Detection and Identification of Missing RFID Tags in the Wild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IEEE/ACM Transactions on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Networking, 2016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Lei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Xie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Wei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Wang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Detection via Physical Layer Analysis for Large-Scale RFID Systems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INFOCOM,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  <a:endParaRPr lang="en-US" altLang="zh-TW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EPC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protocols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Class-1 Gen2 UHF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 for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communications</a:t>
            </a: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endParaRPr lang="zh-TW" alt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SIGCOM</a:t>
            </a:r>
          </a:p>
          <a:p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44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-288759" y="-96253"/>
            <a:ext cx="12705347" cy="7315200"/>
          </a:xfrm>
          <a:prstGeom prst="rect">
            <a:avLst/>
          </a:prstGeom>
          <a:solidFill>
            <a:schemeClr val="tx2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-1588169" y="2641436"/>
            <a:ext cx="1530416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baseline="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Ready to Find an</a:t>
            </a:r>
            <a:r>
              <a:rPr kumimoji="1" lang="en-US" altLang="zh-TW" sz="5400" b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Interesting Domain</a:t>
            </a:r>
            <a:endParaRPr kumimoji="1" lang="zh-TW" altLang="en-US" sz="5400" b="1" baseline="0" dirty="0">
              <a:solidFill>
                <a:schemeClr val="bg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601573" y="2638017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baseline="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26903" y="2644855"/>
            <a:ext cx="1748845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88970" y="2644855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23870" y="2644855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22793" y="2437106"/>
            <a:ext cx="4882243" cy="13388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zh-TW" sz="8100" b="1" baseline="0" dirty="0" smtClean="0">
                <a:solidFill>
                  <a:srgbClr val="FFF2CC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RFID</a:t>
            </a:r>
            <a:endParaRPr lang="zh-TW" altLang="en-US" sz="8100" b="1" baseline="0" dirty="0">
              <a:solidFill>
                <a:srgbClr val="FFF2CC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35339 0.0085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69" y="41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9271 2.96296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3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7.40741E-7 L 0.03698 0.0023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1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-0.19909 0.00231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1" y="11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5" grpId="2"/>
      <p:bldP spid="5" grpId="3"/>
      <p:bldP spid="6" grpId="0"/>
      <p:bldP spid="6" grpId="1"/>
      <p:bldP spid="6" grpId="2"/>
      <p:bldP spid="6" grpId="3"/>
      <p:bldP spid="7" grpId="0"/>
      <p:bldP spid="7" grpId="1"/>
      <p:bldP spid="7" grpId="2"/>
      <p:bldP spid="7" grpId="3"/>
      <p:bldP spid="8" grpId="0"/>
      <p:bldP spid="8" grpId="1"/>
      <p:bldP spid="8" grpId="2"/>
      <p:bldP spid="8" grpId="3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66660"/>
              </p:ext>
            </p:extLst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334963" y="4307305"/>
            <a:ext cx="11659815" cy="11790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03028" y="1457401"/>
            <a:ext cx="11912967" cy="5346278"/>
            <a:chOff x="582" y="776"/>
            <a:chExt cx="4790" cy="3166"/>
          </a:xfrm>
        </p:grpSpPr>
        <p:sp>
          <p:nvSpPr>
            <p:cNvPr id="65" name="Text Box 3"/>
            <p:cNvSpPr txBox="1">
              <a:spLocks noChangeArrowheads="1"/>
            </p:cNvSpPr>
            <p:nvPr/>
          </p:nvSpPr>
          <p:spPr bwMode="auto">
            <a:xfrm>
              <a:off x="4915" y="2346"/>
              <a:ext cx="45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dirty="0">
                  <a:latin typeface="Times New Roman" charset="0"/>
                </a:rPr>
                <a:t>MHz</a:t>
              </a:r>
              <a:endParaRPr lang="en-US" altLang="zh-TW" sz="2400" dirty="0">
                <a:latin typeface="Times New Roman" charset="0"/>
              </a:endParaRPr>
            </a:p>
          </p:txBody>
        </p:sp>
        <p:grpSp>
          <p:nvGrpSpPr>
            <p:cNvPr id="66" name="Group 4"/>
            <p:cNvGrpSpPr>
              <a:grpSpLocks/>
            </p:cNvGrpSpPr>
            <p:nvPr/>
          </p:nvGrpSpPr>
          <p:grpSpPr bwMode="auto">
            <a:xfrm>
              <a:off x="582" y="776"/>
              <a:ext cx="4506" cy="3166"/>
              <a:chOff x="631" y="776"/>
              <a:chExt cx="4881" cy="3166"/>
            </a:xfrm>
          </p:grpSpPr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>
                <a:off x="3216" y="776"/>
                <a:ext cx="1" cy="1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 flipV="1">
                <a:off x="1533" y="84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69" name="Group 7"/>
              <p:cNvGrpSpPr>
                <a:grpSpLocks/>
              </p:cNvGrpSpPr>
              <p:nvPr/>
            </p:nvGrpSpPr>
            <p:grpSpPr bwMode="auto">
              <a:xfrm>
                <a:off x="631" y="1034"/>
                <a:ext cx="4881" cy="2908"/>
                <a:chOff x="631" y="1034"/>
                <a:chExt cx="4881" cy="2908"/>
              </a:xfrm>
            </p:grpSpPr>
            <p:grpSp>
              <p:nvGrpSpPr>
                <p:cNvPr id="70" name="Group 8"/>
                <p:cNvGrpSpPr>
                  <a:grpSpLocks/>
                </p:cNvGrpSpPr>
                <p:nvPr/>
              </p:nvGrpSpPr>
              <p:grpSpPr bwMode="auto">
                <a:xfrm>
                  <a:off x="1536" y="1116"/>
                  <a:ext cx="1703" cy="276"/>
                  <a:chOff x="1476" y="819"/>
                  <a:chExt cx="1719" cy="276"/>
                </a:xfrm>
              </p:grpSpPr>
              <p:sp>
                <p:nvSpPr>
                  <p:cNvPr id="12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76" y="970"/>
                    <a:ext cx="2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07" y="97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819"/>
                    <a:ext cx="1390" cy="2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r>
                      <a:rPr lang="en-US" altLang="zh-TW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FCC</a:t>
                    </a:r>
                    <a:r>
                      <a:rPr lang="zh-TW" altLang="en-US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開放</a:t>
                    </a:r>
                    <a:r>
                      <a:rPr lang="en-US" altLang="zh-TW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RFID</a:t>
                    </a:r>
                    <a:r>
                      <a:rPr lang="zh-TW" altLang="en-US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頻段</a:t>
                    </a:r>
                    <a:endParaRPr lang="zh-TW" altLang="en-US" sz="44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71" name="Rectangle 12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341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TW" altLang="zh-TW" sz="2400">
                    <a:latin typeface="Times New Roman" charset="0"/>
                    <a:ea typeface="標楷體" charset="-120"/>
                  </a:endParaRPr>
                </a:p>
              </p:txBody>
            </p:sp>
            <p:sp>
              <p:nvSpPr>
                <p:cNvPr id="72" name="Rectangle 13"/>
                <p:cNvSpPr>
                  <a:spLocks noChangeArrowheads="1"/>
                </p:cNvSpPr>
                <p:nvPr/>
              </p:nvSpPr>
              <p:spPr bwMode="auto">
                <a:xfrm>
                  <a:off x="1247" y="1833"/>
                  <a:ext cx="984" cy="795"/>
                </a:xfrm>
                <a:prstGeom prst="rect">
                  <a:avLst/>
                </a:prstGeom>
                <a:solidFill>
                  <a:srgbClr val="D4FF9F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中華</a:t>
                  </a:r>
                  <a:r>
                    <a:rPr lang="zh-TW" altLang="en-US" sz="2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電信</a:t>
                  </a:r>
                  <a:endParaRPr lang="en-US" altLang="zh-TW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  <a:p>
                  <a:pPr algn="ctr"/>
                  <a:r>
                    <a:rPr lang="en-US" altLang="zh-TW" sz="2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Up link</a:t>
                  </a:r>
                  <a:endParaRPr lang="zh-TW" altLang="en-US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3" name="Rectangle 14"/>
                <p:cNvSpPr>
                  <a:spLocks noChangeArrowheads="1"/>
                </p:cNvSpPr>
                <p:nvPr/>
              </p:nvSpPr>
              <p:spPr bwMode="auto">
                <a:xfrm>
                  <a:off x="3871" y="1833"/>
                  <a:ext cx="1030" cy="800"/>
                </a:xfrm>
                <a:prstGeom prst="rect">
                  <a:avLst/>
                </a:prstGeom>
                <a:solidFill>
                  <a:srgbClr val="D4FF9F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中華電信</a:t>
                  </a:r>
                </a:p>
                <a:p>
                  <a:pPr algn="ctr"/>
                  <a:r>
                    <a:rPr lang="en-US" altLang="zh-TW" sz="2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Down link </a:t>
                  </a:r>
                  <a:endParaRPr lang="en-US" altLang="zh-TW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13" y="1833"/>
                  <a:ext cx="412" cy="799"/>
                </a:xfrm>
                <a:prstGeom prst="rect">
                  <a:avLst/>
                </a:prstGeom>
                <a:solidFill>
                  <a:srgbClr val="F220ED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bg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RFID</a:t>
                  </a:r>
                  <a:endParaRPr lang="en-US" altLang="zh-TW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75" name="Group 16"/>
                <p:cNvGrpSpPr>
                  <a:grpSpLocks/>
                </p:cNvGrpSpPr>
                <p:nvPr/>
              </p:nvGrpSpPr>
              <p:grpSpPr bwMode="auto">
                <a:xfrm>
                  <a:off x="239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 smtClean="0">
                        <a:latin typeface="Times New Roman" charset="0"/>
                      </a:rPr>
                      <a:t>915</a:t>
                    </a:r>
                    <a:endParaRPr lang="en-US" altLang="zh-TW" sz="26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6" name="Group 19"/>
                <p:cNvGrpSpPr>
                  <a:grpSpLocks/>
                </p:cNvGrpSpPr>
                <p:nvPr/>
              </p:nvGrpSpPr>
              <p:grpSpPr bwMode="auto">
                <a:xfrm>
                  <a:off x="3054" y="2616"/>
                  <a:ext cx="343" cy="719"/>
                  <a:chOff x="6240" y="3597"/>
                  <a:chExt cx="720" cy="1080"/>
                </a:xfrm>
              </p:grpSpPr>
              <p:sp>
                <p:nvSpPr>
                  <p:cNvPr id="1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928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7" name="Group 22"/>
                <p:cNvGrpSpPr>
                  <a:grpSpLocks/>
                </p:cNvGrpSpPr>
                <p:nvPr/>
              </p:nvGrpSpPr>
              <p:grpSpPr bwMode="auto">
                <a:xfrm>
                  <a:off x="2644" y="2624"/>
                  <a:ext cx="343" cy="719"/>
                  <a:chOff x="6240" y="3597"/>
                  <a:chExt cx="720" cy="1080"/>
                </a:xfrm>
              </p:grpSpPr>
              <p:sp>
                <p:nvSpPr>
                  <p:cNvPr id="114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8" name="Group 25"/>
                <p:cNvGrpSpPr>
                  <a:grpSpLocks/>
                </p:cNvGrpSpPr>
                <p:nvPr/>
              </p:nvGrpSpPr>
              <p:grpSpPr bwMode="auto">
                <a:xfrm>
                  <a:off x="206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1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910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9" name="Group 28"/>
                <p:cNvGrpSpPr>
                  <a:grpSpLocks/>
                </p:cNvGrpSpPr>
                <p:nvPr/>
              </p:nvGrpSpPr>
              <p:grpSpPr bwMode="auto">
                <a:xfrm>
                  <a:off x="1066" y="2633"/>
                  <a:ext cx="345" cy="720"/>
                  <a:chOff x="6240" y="3597"/>
                  <a:chExt cx="720" cy="1080"/>
                </a:xfrm>
              </p:grpSpPr>
              <p:sp>
                <p:nvSpPr>
                  <p:cNvPr id="110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0" name="Rectangle 31"/>
                <p:cNvSpPr>
                  <a:spLocks noChangeArrowheads="1"/>
                </p:cNvSpPr>
                <p:nvPr/>
              </p:nvSpPr>
              <p:spPr bwMode="auto">
                <a:xfrm>
                  <a:off x="3653" y="1833"/>
                  <a:ext cx="218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zh-TW" sz="800">
                    <a:latin typeface="Times New Roman" charset="0"/>
                  </a:endParaRPr>
                </a:p>
              </p:txBody>
            </p:sp>
            <p:grpSp>
              <p:nvGrpSpPr>
                <p:cNvPr id="81" name="Group 32"/>
                <p:cNvGrpSpPr>
                  <a:grpSpLocks/>
                </p:cNvGrpSpPr>
                <p:nvPr/>
              </p:nvGrpSpPr>
              <p:grpSpPr bwMode="auto">
                <a:xfrm>
                  <a:off x="3707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940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2" name="Group 35"/>
                <p:cNvGrpSpPr>
                  <a:grpSpLocks/>
                </p:cNvGrpSpPr>
                <p:nvPr/>
              </p:nvGrpSpPr>
              <p:grpSpPr bwMode="auto">
                <a:xfrm>
                  <a:off x="4692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6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955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3" name="Group 38"/>
                <p:cNvGrpSpPr>
                  <a:grpSpLocks/>
                </p:cNvGrpSpPr>
                <p:nvPr/>
              </p:nvGrpSpPr>
              <p:grpSpPr bwMode="auto">
                <a:xfrm>
                  <a:off x="496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4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960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4" name="Group 41"/>
                <p:cNvGrpSpPr>
                  <a:grpSpLocks/>
                </p:cNvGrpSpPr>
                <p:nvPr/>
              </p:nvGrpSpPr>
              <p:grpSpPr bwMode="auto">
                <a:xfrm>
                  <a:off x="135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0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902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5" name="Rectangle 44"/>
                <p:cNvSpPr>
                  <a:spLocks noChangeArrowheads="1"/>
                </p:cNvSpPr>
                <p:nvPr/>
              </p:nvSpPr>
              <p:spPr bwMode="auto">
                <a:xfrm>
                  <a:off x="4855" y="1833"/>
                  <a:ext cx="309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遠傳</a:t>
                  </a:r>
                </a:p>
                <a:p>
                  <a:pPr algn="ctr"/>
                  <a:r>
                    <a:rPr lang="en-US" altLang="zh-TW" sz="24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DL</a:t>
                  </a:r>
                  <a:endParaRPr lang="en-US" altLang="zh-TW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6" name="Rectangle 45"/>
                <p:cNvSpPr>
                  <a:spLocks noChangeArrowheads="1"/>
                </p:cNvSpPr>
                <p:nvPr/>
              </p:nvSpPr>
              <p:spPr bwMode="auto">
                <a:xfrm>
                  <a:off x="2231" y="1833"/>
                  <a:ext cx="328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遠</a:t>
                  </a:r>
                  <a:r>
                    <a:rPr lang="zh-TW" altLang="en-US" sz="28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傳</a:t>
                  </a:r>
                  <a:endParaRPr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  <a:p>
                  <a:pPr algn="ctr"/>
                  <a:r>
                    <a:rPr lang="en-US" altLang="zh-TW" sz="28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UP</a:t>
                  </a:r>
                  <a:endParaRPr lang="zh-TW" altLang="en-US" sz="28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7" name="Rectangle 46"/>
                <p:cNvSpPr>
                  <a:spLocks noChangeArrowheads="1"/>
                </p:cNvSpPr>
                <p:nvPr/>
              </p:nvSpPr>
              <p:spPr bwMode="auto">
                <a:xfrm>
                  <a:off x="3543" y="1833"/>
                  <a:ext cx="100" cy="800"/>
                </a:xfrm>
                <a:prstGeom prst="rect">
                  <a:avLst/>
                </a:prstGeom>
                <a:solidFill>
                  <a:srgbClr val="C5C5C5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Rectangle 47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111" cy="800"/>
                </a:xfrm>
                <a:prstGeom prst="rect">
                  <a:avLst/>
                </a:prstGeom>
                <a:solidFill>
                  <a:srgbClr val="C5C5C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89" name="Group 48"/>
                <p:cNvGrpSpPr>
                  <a:grpSpLocks/>
                </p:cNvGrpSpPr>
                <p:nvPr/>
              </p:nvGrpSpPr>
              <p:grpSpPr bwMode="auto">
                <a:xfrm>
                  <a:off x="631" y="2632"/>
                  <a:ext cx="573" cy="689"/>
                  <a:chOff x="5978" y="3597"/>
                  <a:chExt cx="1202" cy="1034"/>
                </a:xfrm>
              </p:grpSpPr>
              <p:sp>
                <p:nvSpPr>
                  <p:cNvPr id="10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78" y="4091"/>
                    <a:ext cx="1202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891.4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90" name="Group 51"/>
                <p:cNvGrpSpPr>
                  <a:grpSpLocks/>
                </p:cNvGrpSpPr>
                <p:nvPr/>
              </p:nvGrpSpPr>
              <p:grpSpPr bwMode="auto">
                <a:xfrm>
                  <a:off x="3507" y="2637"/>
                  <a:ext cx="367" cy="1305"/>
                  <a:chOff x="3264" y="2496"/>
                  <a:chExt cx="323" cy="618"/>
                </a:xfrm>
              </p:grpSpPr>
              <p:sp>
                <p:nvSpPr>
                  <p:cNvPr id="9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76"/>
                    <a:ext cx="323" cy="1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937</a:t>
                    </a:r>
                  </a:p>
                </p:txBody>
              </p:sp>
            </p:grpSp>
            <p:grpSp>
              <p:nvGrpSpPr>
                <p:cNvPr id="91" name="Group 54"/>
                <p:cNvGrpSpPr>
                  <a:grpSpLocks/>
                </p:cNvGrpSpPr>
                <p:nvPr/>
              </p:nvGrpSpPr>
              <p:grpSpPr bwMode="auto">
                <a:xfrm>
                  <a:off x="891" y="2614"/>
                  <a:ext cx="462" cy="1155"/>
                  <a:chOff x="3264" y="2496"/>
                  <a:chExt cx="405" cy="549"/>
                </a:xfrm>
              </p:grpSpPr>
              <p:sp>
                <p:nvSpPr>
                  <p:cNvPr id="96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7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06"/>
                    <a:ext cx="405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892</a:t>
                    </a:r>
                  </a:p>
                </p:txBody>
              </p:sp>
            </p:grpSp>
            <p:sp>
              <p:nvSpPr>
                <p:cNvPr id="92" name="Line 57"/>
                <p:cNvSpPr>
                  <a:spLocks noChangeShapeType="1"/>
                </p:cNvSpPr>
                <p:nvPr/>
              </p:nvSpPr>
              <p:spPr bwMode="auto">
                <a:xfrm>
                  <a:off x="645" y="2633"/>
                  <a:ext cx="48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534" y="2133"/>
                  <a:ext cx="371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增頻</a:t>
                  </a:r>
                  <a:endParaRPr lang="zh-TW" altLang="en-US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877" y="2083"/>
                  <a:ext cx="46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增頻</a:t>
                  </a:r>
                  <a:endParaRPr lang="zh-TW" altLang="en-US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5" name="AutoShape 60"/>
                <p:cNvSpPr>
                  <a:spLocks noChangeArrowheads="1"/>
                </p:cNvSpPr>
                <p:nvPr/>
              </p:nvSpPr>
              <p:spPr bwMode="auto">
                <a:xfrm>
                  <a:off x="3528" y="1034"/>
                  <a:ext cx="1164" cy="566"/>
                </a:xfrm>
                <a:prstGeom prst="wedgeRoundRectCallout">
                  <a:avLst>
                    <a:gd name="adj1" fmla="val -76013"/>
                    <a:gd name="adj2" fmla="val 97762"/>
                    <a:gd name="adj3" fmla="val 16667"/>
                  </a:avLst>
                </a:prstGeom>
                <a:solidFill>
                  <a:srgbClr val="FFD5F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國內</a:t>
                  </a:r>
                  <a:r>
                    <a:rPr lang="en-US" altLang="zh-TW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RFID</a:t>
                  </a:r>
                  <a:r>
                    <a:rPr lang="zh-TW" altLang="en-US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頻段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08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88209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690325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9"/>
          <a:stretch/>
        </p:blipFill>
        <p:spPr>
          <a:xfrm>
            <a:off x="6923314" y="2000621"/>
            <a:ext cx="3598264" cy="4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6623</TotalTime>
  <Words>1640</Words>
  <Application>Microsoft Macintosh PowerPoint</Application>
  <PresentationFormat>寬螢幕</PresentationFormat>
  <Paragraphs>381</Paragraphs>
  <Slides>44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4" baseType="lpstr">
      <vt:lpstr>Calibri</vt:lpstr>
      <vt:lpstr>Cambria Math</vt:lpstr>
      <vt:lpstr>Helvetica</vt:lpstr>
      <vt:lpstr>Times New Roman</vt:lpstr>
      <vt:lpstr>Tw Cen MT Condensed</vt:lpstr>
      <vt:lpstr>微軟正黑體</vt:lpstr>
      <vt:lpstr>新細明體</vt:lpstr>
      <vt:lpstr>標楷體</vt:lpstr>
      <vt:lpstr>Arial</vt:lpstr>
      <vt:lpstr>NSSLAB</vt:lpstr>
      <vt:lpstr>Freshman Training Course RFID</vt:lpstr>
      <vt:lpstr>Outline</vt:lpstr>
      <vt:lpstr>PowerPoint 簡報</vt:lpstr>
      <vt:lpstr>RFID Standard</vt:lpstr>
      <vt:lpstr>RFID Reading Frequency</vt:lpstr>
      <vt:lpstr>RFID Reading Frequency</vt:lpstr>
      <vt:lpstr>RFID Setting</vt:lpstr>
      <vt:lpstr>RFID Setting</vt:lpstr>
      <vt:lpstr>RFID Setting</vt:lpstr>
      <vt:lpstr>RFID Setting</vt:lpstr>
      <vt:lpstr>PowerPoint 簡報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UHF EPC</vt:lpstr>
      <vt:lpstr>UHF EPC</vt:lpstr>
      <vt:lpstr>FM0</vt:lpstr>
      <vt:lpstr>FM0</vt:lpstr>
      <vt:lpstr>MAC Layer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PowerPoint 簡報</vt:lpstr>
      <vt:lpstr>RN16</vt:lpstr>
      <vt:lpstr>Query round</vt:lpstr>
      <vt:lpstr>Query round</vt:lpstr>
      <vt:lpstr>Query round</vt:lpstr>
      <vt:lpstr>Query round</vt:lpstr>
      <vt:lpstr>Related Work </vt:lpstr>
      <vt:lpstr>Related Work </vt:lpstr>
      <vt:lpstr>Related Work </vt:lpstr>
      <vt:lpstr>Reference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1008</cp:revision>
  <dcterms:created xsi:type="dcterms:W3CDTF">2018-06-25T02:04:20Z</dcterms:created>
  <dcterms:modified xsi:type="dcterms:W3CDTF">2018-08-14T01:39:16Z</dcterms:modified>
</cp:coreProperties>
</file>