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mp4" ContentType="video/mp4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03" r:id="rId4"/>
    <p:sldId id="306" r:id="rId5"/>
    <p:sldId id="314" r:id="rId6"/>
    <p:sldId id="304" r:id="rId7"/>
    <p:sldId id="308" r:id="rId8"/>
    <p:sldId id="307" r:id="rId9"/>
    <p:sldId id="309" r:id="rId10"/>
    <p:sldId id="310" r:id="rId11"/>
    <p:sldId id="311" r:id="rId12"/>
    <p:sldId id="312" r:id="rId13"/>
    <p:sldId id="313" r:id="rId14"/>
    <p:sldId id="305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27C6DAD-B983-8E4B-B112-2961C46DA862}">
          <p14:sldIdLst>
            <p14:sldId id="256"/>
            <p14:sldId id="257"/>
          </p14:sldIdLst>
        </p14:section>
        <p14:section name="channel" id="{148FA8C7-D0F7-D049-81A9-6EB3443E076F}">
          <p14:sldIdLst>
            <p14:sldId id="303"/>
            <p14:sldId id="306"/>
            <p14:sldId id="314"/>
          </p14:sldIdLst>
        </p14:section>
        <p14:section name="Friis" id="{C428E832-B5F1-8843-AEE0-707319BB8BD9}">
          <p14:sldIdLst>
            <p14:sldId id="304"/>
            <p14:sldId id="308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RFID" id="{3EA3CAAF-261C-BD4E-8DFC-CD96A350342D}">
          <p14:sldIdLst>
            <p14:sldId id="305"/>
          </p14:sldIdLst>
        </p14:section>
        <p14:section name="end" id="{EE857F6F-7FD5-644F-8679-010F7E321B9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70032" autoAdjust="0"/>
  </p:normalViewPr>
  <p:slideViewPr>
    <p:cSldViewPr snapToGrid="0" showGuides="1">
      <p:cViewPr varScale="1">
        <p:scale>
          <a:sx n="69" d="100"/>
          <a:sy n="69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A10C-87C9-49E5-AE05-110105D8C539}" type="datetimeFigureOut">
              <a:rPr lang="zh-TW" altLang="en-US" smtClean="0"/>
              <a:t>2018/7/4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9334-C2B5-40DC-A82F-94CC416C9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94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en.wikipedia.org/wiki/Directivity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90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通常會用 </a:t>
            </a:r>
            <a:r>
              <a:rPr kumimoji="1" lang="en-US" altLang="zh-TW" dirty="0" smtClean="0"/>
              <a:t>gain </a:t>
            </a:r>
            <a:r>
              <a:rPr kumimoji="1" lang="zh-TW" altLang="en-US" dirty="0" smtClean="0"/>
              <a:t>表達天線的 </a:t>
            </a:r>
            <a:r>
              <a:rPr kumimoji="1" lang="en-US" altLang="zh-TW" dirty="0" smtClean="0"/>
              <a:t>performance </a:t>
            </a:r>
            <a:endParaRPr kumimoji="1" lang="zh-TW" altLang="en-US" dirty="0" smtClean="0"/>
          </a:p>
          <a:p>
            <a:r>
              <a:rPr kumimoji="1" lang="en-US" altLang="zh-TW" dirty="0" err="1" smtClean="0"/>
              <a:t>Friis</a:t>
            </a:r>
            <a:r>
              <a:rPr kumimoji="1" lang="en-US" altLang="zh-TW" baseline="0" dirty="0" smtClean="0"/>
              <a:t> </a:t>
            </a:r>
            <a:r>
              <a:rPr kumimoji="1" lang="zh-TW" altLang="en-US" baseline="0" dirty="0" smtClean="0"/>
              <a:t>認為</a:t>
            </a:r>
            <a:r>
              <a:rPr kumimoji="1" lang="zh-TW" altLang="en-US" dirty="0" smtClean="0"/>
              <a:t>現有的公式都太多係數要記</a:t>
            </a:r>
            <a:endParaRPr kumimoji="1" lang="en-US" altLang="zh-TW" dirty="0" smtClean="0"/>
          </a:p>
          <a:p>
            <a:r>
              <a:rPr kumimoji="1" lang="en-US" altLang="zh-TW" dirty="0" smtClean="0"/>
              <a:t>Capture area </a:t>
            </a:r>
            <a:r>
              <a:rPr kumimoji="1" lang="zh-TW" altLang="en-US" dirty="0" smtClean="0"/>
              <a:t>展現 </a:t>
            </a:r>
            <a:r>
              <a:rPr kumimoji="1" lang="en-US" altLang="zh-TW" dirty="0" smtClean="0"/>
              <a:t>free space radio</a:t>
            </a:r>
            <a:r>
              <a:rPr kumimoji="1" lang="en-US" altLang="zh-TW" baseline="0" dirty="0" smtClean="0"/>
              <a:t> circuit </a:t>
            </a:r>
            <a:r>
              <a:rPr kumimoji="1" lang="zh-TW" altLang="en-US" baseline="0" dirty="0" smtClean="0"/>
              <a:t>的特色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7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3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D_{t}  and D_{r}  are the antenna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irectivity"/>
              </a:rPr>
              <a:t>directivities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antenna directivities are linear values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看個角度的訊號最強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7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點來源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最後還是加入了 </a:t>
            </a:r>
            <a:r>
              <a:rPr kumimoji="1" lang="en-US" altLang="zh-TW" dirty="0" smtClean="0"/>
              <a:t>directivity </a:t>
            </a:r>
            <a:r>
              <a:rPr kumimoji="1" lang="zh-TW" altLang="en-US" dirty="0" smtClean="0"/>
              <a:t>來呈現天線的效能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9334-C2B5-40DC-A82F-94CC416C97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9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0" y="6611967"/>
            <a:ext cx="11273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2" name="矩形 11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5360" y="1718786"/>
            <a:ext cx="11521280" cy="4590533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 algn="r"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7" name="矩形 16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6504885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 rot="5400000">
            <a:off x="7435403" y="2116982"/>
            <a:ext cx="6873577" cy="2639617"/>
            <a:chOff x="0" y="-27384"/>
            <a:chExt cx="12192000" cy="1619722"/>
          </a:xfrm>
        </p:grpSpPr>
        <p:sp>
          <p:nvSpPr>
            <p:cNvPr id="24" name="矩形 23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0" y="6611968"/>
            <a:ext cx="9552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72284" y="577167"/>
            <a:ext cx="2084355" cy="5732153"/>
          </a:xfrm>
          <a:prstGeom prst="rect">
            <a:avLst/>
          </a:prstGeom>
        </p:spPr>
        <p:txBody>
          <a:bodyPr vert="eaVert"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13727" y="6377965"/>
            <a:ext cx="135128" cy="468000"/>
            <a:chOff x="10965754" y="6374643"/>
            <a:chExt cx="135128" cy="365125"/>
          </a:xfrm>
        </p:grpSpPr>
        <p:sp>
          <p:nvSpPr>
            <p:cNvPr id="13" name="矩形 1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35360" y="6429403"/>
            <a:ext cx="755758" cy="365125"/>
          </a:xfrm>
          <a:prstGeom prst="rect">
            <a:avLst/>
          </a:prstGeom>
        </p:spPr>
        <p:txBody>
          <a:bodyPr/>
          <a:lstStyle>
            <a:lvl1pPr algn="r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132582"/>
            <a:ext cx="582756" cy="353303"/>
          </a:xfrm>
          <a:prstGeom prst="rect">
            <a:avLst/>
          </a:prstGeom>
          <a:effectLst/>
        </p:spPr>
      </p:pic>
      <p:sp>
        <p:nvSpPr>
          <p:cNvPr id="15" name="直排文字版面配置區 2">
            <a:extLst>
              <a:ext uri="{FF2B5EF4-FFF2-40B4-BE49-F238E27FC236}">
                <a16:creationId xmlns="" xmlns:a16="http://schemas.microsoft.com/office/drawing/2014/main" id="{5B0754CD-A593-D647-8F43-33A88CDADB61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335360" y="564936"/>
            <a:ext cx="8984218" cy="5744384"/>
          </a:xfrm>
          <a:prstGeom prst="rect">
            <a:avLst/>
          </a:prstGeom>
        </p:spPr>
        <p:txBody>
          <a:bodyPr vert="eaVert"/>
          <a:lstStyle>
            <a:lvl1pPr marL="358775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6800" indent="-3476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1613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30388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7383" y="1237699"/>
            <a:ext cx="6880001" cy="430870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3ED851A-5624-9445-94A3-FC256390EFF0}"/>
              </a:ext>
            </a:extLst>
          </p:cNvPr>
          <p:cNvGrpSpPr/>
          <p:nvPr/>
        </p:nvGrpSpPr>
        <p:grpSpPr>
          <a:xfrm>
            <a:off x="0" y="22578"/>
            <a:ext cx="9189156" cy="6858000"/>
            <a:chOff x="0" y="0"/>
            <a:chExt cx="5965889" cy="6858000"/>
          </a:xfrm>
        </p:grpSpPr>
        <p:sp>
          <p:nvSpPr>
            <p:cNvPr id="21" name="箭號: 五邊形 12">
              <a:extLst>
                <a:ext uri="{FF2B5EF4-FFF2-40B4-BE49-F238E27FC236}">
                  <a16:creationId xmlns="" xmlns:a16="http://schemas.microsoft.com/office/drawing/2014/main" id="{7DED8486-E1FD-814E-B2DE-F488A3CEA671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五邊形 12">
              <a:extLst>
                <a:ext uri="{FF2B5EF4-FFF2-40B4-BE49-F238E27FC236}">
                  <a16:creationId xmlns="" xmlns:a16="http://schemas.microsoft.com/office/drawing/2014/main" id="{8C392F49-5181-FA4B-9412-A387B34C316C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五邊形 12">
              <a:extLst>
                <a:ext uri="{FF2B5EF4-FFF2-40B4-BE49-F238E27FC236}">
                  <a16:creationId xmlns="" xmlns:a16="http://schemas.microsoft.com/office/drawing/2014/main" id="{A2A2AEE9-8884-2D45-AA3A-3CE8B669A441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13"/>
          <p:cNvSpPr/>
          <p:nvPr/>
        </p:nvSpPr>
        <p:spPr>
          <a:xfrm>
            <a:off x="0" y="5546422"/>
            <a:ext cx="12199440" cy="1346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3376" y="2069196"/>
            <a:ext cx="7623306" cy="20560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5400" b="1" baseline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-24681" y="6597353"/>
            <a:ext cx="1222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2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2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2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59" y="4396680"/>
            <a:ext cx="7623307" cy="6528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25" name="圖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2" b="16307"/>
          <a:stretch/>
        </p:blipFill>
        <p:spPr>
          <a:xfrm>
            <a:off x="-24681" y="6002063"/>
            <a:ext cx="12224121" cy="946589"/>
          </a:xfrm>
          <a:prstGeom prst="rect">
            <a:avLst/>
          </a:prstGeom>
        </p:spPr>
      </p:pic>
      <p:cxnSp>
        <p:nvCxnSpPr>
          <p:cNvPr id="7" name="直線接點 6"/>
          <p:cNvCxnSpPr>
            <a:cxnSpLocks/>
          </p:cNvCxnSpPr>
          <p:nvPr/>
        </p:nvCxnSpPr>
        <p:spPr>
          <a:xfrm>
            <a:off x="311393" y="4256833"/>
            <a:ext cx="764727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12"/>
          <p:cNvSpPr/>
          <p:nvPr/>
        </p:nvSpPr>
        <p:spPr>
          <a:xfrm>
            <a:off x="-609" y="-657"/>
            <a:ext cx="12188760" cy="127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="" xmlns:a16="http://schemas.microsoft.com/office/drawing/2014/main" id="{CB4F27FF-A5B2-0945-A886-8994C9CF0F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359" y="5964545"/>
            <a:ext cx="7181860" cy="30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編輯報告日期與地點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="" xmlns:a16="http://schemas.microsoft.com/office/drawing/2014/main" id="{1CE5651F-F4F6-9D45-A553-66B6FFCA522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5359" y="5614640"/>
            <a:ext cx="7181860" cy="316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zh-TW" altLang="en-US" dirty="0"/>
              <a:t>編輯姓名與信箱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B22815-3E3B-0B48-9DCA-B05C2D5B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588" y="128433"/>
            <a:ext cx="1995852" cy="9289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3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21" name="矩形 2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360" y="1700808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81328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0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2" name="矩形 3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r="23072"/>
          <a:stretch/>
        </p:blipFill>
        <p:spPr>
          <a:xfrm>
            <a:off x="6786909" y="189"/>
            <a:ext cx="5405091" cy="6857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ECCA331-FFA6-F840-9C60-BF25ACF3BDB5}"/>
              </a:ext>
            </a:extLst>
          </p:cNvPr>
          <p:cNvGrpSpPr/>
          <p:nvPr/>
        </p:nvGrpSpPr>
        <p:grpSpPr>
          <a:xfrm>
            <a:off x="0" y="0"/>
            <a:ext cx="9189156" cy="6858000"/>
            <a:chOff x="0" y="0"/>
            <a:chExt cx="5965889" cy="6858000"/>
          </a:xfrm>
        </p:grpSpPr>
        <p:sp>
          <p:nvSpPr>
            <p:cNvPr id="13" name="箭號: 五邊形 12">
              <a:extLst>
                <a:ext uri="{FF2B5EF4-FFF2-40B4-BE49-F238E27FC236}">
                  <a16:creationId xmlns="" xmlns:a16="http://schemas.microsoft.com/office/drawing/2014/main" id="{1ECC6466-4EFD-5345-BC17-67AB57731DB7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五邊形 12">
              <a:extLst>
                <a:ext uri="{FF2B5EF4-FFF2-40B4-BE49-F238E27FC236}">
                  <a16:creationId xmlns="" xmlns:a16="http://schemas.microsoft.com/office/drawing/2014/main" id="{6CF55724-0A99-E64A-AB4C-0938CB62E153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箭號: 五邊形 12">
              <a:extLst>
                <a:ext uri="{FF2B5EF4-FFF2-40B4-BE49-F238E27FC236}">
                  <a16:creationId xmlns="" xmlns:a16="http://schemas.microsoft.com/office/drawing/2014/main" id="{D65D1FB8-4CF4-8B4A-A307-6F7F618C0D88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924" y="1052736"/>
            <a:ext cx="7476698" cy="30963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 b="1" baseline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23924" y="4221088"/>
            <a:ext cx="7476698" cy="1284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2303463" algn="l"/>
              </a:tabLst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0" y="6611967"/>
            <a:ext cx="53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C27645-19DC-4542-810A-E94761D6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63"/>
            <a:ext cx="1500546" cy="6984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7" name="矩形 16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43" name="矩形 42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3" name="內容版面配置區 2">
            <a:extLst>
              <a:ext uri="{FF2B5EF4-FFF2-40B4-BE49-F238E27FC236}">
                <a16:creationId xmlns="" xmlns:a16="http://schemas.microsoft.com/office/drawing/2014/main" id="{9D1178A4-A62F-AE47-B4FD-DFBDEBC0B7E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1688042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18BDE748-AF06-9848-B53D-40087470A38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4425" y="1694425"/>
            <a:ext cx="5662215" cy="4623671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11" name="矩形 10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35360" y="1681163"/>
            <a:ext cx="5662215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84440" cy="5212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30" name="矩形 29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9A4A12A5-18A4-CA4A-8E68-97EAFD1992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21" name="內容版面配置區 2">
            <a:extLst>
              <a:ext uri="{FF2B5EF4-FFF2-40B4-BE49-F238E27FC236}">
                <a16:creationId xmlns="" xmlns:a16="http://schemas.microsoft.com/office/drawing/2014/main" id="{E09B3CAD-22B9-BC48-9D7D-2345FF14DD3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72200" y="2291060"/>
            <a:ext cx="5662215" cy="4020653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-27384"/>
            <a:ext cx="12192000" cy="1619722"/>
            <a:chOff x="0" y="-27384"/>
            <a:chExt cx="12192000" cy="1619722"/>
          </a:xfrm>
        </p:grpSpPr>
        <p:sp>
          <p:nvSpPr>
            <p:cNvPr id="9" name="矩形 8"/>
            <p:cNvSpPr/>
            <p:nvPr/>
          </p:nvSpPr>
          <p:spPr>
            <a:xfrm>
              <a:off x="0" y="-27383"/>
              <a:ext cx="12192000" cy="16197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-27384"/>
              <a:ext cx="12192000" cy="1556793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-27383"/>
              <a:ext cx="12192000" cy="14847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5360" y="344799"/>
            <a:ext cx="11521280" cy="1112602"/>
          </a:xfrm>
          <a:prstGeom prst="rect">
            <a:avLst/>
          </a:prstGeom>
        </p:spPr>
        <p:txBody>
          <a:bodyPr anchor="b"/>
          <a:lstStyle>
            <a:lvl1pPr>
              <a:defRPr sz="5400" b="1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6" name="矩形 25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9"/>
          <p:cNvSpPr txBox="1"/>
          <p:nvPr/>
        </p:nvSpPr>
        <p:spPr>
          <a:xfrm>
            <a:off x="918116" y="6611969"/>
            <a:ext cx="11273884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335360" y="6504887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1" name="矩形 20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文字方塊 9"/>
          <p:cNvSpPr txBox="1"/>
          <p:nvPr/>
        </p:nvSpPr>
        <p:spPr>
          <a:xfrm>
            <a:off x="0" y="6611969"/>
            <a:ext cx="12192000" cy="24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DADA6C2-E637-F642-95E5-0309E3EB9F41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C3424005-2947-5749-B94D-7EE01D59B97D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78B68587-E393-9C46-A4CA-137BCC2B13AD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五邊形 12"/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0" y="6611967"/>
            <a:ext cx="3935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2" name="矩形 21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18" name="內容版面配置區 2">
            <a:extLst>
              <a:ext uri="{FF2B5EF4-FFF2-40B4-BE49-F238E27FC236}">
                <a16:creationId xmlns="" xmlns:a16="http://schemas.microsoft.com/office/drawing/2014/main" id="{BB9680E6-3D9F-FF42-BA19-F206A773FE6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640" y="552970"/>
            <a:ext cx="5760000" cy="5756350"/>
          </a:xfrm>
          <a:prstGeom prst="rect">
            <a:avLst/>
          </a:prstGeom>
        </p:spPr>
        <p:txBody>
          <a:bodyPr/>
          <a:lstStyle>
            <a:lvl1pPr marL="403225" indent="-3921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baseline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108562A-19D8-3347-A5CB-8FD2094D2AC6}"/>
              </a:ext>
            </a:extLst>
          </p:cNvPr>
          <p:cNvGrpSpPr/>
          <p:nvPr/>
        </p:nvGrpSpPr>
        <p:grpSpPr>
          <a:xfrm>
            <a:off x="0" y="0"/>
            <a:ext cx="5965889" cy="6858000"/>
            <a:chOff x="0" y="0"/>
            <a:chExt cx="5965889" cy="6858000"/>
          </a:xfrm>
        </p:grpSpPr>
        <p:sp>
          <p:nvSpPr>
            <p:cNvPr id="16" name="箭號: 五邊形 12">
              <a:extLst>
                <a:ext uri="{FF2B5EF4-FFF2-40B4-BE49-F238E27FC236}">
                  <a16:creationId xmlns="" xmlns:a16="http://schemas.microsoft.com/office/drawing/2014/main" id="{0350FA7D-8512-F24E-9F36-7F4296D197F2}"/>
                </a:ext>
              </a:extLst>
            </p:cNvPr>
            <p:cNvSpPr/>
            <p:nvPr/>
          </p:nvSpPr>
          <p:spPr>
            <a:xfrm>
              <a:off x="37787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五邊形 12">
              <a:extLst>
                <a:ext uri="{FF2B5EF4-FFF2-40B4-BE49-F238E27FC236}">
                  <a16:creationId xmlns="" xmlns:a16="http://schemas.microsoft.com/office/drawing/2014/main" id="{125DE2BA-1E8B-2447-AEBE-4BDB2873316E}"/>
                </a:ext>
              </a:extLst>
            </p:cNvPr>
            <p:cNvSpPr/>
            <p:nvPr/>
          </p:nvSpPr>
          <p:spPr>
            <a:xfrm>
              <a:off x="165169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五邊形 12">
              <a:extLst>
                <a:ext uri="{FF2B5EF4-FFF2-40B4-BE49-F238E27FC236}">
                  <a16:creationId xmlns="" xmlns:a16="http://schemas.microsoft.com/office/drawing/2014/main" id="{467877CF-B77C-BE4F-8D6F-89063BBFC3DE}"/>
                </a:ext>
              </a:extLst>
            </p:cNvPr>
            <p:cNvSpPr/>
            <p:nvPr/>
          </p:nvSpPr>
          <p:spPr>
            <a:xfrm>
              <a:off x="0" y="0"/>
              <a:ext cx="5588010" cy="6858000"/>
            </a:xfrm>
            <a:prstGeom prst="homePlate">
              <a:avLst>
                <a:gd name="adj" fmla="val 151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0" y="548680"/>
            <a:ext cx="5760640" cy="5760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100882" y="6374643"/>
            <a:ext cx="755758" cy="365125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 b="1" baseline="0">
                <a:latin typeface="Calibri" panose="020F0502020204030204" pitchFamily="34" charset="0"/>
              </a:defRPr>
            </a:lvl1pPr>
          </a:lstStyle>
          <a:p>
            <a:fld id="{3EBBE1F4-AE36-AD42-8177-96288CD18AD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0" y="6611967"/>
            <a:ext cx="1219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Copyright © NETWORKING AND</a:t>
            </a:r>
            <a:r>
              <a:rPr lang="en-US" altLang="zh-TW" sz="1000" b="0" baseline="0" dirty="0">
                <a:solidFill>
                  <a:schemeClr val="bg1">
                    <a:lumMod val="65000"/>
                  </a:schemeClr>
                </a:solidFill>
                <a:latin typeface="Tw Cen MT Condensed" panose="020B0606020104020203" pitchFamily="34" charset="0"/>
              </a:rPr>
              <a:t> SENSING SYSTEMS LABORATORY, CS, NCTU. All rights reserved.</a:t>
            </a:r>
            <a:endParaRPr lang="en-US" altLang="zh-TW" sz="1000" b="0" dirty="0">
              <a:solidFill>
                <a:schemeClr val="bg1">
                  <a:lumMod val="65000"/>
                </a:schemeClr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10965754" y="6381328"/>
            <a:ext cx="135128" cy="468000"/>
            <a:chOff x="10965754" y="6374643"/>
            <a:chExt cx="135128" cy="365125"/>
          </a:xfrm>
        </p:grpSpPr>
        <p:sp>
          <p:nvSpPr>
            <p:cNvPr id="28" name="矩形 27"/>
            <p:cNvSpPr/>
            <p:nvPr/>
          </p:nvSpPr>
          <p:spPr>
            <a:xfrm>
              <a:off x="10965754" y="6374643"/>
              <a:ext cx="66836" cy="365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1034046" y="6374643"/>
              <a:ext cx="6683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r="13400"/>
          <a:stretch/>
        </p:blipFill>
        <p:spPr>
          <a:xfrm>
            <a:off x="11273884" y="130053"/>
            <a:ext cx="582756" cy="353303"/>
          </a:xfrm>
          <a:prstGeom prst="rect">
            <a:avLst/>
          </a:prstGeom>
          <a:effectLst/>
        </p:spPr>
      </p:pic>
      <p:sp>
        <p:nvSpPr>
          <p:cNvPr id="22" name="標題 1">
            <a:extLst>
              <a:ext uri="{FF2B5EF4-FFF2-40B4-BE49-F238E27FC236}">
                <a16:creationId xmlns="" xmlns:a16="http://schemas.microsoft.com/office/drawing/2014/main" id="{6E193196-9107-784C-A964-C67153D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548680"/>
            <a:ext cx="4451128" cy="14401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24" name="文字版面配置區 3">
            <a:extLst>
              <a:ext uri="{FF2B5EF4-FFF2-40B4-BE49-F238E27FC236}">
                <a16:creationId xmlns="" xmlns:a16="http://schemas.microsoft.com/office/drawing/2014/main" id="{5922BEEB-F3AC-E443-B34D-CE264A98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5362" y="2060848"/>
            <a:ext cx="4451127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57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builderreport.com/stock-up" TargetMode="External"/><Relationship Id="rId4" Type="http://schemas.openxmlformats.org/officeDocument/2006/relationships/hyperlink" Target="https://en.wikipedia.org/wiki/Friis_transmission_equ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atico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Freshman Training Shop</a:t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zh-TW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5360" y="4396680"/>
            <a:ext cx="7754198" cy="652815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NCTU NSS 2018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Chengfa</a:t>
            </a:r>
            <a:r>
              <a:rPr lang="en-US" altLang="zh-TW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2018.08. @NCTU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EC-345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Cheng-Fa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</p:spPr>
            <p:txBody>
              <a:bodyPr/>
              <a:lstStyle/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 smtClean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𝑑𝐵𝑚</m:t>
                      </m:r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  <m:r>
                        <a:rPr kumimoji="1" lang="en-US" altLang="zh-TW" sz="4000" b="0" i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</a:rPr>
                        <m:t>+20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i="1">
                          <a:latin typeface="Cambria Math" charset="0"/>
                        </a:rPr>
                        <m:t>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zh-TW" sz="4000" i="1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kumimoji="1" lang="en-US" altLang="zh-TW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/>
              </a:p>
              <a:p>
                <a:pPr marL="11112" indent="0" algn="ctr">
                  <a:lnSpc>
                    <a:spcPct val="150000"/>
                  </a:lnSpc>
                  <a:buNone/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775" y="1770422"/>
                <a:ext cx="9668449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Directivities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</p:spPr>
            <p:txBody>
              <a:bodyPr/>
              <a:lstStyle/>
              <a:p>
                <a:pPr marL="11112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1−</m:t>
                          </m:r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𝑐𝑜𝑠</m:t>
                          </m:r>
                          <m:f>
                            <m:fPr>
                              <m:ctrlPr>
                                <a:rPr kumimoji="1" lang="mr-IN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fPr>
                            <m:num>
                              <m:r>
                                <a:rPr kumimoji="1" lang="mr-IN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1" lang="en-US" altLang="zh-TW" sz="40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en-US" altLang="zh-TW" sz="4000" b="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11112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40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𝑑𝐵𝑖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=10</m:t>
                      </m:r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</m:oMath>
                  </m:oMathPara>
                </a14:m>
                <a:endParaRPr kumimoji="1" lang="zh-TW" altLang="en-US" sz="4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1067" y="2311600"/>
                <a:ext cx="5306976" cy="46109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816" y="1612508"/>
            <a:ext cx="5133945" cy="513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Isotropic Radiator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Isotropic_radiator_animation_240x240x8frame_0.4sec_OoP7iC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90950" y="1770063"/>
            <a:ext cx="4611688" cy="4611687"/>
          </a:xfrm>
        </p:spPr>
      </p:pic>
    </p:spTree>
    <p:extLst>
      <p:ext uri="{BB962C8B-B14F-4D97-AF65-F5344CB8AC3E}">
        <p14:creationId xmlns:p14="http://schemas.microsoft.com/office/powerpoint/2010/main" val="39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 txBox="1">
                <a:spLocks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2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1" y="2685808"/>
                <a:ext cx="3840855" cy="1178870"/>
              </a:xfrm>
              <a:prstGeom prst="rect">
                <a:avLst/>
              </a:prstGeom>
              <a:blipFill rotWithShape="0"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i="1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742" y="2592588"/>
                <a:ext cx="4072140" cy="1365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/>
          <p:cNvCxnSpPr/>
          <p:nvPr/>
        </p:nvCxnSpPr>
        <p:spPr>
          <a:xfrm>
            <a:off x="4437475" y="3275243"/>
            <a:ext cx="2385996" cy="0"/>
          </a:xfrm>
          <a:prstGeom prst="straightConnector1">
            <a:avLst/>
          </a:prstGeom>
          <a:ln w="165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3159486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5689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https://www.flaticon.com/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https://www.sitebuilderreport.com/stock-up</a:t>
            </a:r>
            <a:endParaRPr kumimoji="1"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r>
              <a:rPr lang="en-US" altLang="zh-TW" dirty="0" smtClean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https://en.wikipedia.org/wiki/Friis_transmission_equation</a:t>
            </a:r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TW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200000"/>
              </a:lnSpc>
            </a:pP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1700811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15441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Signal Representation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General form</a:t>
            </a:r>
          </a:p>
          <a:p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TW" sz="3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Called the canonical representation of a </a:t>
            </a:r>
          </a:p>
          <a:p>
            <a:pPr marL="11112" indent="0">
              <a:buNone/>
            </a:pPr>
            <a:r>
              <a:rPr kumimoji="1" lang="en-US" altLang="zh-TW" sz="3600" dirty="0" smtClean="0">
                <a:latin typeface="Times New Roman" charset="0"/>
                <a:ea typeface="Times New Roman" charset="0"/>
                <a:cs typeface="Times New Roman" charset="0"/>
              </a:rPr>
              <a:t>    band-pass signal</a:t>
            </a:r>
            <a:endParaRPr kumimoji="1" lang="en-US" altLang="zh-TW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12"/>
          <p:cNvSpPr txBox="1"/>
          <p:nvPr/>
        </p:nvSpPr>
        <p:spPr>
          <a:xfrm>
            <a:off x="1643881" y="3353525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amplitude 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3928020" y="3353525"/>
            <a:ext cx="1713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frequency</a:t>
            </a:r>
            <a:endParaRPr lang="en-US" sz="28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14"/>
          <p:cNvSpPr txBox="1"/>
          <p:nvPr/>
        </p:nvSpPr>
        <p:spPr>
          <a:xfrm>
            <a:off x="7017508" y="3353525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charset="0"/>
                <a:ea typeface="Times New Roman" charset="0"/>
                <a:cs typeface="Times New Roman" charset="0"/>
              </a:rPr>
              <a:t>phase</a:t>
            </a:r>
            <a:endParaRPr lang="en-US" sz="2200" b="1" dirty="0">
              <a:solidFill>
                <a:schemeClr val="accent2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" name="Straight Arrow Connector 16"/>
          <p:cNvCxnSpPr>
            <a:stCxn id="5" idx="0"/>
          </p:cNvCxnSpPr>
          <p:nvPr/>
        </p:nvCxnSpPr>
        <p:spPr>
          <a:xfrm flipV="1">
            <a:off x="2560158" y="2862542"/>
            <a:ext cx="1367862" cy="49098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8"/>
          <p:cNvCxnSpPr>
            <a:stCxn id="6" idx="0"/>
          </p:cNvCxnSpPr>
          <p:nvPr/>
        </p:nvCxnSpPr>
        <p:spPr>
          <a:xfrm flipV="1">
            <a:off x="4784954" y="2969226"/>
            <a:ext cx="701446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1"/>
          <p:cNvCxnSpPr>
            <a:stCxn id="7" idx="0"/>
          </p:cNvCxnSpPr>
          <p:nvPr/>
        </p:nvCxnSpPr>
        <p:spPr>
          <a:xfrm flipH="1" flipV="1">
            <a:off x="6862021" y="2969226"/>
            <a:ext cx="687043" cy="3842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17" y="2486003"/>
            <a:ext cx="4576515" cy="400045"/>
          </a:xfrm>
          <a:prstGeom prst="rect">
            <a:avLst/>
          </a:prstGeom>
        </p:spPr>
      </p:pic>
      <p:cxnSp>
        <p:nvCxnSpPr>
          <p:cNvPr id="25" name="直線箭頭接點 24"/>
          <p:cNvCxnSpPr/>
          <p:nvPr/>
        </p:nvCxnSpPr>
        <p:spPr>
          <a:xfrm flipV="1">
            <a:off x="7549064" y="6232845"/>
            <a:ext cx="3889472" cy="7886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/>
          <p:cNvCxnSpPr/>
          <p:nvPr/>
        </p:nvCxnSpPr>
        <p:spPr>
          <a:xfrm flipH="1" flipV="1">
            <a:off x="8373576" y="3511655"/>
            <a:ext cx="40225" cy="322257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8395140" y="3925692"/>
            <a:ext cx="2989795" cy="2365651"/>
            <a:chOff x="8395140" y="3925692"/>
            <a:chExt cx="2989795" cy="2365651"/>
          </a:xfrm>
        </p:grpSpPr>
        <p:cxnSp>
          <p:nvCxnSpPr>
            <p:cNvPr id="29" name="直線箭頭接點 28"/>
            <p:cNvCxnSpPr/>
            <p:nvPr/>
          </p:nvCxnSpPr>
          <p:spPr>
            <a:xfrm flipV="1">
              <a:off x="8395140" y="4584615"/>
              <a:ext cx="2428370" cy="170672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597983" y="3925692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8001664" y="2925170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Q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1278740" y="5900876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8413801" y="4584615"/>
            <a:ext cx="2409709" cy="1687664"/>
            <a:chOff x="8413801" y="4584615"/>
            <a:chExt cx="2409709" cy="1687664"/>
          </a:xfrm>
        </p:grpSpPr>
        <p:sp>
          <p:nvSpPr>
            <p:cNvPr id="33" name="文字方塊 32"/>
            <p:cNvSpPr txBox="1"/>
            <p:nvPr/>
          </p:nvSpPr>
          <p:spPr>
            <a:xfrm>
              <a:off x="9081663" y="4734399"/>
              <a:ext cx="786952" cy="58477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kumimoji="1" lang="en-US" altLang="zh-TW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TW" sz="3200" b="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(t)</a:t>
              </a:r>
              <a:endParaRPr kumimoji="1" lang="zh-TW" altLang="en-US" sz="3200" b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8413801" y="4584615"/>
              <a:ext cx="2409709" cy="1687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895053" y="5640073"/>
            <a:ext cx="2733404" cy="1094159"/>
            <a:chOff x="8895053" y="5640073"/>
            <a:chExt cx="2733404" cy="1094159"/>
          </a:xfrm>
        </p:grpSpPr>
        <p:sp>
          <p:nvSpPr>
            <p:cNvPr id="15" name="弧線 14"/>
            <p:cNvSpPr/>
            <p:nvPr/>
          </p:nvSpPr>
          <p:spPr>
            <a:xfrm>
              <a:off x="8895053" y="5766318"/>
              <a:ext cx="528868" cy="967914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139" y="5640073"/>
              <a:ext cx="2110318" cy="456285"/>
            </a:xfrm>
            <a:prstGeom prst="rect">
              <a:avLst/>
            </a:prstGeom>
          </p:spPr>
        </p:pic>
      </p:grpSp>
      <p:sp>
        <p:nvSpPr>
          <p:cNvPr id="27" name="文字方塊 26"/>
          <p:cNvSpPr txBox="1"/>
          <p:nvPr/>
        </p:nvSpPr>
        <p:spPr>
          <a:xfrm>
            <a:off x="9084775" y="4737511"/>
            <a:ext cx="786952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en-US" altLang="zh-TW" sz="32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(t)</a:t>
            </a:r>
            <a:endParaRPr kumimoji="1" lang="zh-TW" altLang="en-US" sz="3200" b="0" baseline="0" dirty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9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Channel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  <a:p>
            <a:pPr>
              <a:lnSpc>
                <a:spcPct val="150000"/>
              </a:lnSpc>
            </a:pPr>
            <a:r>
              <a:rPr lang="en-US" altLang="zh-TW" sz="3200" b="1" dirty="0" smtClean="0">
                <a:latin typeface="Times New Roman" charset="0"/>
                <a:ea typeface="Times New Roman" charset="0"/>
                <a:cs typeface="Times New Roman" charset="0"/>
              </a:rPr>
              <a:t>RFID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-148281"/>
            <a:ext cx="12282616" cy="7364627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335362" y="2441032"/>
            <a:ext cx="11521280" cy="4610906"/>
          </a:xfrm>
          <a:prstGeom prst="rect">
            <a:avLst/>
          </a:prstGeom>
        </p:spPr>
        <p:txBody>
          <a:bodyPr/>
          <a:lstStyle>
            <a:lvl1pPr marL="403225" indent="-3921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808038" indent="-4048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57288" indent="-3492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516063" indent="-358775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1876425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Helvetica" pitchFamily="2" charset="0"/>
              <a:buChar char="●"/>
              <a:tabLst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3200" b="1" dirty="0" err="1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lang="en-US" altLang="zh-TW" sz="3200" b="1" dirty="0" smtClean="0">
                <a:solidFill>
                  <a:srgbClr val="FFFF00"/>
                </a:solidFill>
                <a:latin typeface="Times New Roman" charset="0"/>
                <a:ea typeface="Times New Roman" charset="0"/>
                <a:cs typeface="Times New Roman" charset="0"/>
              </a:rPr>
              <a:t> Transmission Equation</a:t>
            </a:r>
          </a:p>
        </p:txBody>
      </p:sp>
    </p:spTree>
    <p:extLst>
      <p:ext uri="{BB962C8B-B14F-4D97-AF65-F5344CB8AC3E}">
        <p14:creationId xmlns:p14="http://schemas.microsoft.com/office/powerpoint/2010/main" val="111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48" y="3548417"/>
            <a:ext cx="6086277" cy="30203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Why </a:t>
            </a:r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Dispense with the usage of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directivity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or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gain</a:t>
            </a: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 when describing antenna performance</a:t>
            </a:r>
          </a:p>
          <a:p>
            <a:pPr>
              <a:lnSpc>
                <a:spcPct val="150000"/>
              </a:lnSpc>
            </a:pPr>
            <a:r>
              <a:rPr kumimoji="1" lang="en-US" altLang="zh-TW" sz="3200" dirty="0" smtClean="0">
                <a:latin typeface="Times New Roman" charset="0"/>
                <a:ea typeface="Times New Roman" charset="0"/>
                <a:cs typeface="Times New Roman" charset="0"/>
              </a:rPr>
              <a:t>Descriptor of antenna </a:t>
            </a:r>
            <a:r>
              <a:rPr kumimoji="1" lang="en-US" altLang="zh-TW" sz="32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capture area</a:t>
            </a:r>
            <a:endParaRPr kumimoji="1" lang="zh-TW" altLang="en-US" sz="32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73" y="3739487"/>
            <a:ext cx="5673752" cy="28156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Times New Roman" charset="0"/>
                <a:ea typeface="Times New Roman" charset="0"/>
                <a:cs typeface="Times New Roman" charset="0"/>
              </a:rPr>
              <a:t>Friis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’ Original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</p:spPr>
            <p:txBody>
              <a:bodyPr/>
              <a:lstStyle/>
              <a:p>
                <a:pPr marL="1111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=(</m:t>
                      </m:r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zh-TW" sz="40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zh-TW" sz="40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4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TW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TW" sz="4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1700808"/>
                <a:ext cx="3840855" cy="1178870"/>
              </a:xfrm>
              <a:blipFill rotWithShape="0">
                <a:blip r:embed="rId3"/>
                <a:stretch>
                  <a:fillRect b="-10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available at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output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power fed into the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 input terminals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rx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the effective area of </a:t>
                </a:r>
                <a:r>
                  <a:rPr kumimoji="1" lang="en-US" altLang="zh-TW" sz="2400" dirty="0" err="1">
                    <a:latin typeface="Times New Roman" charset="0"/>
                    <a:ea typeface="Times New Roman" charset="0"/>
                    <a:cs typeface="Times New Roman" charset="0"/>
                  </a:rPr>
                  <a:t>tx</a:t>
                </a:r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antenna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d : distance between antennas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kumimoji="1" lang="en-US" altLang="zh-TW" sz="2400" dirty="0">
                    <a:latin typeface="Times New Roman" charset="0"/>
                    <a:ea typeface="Times New Roman" charset="0"/>
                    <a:cs typeface="Times New Roman" charset="0"/>
                  </a:rPr>
                  <a:t> : wavelength</a:t>
                </a:r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2" y="3047627"/>
                <a:ext cx="758360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206" t="-2111" b="-50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Contemporary Formula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E1F4-AE36-AD42-8177-96288CD18AD2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Few follower of </a:t>
                </a:r>
                <a:r>
                  <a:rPr kumimoji="1" lang="en-US" altLang="zh-TW" sz="3200" dirty="0" err="1" smtClean="0">
                    <a:latin typeface="Times New Roman" charset="0"/>
                    <a:ea typeface="Times New Roman" charset="0"/>
                    <a:cs typeface="Times New Roman" charset="0"/>
                  </a:rPr>
                  <a:t>Friis</a:t>
                </a: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zh-TW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Replacing the effective antenna areas with directivity counterparts yields</a:t>
                </a:r>
              </a:p>
              <a:p>
                <a:pPr marL="1111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TW" sz="40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TW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sz="4000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kumimoji="1" lang="en-US" altLang="zh-TW" sz="4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sz="4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sz="40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(</m:t>
                          </m:r>
                          <m:f>
                            <m:fPr>
                              <m:ctrlPr>
                                <a:rPr kumimoji="1" lang="mr-IN" altLang="zh-TW" sz="40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TW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TW" sz="400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r>
                                <a:rPr kumimoji="1" lang="en-US" altLang="zh-TW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</m:den>
                          </m:f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sz="40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TW" sz="4000" dirty="0"/>
              </a:p>
              <a:p>
                <a:pPr>
                  <a:lnSpc>
                    <a:spcPct val="150000"/>
                  </a:lnSpc>
                </a:pPr>
                <a:endParaRPr kumimoji="1" lang="zh-TW" altLang="en-US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r="-8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>
          <a:defRPr b="0" baseline="0" dirty="0">
            <a:solidFill>
              <a:schemeClr val="tx1">
                <a:lumMod val="65000"/>
                <a:lumOff val="35000"/>
              </a:schemeClr>
            </a:solidFill>
            <a:latin typeface="Calibri" panose="020F0502020204030204" pitchFamily="34" charset="0"/>
            <a:ea typeface="微軟正黑體" panose="020B0604030504040204" pitchFamily="34" charset="-12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SLAB" id="{054A3823-8F2B-BD4B-8299-6F9D4C81B364}" vid="{448C0E5F-F807-6544-9BA0-C7F20924CB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NSSLAB</Template>
  <TotalTime>2210</TotalTime>
  <Words>198</Words>
  <Application>Microsoft Macintosh PowerPoint</Application>
  <PresentationFormat>寬螢幕</PresentationFormat>
  <Paragraphs>97</Paragraphs>
  <Slides>15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Calibri</vt:lpstr>
      <vt:lpstr>Cambria Math</vt:lpstr>
      <vt:lpstr>Helvetica</vt:lpstr>
      <vt:lpstr>Mangal</vt:lpstr>
      <vt:lpstr>Tw Cen MT Condensed</vt:lpstr>
      <vt:lpstr>微軟正黑體</vt:lpstr>
      <vt:lpstr>新細明體</vt:lpstr>
      <vt:lpstr>Arial</vt:lpstr>
      <vt:lpstr>Times New Roman</vt:lpstr>
      <vt:lpstr>NSSLAB</vt:lpstr>
      <vt:lpstr>Freshman Training Shop Signal</vt:lpstr>
      <vt:lpstr>Outline</vt:lpstr>
      <vt:lpstr>Outline</vt:lpstr>
      <vt:lpstr>Signal Representation</vt:lpstr>
      <vt:lpstr>PowerPoint 簡報</vt:lpstr>
      <vt:lpstr>Outline</vt:lpstr>
      <vt:lpstr>Why Friis’ Formula</vt:lpstr>
      <vt:lpstr>Friis’ Original Formula</vt:lpstr>
      <vt:lpstr>Contemporary Formula</vt:lpstr>
      <vt:lpstr>Contemporary Formula</vt:lpstr>
      <vt:lpstr>Directivities</vt:lpstr>
      <vt:lpstr>Isotropic Radiator</vt:lpstr>
      <vt:lpstr>PowerPoint 簡報</vt:lpstr>
      <vt:lpstr>Outline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Multi-Touch in the Air: Device-Free Finger Tracking and Gesture Recognition via COTS RFID</dc:title>
  <dc:creator>誠發 黃</dc:creator>
  <cp:lastModifiedBy>誠發 黃</cp:lastModifiedBy>
  <cp:revision>295</cp:revision>
  <dcterms:created xsi:type="dcterms:W3CDTF">2018-06-25T02:04:20Z</dcterms:created>
  <dcterms:modified xsi:type="dcterms:W3CDTF">2018-07-04T08:59:35Z</dcterms:modified>
</cp:coreProperties>
</file>