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mp4" ContentType="video/mp4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303" r:id="rId4"/>
    <p:sldId id="306" r:id="rId5"/>
    <p:sldId id="314" r:id="rId6"/>
    <p:sldId id="315" r:id="rId7"/>
    <p:sldId id="319" r:id="rId8"/>
    <p:sldId id="317" r:id="rId9"/>
    <p:sldId id="316" r:id="rId10"/>
    <p:sldId id="323" r:id="rId11"/>
    <p:sldId id="321" r:id="rId12"/>
    <p:sldId id="322" r:id="rId13"/>
    <p:sldId id="324" r:id="rId14"/>
    <p:sldId id="325" r:id="rId15"/>
    <p:sldId id="326" r:id="rId16"/>
    <p:sldId id="327" r:id="rId17"/>
    <p:sldId id="328" r:id="rId18"/>
    <p:sldId id="318" r:id="rId19"/>
    <p:sldId id="304" r:id="rId20"/>
    <p:sldId id="308" r:id="rId21"/>
    <p:sldId id="307" r:id="rId22"/>
    <p:sldId id="309" r:id="rId23"/>
    <p:sldId id="310" r:id="rId24"/>
    <p:sldId id="311" r:id="rId25"/>
    <p:sldId id="312" r:id="rId26"/>
    <p:sldId id="313" r:id="rId27"/>
    <p:sldId id="305" r:id="rId28"/>
    <p:sldId id="30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27C6DAD-B983-8E4B-B112-2961C46DA862}">
          <p14:sldIdLst>
            <p14:sldId id="256"/>
            <p14:sldId id="257"/>
          </p14:sldIdLst>
        </p14:section>
        <p14:section name="channel" id="{148FA8C7-D0F7-D049-81A9-6EB3443E076F}">
          <p14:sldIdLst>
            <p14:sldId id="303"/>
            <p14:sldId id="306"/>
            <p14:sldId id="314"/>
            <p14:sldId id="315"/>
            <p14:sldId id="319"/>
            <p14:sldId id="317"/>
            <p14:sldId id="316"/>
            <p14:sldId id="323"/>
            <p14:sldId id="321"/>
            <p14:sldId id="322"/>
            <p14:sldId id="324"/>
            <p14:sldId id="325"/>
            <p14:sldId id="326"/>
            <p14:sldId id="327"/>
            <p14:sldId id="328"/>
            <p14:sldId id="318"/>
          </p14:sldIdLst>
        </p14:section>
        <p14:section name="Friis" id="{C428E832-B5F1-8843-AEE0-707319BB8BD9}">
          <p14:sldIdLst>
            <p14:sldId id="304"/>
            <p14:sldId id="308"/>
            <p14:sldId id="307"/>
            <p14:sldId id="309"/>
            <p14:sldId id="310"/>
            <p14:sldId id="311"/>
            <p14:sldId id="312"/>
            <p14:sldId id="313"/>
          </p14:sldIdLst>
        </p14:section>
        <p14:section name="RFID" id="{3EA3CAAF-261C-BD4E-8DFC-CD96A350342D}">
          <p14:sldIdLst>
            <p14:sldId id="305"/>
          </p14:sldIdLst>
        </p14:section>
        <p14:section name="end" id="{EE857F6F-7FD5-644F-8679-010F7E321B91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1" autoAdjust="0"/>
    <p:restoredTop sz="89824" autoAdjust="0"/>
  </p:normalViewPr>
  <p:slideViewPr>
    <p:cSldViewPr snapToGrid="0" showGuides="1">
      <p:cViewPr>
        <p:scale>
          <a:sx n="71" d="100"/>
          <a:sy n="71" d="100"/>
        </p:scale>
        <p:origin x="29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A10C-87C9-49E5-AE05-110105D8C539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F9334-C2B5-40DC-A82F-94CC416C9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4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Relationship Id="rId3" Type="http://schemas.openxmlformats.org/officeDocument/2006/relationships/hyperlink" Target="https://en.wikipedia.org/wiki/Directivity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01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最後還是加入了 </a:t>
            </a:r>
            <a:r>
              <a:rPr kumimoji="1" lang="en-US" altLang="zh-TW" dirty="0" smtClean="0"/>
              <a:t>directivity </a:t>
            </a:r>
            <a:r>
              <a:rPr kumimoji="1" lang="zh-TW" altLang="en-US" dirty="0" smtClean="0"/>
              <a:t>來呈現天線的效能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892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freq.     </a:t>
                </a:r>
                <a14:m>
                  <m:oMath xmlns:m="http://schemas.openxmlformats.org/officeDocument/2006/math">
                    <m:r>
                      <a:rPr kumimoji="1" lang="en-US" altLang="zh-TW" sz="1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=2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</m:oMath>
                </a14:m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</a:t>
                </a:r>
                <a:r>
                  <a:rPr kumimoji="1" lang="en-US" altLang="zh-TW" baseline="0" dirty="0" smtClean="0"/>
                  <a:t>.     </a:t>
                </a:r>
                <a:r>
                  <a:rPr kumimoji="1" lang="en-US" altLang="zh-TW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𝜔</a:t>
                </a:r>
                <a:r>
                  <a:rPr kumimoji="1" lang="en-US" altLang="zh-TW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=2𝜋𝑓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075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freq.     </a:t>
                </a:r>
                <a14:m>
                  <m:oMath xmlns:m="http://schemas.openxmlformats.org/officeDocument/2006/math">
                    <m:r>
                      <a:rPr kumimoji="1" lang="en-US" altLang="zh-TW" sz="1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=2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</m:oMath>
                </a14:m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</a:t>
                </a:r>
                <a:r>
                  <a:rPr kumimoji="1" lang="en-US" altLang="zh-TW" baseline="0" dirty="0" smtClean="0"/>
                  <a:t>.     </a:t>
                </a:r>
                <a:r>
                  <a:rPr kumimoji="1" lang="en-US" altLang="zh-TW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𝜔</a:t>
                </a:r>
                <a:r>
                  <a:rPr kumimoji="1" lang="en-US" altLang="zh-TW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=2𝜋𝑓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761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Time domain </a:t>
            </a:r>
            <a:r>
              <a:rPr kumimoji="1" lang="zh-TW" altLang="en-US" dirty="0" smtClean="0"/>
              <a:t>送</a:t>
            </a:r>
          </a:p>
          <a:p>
            <a:r>
              <a:rPr kumimoji="1" lang="en-US" altLang="zh-TW" dirty="0" smtClean="0"/>
              <a:t>Frequency</a:t>
            </a:r>
            <a:r>
              <a:rPr kumimoji="1" lang="en-US" altLang="zh-TW" baseline="0" dirty="0" smtClean="0"/>
              <a:t> domain </a:t>
            </a:r>
            <a:r>
              <a:rPr kumimoji="1" lang="zh-TW" altLang="en-US" baseline="0" dirty="0" smtClean="0"/>
              <a:t>分析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234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通常會用 </a:t>
            </a:r>
            <a:r>
              <a:rPr kumimoji="1" lang="en-US" altLang="zh-TW" dirty="0" smtClean="0"/>
              <a:t>gain </a:t>
            </a:r>
            <a:r>
              <a:rPr kumimoji="1" lang="zh-TW" altLang="en-US" dirty="0" smtClean="0"/>
              <a:t>表達天線的 </a:t>
            </a:r>
            <a:r>
              <a:rPr kumimoji="1" lang="en-US" altLang="zh-TW" dirty="0" smtClean="0"/>
              <a:t>performance </a:t>
            </a:r>
            <a:endParaRPr kumimoji="1" lang="zh-TW" altLang="en-US" dirty="0" smtClean="0"/>
          </a:p>
          <a:p>
            <a:r>
              <a:rPr kumimoji="1" lang="en-US" altLang="zh-TW" dirty="0" err="1" smtClean="0"/>
              <a:t>Friis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認為</a:t>
            </a:r>
            <a:r>
              <a:rPr kumimoji="1" lang="zh-TW" altLang="en-US" dirty="0" smtClean="0"/>
              <a:t>現有的公式都太多係數要記</a:t>
            </a:r>
            <a:endParaRPr kumimoji="1" lang="en-US" altLang="zh-TW" dirty="0" smtClean="0"/>
          </a:p>
          <a:p>
            <a:r>
              <a:rPr kumimoji="1" lang="en-US" altLang="zh-TW" dirty="0" smtClean="0"/>
              <a:t>Capture area </a:t>
            </a:r>
            <a:r>
              <a:rPr kumimoji="1" lang="zh-TW" altLang="en-US" dirty="0" smtClean="0"/>
              <a:t>展現 </a:t>
            </a:r>
            <a:r>
              <a:rPr kumimoji="1" lang="en-US" altLang="zh-TW" dirty="0" smtClean="0"/>
              <a:t>free space radio</a:t>
            </a:r>
            <a:r>
              <a:rPr kumimoji="1" lang="en-US" altLang="zh-TW" baseline="0" dirty="0" smtClean="0"/>
              <a:t> circuit </a:t>
            </a:r>
            <a:r>
              <a:rPr kumimoji="1" lang="zh-TW" altLang="en-US" baseline="0" dirty="0" smtClean="0"/>
              <a:t>的特色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770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33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D_{t}  and D_{r}  are the antenna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irectivity"/>
              </a:rPr>
              <a:t>directivities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antenna directivities are linear values</a:t>
            </a:r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380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看個角度的訊號最強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78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點來源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203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=""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=""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=""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=""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=""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=""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=""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=""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=""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=""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=""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=""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=""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=""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=""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=""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=""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=""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=""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=""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=""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=""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=""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=""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=""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Relationship Id="rId5" Type="http://schemas.openxmlformats.org/officeDocument/2006/relationships/image" Target="../media/image31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4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builderreport.com/stock-up" TargetMode="External"/><Relationship Id="rId4" Type="http://schemas.openxmlformats.org/officeDocument/2006/relationships/hyperlink" Target="https://en.wikipedia.org/wiki/Friis_transmission_equ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laticon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Freshman </a:t>
            </a:r>
            <a:r>
              <a:rPr lang="en-US" altLang="zh-TW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Course</a:t>
            </a:r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6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endParaRPr lang="zh-TW" altLang="en-US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60" y="4396680"/>
            <a:ext cx="7754198" cy="652815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NCTU NSS 2018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Chengfa</a:t>
            </a:r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Huang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2018.08. @NCTU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EC-345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Willy Cheng-Fa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2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10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Small-Scale Fading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575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Coherence Time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v.s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 Doppler Spread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Coherence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rgbClr val="FF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the time duration over which 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:r>
                  <a:rPr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channel impulse 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response</a:t>
                </a:r>
                <a:r>
                  <a:rPr lang="en-US" altLang="zh-TW" sz="3200" dirty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is considered to 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be not </a:t>
                </a:r>
                <a:r>
                  <a:rPr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varying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Doppler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Spread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chemeClr val="accent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the difference between the </a:t>
                </a:r>
                <a:r>
                  <a:rPr kumimoji="1" lang="en-US" altLang="zh-TW" sz="3200" dirty="0" smtClean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Doppler shifts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of two paths</a:t>
                </a:r>
              </a:p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40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40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40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40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TW" sz="40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5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94" y="1968500"/>
            <a:ext cx="2552700" cy="2298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067" y="1905000"/>
            <a:ext cx="3073400" cy="2362200"/>
          </a:xfrm>
          <a:prstGeom prst="rect">
            <a:avLst/>
          </a:prstGeom>
        </p:spPr>
      </p:pic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611887" y="1935506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554980" y="2895597"/>
            <a:ext cx="100380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324390" y="4592171"/>
            <a:ext cx="2443298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time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538715" y="4592171"/>
            <a:ext cx="244810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Doppler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89522" y="5513782"/>
            <a:ext cx="2531462" cy="6463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6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Slow Fading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b="0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</a:t>
                </a:r>
                <a:r>
                  <a:rPr kumimoji="1" lang="en-US" altLang="zh-TW" sz="36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  <a:blipFill rotWithShape="0">
                <a:blip r:embed="rId7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1458911" y="1625461"/>
            <a:ext cx="2174249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29024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6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94" y="1968500"/>
            <a:ext cx="2552700" cy="2298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067" y="1905000"/>
            <a:ext cx="3073400" cy="2362200"/>
          </a:xfrm>
          <a:prstGeom prst="rect">
            <a:avLst/>
          </a:prstGeom>
        </p:spPr>
      </p:pic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611887" y="1935506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554980" y="2895597"/>
            <a:ext cx="100380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71593" y="5513782"/>
            <a:ext cx="2351926" cy="6463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600" b="0" baseline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Fast Fading</a:t>
            </a:r>
            <a:endParaRPr kumimoji="1" lang="en-US" altLang="zh-TW" sz="3600" b="0" baseline="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b="0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</a:t>
                </a:r>
                <a:r>
                  <a:rPr kumimoji="1" lang="en-US" altLang="zh-TW" sz="36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  <a:blipFill rotWithShape="0">
                <a:blip r:embed="rId7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1458911" y="1625461"/>
            <a:ext cx="2174249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29024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324390" y="4592171"/>
            <a:ext cx="2443298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time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538715" y="4592171"/>
            <a:ext cx="244810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Doppler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62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Coherence Bandwidth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v.s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Delay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Spread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Coherence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Bandwidth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rgbClr val="FF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the approximate maximum </a:t>
                </a:r>
                <a:r>
                  <a:rPr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bandwidth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over which two frequencies of a signal are likely to experience </a:t>
                </a:r>
                <a:r>
                  <a:rPr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comparable</a:t>
                </a:r>
                <a:endParaRPr lang="en-US" altLang="zh-TW" sz="3200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elay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Spread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chemeClr val="accent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the difference between the </a:t>
                </a:r>
                <a:r>
                  <a:rPr kumimoji="1" lang="en-US" altLang="zh-TW" sz="3200" dirty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  <a:r>
                  <a:rPr kumimoji="1" lang="en-US" altLang="zh-TW" sz="3200" dirty="0" smtClean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ropagation delay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of two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paths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  <m:r>
                      <a:rPr kumimoji="1" lang="en-US" altLang="zh-TW" sz="40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40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40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4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zh-TW" sz="4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852" r="-10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2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395" y="2224028"/>
            <a:ext cx="1858740" cy="215957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58" y="2149080"/>
            <a:ext cx="2832100" cy="2044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554980" y="1935506"/>
            <a:ext cx="1003801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611886" y="2895597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55515" y="4592171"/>
            <a:ext cx="338105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Bandwidth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699016" y="4592171"/>
            <a:ext cx="212750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Delay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89522" y="5513782"/>
            <a:ext cx="2300630" cy="6463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6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Flat</a:t>
            </a:r>
            <a:r>
              <a:rPr kumimoji="1" lang="en-US" altLang="zh-TW" sz="36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Fading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  <a:blipFill rotWithShape="0">
                <a:blip r:embed="rId7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7847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675640" y="1625461"/>
            <a:ext cx="2174250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21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395" y="2224028"/>
            <a:ext cx="1858740" cy="215957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58" y="2149080"/>
            <a:ext cx="2832100" cy="2044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554980" y="1935506"/>
            <a:ext cx="1003801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611886" y="2895597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55515" y="4592171"/>
            <a:ext cx="338105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Bandwidth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699016" y="4592171"/>
            <a:ext cx="212750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Delay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78477" y="5347776"/>
            <a:ext cx="3491661" cy="107721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Frequency-selective</a:t>
            </a:r>
          </a:p>
          <a:p>
            <a:r>
              <a:rPr kumimoji="1" lang="en-US" altLang="zh-TW" sz="32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  <a:blipFill rotWithShape="0">
                <a:blip r:embed="rId7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7847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675640" y="1625461"/>
            <a:ext cx="2174250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16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17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smtClean="0">
                <a:latin typeface="Times New Roman" charset="0"/>
                <a:ea typeface="Times New Roman" charset="0"/>
                <a:cs typeface="Times New Roman" charset="0"/>
              </a:rPr>
              <a:t>Large-Scale </a:t>
            </a:r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Fading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94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Path Loss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9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2441032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</p:txBody>
      </p:sp>
    </p:spTree>
    <p:extLst>
      <p:ext uri="{BB962C8B-B14F-4D97-AF65-F5344CB8AC3E}">
        <p14:creationId xmlns:p14="http://schemas.microsoft.com/office/powerpoint/2010/main" val="111112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48" y="3548417"/>
            <a:ext cx="6086277" cy="302035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Why </a:t>
            </a:r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Dispense with the usage of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directivity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or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gain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when describing antenna performance</a:t>
            </a:r>
          </a:p>
          <a:p>
            <a:pPr>
              <a:lnSpc>
                <a:spcPct val="15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Descriptor of antenna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capture area</a:t>
            </a:r>
            <a:endParaRPr kumimoji="1" lang="zh-TW" altLang="en-US" sz="32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16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973" y="3739487"/>
            <a:ext cx="5673752" cy="281563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Original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</p:spPr>
            <p:txBody>
              <a:bodyPr/>
              <a:lstStyle/>
              <a:p>
                <a:pPr marL="1111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b="0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sz="4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  <a:blipFill rotWithShape="0">
                <a:blip r:embed="rId3"/>
                <a:stretch>
                  <a:fillRect b="-103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84412" y="3047627"/>
                <a:ext cx="7583606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available at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output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fed into the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input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d : distance between antennas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TW" sz="24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𝜆</m:t>
                    </m:r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wavelength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12" y="3047627"/>
                <a:ext cx="7583606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206" t="-2111" b="-50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76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Few follower of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Friis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Replacing the effective antenna areas with directivity counterparts yields</a:t>
                </a:r>
              </a:p>
              <a:p>
                <a:pPr marL="11112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/>
              </a:p>
              <a:p>
                <a:pPr>
                  <a:lnSpc>
                    <a:spcPct val="150000"/>
                  </a:lnSpc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r="-8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</p:spPr>
            <p:txBody>
              <a:bodyPr/>
              <a:lstStyle/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 smtClean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𝑑𝐵𝑚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)</m:t>
                      </m:r>
                      <m:r>
                        <a:rPr kumimoji="1" lang="en-US" altLang="zh-TW" sz="4000" b="0" i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+20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i="1">
                          <a:latin typeface="Cambria Math" charset="0"/>
                        </a:rPr>
                        <m:t>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num>
                        <m:den>
                          <m:r>
                            <a:rPr kumimoji="1" lang="en-US" altLang="zh-TW" sz="4000" i="1">
                              <a:latin typeface="Cambria Math" charset="0"/>
                            </a:rPr>
                            <m:t>4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36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Directivities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411067" y="2311600"/>
                <a:ext cx="5306976" cy="4610906"/>
              </a:xfrm>
            </p:spPr>
            <p:txBody>
              <a:bodyPr/>
              <a:lstStyle/>
              <a:p>
                <a:pPr marL="11112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𝐷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1−</m:t>
                          </m:r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𝑐𝑜𝑠</m:t>
                          </m:r>
                          <m:f>
                            <m:fPr>
                              <m:ctrlPr>
                                <a:rPr kumimoji="1" lang="mr-IN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fPr>
                            <m:num>
                              <m:r>
                                <a:rPr kumimoji="1" lang="mr-IN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kumimoji="1" lang="en-US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kumimoji="1" lang="en-US" altLang="zh-TW" sz="4000" b="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𝑑𝐵𝑖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=10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</m:t>
                      </m:r>
                    </m:oMath>
                  </m:oMathPara>
                </a14:m>
                <a:endParaRPr kumimoji="1" lang="zh-TW" altLang="en-US" sz="4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067" y="2311600"/>
                <a:ext cx="5306976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16" y="1612508"/>
            <a:ext cx="5133945" cy="513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7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Isotropic Radiator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" name="Isotropic_radiator_animation_240x240x8frame_0.4sec_OoP7iC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790950" y="1770063"/>
            <a:ext cx="4611688" cy="4611687"/>
          </a:xfrm>
        </p:spPr>
      </p:pic>
    </p:spTree>
    <p:extLst>
      <p:ext uri="{BB962C8B-B14F-4D97-AF65-F5344CB8AC3E}">
        <p14:creationId xmlns:p14="http://schemas.microsoft.com/office/powerpoint/2010/main" val="3969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 txBox="1">
                <a:spLocks/>
              </p:cNvSpPr>
              <p:nvPr/>
            </p:nvSpPr>
            <p:spPr>
              <a:xfrm>
                <a:off x="801891" y="2685808"/>
                <a:ext cx="3840855" cy="117887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1112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sz="400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 smtClean="0"/>
              </a:p>
            </p:txBody>
          </p:sp>
        </mc:Choice>
        <mc:Fallback xmlns="">
          <p:sp>
            <p:nvSpPr>
              <p:cNvPr id="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91" y="2685808"/>
                <a:ext cx="3840855" cy="1178870"/>
              </a:xfrm>
              <a:prstGeom prst="rect">
                <a:avLst/>
              </a:prstGeom>
              <a:blipFill rotWithShape="0">
                <a:blip r:embed="rId3"/>
                <a:stretch>
                  <a:fillRect b="-20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028742" y="2592588"/>
                <a:ext cx="4072140" cy="1365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i="1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742" y="2592588"/>
                <a:ext cx="4072140" cy="13653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箭頭接點 5"/>
          <p:cNvCxnSpPr/>
          <p:nvPr/>
        </p:nvCxnSpPr>
        <p:spPr>
          <a:xfrm>
            <a:off x="4437475" y="3275243"/>
            <a:ext cx="2385996" cy="0"/>
          </a:xfrm>
          <a:prstGeom prst="straightConnector1">
            <a:avLst/>
          </a:prstGeom>
          <a:ln w="1651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90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3159486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</p:txBody>
      </p:sp>
    </p:spTree>
    <p:extLst>
      <p:ext uri="{BB962C8B-B14F-4D97-AF65-F5344CB8AC3E}">
        <p14:creationId xmlns:p14="http://schemas.microsoft.com/office/powerpoint/2010/main" val="56898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https://www.flaticon.com/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https://www.sitebuilderreport.com/stock-up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https://en.wikipedia.org/wiki/Friis_transmission_equation</a:t>
            </a:r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1700811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val="15441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Signal Representation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General form</a:t>
            </a:r>
          </a:p>
          <a:p>
            <a:endParaRPr kumimoji="1" lang="en-US" altLang="zh-TW" sz="36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Called the canonical representation of a </a:t>
            </a:r>
          </a:p>
          <a:p>
            <a:pPr marL="11112" indent="0">
              <a:buNone/>
            </a:pPr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    band-pass signal</a:t>
            </a:r>
            <a:endParaRPr kumimoji="1" lang="en-US" altLang="zh-TW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12"/>
          <p:cNvSpPr txBox="1"/>
          <p:nvPr/>
        </p:nvSpPr>
        <p:spPr>
          <a:xfrm>
            <a:off x="1643881" y="3353525"/>
            <a:ext cx="1832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amplitude </a:t>
            </a:r>
            <a:endParaRPr lang="en-US" sz="22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3928020" y="3353525"/>
            <a:ext cx="1713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endParaRPr lang="en-US" sz="28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7017508" y="3353525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phase</a:t>
            </a:r>
            <a:endParaRPr lang="en-US" sz="22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" name="Straight Arrow Connector 16"/>
          <p:cNvCxnSpPr>
            <a:stCxn id="5" idx="0"/>
          </p:cNvCxnSpPr>
          <p:nvPr/>
        </p:nvCxnSpPr>
        <p:spPr>
          <a:xfrm flipV="1">
            <a:off x="2560158" y="2862542"/>
            <a:ext cx="1367862" cy="49098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8"/>
          <p:cNvCxnSpPr>
            <a:stCxn id="6" idx="0"/>
          </p:cNvCxnSpPr>
          <p:nvPr/>
        </p:nvCxnSpPr>
        <p:spPr>
          <a:xfrm flipV="1">
            <a:off x="4784954" y="2969226"/>
            <a:ext cx="701446" cy="3842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1"/>
          <p:cNvCxnSpPr>
            <a:stCxn id="7" idx="0"/>
          </p:cNvCxnSpPr>
          <p:nvPr/>
        </p:nvCxnSpPr>
        <p:spPr>
          <a:xfrm flipH="1" flipV="1">
            <a:off x="6862021" y="2969226"/>
            <a:ext cx="687043" cy="3842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817" y="2486003"/>
            <a:ext cx="4576515" cy="400045"/>
          </a:xfrm>
          <a:prstGeom prst="rect">
            <a:avLst/>
          </a:prstGeom>
        </p:spPr>
      </p:pic>
      <p:cxnSp>
        <p:nvCxnSpPr>
          <p:cNvPr id="25" name="直線箭頭接點 24"/>
          <p:cNvCxnSpPr/>
          <p:nvPr/>
        </p:nvCxnSpPr>
        <p:spPr>
          <a:xfrm flipV="1">
            <a:off x="7549064" y="6232845"/>
            <a:ext cx="3889472" cy="7886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/>
          <p:cNvCxnSpPr/>
          <p:nvPr/>
        </p:nvCxnSpPr>
        <p:spPr>
          <a:xfrm flipH="1" flipV="1">
            <a:off x="8373576" y="3511655"/>
            <a:ext cx="40225" cy="322257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8395140" y="3925692"/>
            <a:ext cx="2989795" cy="2365651"/>
            <a:chOff x="8395140" y="3925692"/>
            <a:chExt cx="2989795" cy="2365651"/>
          </a:xfrm>
        </p:grpSpPr>
        <p:cxnSp>
          <p:nvCxnSpPr>
            <p:cNvPr id="29" name="直線箭頭接點 28"/>
            <p:cNvCxnSpPr/>
            <p:nvPr/>
          </p:nvCxnSpPr>
          <p:spPr>
            <a:xfrm flipV="1">
              <a:off x="8395140" y="4584615"/>
              <a:ext cx="2428370" cy="1706728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10597983" y="3925692"/>
              <a:ext cx="786952" cy="58477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r>
                <a:rPr kumimoji="1" lang="en-US" altLang="zh-TW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  <a:r>
                <a:rPr kumimoji="1" lang="en-US" altLang="zh-TW" sz="32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(t)</a:t>
              </a:r>
              <a:endParaRPr kumimoji="1"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34" name="文字方塊 33"/>
          <p:cNvSpPr txBox="1"/>
          <p:nvPr/>
        </p:nvSpPr>
        <p:spPr>
          <a:xfrm>
            <a:off x="8001664" y="2925170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Q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1278740" y="5900876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8413801" y="4584615"/>
            <a:ext cx="2409709" cy="1687664"/>
            <a:chOff x="8413801" y="4584615"/>
            <a:chExt cx="2409709" cy="1687664"/>
          </a:xfrm>
        </p:grpSpPr>
        <p:sp>
          <p:nvSpPr>
            <p:cNvPr id="33" name="文字方塊 32"/>
            <p:cNvSpPr txBox="1"/>
            <p:nvPr/>
          </p:nvSpPr>
          <p:spPr>
            <a:xfrm>
              <a:off x="9081663" y="4734399"/>
              <a:ext cx="786952" cy="58477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r>
                <a:rPr kumimoji="1" lang="en-US" altLang="zh-TW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r>
                <a:rPr kumimoji="1" lang="en-US" altLang="zh-TW" sz="32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(t)</a:t>
              </a:r>
              <a:endParaRPr kumimoji="1"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8" name="直線接點 37"/>
            <p:cNvCxnSpPr/>
            <p:nvPr/>
          </p:nvCxnSpPr>
          <p:spPr>
            <a:xfrm flipV="1">
              <a:off x="8413801" y="4584615"/>
              <a:ext cx="2409709" cy="16876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/>
          <p:cNvGrpSpPr/>
          <p:nvPr/>
        </p:nvGrpSpPr>
        <p:grpSpPr>
          <a:xfrm>
            <a:off x="8895053" y="5640073"/>
            <a:ext cx="2733404" cy="1094159"/>
            <a:chOff x="8895053" y="5640073"/>
            <a:chExt cx="2733404" cy="1094159"/>
          </a:xfrm>
        </p:grpSpPr>
        <p:sp>
          <p:nvSpPr>
            <p:cNvPr id="15" name="弧線 14"/>
            <p:cNvSpPr/>
            <p:nvPr/>
          </p:nvSpPr>
          <p:spPr>
            <a:xfrm>
              <a:off x="8895053" y="5766318"/>
              <a:ext cx="528868" cy="967914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139" y="5640073"/>
              <a:ext cx="2110318" cy="456285"/>
            </a:xfrm>
            <a:prstGeom prst="rect">
              <a:avLst/>
            </a:prstGeom>
          </p:spPr>
        </p:pic>
      </p:grpSp>
      <p:sp>
        <p:nvSpPr>
          <p:cNvPr id="27" name="文字方塊 26"/>
          <p:cNvSpPr txBox="1"/>
          <p:nvPr/>
        </p:nvSpPr>
        <p:spPr>
          <a:xfrm>
            <a:off x="9084775" y="4737511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(t)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79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Linear Channels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Change to </a:t>
                </a:r>
                <a:r>
                  <a:rPr kumimoji="1" lang="en-US" altLang="zh-TW" sz="3200" dirty="0" err="1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Cartesianorrectangularform</a:t>
                </a:r>
                <a:endParaRPr kumimoji="1" lang="en-US" altLang="zh-TW" sz="32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Amplitude and Phase</a:t>
                </a:r>
                <a:endParaRPr kumimoji="1" lang="en-US" altLang="zh-TW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3600" b="0" i="0" smtClean="0">
                        <a:latin typeface="Cambria Math" charset="0"/>
                      </a:rPr>
                      <m:t>        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  <m:sup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+</m:t>
                        </m:r>
                        <m:sSubSup>
                          <m:sSubSup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𝑄</m:t>
                            </m:r>
                          </m:sub>
                          <m:sup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</m:e>
                    </m:rad>
                    <m:r>
                      <a:rPr kumimoji="1" lang="en-US" altLang="zh-TW" sz="3600" b="0" i="1" smtClean="0">
                        <a:latin typeface="Cambria Math" charset="0"/>
                      </a:rPr>
                      <m:t>               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𝑡𝑎𝑛</m:t>
                        </m:r>
                      </m:e>
                      <m:sup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kumimoji="1" lang="en-US" altLang="zh-TW" sz="3600" b="0" i="1" smtClean="0">
                        <a:latin typeface="Cambria Math" charset="0"/>
                      </a:rPr>
                      <m:t>(</m:t>
                    </m:r>
                    <m:f>
                      <m:fPr>
                        <m:ctrlPr>
                          <a:rPr kumimoji="1" lang="mr-IN" altLang="zh-TW" sz="3600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𝑄</m:t>
                            </m:r>
                          </m:sub>
                        </m:sSub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𝐼</m:t>
                            </m:r>
                          </m:sub>
                        </m:sSub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den>
                    </m:f>
                    <m:r>
                      <a:rPr kumimoji="1" lang="en-US" altLang="zh-TW" sz="3600" b="0" i="1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TW" sz="3600" dirty="0" smtClean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0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Linear Channels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Change to </a:t>
                </a:r>
                <a:r>
                  <a:rPr kumimoji="1" lang="en-US" altLang="zh-TW" sz="3200" dirty="0" err="1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Cartesianorrectangularform</a:t>
                </a:r>
                <a:endParaRPr kumimoji="1" lang="en-US" altLang="zh-TW" sz="32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pPr marL="11112" indent="0" algn="ctr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/>
                  <a:t>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kumimoji="1" lang="en-US" altLang="zh-TW" sz="36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TW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Time domain to Frequency domain</a:t>
                </a:r>
                <a:endParaRPr kumimoji="1" lang="en-US" altLang="zh-TW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0" smtClean="0">
                        <a:latin typeface="Cambria Math" charset="0"/>
                      </a:rPr>
                      <m:t>            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𝑦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 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TW" sz="36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/>
                  <a:t>               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  <m:r>
                      <a:rPr kumimoji="1" lang="en-US" altLang="zh-TW" sz="3600" b="0" i="1" smtClean="0">
                        <a:latin typeface="Cambria Math" charset="0"/>
                      </a:rPr>
                      <m:t>𝑌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𝑓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)⋯</m:t>
                    </m:r>
                  </m:oMath>
                </a14:m>
                <a:r>
                  <a:rPr kumimoji="1" lang="en-US" altLang="zh-TW" sz="3200" dirty="0" smtClean="0">
                    <a:solidFill>
                      <a:schemeClr val="accent1"/>
                    </a:solidFill>
                  </a:rPr>
                  <a:t>polarform</a:t>
                </a:r>
                <a:endParaRPr kumimoji="1" lang="en-US" altLang="zh-TW" sz="3600" dirty="0" smtClean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 b="-2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2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Channel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Signal is sent in time domain, but </a:t>
                </a:r>
                <a:r>
                  <a:rPr kumimoji="1"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processed in frequency domain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b="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Signal in frequency domain</a:t>
                </a: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200" b="0" dirty="0" smtClean="0">
                    <a:ea typeface="Times New Roman" charset="0"/>
                    <a:cs typeface="Times New Roman" charset="0"/>
                  </a:rPr>
                  <a:t>			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𝑌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h</m:t>
                    </m:r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𝑋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kumimoji="1" lang="en-US" altLang="zh-TW" sz="4000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  <m:r>
                      <a:rPr kumimoji="1" lang="en-US" altLang="zh-TW" sz="4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</m:oMath>
                </a14:m>
                <a:endParaRPr kumimoji="1" lang="en-US" altLang="zh-TW" sz="40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>
                    <a:ea typeface="Cambria Math" charset="0"/>
                    <a:cs typeface="Cambria Math" charset="0"/>
                  </a:rPr>
                  <a:t>      	</a:t>
                </a:r>
                <a:r>
                  <a:rPr kumimoji="1" lang="en-US" altLang="zh-TW" sz="3600" dirty="0">
                    <a:solidFill>
                      <a:schemeClr val="accent1"/>
                    </a:solidFill>
                    <a:ea typeface="Cambria Math" charset="0"/>
                    <a:cs typeface="Cambria Math" charset="0"/>
                  </a:rPr>
                  <a:t>C</a:t>
                </a:r>
                <a:r>
                  <a:rPr kumimoji="1" lang="en-US" altLang="zh-TW" sz="3600" b="0" dirty="0" smtClean="0">
                    <a:solidFill>
                      <a:schemeClr val="accent1"/>
                    </a:solidFill>
                    <a:ea typeface="Cambria Math" charset="0"/>
                    <a:cs typeface="Cambria Math" charset="0"/>
                  </a:rPr>
                  <a:t>hannel</a:t>
                </a:r>
                <a:r>
                  <a:rPr kumimoji="1" lang="en-US" altLang="zh-TW" sz="3600" b="0" dirty="0" smtClean="0">
                    <a:ea typeface="Cambria Math" charset="0"/>
                    <a:cs typeface="Cambria Math" charset="0"/>
                  </a:rPr>
                  <a:t>	    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h</m:t>
                    </m:r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TW" sz="4000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</m:oMath>
                </a14:m>
                <a:endParaRPr kumimoji="1" lang="en-US" altLang="zh-TW" sz="360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dirty="0" smtClean="0">
                    <a:ea typeface="Cambria Math" charset="0"/>
                    <a:cs typeface="Cambria Math" charset="0"/>
                  </a:rPr>
                  <a:t>	</a:t>
                </a:r>
                <a:r>
                  <a:rPr kumimoji="1" lang="en-US" altLang="zh-TW" sz="4000" dirty="0" smtClean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Phase</a:t>
                </a:r>
                <a:r>
                  <a:rPr kumimoji="1" lang="en-US" altLang="zh-TW" sz="4000" dirty="0" smtClean="0">
                    <a:ea typeface="Cambria Math" charset="0"/>
                    <a:cs typeface="Cambria Math" charset="0"/>
                  </a:rPr>
                  <a:t> 	  	</a:t>
                </a:r>
                <a14:m>
                  <m:oMath xmlns:m="http://schemas.openxmlformats.org/officeDocument/2006/math">
                    <m:r>
                      <a:rPr kumimoji="1" lang="en-US" altLang="zh-TW" sz="3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sSub>
                      <m:sSubPr>
                        <m:ctrlP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zh-TW" altLang="en-US" sz="44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Phase Delay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9965636" cy="4610906"/>
              </a:xfrm>
            </p:spPr>
            <p:txBody>
              <a:bodyPr/>
              <a:lstStyle/>
              <a:p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Phase delay in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frequency domain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is the delay in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time domain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</a:p>
              <a:p>
                <a:pPr marL="11112" indent="0">
                  <a:lnSpc>
                    <a:spcPct val="200000"/>
                  </a:lnSpc>
                  <a:buNone/>
                </a:pPr>
                <a:r>
                  <a:rPr kumimoji="1" lang="en-US" altLang="zh-TW" sz="3600" dirty="0" smtClean="0"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zh-TW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r>
                      <a:rPr kumimoji="1" lang="en-US" altLang="zh-TW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sSub>
                      <m:sSubPr>
                        <m:ctrlPr>
                          <a:rPr kumimoji="1" lang="en-US" altLang="zh-TW" sz="360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en-US" altLang="zh-TW" sz="3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600" i="1" dirty="0" smtClean="0">
                  <a:latin typeface="Cambria Math" charset="0"/>
                </a:endParaRPr>
              </a:p>
              <a:p>
                <a:pPr marL="11112" indent="0">
                  <a:buNone/>
                </a:pPr>
                <a:r>
                  <a:rPr kumimoji="1" lang="en-US" altLang="zh-TW" sz="3600" dirty="0" smtClean="0"/>
                  <a:t>   </a:t>
                </a:r>
                <a14:m>
                  <m:oMath xmlns:m="http://schemas.openxmlformats.org/officeDocument/2006/math">
                    <m:r>
                      <a:rPr kumimoji="1" lang="en-US" altLang="zh-TW" sz="3600" i="1">
                        <a:latin typeface="Cambria Math" charset="0"/>
                      </a:rPr>
                      <m:t>𝑦</m:t>
                    </m:r>
                    <m:d>
                      <m:d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i="1">
                        <a:latin typeface="Cambria Math" charset="0"/>
                      </a:rPr>
                      <m:t>= 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TW" sz="360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TW" sz="3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6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r>
                  <a:rPr kumimoji="1" lang="en-US" altLang="zh-TW" sz="3600" b="0" dirty="0" smtClean="0">
                    <a:solidFill>
                      <a:schemeClr val="accent1"/>
                    </a:solidFill>
                    <a:ea typeface="Times New Roman" charset="0"/>
                    <a:cs typeface="Times New Roman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accent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𝑃</m:t>
                    </m:r>
                    <m:d>
                      <m:dPr>
                        <m:ctrlP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𝑓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=−</m:t>
                    </m:r>
                    <m:f>
                      <m:fPr>
                        <m:ctrlPr>
                          <a:rPr kumimoji="1" lang="mr-IN" altLang="zh-TW" sz="3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kumimoji="1" lang="mr-IN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num>
                      <m:den>
                        <m:r>
                          <a:rPr kumimoji="1" lang="mr-IN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den>
                    </m:f>
                  </m:oMath>
                </a14:m>
                <a:endParaRPr kumimoji="1" lang="en-US" altLang="zh-TW" sz="3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9965636" cy="4610906"/>
              </a:xfrm>
              <a:blipFill rotWithShape="0">
                <a:blip r:embed="rId2"/>
                <a:stretch>
                  <a:fillRect l="-1713" t="-2116" b="-2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598" y="3149802"/>
            <a:ext cx="6139284" cy="285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Channel Fading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0" name="內容版面配置區 5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769641"/>
            <a:ext cx="7117527" cy="4611687"/>
          </a:xfrm>
        </p:spPr>
      </p:pic>
      <p:cxnSp>
        <p:nvCxnSpPr>
          <p:cNvPr id="62" name="直線接點 61"/>
          <p:cNvCxnSpPr/>
          <p:nvPr/>
        </p:nvCxnSpPr>
        <p:spPr>
          <a:xfrm>
            <a:off x="5915756" y="4555158"/>
            <a:ext cx="1537131" cy="583227"/>
          </a:xfrm>
          <a:prstGeom prst="line">
            <a:avLst/>
          </a:prstGeom>
          <a:ln w="12700">
            <a:solidFill>
              <a:srgbClr val="F60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6795896" y="4410655"/>
            <a:ext cx="4575290" cy="10156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Fluctuation of the local mean: </a:t>
            </a:r>
            <a:endParaRPr lang="en-US" altLang="zh-TW" sz="28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altLang="zh-TW" sz="32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Large-scale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  <a:endParaRPr lang="en-US" altLang="zh-TW" sz="28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1" name="直線箭頭接點 70"/>
          <p:cNvCxnSpPr/>
          <p:nvPr/>
        </p:nvCxnSpPr>
        <p:spPr>
          <a:xfrm flipV="1">
            <a:off x="6206515" y="2909152"/>
            <a:ext cx="1246372" cy="506496"/>
          </a:xfrm>
          <a:prstGeom prst="straightConnector1">
            <a:avLst/>
          </a:prstGeom>
          <a:ln w="12700"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6805101" y="2147219"/>
            <a:ext cx="4575290" cy="10156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zh-TW" sz="28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Fluctuation of the local mean: </a:t>
            </a:r>
          </a:p>
          <a:p>
            <a:pPr algn="ctr"/>
            <a:r>
              <a:rPr lang="en-US" altLang="zh-TW" sz="3200" b="1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Small-scale</a:t>
            </a:r>
            <a:r>
              <a:rPr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8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  <a:endParaRPr lang="en-US" altLang="zh-TW" sz="28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7267467" y="5609783"/>
                <a:ext cx="3632148" cy="954107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b="0" i="1" baseline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TW" sz="2800" b="0" i="1" baseline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800" b="0" i="1" baseline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800" b="0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 : transmission power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TW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 : </a:t>
                </a:r>
                <a:r>
                  <a:rPr kumimoji="1" lang="en-US" altLang="zh-TW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received </a:t>
                </a:r>
                <a:r>
                  <a:rPr kumimoji="1" lang="en-US" altLang="zh-TW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power</a:t>
                </a:r>
                <a:endParaRPr kumimoji="1" lang="zh-TW" altLang="en-US" sz="28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467" y="5609783"/>
                <a:ext cx="3632148" cy="954107"/>
              </a:xfrm>
              <a:prstGeom prst="rect">
                <a:avLst/>
              </a:prstGeom>
              <a:blipFill rotWithShape="0">
                <a:blip r:embed="rId3"/>
                <a:stretch>
                  <a:fillRect t="-5732" r="-2349" b="-178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01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NSSLAB</Template>
  <TotalTime>3786</TotalTime>
  <Words>402</Words>
  <Application>Microsoft Macintosh PowerPoint</Application>
  <PresentationFormat>寬螢幕</PresentationFormat>
  <Paragraphs>230</Paragraphs>
  <Slides>28</Slides>
  <Notes>10</Notes>
  <HiddenSlides>0</HiddenSlides>
  <MMClips>1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8" baseType="lpstr">
      <vt:lpstr>Calibri</vt:lpstr>
      <vt:lpstr>Cambria Math</vt:lpstr>
      <vt:lpstr>Helvetica</vt:lpstr>
      <vt:lpstr>Mangal</vt:lpstr>
      <vt:lpstr>Times New Roman</vt:lpstr>
      <vt:lpstr>Tw Cen MT Condensed</vt:lpstr>
      <vt:lpstr>微軟正黑體</vt:lpstr>
      <vt:lpstr>新細明體</vt:lpstr>
      <vt:lpstr>Arial</vt:lpstr>
      <vt:lpstr>NSSLAB</vt:lpstr>
      <vt:lpstr>Freshman Training Course Signal</vt:lpstr>
      <vt:lpstr>Outline</vt:lpstr>
      <vt:lpstr>Outline</vt:lpstr>
      <vt:lpstr>Signal Representation</vt:lpstr>
      <vt:lpstr>Linear Channels</vt:lpstr>
      <vt:lpstr>Linear Channels</vt:lpstr>
      <vt:lpstr>Channel</vt:lpstr>
      <vt:lpstr>Phase Delay</vt:lpstr>
      <vt:lpstr>Channel Fading</vt:lpstr>
      <vt:lpstr>PowerPoint 簡報</vt:lpstr>
      <vt:lpstr>Channel Fading</vt:lpstr>
      <vt:lpstr>Channel Fading</vt:lpstr>
      <vt:lpstr>Channel Fading</vt:lpstr>
      <vt:lpstr>Channel Fading</vt:lpstr>
      <vt:lpstr>Channel Fading</vt:lpstr>
      <vt:lpstr>Channel Fading</vt:lpstr>
      <vt:lpstr>PowerPoint 簡報</vt:lpstr>
      <vt:lpstr>Path Loss</vt:lpstr>
      <vt:lpstr>Outline</vt:lpstr>
      <vt:lpstr>Why Friis’ Formula</vt:lpstr>
      <vt:lpstr>Friis’ Original Formula</vt:lpstr>
      <vt:lpstr>Contemporary Formula</vt:lpstr>
      <vt:lpstr>Contemporary Formula</vt:lpstr>
      <vt:lpstr>Directivities</vt:lpstr>
      <vt:lpstr>Isotropic Radiator</vt:lpstr>
      <vt:lpstr>PowerPoint 簡報</vt:lpstr>
      <vt:lpstr>Outline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Multi-Touch in the Air: Device-Free Finger Tracking and Gesture Recognition via COTS RFID</dc:title>
  <dc:creator>誠發 黃</dc:creator>
  <cp:lastModifiedBy>誠發 黃</cp:lastModifiedBy>
  <cp:revision>481</cp:revision>
  <dcterms:created xsi:type="dcterms:W3CDTF">2018-06-25T02:04:20Z</dcterms:created>
  <dcterms:modified xsi:type="dcterms:W3CDTF">2018-07-06T08:13:43Z</dcterms:modified>
</cp:coreProperties>
</file>