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74" r:id="rId13"/>
    <p:sldId id="373" r:id="rId14"/>
    <p:sldId id="322" r:id="rId15"/>
    <p:sldId id="324" r:id="rId16"/>
    <p:sldId id="375" r:id="rId17"/>
    <p:sldId id="325" r:id="rId18"/>
    <p:sldId id="326" r:id="rId19"/>
    <p:sldId id="327" r:id="rId20"/>
    <p:sldId id="328" r:id="rId21"/>
    <p:sldId id="318" r:id="rId22"/>
    <p:sldId id="304" r:id="rId23"/>
    <p:sldId id="308" r:id="rId24"/>
    <p:sldId id="307" r:id="rId25"/>
    <p:sldId id="309" r:id="rId26"/>
    <p:sldId id="310" r:id="rId27"/>
    <p:sldId id="311" r:id="rId28"/>
    <p:sldId id="312" r:id="rId29"/>
    <p:sldId id="313" r:id="rId30"/>
    <p:sldId id="329" r:id="rId31"/>
    <p:sldId id="352" r:id="rId32"/>
    <p:sldId id="376" r:id="rId33"/>
    <p:sldId id="301" r:id="rId34"/>
    <p:sldId id="3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74"/>
            <p14:sldId id="373"/>
            <p14:sldId id="322"/>
            <p14:sldId id="324"/>
            <p14:sldId id="375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  <p14:sldId id="352"/>
            <p14:sldId id="376"/>
          </p14:sldIdLst>
        </p14:section>
        <p14:section name="end" id="{EE857F6F-7FD5-644F-8679-010F7E321B91}">
          <p14:sldIdLst>
            <p14:sldId id="301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 varScale="1">
        <p:scale>
          <a:sx n="53" d="100"/>
          <a:sy n="53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en.wikipedia.org/wiki/Directivity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在這先介紹以移動影響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因為是 移動的影響 所以頻域方面會考慮 </a:t>
            </a:r>
            <a:r>
              <a:rPr kumimoji="1" lang="en-US" altLang="zh-TW" dirty="0" smtClean="0"/>
              <a:t>Doppler </a:t>
            </a:r>
            <a:r>
              <a:rPr kumimoji="1" lang="zh-TW" altLang="en-US" dirty="0" smtClean="0"/>
              <a:t>效應</a:t>
            </a:r>
            <a:endParaRPr kumimoji="1" lang="en-US" altLang="zh-TW" dirty="0" smtClean="0"/>
          </a:p>
          <a:p>
            <a:r>
              <a:rPr kumimoji="1" lang="en-US" altLang="zh-TW" dirty="0" smtClean="0"/>
              <a:t>Coherence time </a:t>
            </a:r>
            <a:r>
              <a:rPr kumimoji="1" lang="zh-TW" altLang="en-US" dirty="0" smtClean="0"/>
              <a:t>就是一段時間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channel impulse response </a:t>
            </a:r>
            <a:r>
              <a:rPr kumimoji="1" lang="zh-TW" altLang="en-US" baseline="0" dirty="0" smtClean="0"/>
              <a:t>沒有改變</a:t>
            </a:r>
          </a:p>
          <a:p>
            <a:r>
              <a:rPr kumimoji="1" lang="en-US" altLang="zh-TW" dirty="0" smtClean="0"/>
              <a:t>Tc Ds </a:t>
            </a:r>
            <a:r>
              <a:rPr kumimoji="1" lang="zh-TW" altLang="en-US" dirty="0" smtClean="0"/>
              <a:t>成反比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17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先定義 </a:t>
            </a:r>
            <a:r>
              <a:rPr kumimoji="1" lang="en-US" altLang="zh-TW" dirty="0" smtClean="0"/>
              <a:t>threshold Tc</a:t>
            </a:r>
            <a:r>
              <a:rPr kumimoji="1" lang="en-US" altLang="zh-TW" baseline="0" dirty="0" smtClean="0"/>
              <a:t> Ds</a:t>
            </a:r>
          </a:p>
          <a:p>
            <a:r>
              <a:rPr kumimoji="1" lang="en-US" altLang="zh-TW" dirty="0" smtClean="0"/>
              <a:t>Symbol</a:t>
            </a:r>
            <a:r>
              <a:rPr kumimoji="1" lang="en-US" altLang="zh-TW" baseline="0" dirty="0" smtClean="0"/>
              <a:t> time &lt; Tc W&gt;Ds slow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90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相反地就是 </a:t>
            </a:r>
            <a:r>
              <a:rPr kumimoji="1" lang="en-US" altLang="zh-TW" dirty="0" smtClean="0"/>
              <a:t>fast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3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接下來介紹以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multipath </a:t>
            </a:r>
            <a:r>
              <a:rPr kumimoji="1" lang="zh-TW" altLang="en-US" dirty="0" smtClean="0"/>
              <a:t>影響 </a:t>
            </a:r>
            <a:r>
              <a:rPr kumimoji="1" lang="en-US" altLang="zh-TW" dirty="0" smtClean="0"/>
              <a:t>channel </a:t>
            </a:r>
            <a:r>
              <a:rPr kumimoji="1" lang="zh-TW" altLang="en-US" dirty="0" smtClean="0"/>
              <a:t>的其中兩種 </a:t>
            </a:r>
            <a:r>
              <a:rPr kumimoji="1" lang="en-US" altLang="zh-TW" dirty="0" smtClean="0"/>
              <a:t>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2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multipath</a:t>
            </a:r>
            <a:r>
              <a:rPr kumimoji="1" lang="zh-TW" altLang="en-US" baseline="0" dirty="0" smtClean="0"/>
              <a:t> 由兩個指標做判斷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Coherence Bandwidth 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兩訊號大致最大的頻寬</a:t>
            </a:r>
          </a:p>
          <a:p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兩段路徑的 </a:t>
            </a:r>
            <a:r>
              <a:rPr kumimoji="1" lang="en-US" altLang="zh-TW" sz="1200" dirty="0" smtClean="0">
                <a:latin typeface="Times New Roman" charset="0"/>
                <a:ea typeface="Times New Roman" charset="0"/>
                <a:cs typeface="Times New Roman" charset="0"/>
              </a:rPr>
              <a:t>propagation delay </a:t>
            </a:r>
            <a:r>
              <a:rPr kumimoji="1" lang="zh-TW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的差距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2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訊號在頻域的比閥值小而時域超過 </a:t>
            </a:r>
            <a:r>
              <a:rPr kumimoji="1" lang="en-US" altLang="zh-TW" dirty="0" smtClean="0"/>
              <a:t>delay spread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3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相反稱為 </a:t>
            </a:r>
            <a:r>
              <a:rPr kumimoji="1" lang="en-US" altLang="zh-TW" sz="1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  <a:r>
              <a:rPr kumimoji="1" lang="en-US" altLang="zh-TW" sz="12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1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283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前面介紹的是 </a:t>
            </a:r>
            <a:r>
              <a:rPr kumimoji="1" lang="en-US" altLang="zh-TW" dirty="0" smtClean="0"/>
              <a:t>small scale fading</a:t>
            </a:r>
          </a:p>
          <a:p>
            <a:r>
              <a:rPr kumimoji="1" lang="zh-TW" altLang="en-US" dirty="0" smtClean="0"/>
              <a:t>接下來介紹 </a:t>
            </a:r>
            <a:r>
              <a:rPr kumimoji="1" lang="en-US" altLang="zh-TW" dirty="0" smtClean="0"/>
              <a:t>large</a:t>
            </a:r>
            <a:r>
              <a:rPr kumimoji="1" lang="en-US" altLang="zh-TW" baseline="0" dirty="0" smtClean="0"/>
              <a:t>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smtClean="0"/>
              <a:t>Path</a:t>
            </a:r>
            <a:r>
              <a:rPr kumimoji="1" lang="en-US" altLang="zh-TW" baseline="0" dirty="0" smtClean="0"/>
              <a:t> loss</a:t>
            </a:r>
            <a:r>
              <a:rPr kumimoji="1" lang="zh-TW" altLang="en-US" baseline="0" dirty="0" smtClean="0"/>
              <a:t> 主要是看送出比上收到的能量</a:t>
            </a:r>
          </a:p>
          <a:p>
            <a:r>
              <a:rPr kumimoji="1" lang="zh-TW" altLang="en-US" dirty="0" smtClean="0"/>
              <a:t>收到的訊號會受到 </a:t>
            </a:r>
            <a:r>
              <a:rPr kumimoji="1" lang="en-US" altLang="zh-TW" dirty="0" smtClean="0"/>
              <a:t>fading </a:t>
            </a:r>
            <a:r>
              <a:rPr kumimoji="1" lang="zh-TW" altLang="en-US" dirty="0" smtClean="0"/>
              <a:t>的影響稱為 </a:t>
            </a:r>
            <a:r>
              <a:rPr kumimoji="1" lang="en-US" altLang="zh-TW" dirty="0" smtClean="0"/>
              <a:t>shadowing</a:t>
            </a:r>
            <a:r>
              <a:rPr kumimoji="1" lang="en-US" altLang="zh-TW" baseline="0" dirty="0" smtClean="0"/>
              <a:t> </a:t>
            </a:r>
          </a:p>
          <a:p>
            <a:r>
              <a:rPr kumimoji="1" lang="zh-TW" altLang="en-US" dirty="0" smtClean="0"/>
              <a:t>最常見的就是 </a:t>
            </a:r>
            <a:r>
              <a:rPr kumimoji="1" lang="en-US" altLang="zh-TW" dirty="0" err="1" smtClean="0"/>
              <a:t>tx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間的傳送路徑有東西阻擋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3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這是訊號 </a:t>
            </a:r>
            <a:r>
              <a:rPr kumimoji="1" lang="en-US" altLang="zh-TW" dirty="0" err="1" smtClean="0"/>
              <a:t>gerneral</a:t>
            </a:r>
            <a:r>
              <a:rPr kumimoji="1" lang="en-US" altLang="zh-TW" dirty="0" smtClean="0"/>
              <a:t> form </a:t>
            </a:r>
            <a:r>
              <a:rPr kumimoji="1" lang="zh-TW" altLang="en-US" dirty="0" smtClean="0"/>
              <a:t> </a:t>
            </a:r>
          </a:p>
          <a:p>
            <a:r>
              <a:rPr kumimoji="1" lang="en-US" altLang="zh-TW" dirty="0" smtClean="0"/>
              <a:t>IQ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上表示</a:t>
            </a:r>
          </a:p>
          <a:p>
            <a:r>
              <a:rPr kumimoji="1" lang="en-US" altLang="zh-TW" baseline="0" dirty="0" smtClean="0"/>
              <a:t>Band pass </a:t>
            </a:r>
            <a:r>
              <a:rPr kumimoji="1" lang="zh-TW" altLang="en-US" baseline="0" dirty="0" smtClean="0"/>
              <a:t>訊號典型表示式</a:t>
            </a:r>
          </a:p>
          <a:p>
            <a:r>
              <a:rPr kumimoji="1" lang="zh-TW" altLang="en-US" dirty="0" smtClean="0"/>
              <a:t>還有很多表示訊號的式子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針對 </a:t>
            </a:r>
            <a:r>
              <a:rPr kumimoji="1" lang="en-US" altLang="zh-TW" dirty="0" smtClean="0"/>
              <a:t>path loss </a:t>
            </a:r>
            <a:r>
              <a:rPr kumimoji="1" lang="zh-TW" altLang="en-US" dirty="0" smtClean="0"/>
              <a:t>的描述</a:t>
            </a:r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提出一個公式來表達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2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單純用可以量測的數據描述收到及送出訊號的能量比值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638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但後來大家都不用 有效天線面積 而改用 </a:t>
            </a:r>
            <a:r>
              <a:rPr kumimoji="1" lang="en-US" altLang="zh-TW" dirty="0" smtClean="0"/>
              <a:t>antenna directivities</a:t>
            </a:r>
            <a:r>
              <a:rPr kumimoji="1" lang="en-US" altLang="zh-TW" baseline="0" dirty="0" smtClean="0"/>
              <a:t> </a:t>
            </a:r>
            <a:endParaRPr kumimoji="1" lang="zh-TW" altLang="en-US" baseline="0" dirty="0" smtClean="0"/>
          </a:p>
          <a:p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的介紹投影片有，有興趣可自行閱讀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 以 </a:t>
            </a:r>
            <a:r>
              <a:rPr kumimoji="1" lang="en-US" altLang="zh-TW" dirty="0" smtClean="0"/>
              <a:t>D </a:t>
            </a:r>
            <a:r>
              <a:rPr kumimoji="1" lang="zh-TW" altLang="en-US" dirty="0" smtClean="0"/>
              <a:t>表示之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dBi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 ｉ的意思是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從點來源發散出的訊號的 能量（</a:t>
            </a:r>
            <a:r>
              <a:rPr kumimoji="1" lang="en-US" altLang="zh-TW" dirty="0" smtClean="0"/>
              <a:t>dB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從一開始有效天線面積到最後常用的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Small scale </a:t>
            </a:r>
          </a:p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來分類，</a:t>
            </a:r>
            <a:r>
              <a:rPr kumimoji="1" lang="en-US" altLang="zh-TW" dirty="0" smtClean="0"/>
              <a:t>Doppler mobility Delay multipath</a:t>
            </a:r>
          </a:p>
          <a:p>
            <a:r>
              <a:rPr kumimoji="1" lang="en-US" altLang="zh-TW" dirty="0" smtClean="0"/>
              <a:t>Large scale</a:t>
            </a:r>
          </a:p>
          <a:p>
            <a:r>
              <a:rPr kumimoji="1" lang="en-US" altLang="zh-TW" dirty="0" smtClean="0"/>
              <a:t>Path loss  shadowing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82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 </a:t>
            </a:r>
            <a:r>
              <a:rPr kumimoji="1" lang="en-US" altLang="zh-TW" dirty="0" err="1" smtClean="0"/>
              <a:t>matlab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小示範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ＩＱ座標 轉換 笛卡爾坐標系</a:t>
                </a:r>
                <a:r>
                  <a:rPr kumimoji="1" lang="en-US" altLang="zh-TW" dirty="0" smtClean="0"/>
                  <a:t> </a:t>
                </a:r>
              </a:p>
              <a:p>
                <a:r>
                  <a:rPr kumimoji="1" lang="en-US" altLang="zh-TW" baseline="0" dirty="0" smtClean="0"/>
                  <a:t> </a:t>
                </a:r>
                <a:r>
                  <a:rPr kumimoji="1" lang="en-US" altLang="zh-TW" baseline="0" dirty="0" err="1" smtClean="0"/>
                  <a:t>ampl</a:t>
                </a:r>
                <a:r>
                  <a:rPr kumimoji="1" lang="en-US" altLang="zh-TW" baseline="0" dirty="0" smtClean="0"/>
                  <a:t>. Phase </a:t>
                </a:r>
                <a:r>
                  <a:rPr kumimoji="1" lang="zh-TW" altLang="en-US" baseline="0" dirty="0" smtClean="0"/>
                  <a:t>轉換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剛剛畫出來的圖是 圓形的原因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53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用 剛剛的轉換與 </a:t>
                </a:r>
                <a:r>
                  <a:rPr kumimoji="1" lang="en-US" altLang="zh-TW" dirty="0" smtClean="0"/>
                  <a:t>cos </a:t>
                </a:r>
                <a:r>
                  <a:rPr kumimoji="1" lang="zh-TW" altLang="en-US" dirty="0" smtClean="0"/>
                  <a:t>相加 公式拆解</a:t>
                </a:r>
              </a:p>
              <a:p>
                <a:r>
                  <a:rPr kumimoji="1" lang="zh-TW" altLang="en-US" dirty="0" smtClean="0"/>
                  <a:t>可得笛卡爾座標</a:t>
                </a:r>
              </a:p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:r>
                  <a:rPr kumimoji="1" lang="zh-TW" altLang="en-US" baseline="0" dirty="0" smtClean="0"/>
                  <a:t>有些地方會寫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en-US" altLang="zh-TW" sz="1200" dirty="0" smtClean="0"/>
              </a:p>
              <a:p>
                <a:r>
                  <a:rPr kumimoji="1" lang="zh-TW" altLang="en-US" sz="1200" dirty="0" smtClean="0"/>
                  <a:t>今天 </a:t>
                </a:r>
                <a:r>
                  <a:rPr kumimoji="1" lang="en-US" altLang="zh-TW" sz="1200" dirty="0" smtClean="0"/>
                  <a:t>focus </a:t>
                </a:r>
                <a:r>
                  <a:rPr kumimoji="1" lang="zh-TW" altLang="en-US" sz="1200" dirty="0" smtClean="0"/>
                  <a:t>這部分 </a:t>
                </a:r>
                <a:r>
                  <a:rPr kumimoji="1" lang="en-US" altLang="zh-TW" sz="1200" dirty="0" smtClean="0"/>
                  <a:t>channel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</a:p>
          <a:p>
            <a:r>
              <a:rPr kumimoji="1" lang="zh-TW" altLang="en-US" baseline="0" dirty="0" smtClean="0"/>
              <a:t>記好 </a:t>
            </a:r>
            <a:r>
              <a:rPr kumimoji="1" lang="en-US" altLang="zh-TW" baseline="0" dirty="0" smtClean="0"/>
              <a:t>channel and phase </a:t>
            </a:r>
            <a:r>
              <a:rPr kumimoji="1" lang="zh-TW" altLang="en-US" baseline="0" dirty="0" smtClean="0"/>
              <a:t>的長相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頻域的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phase delay </a:t>
            </a:r>
            <a:r>
              <a:rPr kumimoji="1" lang="zh-TW" altLang="en-US" dirty="0" smtClean="0"/>
              <a:t>就是時域的延遲</a:t>
            </a:r>
          </a:p>
          <a:p>
            <a:r>
              <a:rPr kumimoji="1" lang="zh-TW" altLang="en-US" dirty="0" smtClean="0"/>
              <a:t>從第二式可得</a:t>
            </a:r>
          </a:p>
          <a:p>
            <a:r>
              <a:rPr kumimoji="1" lang="en-US" altLang="zh-TW" dirty="0" smtClean="0"/>
              <a:t>P(f)  </a:t>
            </a:r>
            <a:r>
              <a:rPr kumimoji="1" lang="zh-TW" altLang="en-US" dirty="0" smtClean="0"/>
              <a:t>就是 </a:t>
            </a:r>
            <a:r>
              <a:rPr kumimoji="1" lang="en-US" altLang="zh-TW" dirty="0" smtClean="0"/>
              <a:t>phase delay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時域的訊號圖   送出與接收 </a:t>
            </a:r>
            <a:r>
              <a:rPr kumimoji="1" lang="en-US" altLang="zh-TW" dirty="0" smtClean="0"/>
              <a:t>power </a:t>
            </a:r>
            <a:r>
              <a:rPr kumimoji="1" lang="zh-TW" altLang="en-US" dirty="0" smtClean="0"/>
              <a:t>的比值圖</a:t>
            </a:r>
          </a:p>
          <a:p>
            <a:r>
              <a:rPr kumimoji="1" lang="zh-TW" altLang="en-US" dirty="0" smtClean="0"/>
              <a:t>較大的模型波動稱為 </a:t>
            </a:r>
            <a:r>
              <a:rPr kumimoji="1" lang="en-US" altLang="zh-TW" dirty="0" smtClean="0"/>
              <a:t>large scale fading</a:t>
            </a:r>
            <a:endParaRPr kumimoji="1"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較小的模型波動稱為 </a:t>
            </a:r>
            <a:r>
              <a:rPr kumimoji="1" lang="en-US" altLang="zh-TW" dirty="0" smtClean="0"/>
              <a:t>small scale fading</a:t>
            </a:r>
            <a:endParaRPr kumimoji="1" lang="zh-TW" altLang="en-US" dirty="0" smtClean="0"/>
          </a:p>
          <a:p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0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先介紹 </a:t>
            </a:r>
            <a:r>
              <a:rPr kumimoji="1" lang="en-US" altLang="zh-TW" dirty="0" smtClean="0"/>
              <a:t>small scale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6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主要以兩種原因分成四種 </a:t>
            </a:r>
            <a:r>
              <a:rPr kumimoji="1" lang="en-US" altLang="zh-TW" dirty="0" smtClean="0"/>
              <a:t>fading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4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90.png"/><Relationship Id="rId5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5" Type="http://schemas.openxmlformats.org/officeDocument/2006/relationships/image" Target="../media/image2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5" Type="http://schemas.openxmlformats.org/officeDocument/2006/relationships/hyperlink" Target="https://en.wikipedia.org/wiki/Friis_transmission_equation" TargetMode="External"/><Relationship Id="rId6" Type="http://schemas.openxmlformats.org/officeDocument/2006/relationships/hyperlink" Target="https://en.wikipedia.org/wiki/Path_loss" TargetMode="External"/><Relationship Id="rId7" Type="http://schemas.openxmlformats.org/officeDocument/2006/relationships/hyperlink" Target="https://ccrma.stanford.edu/~jos/fp/Phase_Delay.html" TargetMode="External"/><Relationship Id="rId8" Type="http://schemas.openxmlformats.org/officeDocument/2006/relationships/hyperlink" Target="https://en.wikipedia.org/wiki/Communication_channel" TargetMode="External"/><Relationship Id="rId9" Type="http://schemas.openxmlformats.org/officeDocument/2006/relationships/hyperlink" Target="https://en.wikipedia.org/wiki/Fading" TargetMode="External"/><Relationship Id="rId10" Type="http://schemas.openxmlformats.org/officeDocument/2006/relationships/hyperlink" Target="http://www.sengpielaudio.com/calculator-timedelayph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3382" y="1708830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</p:txBody>
      </p:sp>
    </p:spTree>
    <p:extLst>
      <p:ext uri="{BB962C8B-B14F-4D97-AF65-F5344CB8AC3E}">
        <p14:creationId xmlns:p14="http://schemas.microsoft.com/office/powerpoint/2010/main" val="17953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</a:p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Flat Fading </a:t>
            </a:r>
          </a:p>
          <a:p>
            <a:pPr lvl="1"/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  <a:endParaRPr kumimoji="1" lang="zh-TW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5360" y="367215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Flat Fading</a:t>
            </a:r>
          </a:p>
          <a:p>
            <a:pPr lvl="1"/>
            <a:r>
              <a:rPr kumimoji="1" lang="en-US" altLang="zh-TW" sz="32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 Fading</a:t>
            </a:r>
          </a:p>
        </p:txBody>
      </p:sp>
    </p:spTree>
    <p:extLst>
      <p:ext uri="{BB962C8B-B14F-4D97-AF65-F5344CB8AC3E}">
        <p14:creationId xmlns:p14="http://schemas.microsoft.com/office/powerpoint/2010/main" val="17721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8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4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3106" y="2400601"/>
            <a:ext cx="6239435" cy="1248040"/>
            <a:chOff x="3783106" y="2400601"/>
            <a:chExt cx="6239435" cy="1248040"/>
          </a:xfrm>
        </p:grpSpPr>
        <p:sp>
          <p:nvSpPr>
            <p:cNvPr id="7" name="文字方塊 6"/>
            <p:cNvSpPr txBox="1"/>
            <p:nvPr/>
          </p:nvSpPr>
          <p:spPr>
            <a:xfrm>
              <a:off x="8068167" y="2675685"/>
              <a:ext cx="168828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Mobility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7734750" y="2400601"/>
              <a:ext cx="2287791" cy="124804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箭頭接點 10"/>
            <p:cNvCxnSpPr>
              <a:stCxn id="8" idx="2"/>
            </p:cNvCxnSpPr>
            <p:nvPr/>
          </p:nvCxnSpPr>
          <p:spPr>
            <a:xfrm flipH="1" flipV="1">
              <a:off x="3783106" y="2675685"/>
              <a:ext cx="3951644" cy="34893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550024" y="4054806"/>
            <a:ext cx="6906409" cy="1265396"/>
            <a:chOff x="3550024" y="4054806"/>
            <a:chExt cx="6906409" cy="1265396"/>
          </a:xfrm>
        </p:grpSpPr>
        <p:sp>
          <p:nvSpPr>
            <p:cNvPr id="6" name="文字方塊 5"/>
            <p:cNvSpPr txBox="1"/>
            <p:nvPr/>
          </p:nvSpPr>
          <p:spPr>
            <a:xfrm>
              <a:off x="8283730" y="4427872"/>
              <a:ext cx="1960793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TW" sz="3200" b="1" baseline="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Multipath</a:t>
              </a:r>
              <a:endParaRPr kumimoji="1" lang="zh-TW" altLang="en-US" sz="3200" b="1" baseline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071820" y="4054806"/>
              <a:ext cx="2384613" cy="1265396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箭頭接點 11"/>
            <p:cNvCxnSpPr>
              <a:stCxn id="9" idx="2"/>
            </p:cNvCxnSpPr>
            <p:nvPr/>
          </p:nvCxnSpPr>
          <p:spPr>
            <a:xfrm flipH="1" flipV="1">
              <a:off x="3550024" y="4242905"/>
              <a:ext cx="4521796" cy="44459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Demo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32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08" y="1443790"/>
            <a:ext cx="7833381" cy="39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8" tooltip="https://en.wikipedia.org/wiki/Communication_channel"/>
              </a:rPr>
              <a:t>en.wikipedia.org/wiki/Communication_channel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u="sng" dirty="0">
                <a:hlinkClick r:id="rId9"/>
              </a:rPr>
              <a:t>https://</a:t>
            </a:r>
            <a:r>
              <a:rPr lang="en-US" altLang="zh-TW" u="sng" dirty="0" smtClean="0">
                <a:hlinkClick r:id="rId9"/>
              </a:rPr>
              <a:t>en.wikipedia.org/wiki/Fading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http://</a:t>
            </a:r>
            <a:r>
              <a:rPr lang="en-US" altLang="zh-TW" dirty="0" smtClean="0">
                <a:hlinkClick r:id="rId10"/>
              </a:rPr>
              <a:t>www.sengpielaudio.com/calculator-timedelayphase.html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4" y="238362"/>
            <a:ext cx="4663575" cy="6136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238362"/>
            <a:ext cx="4778541" cy="61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2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</a:t>
                </a:r>
                <a:r>
                  <a:rPr kumimoji="1" lang="zh-TW" altLang="en-US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Rectangular 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</a:t>
                </a:r>
                <a:r>
                  <a:rPr kumimoji="1" lang="zh-TW" altLang="en-US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Rectangular 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</a:t>
                </a:r>
                <a:r>
                  <a:rPr kumimoji="1" lang="zh-TW" altLang="en-US" sz="3200" dirty="0" smtClean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TW" sz="3200" dirty="0">
                    <a:solidFill>
                      <a:schemeClr val="accent1"/>
                    </a:solidFill>
                  </a:rPr>
                  <a:t>F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403557" y="5486400"/>
            <a:ext cx="2382253" cy="89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3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5934</TotalTime>
  <Words>963</Words>
  <Application>Microsoft Macintosh PowerPoint</Application>
  <PresentationFormat>寬螢幕</PresentationFormat>
  <Paragraphs>355</Paragraphs>
  <Slides>34</Slides>
  <Notes>31</Notes>
  <HiddenSlides>3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PowerPoint 簡報</vt:lpstr>
      <vt:lpstr>PowerPoint 簡報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975</cp:revision>
  <dcterms:created xsi:type="dcterms:W3CDTF">2018-06-25T02:04:20Z</dcterms:created>
  <dcterms:modified xsi:type="dcterms:W3CDTF">2018-08-07T06:03:17Z</dcterms:modified>
</cp:coreProperties>
</file>