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mp4" ContentType="video/mp4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303" r:id="rId4"/>
    <p:sldId id="306" r:id="rId5"/>
    <p:sldId id="314" r:id="rId6"/>
    <p:sldId id="315" r:id="rId7"/>
    <p:sldId id="319" r:id="rId8"/>
    <p:sldId id="317" r:id="rId9"/>
    <p:sldId id="316" r:id="rId10"/>
    <p:sldId id="323" r:id="rId11"/>
    <p:sldId id="321" r:id="rId12"/>
    <p:sldId id="374" r:id="rId13"/>
    <p:sldId id="373" r:id="rId14"/>
    <p:sldId id="322" r:id="rId15"/>
    <p:sldId id="324" r:id="rId16"/>
    <p:sldId id="375" r:id="rId17"/>
    <p:sldId id="325" r:id="rId18"/>
    <p:sldId id="326" r:id="rId19"/>
    <p:sldId id="327" r:id="rId20"/>
    <p:sldId id="328" r:id="rId21"/>
    <p:sldId id="318" r:id="rId22"/>
    <p:sldId id="304" r:id="rId23"/>
    <p:sldId id="308" r:id="rId24"/>
    <p:sldId id="307" r:id="rId25"/>
    <p:sldId id="309" r:id="rId26"/>
    <p:sldId id="310" r:id="rId27"/>
    <p:sldId id="311" r:id="rId28"/>
    <p:sldId id="312" r:id="rId29"/>
    <p:sldId id="313" r:id="rId30"/>
    <p:sldId id="329" r:id="rId31"/>
    <p:sldId id="352" r:id="rId32"/>
    <p:sldId id="376" r:id="rId33"/>
    <p:sldId id="301" r:id="rId34"/>
    <p:sldId id="37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27C6DAD-B983-8E4B-B112-2961C46DA862}">
          <p14:sldIdLst>
            <p14:sldId id="256"/>
            <p14:sldId id="257"/>
          </p14:sldIdLst>
        </p14:section>
        <p14:section name="channel" id="{148FA8C7-D0F7-D049-81A9-6EB3443E076F}">
          <p14:sldIdLst>
            <p14:sldId id="303"/>
            <p14:sldId id="306"/>
            <p14:sldId id="314"/>
            <p14:sldId id="315"/>
            <p14:sldId id="319"/>
            <p14:sldId id="317"/>
            <p14:sldId id="316"/>
            <p14:sldId id="323"/>
            <p14:sldId id="321"/>
            <p14:sldId id="374"/>
            <p14:sldId id="373"/>
            <p14:sldId id="322"/>
            <p14:sldId id="324"/>
            <p14:sldId id="375"/>
            <p14:sldId id="325"/>
            <p14:sldId id="326"/>
            <p14:sldId id="327"/>
            <p14:sldId id="328"/>
            <p14:sldId id="318"/>
          </p14:sldIdLst>
        </p14:section>
        <p14:section name="Friis" id="{C428E832-B5F1-8843-AEE0-707319BB8BD9}">
          <p14:sldIdLst>
            <p14:sldId id="304"/>
            <p14:sldId id="308"/>
            <p14:sldId id="307"/>
            <p14:sldId id="309"/>
            <p14:sldId id="310"/>
            <p14:sldId id="311"/>
            <p14:sldId id="312"/>
            <p14:sldId id="313"/>
            <p14:sldId id="329"/>
            <p14:sldId id="352"/>
            <p14:sldId id="376"/>
          </p14:sldIdLst>
        </p14:section>
        <p14:section name="end" id="{EE857F6F-7FD5-644F-8679-010F7E321B91}">
          <p14:sldIdLst>
            <p14:sldId id="301"/>
            <p14:sldId id="3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0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04" autoAdjust="0"/>
    <p:restoredTop sz="56811" autoAdjust="0"/>
  </p:normalViewPr>
  <p:slideViewPr>
    <p:cSldViewPr snapToGrid="0" showGuides="1">
      <p:cViewPr varScale="1">
        <p:scale>
          <a:sx n="53" d="100"/>
          <a:sy n="53" d="100"/>
        </p:scale>
        <p:origin x="18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7A10C-87C9-49E5-AE05-110105D8C539}" type="datetimeFigureOut">
              <a:rPr lang="zh-TW" altLang="en-US" smtClean="0"/>
              <a:t>2018/8/14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F9334-C2B5-40DC-A82F-94CC416C97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941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Relationship Id="rId3" Type="http://schemas.openxmlformats.org/officeDocument/2006/relationships/hyperlink" Target="https://en.wikipedia.org/wiki/Directivity" TargetMode="Externa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901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在這先介紹以移動影響 </a:t>
            </a:r>
            <a:r>
              <a:rPr kumimoji="1" lang="en-US" altLang="zh-TW" dirty="0" smtClean="0"/>
              <a:t>channel </a:t>
            </a:r>
            <a:r>
              <a:rPr kumimoji="1" lang="zh-TW" altLang="en-US" dirty="0" smtClean="0"/>
              <a:t>的其中兩種 </a:t>
            </a:r>
            <a:r>
              <a:rPr kumimoji="1" lang="en-US" altLang="zh-TW" dirty="0" smtClean="0"/>
              <a:t>fading</a:t>
            </a:r>
            <a:endParaRPr kumimoji="1" lang="zh-TW" altLang="en-US" dirty="0" smtClean="0"/>
          </a:p>
          <a:p>
            <a:endParaRPr kumimoji="1"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42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因為是 移動的影響 所以頻域方面會考慮 </a:t>
            </a:r>
            <a:r>
              <a:rPr kumimoji="1" lang="en-US" altLang="zh-TW" dirty="0" smtClean="0"/>
              <a:t>Doppler </a:t>
            </a:r>
            <a:r>
              <a:rPr kumimoji="1" lang="zh-TW" altLang="en-US" dirty="0" smtClean="0"/>
              <a:t>效應</a:t>
            </a:r>
            <a:endParaRPr kumimoji="1" lang="en-US" altLang="zh-TW" dirty="0" smtClean="0"/>
          </a:p>
          <a:p>
            <a:r>
              <a:rPr kumimoji="1" lang="en-US" altLang="zh-TW" dirty="0" smtClean="0"/>
              <a:t>Coherence time </a:t>
            </a:r>
            <a:r>
              <a:rPr kumimoji="1" lang="zh-TW" altLang="en-US" dirty="0" smtClean="0"/>
              <a:t>就是一段時間</a:t>
            </a:r>
            <a:r>
              <a:rPr kumimoji="1" lang="zh-TW" altLang="en-US" baseline="0" dirty="0" smtClean="0"/>
              <a:t> </a:t>
            </a:r>
            <a:r>
              <a:rPr kumimoji="1" lang="en-US" altLang="zh-TW" baseline="0" dirty="0" smtClean="0"/>
              <a:t>channel impulse response </a:t>
            </a:r>
            <a:r>
              <a:rPr kumimoji="1" lang="zh-TW" altLang="en-US" baseline="0" dirty="0" smtClean="0"/>
              <a:t>沒有改變</a:t>
            </a:r>
          </a:p>
          <a:p>
            <a:r>
              <a:rPr kumimoji="1" lang="en-US" altLang="zh-TW" dirty="0" smtClean="0"/>
              <a:t>Tc Ds </a:t>
            </a:r>
            <a:r>
              <a:rPr kumimoji="1" lang="zh-TW" altLang="en-US" dirty="0" smtClean="0"/>
              <a:t>成反比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8178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先定義 </a:t>
            </a:r>
            <a:r>
              <a:rPr kumimoji="1" lang="en-US" altLang="zh-TW" dirty="0" smtClean="0"/>
              <a:t>threshold Tc</a:t>
            </a:r>
            <a:r>
              <a:rPr kumimoji="1" lang="en-US" altLang="zh-TW" baseline="0" dirty="0" smtClean="0"/>
              <a:t> Ds</a:t>
            </a:r>
          </a:p>
          <a:p>
            <a:r>
              <a:rPr kumimoji="1" lang="en-US" altLang="zh-TW" dirty="0" smtClean="0"/>
              <a:t>Symbol</a:t>
            </a:r>
            <a:r>
              <a:rPr kumimoji="1" lang="en-US" altLang="zh-TW" baseline="0" dirty="0" smtClean="0"/>
              <a:t> time &lt; Tc W&gt;Ds slow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8902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相反地就是 </a:t>
            </a:r>
            <a:r>
              <a:rPr kumimoji="1" lang="en-US" altLang="zh-TW" dirty="0" smtClean="0"/>
              <a:t>fast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6389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接下來介紹以</a:t>
            </a:r>
            <a:r>
              <a:rPr kumimoji="1" lang="zh-TW" altLang="en-US" baseline="0" dirty="0" smtClean="0"/>
              <a:t> </a:t>
            </a:r>
            <a:r>
              <a:rPr kumimoji="1" lang="en-US" altLang="zh-TW" baseline="0" dirty="0" smtClean="0"/>
              <a:t>multipath </a:t>
            </a:r>
            <a:r>
              <a:rPr kumimoji="1" lang="zh-TW" altLang="en-US" dirty="0" smtClean="0"/>
              <a:t>影響 </a:t>
            </a:r>
            <a:r>
              <a:rPr kumimoji="1" lang="en-US" altLang="zh-TW" dirty="0" smtClean="0"/>
              <a:t>channel </a:t>
            </a:r>
            <a:r>
              <a:rPr kumimoji="1" lang="zh-TW" altLang="en-US" dirty="0" smtClean="0"/>
              <a:t>的其中兩種 </a:t>
            </a:r>
            <a:r>
              <a:rPr kumimoji="1" lang="en-US" altLang="zh-TW" dirty="0" smtClean="0"/>
              <a:t>fading</a:t>
            </a:r>
            <a:endParaRPr kumimoji="1" lang="zh-TW" altLang="en-US" dirty="0" smtClean="0"/>
          </a:p>
          <a:p>
            <a:endParaRPr kumimoji="1"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56228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針對 </a:t>
            </a:r>
            <a:r>
              <a:rPr kumimoji="1" lang="en-US" altLang="zh-TW" dirty="0" smtClean="0"/>
              <a:t>multipath</a:t>
            </a:r>
            <a:r>
              <a:rPr kumimoji="1" lang="zh-TW" altLang="en-US" baseline="0" dirty="0" smtClean="0"/>
              <a:t> 由兩個指標做判斷</a:t>
            </a:r>
          </a:p>
          <a:p>
            <a:r>
              <a:rPr kumimoji="1" lang="en-US" altLang="zh-TW" sz="1200" dirty="0" smtClean="0">
                <a:latin typeface="Times New Roman" charset="0"/>
                <a:ea typeface="Times New Roman" charset="0"/>
                <a:cs typeface="Times New Roman" charset="0"/>
              </a:rPr>
              <a:t>Coherence Bandwidth : </a:t>
            </a:r>
            <a:r>
              <a:rPr kumimoji="1" lang="zh-TW" alt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兩訊號大致最大的頻寬</a:t>
            </a:r>
          </a:p>
          <a:p>
            <a:r>
              <a:rPr kumimoji="1" lang="en-US" altLang="zh-TW" sz="1200" dirty="0" smtClean="0">
                <a:latin typeface="Times New Roman" charset="0"/>
                <a:ea typeface="Times New Roman" charset="0"/>
                <a:cs typeface="Times New Roman" charset="0"/>
              </a:rPr>
              <a:t>Delay Spread</a:t>
            </a:r>
            <a:r>
              <a:rPr kumimoji="1" lang="zh-TW" alt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sz="1200" dirty="0" smtClean="0">
                <a:latin typeface="Times New Roman" charset="0"/>
                <a:ea typeface="Times New Roman" charset="0"/>
                <a:cs typeface="Times New Roman" charset="0"/>
              </a:rPr>
              <a:t>: </a:t>
            </a:r>
            <a:r>
              <a:rPr kumimoji="1" lang="zh-TW" alt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兩段路徑的 </a:t>
            </a:r>
            <a:r>
              <a:rPr kumimoji="1" lang="en-US" altLang="zh-TW" sz="1200" dirty="0" smtClean="0">
                <a:latin typeface="Times New Roman" charset="0"/>
                <a:ea typeface="Times New Roman" charset="0"/>
                <a:cs typeface="Times New Roman" charset="0"/>
              </a:rPr>
              <a:t>propagation delay </a:t>
            </a:r>
            <a:r>
              <a:rPr kumimoji="1" lang="zh-TW" alt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的差距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83277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訊號在頻域的比閥值小而時域超過 </a:t>
            </a:r>
            <a:r>
              <a:rPr kumimoji="1" lang="en-US" altLang="zh-TW" dirty="0" smtClean="0"/>
              <a:t>delay spread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54316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相反稱為 </a:t>
            </a:r>
            <a:r>
              <a:rPr kumimoji="1" lang="en-US" altLang="zh-TW" sz="12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Frequency-selective</a:t>
            </a:r>
            <a:r>
              <a:rPr kumimoji="1" lang="en-US" altLang="zh-TW" sz="1200" baseline="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sz="1200" b="0" baseline="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Fading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32830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前面介紹的是 </a:t>
            </a:r>
            <a:r>
              <a:rPr kumimoji="1" lang="en-US" altLang="zh-TW" dirty="0" smtClean="0"/>
              <a:t>small scale fading</a:t>
            </a:r>
          </a:p>
          <a:p>
            <a:r>
              <a:rPr kumimoji="1" lang="zh-TW" altLang="en-US" dirty="0" smtClean="0"/>
              <a:t>接下來介紹 </a:t>
            </a:r>
            <a:r>
              <a:rPr kumimoji="1" lang="en-US" altLang="zh-TW" dirty="0" smtClean="0"/>
              <a:t>large</a:t>
            </a:r>
            <a:r>
              <a:rPr kumimoji="1" lang="en-US" altLang="zh-TW" baseline="0" dirty="0" smtClean="0"/>
              <a:t> scale fading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036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看 </a:t>
            </a:r>
            <a:r>
              <a:rPr kumimoji="1" lang="en-US" altLang="zh-TW" dirty="0" smtClean="0"/>
              <a:t>Path</a:t>
            </a:r>
            <a:r>
              <a:rPr kumimoji="1" lang="en-US" altLang="zh-TW" baseline="0" dirty="0" smtClean="0"/>
              <a:t> loss</a:t>
            </a:r>
            <a:r>
              <a:rPr kumimoji="1" lang="zh-TW" altLang="en-US" baseline="0" dirty="0" smtClean="0"/>
              <a:t> 主要是看送出比上收到的能量</a:t>
            </a:r>
          </a:p>
          <a:p>
            <a:r>
              <a:rPr kumimoji="1" lang="zh-TW" altLang="en-US" dirty="0" smtClean="0"/>
              <a:t>收到的訊號會受到 </a:t>
            </a:r>
            <a:r>
              <a:rPr kumimoji="1" lang="en-US" altLang="zh-TW" dirty="0" smtClean="0"/>
              <a:t>fading </a:t>
            </a:r>
            <a:r>
              <a:rPr kumimoji="1" lang="zh-TW" altLang="en-US" dirty="0" smtClean="0"/>
              <a:t>的影響稱為 </a:t>
            </a:r>
            <a:r>
              <a:rPr kumimoji="1" lang="en-US" altLang="zh-TW" dirty="0" smtClean="0"/>
              <a:t>shadowing</a:t>
            </a:r>
            <a:r>
              <a:rPr kumimoji="1" lang="en-US" altLang="zh-TW" baseline="0" dirty="0" smtClean="0"/>
              <a:t> </a:t>
            </a:r>
          </a:p>
          <a:p>
            <a:r>
              <a:rPr kumimoji="1" lang="zh-TW" altLang="en-US" dirty="0" smtClean="0"/>
              <a:t>最常見的就是 </a:t>
            </a:r>
            <a:r>
              <a:rPr kumimoji="1" lang="en-US" altLang="zh-TW" dirty="0" err="1" smtClean="0"/>
              <a:t>tx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rx</a:t>
            </a:r>
            <a:r>
              <a:rPr kumimoji="1" lang="en-US" altLang="zh-TW" baseline="0" dirty="0" smtClean="0"/>
              <a:t> </a:t>
            </a:r>
            <a:r>
              <a:rPr kumimoji="1" lang="zh-TW" altLang="en-US" baseline="0" dirty="0" smtClean="0"/>
              <a:t>間的傳送路徑有東西阻擋</a:t>
            </a:r>
            <a:endParaRPr kumimoji="1"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5736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這是訊號 </a:t>
            </a:r>
            <a:r>
              <a:rPr kumimoji="1" lang="en-US" altLang="zh-TW" dirty="0" err="1" smtClean="0"/>
              <a:t>gerneral</a:t>
            </a:r>
            <a:r>
              <a:rPr kumimoji="1" lang="en-US" altLang="zh-TW" dirty="0" smtClean="0"/>
              <a:t> form </a:t>
            </a:r>
            <a:r>
              <a:rPr kumimoji="1" lang="zh-TW" altLang="en-US" dirty="0" smtClean="0"/>
              <a:t> </a:t>
            </a:r>
          </a:p>
          <a:p>
            <a:r>
              <a:rPr kumimoji="1" lang="en-US" altLang="zh-TW" dirty="0" smtClean="0"/>
              <a:t>IQ</a:t>
            </a:r>
            <a:r>
              <a:rPr kumimoji="1" lang="en-US" altLang="zh-TW" baseline="0" dirty="0" smtClean="0"/>
              <a:t> domain </a:t>
            </a:r>
            <a:r>
              <a:rPr kumimoji="1" lang="zh-TW" altLang="en-US" baseline="0" dirty="0" smtClean="0"/>
              <a:t>上表示</a:t>
            </a:r>
          </a:p>
          <a:p>
            <a:r>
              <a:rPr kumimoji="1" lang="en-US" altLang="zh-TW" baseline="0" dirty="0" smtClean="0"/>
              <a:t>Band pass </a:t>
            </a:r>
            <a:r>
              <a:rPr kumimoji="1" lang="zh-TW" altLang="en-US" baseline="0" dirty="0" smtClean="0"/>
              <a:t>訊號典型表示式</a:t>
            </a:r>
          </a:p>
          <a:p>
            <a:r>
              <a:rPr kumimoji="1" lang="zh-TW" altLang="en-US" dirty="0" smtClean="0"/>
              <a:t>還有很多表示訊號的式子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88184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針對 </a:t>
            </a:r>
            <a:r>
              <a:rPr kumimoji="1" lang="en-US" altLang="zh-TW" dirty="0" smtClean="0"/>
              <a:t>path loss </a:t>
            </a:r>
            <a:r>
              <a:rPr kumimoji="1" lang="zh-TW" altLang="en-US" dirty="0" smtClean="0"/>
              <a:t>的描述</a:t>
            </a:r>
          </a:p>
          <a:p>
            <a:r>
              <a:rPr kumimoji="1" lang="en-US" altLang="zh-TW" dirty="0" err="1" smtClean="0"/>
              <a:t>Friis</a:t>
            </a:r>
            <a:r>
              <a:rPr kumimoji="1" lang="en-US" altLang="zh-TW" baseline="0" dirty="0" smtClean="0"/>
              <a:t> </a:t>
            </a:r>
            <a:r>
              <a:rPr kumimoji="1" lang="zh-TW" altLang="en-US" baseline="0" dirty="0" smtClean="0"/>
              <a:t>提出一個公式來表達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50202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通常會用 </a:t>
            </a:r>
            <a:r>
              <a:rPr kumimoji="1" lang="en-US" altLang="zh-TW" dirty="0" smtClean="0"/>
              <a:t>gain </a:t>
            </a:r>
            <a:r>
              <a:rPr kumimoji="1" lang="zh-TW" altLang="en-US" dirty="0" smtClean="0"/>
              <a:t>表達天線的 </a:t>
            </a:r>
            <a:r>
              <a:rPr kumimoji="1" lang="en-US" altLang="zh-TW" dirty="0" smtClean="0"/>
              <a:t>performance </a:t>
            </a:r>
            <a:endParaRPr kumimoji="1" lang="zh-TW" altLang="en-US" dirty="0" smtClean="0"/>
          </a:p>
          <a:p>
            <a:r>
              <a:rPr kumimoji="1" lang="en-US" altLang="zh-TW" dirty="0" err="1" smtClean="0"/>
              <a:t>Friis</a:t>
            </a:r>
            <a:r>
              <a:rPr kumimoji="1" lang="en-US" altLang="zh-TW" baseline="0" dirty="0" smtClean="0"/>
              <a:t> </a:t>
            </a:r>
            <a:r>
              <a:rPr kumimoji="1" lang="zh-TW" altLang="en-US" baseline="0" dirty="0" smtClean="0"/>
              <a:t>認為</a:t>
            </a:r>
            <a:r>
              <a:rPr kumimoji="1" lang="zh-TW" altLang="en-US" dirty="0" smtClean="0"/>
              <a:t>現有的公式都太多係數要記</a:t>
            </a:r>
            <a:endParaRPr kumimoji="1" lang="en-US" altLang="zh-TW" dirty="0" smtClean="0"/>
          </a:p>
          <a:p>
            <a:r>
              <a:rPr kumimoji="1" lang="en-US" altLang="zh-TW" dirty="0" smtClean="0"/>
              <a:t>Capture area </a:t>
            </a:r>
            <a:r>
              <a:rPr kumimoji="1" lang="zh-TW" altLang="en-US" dirty="0" smtClean="0"/>
              <a:t>展現 </a:t>
            </a:r>
            <a:r>
              <a:rPr kumimoji="1" lang="en-US" altLang="zh-TW" dirty="0" smtClean="0"/>
              <a:t>free space radio</a:t>
            </a:r>
            <a:r>
              <a:rPr kumimoji="1" lang="en-US" altLang="zh-TW" baseline="0" dirty="0" smtClean="0"/>
              <a:t> circuit </a:t>
            </a:r>
            <a:r>
              <a:rPr kumimoji="1" lang="zh-TW" altLang="en-US" baseline="0" dirty="0" smtClean="0"/>
              <a:t>的特色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7703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單純用可以量測的數據描述收到及送出訊號的能量比值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66385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但後來大家都不用 有效天線面積 而改用 </a:t>
            </a:r>
            <a:r>
              <a:rPr kumimoji="1" lang="en-US" altLang="zh-TW" dirty="0" smtClean="0"/>
              <a:t>antenna directivities</a:t>
            </a:r>
            <a:r>
              <a:rPr kumimoji="1" lang="en-US" altLang="zh-TW" baseline="0" dirty="0" smtClean="0"/>
              <a:t> </a:t>
            </a:r>
            <a:endParaRPr kumimoji="1" lang="zh-TW" altLang="en-US" baseline="0" dirty="0" smtClean="0"/>
          </a:p>
          <a:p>
            <a:r>
              <a:rPr kumimoji="1" lang="en-US" altLang="zh-TW" dirty="0" smtClean="0"/>
              <a:t>D </a:t>
            </a:r>
            <a:r>
              <a:rPr kumimoji="1" lang="zh-TW" altLang="en-US" dirty="0" smtClean="0"/>
              <a:t>的介紹投影片有，有興趣可自行閱讀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334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D_{t}  and D_{r}  are the antenna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Directivity"/>
              </a:rPr>
              <a:t>directivities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antenna directivities are linear values</a:t>
            </a:r>
            <a:endParaRPr lang="zh-TW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3808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看個角度的訊號最強 以 </a:t>
            </a:r>
            <a:r>
              <a:rPr kumimoji="1" lang="en-US" altLang="zh-TW" dirty="0" smtClean="0"/>
              <a:t>D </a:t>
            </a:r>
            <a:r>
              <a:rPr kumimoji="1" lang="zh-TW" altLang="en-US" dirty="0" smtClean="0"/>
              <a:t>表示之</a:t>
            </a:r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6788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err="1" smtClean="0"/>
              <a:t>dBi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的 ｉ的意思是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從點來源發散出的訊號的 能量（</a:t>
            </a:r>
            <a:r>
              <a:rPr kumimoji="1" lang="en-US" altLang="zh-TW" dirty="0" smtClean="0"/>
              <a:t>dB</a:t>
            </a:r>
            <a:r>
              <a:rPr kumimoji="1" lang="zh-TW" altLang="en-US" dirty="0" smtClean="0"/>
              <a:t>）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42036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從一開始有效天線面積到最後常用的 </a:t>
            </a:r>
            <a:r>
              <a:rPr kumimoji="1" lang="en-US" altLang="zh-TW" dirty="0" smtClean="0"/>
              <a:t>directivity </a:t>
            </a:r>
            <a:r>
              <a:rPr kumimoji="1" lang="zh-TW" altLang="en-US" dirty="0" smtClean="0"/>
              <a:t>來呈現天線的效能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18923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Small scale </a:t>
            </a:r>
          </a:p>
          <a:p>
            <a:r>
              <a:rPr kumimoji="1" lang="zh-TW" altLang="en-US" dirty="0" smtClean="0"/>
              <a:t>以 </a:t>
            </a:r>
            <a:r>
              <a:rPr kumimoji="1" lang="en-US" altLang="zh-TW" dirty="0" smtClean="0"/>
              <a:t>time domain </a:t>
            </a:r>
            <a:r>
              <a:rPr kumimoji="1" lang="zh-TW" altLang="en-US" dirty="0" smtClean="0"/>
              <a:t>來分類，</a:t>
            </a:r>
            <a:r>
              <a:rPr kumimoji="1" lang="en-US" altLang="zh-TW" dirty="0" smtClean="0"/>
              <a:t>Doppler mobility Delay multipath</a:t>
            </a:r>
          </a:p>
          <a:p>
            <a:r>
              <a:rPr kumimoji="1" lang="en-US" altLang="zh-TW" dirty="0" smtClean="0"/>
              <a:t>Large scale</a:t>
            </a:r>
          </a:p>
          <a:p>
            <a:r>
              <a:rPr kumimoji="1" lang="en-US" altLang="zh-TW" dirty="0" smtClean="0"/>
              <a:t>Path loss  shadowing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05828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看 </a:t>
            </a:r>
            <a:r>
              <a:rPr kumimoji="1" lang="en-US" altLang="zh-TW" dirty="0" err="1" smtClean="0"/>
              <a:t>matlab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小示範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6111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zh-TW" altLang="en-US" dirty="0" smtClean="0"/>
                  <a:t>ＩＱ座標 轉換 笛卡爾坐標系</a:t>
                </a:r>
                <a:r>
                  <a:rPr kumimoji="1" lang="en-US" altLang="zh-TW" dirty="0" smtClean="0"/>
                  <a:t> </a:t>
                </a:r>
              </a:p>
              <a:p>
                <a:r>
                  <a:rPr kumimoji="1" lang="en-US" altLang="zh-TW" baseline="0" dirty="0" smtClean="0"/>
                  <a:t> </a:t>
                </a:r>
                <a:r>
                  <a:rPr kumimoji="1" lang="en-US" altLang="zh-TW" baseline="0" dirty="0" err="1" smtClean="0"/>
                  <a:t>ampl</a:t>
                </a:r>
                <a:r>
                  <a:rPr kumimoji="1" lang="en-US" altLang="zh-TW" baseline="0" dirty="0" smtClean="0"/>
                  <a:t>. Phase </a:t>
                </a:r>
                <a:r>
                  <a:rPr kumimoji="1" lang="zh-TW" altLang="en-US" baseline="0" dirty="0" smtClean="0"/>
                  <a:t>轉換</a:t>
                </a:r>
                <a:endParaRPr kumimoji="1" lang="zh-TW" altLang="en-US" sz="1200" dirty="0"/>
              </a:p>
              <a:p>
                <a:endParaRPr kumimoji="1"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zh-TW" dirty="0" smtClean="0"/>
                  <a:t>Time -&gt;</a:t>
                </a:r>
                <a:r>
                  <a:rPr kumimoji="1" lang="en-US" altLang="zh-TW" baseline="0" dirty="0" smtClean="0"/>
                  <a:t> FFT -&gt; freq</a:t>
                </a:r>
                <a:r>
                  <a:rPr kumimoji="1" lang="en-US" altLang="zh-TW" baseline="0" dirty="0" smtClean="0"/>
                  <a:t>.     </a:t>
                </a:r>
                <a:r>
                  <a:rPr kumimoji="1" lang="en-US" altLang="zh-TW" sz="1200" i="0" smtClean="0">
                    <a:latin typeface="Cambria Math" charset="0"/>
                    <a:ea typeface="Cambria Math" charset="0"/>
                    <a:cs typeface="Cambria Math" charset="0"/>
                  </a:rPr>
                  <a:t>𝜔</a:t>
                </a:r>
                <a:r>
                  <a:rPr kumimoji="1" lang="en-US" altLang="zh-TW" sz="1200" b="0" i="0" smtClean="0">
                    <a:latin typeface="Cambria Math" charset="0"/>
                    <a:ea typeface="Cambria Math" charset="0"/>
                    <a:cs typeface="Cambria Math" charset="0"/>
                  </a:rPr>
                  <a:t>=2𝜋𝑓</a:t>
                </a:r>
                <a:endParaRPr kumimoji="1" lang="zh-TW" altLang="en-US" sz="1200" dirty="0"/>
              </a:p>
              <a:p>
                <a:endParaRPr kumimoji="1"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10752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剛剛畫出來的圖是 圓形的原因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32531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mtClean="0"/>
              <a:t>所有參考資料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9959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zh-TW" altLang="en-US" dirty="0" smtClean="0"/>
                  <a:t>用 剛剛的轉換與 </a:t>
                </a:r>
                <a:r>
                  <a:rPr kumimoji="1" lang="en-US" altLang="zh-TW" dirty="0" smtClean="0"/>
                  <a:t>cos </a:t>
                </a:r>
                <a:r>
                  <a:rPr kumimoji="1" lang="zh-TW" altLang="en-US" dirty="0" smtClean="0"/>
                  <a:t>相加 公式拆解</a:t>
                </a:r>
              </a:p>
              <a:p>
                <a:r>
                  <a:rPr kumimoji="1" lang="zh-TW" altLang="en-US" dirty="0" smtClean="0"/>
                  <a:t>可得笛卡爾座標</a:t>
                </a:r>
              </a:p>
              <a:p>
                <a:r>
                  <a:rPr kumimoji="1" lang="en-US" altLang="zh-TW" dirty="0" smtClean="0"/>
                  <a:t>Time -&gt;</a:t>
                </a:r>
                <a:r>
                  <a:rPr kumimoji="1" lang="en-US" altLang="zh-TW" baseline="0" dirty="0" smtClean="0"/>
                  <a:t> FFT -&gt; freq.     </a:t>
                </a:r>
                <a:r>
                  <a:rPr kumimoji="1" lang="zh-TW" altLang="en-US" baseline="0" dirty="0" smtClean="0"/>
                  <a:t>有些地方會寫 </a:t>
                </a:r>
                <a14:m>
                  <m:oMath xmlns:m="http://schemas.openxmlformats.org/officeDocument/2006/math">
                    <m:r>
                      <a:rPr kumimoji="1" lang="en-US" altLang="zh-TW" sz="12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𝜔</m:t>
                    </m:r>
                    <m:r>
                      <a:rPr kumimoji="1" lang="en-US" altLang="zh-TW" sz="1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=2</m:t>
                    </m:r>
                    <m:r>
                      <a:rPr kumimoji="1" lang="en-US" altLang="zh-TW" sz="1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r>
                      <a:rPr kumimoji="1" lang="en-US" altLang="zh-TW" sz="1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</m:oMath>
                </a14:m>
                <a:endParaRPr kumimoji="1" lang="en-US" altLang="zh-TW" sz="1200" dirty="0" smtClean="0"/>
              </a:p>
              <a:p>
                <a:r>
                  <a:rPr kumimoji="1" lang="zh-TW" altLang="en-US" sz="1200" dirty="0" smtClean="0"/>
                  <a:t>今天 </a:t>
                </a:r>
                <a:r>
                  <a:rPr kumimoji="1" lang="en-US" altLang="zh-TW" sz="1200" dirty="0" smtClean="0"/>
                  <a:t>focus </a:t>
                </a:r>
                <a:r>
                  <a:rPr kumimoji="1" lang="zh-TW" altLang="en-US" sz="1200" dirty="0" smtClean="0"/>
                  <a:t>這部分 </a:t>
                </a:r>
                <a:r>
                  <a:rPr kumimoji="1" lang="en-US" altLang="zh-TW" sz="1200" dirty="0" smtClean="0"/>
                  <a:t>channel</a:t>
                </a:r>
                <a:endParaRPr kumimoji="1" lang="zh-TW" altLang="en-US" sz="1200" dirty="0"/>
              </a:p>
              <a:p>
                <a:endParaRPr kumimoji="1"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zh-TW" dirty="0" smtClean="0"/>
                  <a:t>Time -&gt;</a:t>
                </a:r>
                <a:r>
                  <a:rPr kumimoji="1" lang="en-US" altLang="zh-TW" baseline="0" dirty="0" smtClean="0"/>
                  <a:t> FFT -&gt; freq</a:t>
                </a:r>
                <a:r>
                  <a:rPr kumimoji="1" lang="en-US" altLang="zh-TW" baseline="0" dirty="0" smtClean="0"/>
                  <a:t>.     </a:t>
                </a:r>
                <a:r>
                  <a:rPr kumimoji="1" lang="en-US" altLang="zh-TW" sz="1200" i="0" smtClean="0">
                    <a:latin typeface="Cambria Math" charset="0"/>
                    <a:ea typeface="Cambria Math" charset="0"/>
                    <a:cs typeface="Cambria Math" charset="0"/>
                  </a:rPr>
                  <a:t>𝜔</a:t>
                </a:r>
                <a:r>
                  <a:rPr kumimoji="1" lang="en-US" altLang="zh-TW" sz="1200" b="0" i="0" smtClean="0">
                    <a:latin typeface="Cambria Math" charset="0"/>
                    <a:ea typeface="Cambria Math" charset="0"/>
                    <a:cs typeface="Cambria Math" charset="0"/>
                  </a:rPr>
                  <a:t>=2𝜋𝑓</a:t>
                </a:r>
                <a:endParaRPr kumimoji="1" lang="zh-TW" altLang="en-US" sz="1200" dirty="0"/>
              </a:p>
              <a:p>
                <a:endParaRPr kumimoji="1"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761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Time domain </a:t>
            </a:r>
            <a:r>
              <a:rPr kumimoji="1" lang="zh-TW" altLang="en-US" dirty="0" smtClean="0"/>
              <a:t>送</a:t>
            </a:r>
          </a:p>
          <a:p>
            <a:r>
              <a:rPr kumimoji="1" lang="en-US" altLang="zh-TW" dirty="0" smtClean="0"/>
              <a:t>Frequency</a:t>
            </a:r>
            <a:r>
              <a:rPr kumimoji="1" lang="en-US" altLang="zh-TW" baseline="0" dirty="0" smtClean="0"/>
              <a:t> domain </a:t>
            </a:r>
            <a:r>
              <a:rPr kumimoji="1" lang="zh-TW" altLang="en-US" baseline="0" dirty="0" smtClean="0"/>
              <a:t>分析</a:t>
            </a:r>
          </a:p>
          <a:p>
            <a:r>
              <a:rPr kumimoji="1" lang="zh-TW" altLang="en-US" baseline="0" dirty="0" smtClean="0"/>
              <a:t>記好 </a:t>
            </a:r>
            <a:r>
              <a:rPr kumimoji="1" lang="en-US" altLang="zh-TW" baseline="0" dirty="0" smtClean="0"/>
              <a:t>channel and phase </a:t>
            </a:r>
            <a:r>
              <a:rPr kumimoji="1" lang="zh-TW" altLang="en-US" baseline="0" dirty="0" smtClean="0"/>
              <a:t>的長相</a:t>
            </a:r>
            <a:endParaRPr kumimoji="1" lang="en-US" altLang="zh-TW" baseline="0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234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頻域的</a:t>
            </a:r>
            <a:r>
              <a:rPr kumimoji="1" lang="zh-TW" altLang="en-US" baseline="0" dirty="0" smtClean="0"/>
              <a:t> </a:t>
            </a:r>
            <a:r>
              <a:rPr kumimoji="1" lang="en-US" altLang="zh-TW" baseline="0" dirty="0" smtClean="0"/>
              <a:t>phase delay </a:t>
            </a:r>
            <a:r>
              <a:rPr kumimoji="1" lang="zh-TW" altLang="en-US" dirty="0" smtClean="0"/>
              <a:t>就是時域的延遲</a:t>
            </a:r>
          </a:p>
          <a:p>
            <a:r>
              <a:rPr kumimoji="1" lang="zh-TW" altLang="en-US" dirty="0" smtClean="0"/>
              <a:t>從第二式可得</a:t>
            </a:r>
          </a:p>
          <a:p>
            <a:r>
              <a:rPr kumimoji="1" lang="en-US" altLang="zh-TW" dirty="0" smtClean="0"/>
              <a:t>P(f)  </a:t>
            </a:r>
            <a:r>
              <a:rPr kumimoji="1" lang="zh-TW" altLang="en-US" dirty="0" smtClean="0"/>
              <a:t>就是 </a:t>
            </a:r>
            <a:r>
              <a:rPr kumimoji="1" lang="en-US" altLang="zh-TW" dirty="0" smtClean="0"/>
              <a:t>phase delay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299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時域的訊號圖   送出與接收 </a:t>
            </a:r>
            <a:r>
              <a:rPr kumimoji="1" lang="en-US" altLang="zh-TW" dirty="0" smtClean="0"/>
              <a:t>power </a:t>
            </a:r>
            <a:r>
              <a:rPr kumimoji="1" lang="zh-TW" altLang="en-US" dirty="0" smtClean="0"/>
              <a:t>的比值圖</a:t>
            </a:r>
          </a:p>
          <a:p>
            <a:r>
              <a:rPr kumimoji="1" lang="zh-TW" altLang="en-US" dirty="0" smtClean="0"/>
              <a:t>較大的模型波動稱為 </a:t>
            </a:r>
            <a:r>
              <a:rPr kumimoji="1" lang="en-US" altLang="zh-TW" dirty="0" smtClean="0"/>
              <a:t>large scale fading</a:t>
            </a:r>
            <a:endParaRPr kumimoji="1" lang="zh-TW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dirty="0" smtClean="0"/>
              <a:t>較小的模型波動稱為 </a:t>
            </a:r>
            <a:r>
              <a:rPr kumimoji="1" lang="en-US" altLang="zh-TW" dirty="0" smtClean="0"/>
              <a:t>small scale fading</a:t>
            </a:r>
            <a:endParaRPr kumimoji="1" lang="zh-TW" altLang="en-US" dirty="0" smtClean="0"/>
          </a:p>
          <a:p>
            <a:endParaRPr kumimoji="1"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2701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先介紹 </a:t>
            </a:r>
            <a:r>
              <a:rPr kumimoji="1" lang="en-US" altLang="zh-TW" dirty="0" smtClean="0"/>
              <a:t>small scale fading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5068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主要以兩種原因分成四種 </a:t>
            </a:r>
            <a:r>
              <a:rPr kumimoji="1" lang="en-US" altLang="zh-TW" dirty="0" smtClean="0"/>
              <a:t>fading </a:t>
            </a:r>
            <a:endParaRPr kumimoji="1" lang="zh-TW" altLang="en-US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645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:a16="http://schemas.microsoft.com/office/drawing/2014/main" xmlns="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:a16="http://schemas.microsoft.com/office/drawing/2014/main" xmlns="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:a16="http://schemas.microsoft.com/office/drawing/2014/main" xmlns="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xmlns="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xmlns="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0" y="6611967"/>
            <a:ext cx="11273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2" name="矩形 11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35360" y="1718786"/>
            <a:ext cx="11521280" cy="4590533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 algn="r"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7" name="矩形 16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6504885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直排標題及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 rot="5400000">
            <a:off x="7435403" y="2116982"/>
            <a:ext cx="6873577" cy="2639617"/>
            <a:chOff x="0" y="-27384"/>
            <a:chExt cx="12192000" cy="1619722"/>
          </a:xfrm>
        </p:grpSpPr>
        <p:sp>
          <p:nvSpPr>
            <p:cNvPr id="24" name="矩形 23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0" y="6611968"/>
            <a:ext cx="9552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772284" y="577167"/>
            <a:ext cx="2084355" cy="5732153"/>
          </a:xfrm>
          <a:prstGeom prst="rect">
            <a:avLst/>
          </a:prstGeom>
        </p:spPr>
        <p:txBody>
          <a:bodyPr vert="eaVert" anchor="b"/>
          <a:lstStyle>
            <a:lvl1pPr>
              <a:lnSpc>
                <a:spcPct val="100000"/>
              </a:lnSpc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3" name="矩形 1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132582"/>
            <a:ext cx="582756" cy="353303"/>
          </a:xfrm>
          <a:prstGeom prst="rect">
            <a:avLst/>
          </a:prstGeom>
          <a:effectLst/>
        </p:spPr>
      </p:pic>
      <p:sp>
        <p:nvSpPr>
          <p:cNvPr id="15" name="直排文字版面配置區 2">
            <a:extLst>
              <a:ext uri="{FF2B5EF4-FFF2-40B4-BE49-F238E27FC236}">
                <a16:creationId xmlns:a16="http://schemas.microsoft.com/office/drawing/2014/main" xmlns="" id="{5B0754CD-A593-D647-8F43-33A88CDADB61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335360" y="564936"/>
            <a:ext cx="8984218" cy="5744384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:a16="http://schemas.microsoft.com/office/drawing/2014/main" xmlns="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:a16="http://schemas.microsoft.com/office/drawing/2014/main" xmlns="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:a16="http://schemas.microsoft.com/office/drawing/2014/main" xmlns="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xmlns="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xmlns="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63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21" name="矩形 2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81328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0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1" name="群組 3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2" name="矩形 3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95" r="23072"/>
          <a:stretch/>
        </p:blipFill>
        <p:spPr>
          <a:xfrm>
            <a:off x="6786909" y="189"/>
            <a:ext cx="5405091" cy="685799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FECCA331-FFA6-F840-9C60-BF25ACF3BDB5}"/>
              </a:ext>
            </a:extLst>
          </p:cNvPr>
          <p:cNvGrpSpPr/>
          <p:nvPr/>
        </p:nvGrpSpPr>
        <p:grpSpPr>
          <a:xfrm>
            <a:off x="0" y="0"/>
            <a:ext cx="9189156" cy="6858000"/>
            <a:chOff x="0" y="0"/>
            <a:chExt cx="5965889" cy="6858000"/>
          </a:xfrm>
        </p:grpSpPr>
        <p:sp>
          <p:nvSpPr>
            <p:cNvPr id="13" name="箭號: 五邊形 12">
              <a:extLst>
                <a:ext uri="{FF2B5EF4-FFF2-40B4-BE49-F238E27FC236}">
                  <a16:creationId xmlns:a16="http://schemas.microsoft.com/office/drawing/2014/main" xmlns="" id="{1ECC6466-4EFD-5345-BC17-67AB57731DB7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箭號: 五邊形 12">
              <a:extLst>
                <a:ext uri="{FF2B5EF4-FFF2-40B4-BE49-F238E27FC236}">
                  <a16:creationId xmlns:a16="http://schemas.microsoft.com/office/drawing/2014/main" xmlns="" id="{6CF55724-0A99-E64A-AB4C-0938CB62E153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箭號: 五邊形 12">
              <a:extLst>
                <a:ext uri="{FF2B5EF4-FFF2-40B4-BE49-F238E27FC236}">
                  <a16:creationId xmlns:a16="http://schemas.microsoft.com/office/drawing/2014/main" xmlns="" id="{D65D1FB8-4CF4-8B4A-A307-6F7F618C0D88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924" y="1052736"/>
            <a:ext cx="7476698" cy="309634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 b="1" baseline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3924" y="4221088"/>
            <a:ext cx="7476698" cy="1284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303463" algn="l"/>
              </a:tabLst>
              <a:defRPr sz="200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0" y="6611967"/>
            <a:ext cx="5375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3C27645-19DC-4542-810A-E94761D6E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163"/>
            <a:ext cx="1500546" cy="6984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7" name="矩形 16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42" name="群組 41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43" name="矩形 4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xmlns="" id="{9D1178A4-A62F-AE47-B4FD-DFBDEBC0B7E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1688042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xmlns="" id="{18BDE748-AF06-9848-B53D-40087470A38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94425" y="1694425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1" name="矩形 1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360" y="1681163"/>
            <a:ext cx="5662215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684440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0" name="矩形 29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xmlns="" id="{9A4A12A5-18A4-CA4A-8E68-97EAFD19927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xmlns="" id="{E09B3CAD-22B9-BC48-9D7D-2345FF14DD3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7220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9" name="矩形 8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5" name="群組 24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6" name="矩形 25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群組 19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1" name="矩形 20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0" y="6611969"/>
            <a:ext cx="12192000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4DADA6C2-E637-F642-95E5-0309E3EB9F41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7" name="箭號: 五邊形 12">
              <a:extLst>
                <a:ext uri="{FF2B5EF4-FFF2-40B4-BE49-F238E27FC236}">
                  <a16:creationId xmlns:a16="http://schemas.microsoft.com/office/drawing/2014/main" xmlns="" id="{C3424005-2947-5749-B94D-7EE01D59B97D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箭號: 五邊形 12">
              <a:extLst>
                <a:ext uri="{FF2B5EF4-FFF2-40B4-BE49-F238E27FC236}">
                  <a16:creationId xmlns:a16="http://schemas.microsoft.com/office/drawing/2014/main" xmlns="" id="{78B68587-E393-9C46-A4CA-137BCC2B13AD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箭號: 五邊形 12"/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0" y="6611967"/>
            <a:ext cx="3935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2" name="矩形 2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xmlns="" id="{BB9680E6-3D9F-FF42-BA19-F206A773FE6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640" y="552970"/>
            <a:ext cx="5760000" cy="5756350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108562A-19D8-3347-A5CB-8FD2094D2AC6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6" name="箭號: 五邊形 12">
              <a:extLst>
                <a:ext uri="{FF2B5EF4-FFF2-40B4-BE49-F238E27FC236}">
                  <a16:creationId xmlns:a16="http://schemas.microsoft.com/office/drawing/2014/main" xmlns="" id="{0350FA7D-8512-F24E-9F36-7F4296D197F2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箭號: 五邊形 12">
              <a:extLst>
                <a:ext uri="{FF2B5EF4-FFF2-40B4-BE49-F238E27FC236}">
                  <a16:creationId xmlns:a16="http://schemas.microsoft.com/office/drawing/2014/main" xmlns="" id="{125DE2BA-1E8B-2447-AEBE-4BDB2873316E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箭號: 五邊形 12">
              <a:extLst>
                <a:ext uri="{FF2B5EF4-FFF2-40B4-BE49-F238E27FC236}">
                  <a16:creationId xmlns:a16="http://schemas.microsoft.com/office/drawing/2014/main" xmlns="" id="{467877CF-B77C-BE4F-8D6F-89063BBFC3DE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096000" y="548680"/>
            <a:ext cx="5760640" cy="57606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0" y="6611967"/>
            <a:ext cx="12191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8" name="矩形 27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22" name="標題 1">
            <a:extLst>
              <a:ext uri="{FF2B5EF4-FFF2-40B4-BE49-F238E27FC236}">
                <a16:creationId xmlns:a16="http://schemas.microsoft.com/office/drawing/2014/main" xmlns="" id="{6E193196-9107-784C-A964-C67153D0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4" name="文字版面配置區 3">
            <a:extLst>
              <a:ext uri="{FF2B5EF4-FFF2-40B4-BE49-F238E27FC236}">
                <a16:creationId xmlns:a16="http://schemas.microsoft.com/office/drawing/2014/main" xmlns="" id="{5922BEEB-F3AC-E443-B34D-CE264A982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57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bg1">
              <a:lumMod val="9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1.jpg"/><Relationship Id="rId5" Type="http://schemas.openxmlformats.org/officeDocument/2006/relationships/image" Target="../media/image12.jp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1.jpg"/><Relationship Id="rId5" Type="http://schemas.openxmlformats.org/officeDocument/2006/relationships/image" Target="../media/image12.jp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4.jp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4.jp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90.png"/><Relationship Id="rId5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6.xml"/><Relationship Id="rId5" Type="http://schemas.openxmlformats.org/officeDocument/2006/relationships/image" Target="../media/image23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4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4" Type="http://schemas.openxmlformats.org/officeDocument/2006/relationships/hyperlink" Target="NULL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gi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sitebuilderreport.com/stock-up" TargetMode="External"/><Relationship Id="rId5" Type="http://schemas.openxmlformats.org/officeDocument/2006/relationships/hyperlink" Target="https://en.wikipedia.org/wiki/Friis_transmission_equation" TargetMode="External"/><Relationship Id="rId6" Type="http://schemas.openxmlformats.org/officeDocument/2006/relationships/hyperlink" Target="https://en.wikipedia.org/wiki/Path_loss" TargetMode="External"/><Relationship Id="rId7" Type="http://schemas.openxmlformats.org/officeDocument/2006/relationships/hyperlink" Target="https://ccrma.stanford.edu/~jos/fp/Phase_Delay.html" TargetMode="External"/><Relationship Id="rId8" Type="http://schemas.openxmlformats.org/officeDocument/2006/relationships/hyperlink" Target="https://en.wikipedia.org/wiki/Communication_channel" TargetMode="External"/><Relationship Id="rId9" Type="http://schemas.openxmlformats.org/officeDocument/2006/relationships/hyperlink" Target="https://en.wikipedia.org/wiki/Fading" TargetMode="External"/><Relationship Id="rId10" Type="http://schemas.openxmlformats.org/officeDocument/2006/relationships/hyperlink" Target="http://www.sengpielaudio.com/calculator-timedelayphase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Relationship Id="rId3" Type="http://schemas.openxmlformats.org/officeDocument/2006/relationships/image" Target="../media/image3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Freshman Training Course</a:t>
            </a:r>
            <a:b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6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endParaRPr lang="zh-TW" altLang="en-US" sz="4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60" y="4396680"/>
            <a:ext cx="7754198" cy="652815"/>
          </a:xfrm>
        </p:spPr>
        <p:txBody>
          <a:bodyPr/>
          <a:lstStyle/>
          <a:p>
            <a:r>
              <a:rPr lang="en-US" altLang="zh-TW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NCTU NSS-Lab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Cheng-Fa Huang</a:t>
            </a:r>
            <a:endParaRPr lang="zh-TW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2018.08.1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@NCTU EC-614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Willy Cheng-Fa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Huang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42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10</a:t>
            </a:fld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 smtClean="0">
                <a:latin typeface="Times New Roman" charset="0"/>
                <a:ea typeface="Times New Roman" charset="0"/>
                <a:cs typeface="Times New Roman" charset="0"/>
              </a:rPr>
              <a:t>Small-Scale Fading</a:t>
            </a:r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57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Channel Fading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Mobility</a:t>
            </a:r>
          </a:p>
          <a:p>
            <a:pPr lvl="1"/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Slow Fading</a:t>
            </a:r>
          </a:p>
          <a:p>
            <a:pPr lvl="1"/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Fast Fading</a:t>
            </a:r>
          </a:p>
          <a:p>
            <a:pPr>
              <a:lnSpc>
                <a:spcPct val="200000"/>
              </a:lnSpc>
            </a:pP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Multipath</a:t>
            </a:r>
          </a:p>
          <a:p>
            <a:pPr lvl="1"/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Flat Fading </a:t>
            </a:r>
          </a:p>
          <a:p>
            <a:pPr lvl="1"/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Frequency-selective Fading</a:t>
            </a:r>
            <a:endParaRPr kumimoji="1" lang="zh-TW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5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Channel Fading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Mobility</a:t>
            </a:r>
          </a:p>
          <a:p>
            <a:pPr lvl="1"/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Slow Fading</a:t>
            </a:r>
          </a:p>
          <a:p>
            <a:pPr lvl="1"/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Fast Fading</a:t>
            </a:r>
          </a:p>
          <a:p>
            <a:pPr>
              <a:lnSpc>
                <a:spcPct val="200000"/>
              </a:lnSpc>
            </a:pP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Multipath</a:t>
            </a:r>
          </a:p>
          <a:p>
            <a:pPr lvl="1"/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Flat Fading </a:t>
            </a:r>
          </a:p>
          <a:p>
            <a:pPr lvl="1"/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Frequency-selective Fading</a:t>
            </a:r>
            <a:endParaRPr kumimoji="1" lang="zh-TW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343382" y="1708830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kumimoji="1" lang="en-US" altLang="zh-TW" sz="3200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Mobility</a:t>
            </a:r>
          </a:p>
          <a:p>
            <a:pPr lvl="1"/>
            <a:r>
              <a:rPr kumimoji="1" lang="en-US" altLang="zh-TW" sz="3200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Slow Fading</a:t>
            </a:r>
          </a:p>
          <a:p>
            <a:pPr lvl="1"/>
            <a:r>
              <a:rPr kumimoji="1" lang="en-US" altLang="zh-TW" sz="3200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Fast Fading</a:t>
            </a:r>
          </a:p>
        </p:txBody>
      </p:sp>
    </p:spTree>
    <p:extLst>
      <p:ext uri="{BB962C8B-B14F-4D97-AF65-F5344CB8AC3E}">
        <p14:creationId xmlns:p14="http://schemas.microsoft.com/office/powerpoint/2010/main" val="179534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Channel Fading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Coherence Time </a:t>
                </a:r>
                <a:r>
                  <a:rPr kumimoji="1" lang="en-US" altLang="zh-TW" sz="3200" dirty="0" err="1" smtClean="0">
                    <a:latin typeface="Times New Roman" charset="0"/>
                    <a:ea typeface="Times New Roman" charset="0"/>
                    <a:cs typeface="Times New Roman" charset="0"/>
                  </a:rPr>
                  <a:t>v.s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. Doppler Spread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sz="3200" dirty="0">
                    <a:latin typeface="Times New Roman" charset="0"/>
                    <a:ea typeface="Times New Roman" charset="0"/>
                    <a:cs typeface="Times New Roman" charset="0"/>
                  </a:rPr>
                  <a:t>Coherence 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2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32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: </a:t>
                </a:r>
                <a:r>
                  <a:rPr lang="en-US" altLang="zh-TW" sz="3200" dirty="0">
                    <a:latin typeface="Times New Roman" charset="0"/>
                    <a:ea typeface="Times New Roman" charset="0"/>
                    <a:cs typeface="Times New Roman" charset="0"/>
                  </a:rPr>
                  <a:t>the time duration over which </a:t>
                </a:r>
                <a:r>
                  <a:rPr lang="en-US" altLang="zh-TW" sz="3200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the </a:t>
                </a:r>
                <a:r>
                  <a:rPr lang="en-US" altLang="zh-TW" sz="32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channel impulse </a:t>
                </a:r>
                <a:r>
                  <a:rPr lang="en-US" altLang="zh-TW" sz="3200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response</a:t>
                </a:r>
                <a:r>
                  <a:rPr lang="en-US" altLang="zh-TW" sz="3200" dirty="0">
                    <a:solidFill>
                      <a:schemeClr val="accent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TW" sz="3200" dirty="0">
                    <a:latin typeface="Times New Roman" charset="0"/>
                    <a:ea typeface="Times New Roman" charset="0"/>
                    <a:cs typeface="Times New Roman" charset="0"/>
                  </a:rPr>
                  <a:t>is considered to </a:t>
                </a:r>
                <a:r>
                  <a:rPr lang="en-US" altLang="zh-TW" sz="3200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be not </a:t>
                </a:r>
                <a:r>
                  <a:rPr lang="en-US" altLang="zh-TW" sz="32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varying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sz="3200" dirty="0">
                    <a:latin typeface="Times New Roman" charset="0"/>
                    <a:ea typeface="Times New Roman" charset="0"/>
                    <a:cs typeface="Times New Roman" charset="0"/>
                  </a:rPr>
                  <a:t>Doppler 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Spread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2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TW" sz="32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: the difference between the </a:t>
                </a:r>
                <a:r>
                  <a:rPr kumimoji="1" lang="en-US" altLang="zh-TW" sz="3200" dirty="0" smtClean="0">
                    <a:solidFill>
                      <a:schemeClr val="accent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Doppler shifts 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of two paths</a:t>
                </a:r>
              </a:p>
              <a:p>
                <a:pPr marL="11112" indent="0">
                  <a:buNone/>
                </a:pPr>
                <a:r>
                  <a:rPr kumimoji="1" lang="en-US" altLang="zh-TW" sz="3200" dirty="0" smtClean="0">
                    <a:solidFill>
                      <a:srgbClr val="FF0000"/>
                    </a:solidFill>
                    <a:ea typeface="Times New Roman" charset="0"/>
                    <a:cs typeface="Times New Roman" charset="0"/>
                  </a:rPr>
                  <a:t>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40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40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40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  <m:r>
                      <a:rPr kumimoji="1" lang="en-US" altLang="zh-TW" sz="40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∝</m:t>
                    </m:r>
                    <m:f>
                      <m:fPr>
                        <m:ctrlPr>
                          <a:rPr kumimoji="1" lang="mr-IN" altLang="zh-TW" sz="40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40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TW" sz="40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40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zh-TW" sz="40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18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Channel Fading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35360" y="1700808"/>
                <a:ext cx="11521280" cy="4215898"/>
              </a:xfrm>
            </p:spPr>
            <p:txBody>
              <a:bodyPr/>
              <a:lstStyle/>
              <a:p>
                <a:pPr marL="11112" indent="0">
                  <a:buNone/>
                </a:pPr>
                <a:r>
                  <a:rPr kumimoji="1" lang="en-US" altLang="zh-TW" sz="3200" dirty="0" smtClean="0">
                    <a:solidFill>
                      <a:srgbClr val="FF0000"/>
                    </a:solidFill>
                    <a:ea typeface="Times New Roman" charset="0"/>
                    <a:cs typeface="Times New Roman" charset="0"/>
                  </a:rPr>
                  <a:t>					</a:t>
                </a:r>
              </a:p>
              <a:p>
                <a:pPr marL="11112" indent="0">
                  <a:buNone/>
                </a:pPr>
                <a:endParaRPr kumimoji="1" lang="en-US" altLang="zh-TW" sz="3200" i="1" dirty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 algn="ctr">
                  <a:buNone/>
                </a:pPr>
                <a:endParaRPr kumimoji="1" lang="en-US" altLang="zh-TW" sz="3200" i="1" dirty="0" smtClean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buNone/>
                </a:pPr>
                <a:endParaRPr kumimoji="1" lang="en-US" altLang="zh-TW" sz="3200" i="1" dirty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4000" i="1" dirty="0" smtClean="0">
                    <a:solidFill>
                      <a:srgbClr val="FF0000"/>
                    </a:solidFill>
                    <a:latin typeface="Cambria Math" charset="0"/>
                    <a:ea typeface="Times New Roman" charset="0"/>
                    <a:cs typeface="Times New Roman" charset="0"/>
                  </a:rPr>
                  <a:t>                      		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  <m:r>
                      <a:rPr kumimoji="1" lang="en-US" altLang="zh-TW" sz="32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∝</m:t>
                    </m:r>
                    <m:f>
                      <m:fPr>
                        <m:ctrlPr>
                          <a:rPr kumimoji="1" lang="mr-IN" altLang="zh-TW" sz="32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32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TW" sz="32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2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zh-TW" sz="32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700808"/>
                <a:ext cx="11521280" cy="4215898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94" y="1968500"/>
            <a:ext cx="2552700" cy="22987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067" y="1905000"/>
            <a:ext cx="3073400" cy="2362200"/>
          </a:xfrm>
          <a:prstGeom prst="rect">
            <a:avLst/>
          </a:prstGeom>
        </p:spPr>
      </p:pic>
      <p:cxnSp>
        <p:nvCxnSpPr>
          <p:cNvPr id="8" name="直線箭頭接點 7"/>
          <p:cNvCxnSpPr/>
          <p:nvPr/>
        </p:nvCxnSpPr>
        <p:spPr>
          <a:xfrm>
            <a:off x="4320984" y="2581837"/>
            <a:ext cx="3478306" cy="17929"/>
          </a:xfrm>
          <a:prstGeom prst="straightConnector1">
            <a:avLst/>
          </a:prstGeom>
          <a:ln w="762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箭頭接點 8"/>
          <p:cNvCxnSpPr/>
          <p:nvPr/>
        </p:nvCxnSpPr>
        <p:spPr>
          <a:xfrm>
            <a:off x="4320989" y="3521776"/>
            <a:ext cx="3478306" cy="17929"/>
          </a:xfrm>
          <a:prstGeom prst="straightConnector1">
            <a:avLst/>
          </a:prstGeom>
          <a:ln w="76200"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167633" y="3901750"/>
                <a:ext cx="756809" cy="70788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TW" sz="4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1" lang="zh-TW" altLang="en-US" sz="4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633" y="3901750"/>
                <a:ext cx="756809" cy="70788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9384362" y="4009322"/>
                <a:ext cx="835998" cy="70788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zh-TW" altLang="en-US" sz="4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4362" y="4009322"/>
                <a:ext cx="835998" cy="70788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5611887" y="1935506"/>
            <a:ext cx="889987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FFT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554980" y="2895597"/>
            <a:ext cx="1003800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b="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iFFT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324390" y="4592171"/>
            <a:ext cx="2443298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Coherence time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538715" y="4592171"/>
            <a:ext cx="2448107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Doppler Spread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789522" y="5513782"/>
            <a:ext cx="2531462" cy="64633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3600" b="0" baseline="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Slow Fading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4672373" y="5308800"/>
                <a:ext cx="5206297" cy="126188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r>
                  <a:rPr kumimoji="1" lang="en-US" altLang="zh-TW" sz="3600" b="0" baseline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Symbol time</a:t>
                </a:r>
                <a:r>
                  <a:rPr kumimoji="1" lang="en-US" altLang="zh-TW" sz="3600" b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𝑇</m:t>
                    </m:r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≪</m:t>
                    </m:r>
                    <m:sSub>
                      <m:sSubPr>
                        <m:ctrlP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</m:oMath>
                </a14:m>
                <a:endParaRPr kumimoji="1" lang="en-US" altLang="zh-TW" sz="3600" b="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kumimoji="1" lang="en-US" altLang="zh-TW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Signal bandwidth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𝑊</m:t>
                    </m:r>
                    <m:r>
                      <a:rPr kumimoji="1" lang="en-US" altLang="zh-TW" sz="3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≫</m:t>
                    </m:r>
                    <m:sSub>
                      <m:sSubPr>
                        <m:ctrlP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𝑠</m:t>
                        </m:r>
                      </m:sub>
                    </m:sSub>
                  </m:oMath>
                </a14:m>
                <a:endParaRPr kumimoji="1" lang="en-US" altLang="zh-TW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373" y="5308800"/>
                <a:ext cx="5206297" cy="1261884"/>
              </a:xfrm>
              <a:prstGeom prst="rect">
                <a:avLst/>
              </a:prstGeom>
              <a:blipFill rotWithShape="0">
                <a:blip r:embed="rId8"/>
                <a:stretch>
                  <a:fillRect l="-3509" t="-7729" b="-164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1458911" y="1625461"/>
            <a:ext cx="2174249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Time Domain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8290247" y="1625461"/>
            <a:ext cx="2945037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Frequency Domain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46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Channel Fading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35360" y="1700808"/>
                <a:ext cx="11521280" cy="4215898"/>
              </a:xfrm>
            </p:spPr>
            <p:txBody>
              <a:bodyPr/>
              <a:lstStyle/>
              <a:p>
                <a:pPr marL="11112" indent="0">
                  <a:buNone/>
                </a:pPr>
                <a:r>
                  <a:rPr kumimoji="1" lang="en-US" altLang="zh-TW" sz="3200" dirty="0" smtClean="0">
                    <a:solidFill>
                      <a:srgbClr val="FF0000"/>
                    </a:solidFill>
                    <a:ea typeface="Times New Roman" charset="0"/>
                    <a:cs typeface="Times New Roman" charset="0"/>
                  </a:rPr>
                  <a:t>					</a:t>
                </a:r>
              </a:p>
              <a:p>
                <a:pPr marL="11112" indent="0">
                  <a:buNone/>
                </a:pPr>
                <a:endParaRPr kumimoji="1" lang="en-US" altLang="zh-TW" sz="3200" i="1" dirty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 algn="ctr">
                  <a:buNone/>
                </a:pPr>
                <a:endParaRPr kumimoji="1" lang="en-US" altLang="zh-TW" sz="3200" i="1" dirty="0" smtClean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buNone/>
                </a:pPr>
                <a:endParaRPr kumimoji="1" lang="en-US" altLang="zh-TW" sz="3200" i="1" dirty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4000" i="1" dirty="0" smtClean="0">
                    <a:solidFill>
                      <a:srgbClr val="FF0000"/>
                    </a:solidFill>
                    <a:latin typeface="Cambria Math" charset="0"/>
                    <a:ea typeface="Times New Roman" charset="0"/>
                    <a:cs typeface="Times New Roman" charset="0"/>
                  </a:rPr>
                  <a:t>                      		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  <m:r>
                      <a:rPr kumimoji="1" lang="en-US" altLang="zh-TW" sz="32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∝</m:t>
                    </m:r>
                    <m:f>
                      <m:fPr>
                        <m:ctrlPr>
                          <a:rPr kumimoji="1" lang="mr-IN" altLang="zh-TW" sz="32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32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TW" sz="32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2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zh-TW" sz="32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700808"/>
                <a:ext cx="11521280" cy="4215898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94" y="1968500"/>
            <a:ext cx="2552700" cy="22987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067" y="1905000"/>
            <a:ext cx="3073400" cy="2362200"/>
          </a:xfrm>
          <a:prstGeom prst="rect">
            <a:avLst/>
          </a:prstGeom>
        </p:spPr>
      </p:pic>
      <p:cxnSp>
        <p:nvCxnSpPr>
          <p:cNvPr id="8" name="直線箭頭接點 7"/>
          <p:cNvCxnSpPr/>
          <p:nvPr/>
        </p:nvCxnSpPr>
        <p:spPr>
          <a:xfrm>
            <a:off x="4320984" y="2581837"/>
            <a:ext cx="3478306" cy="17929"/>
          </a:xfrm>
          <a:prstGeom prst="straightConnector1">
            <a:avLst/>
          </a:prstGeom>
          <a:ln w="762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箭頭接點 8"/>
          <p:cNvCxnSpPr/>
          <p:nvPr/>
        </p:nvCxnSpPr>
        <p:spPr>
          <a:xfrm>
            <a:off x="4320989" y="3521776"/>
            <a:ext cx="3478306" cy="17929"/>
          </a:xfrm>
          <a:prstGeom prst="straightConnector1">
            <a:avLst/>
          </a:prstGeom>
          <a:ln w="76200"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167633" y="3901750"/>
                <a:ext cx="756809" cy="70788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TW" sz="4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1" lang="zh-TW" altLang="en-US" sz="4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633" y="3901750"/>
                <a:ext cx="756809" cy="70788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9384362" y="4009322"/>
                <a:ext cx="835998" cy="70788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zh-TW" altLang="en-US" sz="4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4362" y="4009322"/>
                <a:ext cx="835998" cy="70788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5611887" y="1935506"/>
            <a:ext cx="889987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FFT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554980" y="2895597"/>
            <a:ext cx="1003800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b="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iFFT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771593" y="5513782"/>
            <a:ext cx="2351926" cy="64633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3600" b="0" baseline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Fast Fading</a:t>
            </a:r>
            <a:endParaRPr kumimoji="1" lang="en-US" altLang="zh-TW" sz="3600" b="0" baseline="0" dirty="0" smtClean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4672373" y="5308800"/>
                <a:ext cx="5206297" cy="126188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r>
                  <a:rPr kumimoji="1" lang="en-US" altLang="zh-TW" sz="3600" b="0" baseline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Symbol time</a:t>
                </a:r>
                <a:r>
                  <a:rPr kumimoji="1" lang="en-US" altLang="zh-TW" sz="3600" b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𝑇</m:t>
                    </m:r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≫</m:t>
                    </m:r>
                    <m:sSub>
                      <m:sSubPr>
                        <m:ctrlP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</m:oMath>
                </a14:m>
                <a:endParaRPr kumimoji="1" lang="en-US" altLang="zh-TW" sz="3600" b="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kumimoji="1" lang="en-US" altLang="zh-TW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Signal bandwidth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𝑊</m:t>
                    </m:r>
                    <m:r>
                      <a:rPr kumimoji="1" lang="en-US" altLang="zh-TW" sz="3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≪</m:t>
                    </m:r>
                    <m:sSub>
                      <m:sSubPr>
                        <m:ctrlP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𝑠</m:t>
                        </m:r>
                      </m:sub>
                    </m:sSub>
                  </m:oMath>
                </a14:m>
                <a:endParaRPr kumimoji="1" lang="en-US" altLang="zh-TW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373" y="5308800"/>
                <a:ext cx="5206297" cy="1261884"/>
              </a:xfrm>
              <a:prstGeom prst="rect">
                <a:avLst/>
              </a:prstGeom>
              <a:blipFill rotWithShape="0">
                <a:blip r:embed="rId8"/>
                <a:stretch>
                  <a:fillRect l="-3509" t="-7729" b="-164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1458911" y="1625461"/>
            <a:ext cx="2174249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Time Domain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8290247" y="1625461"/>
            <a:ext cx="2945037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Frequency Domain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324390" y="4592171"/>
            <a:ext cx="2443298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Coherence time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8538715" y="4592171"/>
            <a:ext cx="2448107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Doppler Spread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62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Channel Fading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Mobility</a:t>
            </a:r>
          </a:p>
          <a:p>
            <a:pPr lvl="1"/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Slow Fading</a:t>
            </a:r>
          </a:p>
          <a:p>
            <a:pPr lvl="1"/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Fast Fading</a:t>
            </a:r>
          </a:p>
          <a:p>
            <a:pPr>
              <a:lnSpc>
                <a:spcPct val="200000"/>
              </a:lnSpc>
            </a:pP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Multipath</a:t>
            </a:r>
          </a:p>
          <a:p>
            <a:pPr lvl="1"/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Flat Fading </a:t>
            </a:r>
          </a:p>
          <a:p>
            <a:pPr lvl="1"/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Frequency-selective Fading</a:t>
            </a:r>
            <a:endParaRPr kumimoji="1" lang="zh-TW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335360" y="3672156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kumimoji="1" lang="en-US" altLang="zh-TW" sz="3200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Multipath</a:t>
            </a:r>
          </a:p>
          <a:p>
            <a:pPr lvl="1"/>
            <a:r>
              <a:rPr kumimoji="1" lang="en-US" altLang="zh-TW" sz="3200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Flat Fading</a:t>
            </a:r>
          </a:p>
          <a:p>
            <a:pPr lvl="1"/>
            <a:r>
              <a:rPr kumimoji="1" lang="en-US" altLang="zh-TW" sz="3200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Frequency-selective Fading</a:t>
            </a:r>
          </a:p>
        </p:txBody>
      </p:sp>
    </p:spTree>
    <p:extLst>
      <p:ext uri="{BB962C8B-B14F-4D97-AF65-F5344CB8AC3E}">
        <p14:creationId xmlns:p14="http://schemas.microsoft.com/office/powerpoint/2010/main" val="177219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Channel Fading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Coherence Bandwidth </a:t>
                </a:r>
                <a:r>
                  <a:rPr kumimoji="1" lang="en-US" altLang="zh-TW" sz="3200" dirty="0" err="1" smtClean="0">
                    <a:latin typeface="Times New Roman" charset="0"/>
                    <a:ea typeface="Times New Roman" charset="0"/>
                    <a:cs typeface="Times New Roman" charset="0"/>
                  </a:rPr>
                  <a:t>v.s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. Delay Spread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sz="3200" dirty="0">
                    <a:latin typeface="Times New Roman" charset="0"/>
                    <a:ea typeface="Times New Roman" charset="0"/>
                    <a:cs typeface="Times New Roman" charset="0"/>
                  </a:rPr>
                  <a:t>Coherence 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Bandwidth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2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zh-TW" sz="32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: </a:t>
                </a:r>
                <a:r>
                  <a:rPr lang="en-US" altLang="zh-TW" sz="3200" dirty="0">
                    <a:latin typeface="Times New Roman" charset="0"/>
                    <a:ea typeface="Times New Roman" charset="0"/>
                    <a:cs typeface="Times New Roman" charset="0"/>
                  </a:rPr>
                  <a:t>the approximate maximum </a:t>
                </a:r>
                <a:r>
                  <a:rPr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bandwidth </a:t>
                </a:r>
                <a:r>
                  <a:rPr lang="en-US" altLang="zh-TW" sz="3200" dirty="0">
                    <a:latin typeface="Times New Roman" charset="0"/>
                    <a:ea typeface="Times New Roman" charset="0"/>
                    <a:cs typeface="Times New Roman" charset="0"/>
                  </a:rPr>
                  <a:t>over which two frequencies of a signal are likely to experience </a:t>
                </a:r>
                <a:r>
                  <a:rPr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comparable</a:t>
                </a:r>
                <a:endParaRPr lang="en-US" altLang="zh-TW" sz="3200" dirty="0" smtClean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Delay Spread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2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32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: the difference between the </a:t>
                </a:r>
                <a:r>
                  <a:rPr kumimoji="1" lang="en-US" altLang="zh-TW" sz="3200" dirty="0">
                    <a:solidFill>
                      <a:schemeClr val="accent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</a:t>
                </a:r>
                <a:r>
                  <a:rPr kumimoji="1" lang="en-US" altLang="zh-TW" sz="3200" dirty="0" smtClean="0">
                    <a:solidFill>
                      <a:schemeClr val="accent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ropagation delay 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of two paths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40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40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𝑑</m:t>
                        </m:r>
                      </m:sub>
                    </m:sSub>
                    <m:r>
                      <a:rPr kumimoji="1" lang="en-US" altLang="zh-TW" sz="40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∝</m:t>
                    </m:r>
                    <m:f>
                      <m:fPr>
                        <m:ctrlPr>
                          <a:rPr kumimoji="1" lang="mr-IN" altLang="zh-TW" sz="40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40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TW" sz="4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40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𝑊</m:t>
                            </m:r>
                          </m:e>
                          <m:sub>
                            <m:r>
                              <a:rPr kumimoji="1" lang="en-US" altLang="zh-TW" sz="4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1852" r="-10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2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395" y="2224028"/>
            <a:ext cx="1858740" cy="215957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158" y="2149080"/>
            <a:ext cx="2832100" cy="20447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Channel Fading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35360" y="1700808"/>
                <a:ext cx="11521280" cy="4215898"/>
              </a:xfrm>
            </p:spPr>
            <p:txBody>
              <a:bodyPr/>
              <a:lstStyle/>
              <a:p>
                <a:pPr marL="11112" indent="0">
                  <a:buNone/>
                </a:pPr>
                <a:r>
                  <a:rPr kumimoji="1" lang="en-US" altLang="zh-TW" sz="3200" dirty="0" smtClean="0">
                    <a:solidFill>
                      <a:srgbClr val="FF0000"/>
                    </a:solidFill>
                    <a:ea typeface="Times New Roman" charset="0"/>
                    <a:cs typeface="Times New Roman" charset="0"/>
                  </a:rPr>
                  <a:t>					</a:t>
                </a:r>
              </a:p>
              <a:p>
                <a:pPr marL="11112" indent="0">
                  <a:buNone/>
                </a:pPr>
                <a:endParaRPr kumimoji="1" lang="en-US" altLang="zh-TW" sz="3200" i="1" dirty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 algn="ctr">
                  <a:buNone/>
                </a:pPr>
                <a:endParaRPr kumimoji="1" lang="en-US" altLang="zh-TW" sz="3200" i="1" dirty="0" smtClean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buNone/>
                </a:pPr>
                <a:endParaRPr kumimoji="1" lang="en-US" altLang="zh-TW" sz="3200" i="1" dirty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4000" i="1" dirty="0" smtClean="0">
                    <a:solidFill>
                      <a:srgbClr val="FF0000"/>
                    </a:solidFill>
                    <a:latin typeface="Cambria Math" charset="0"/>
                    <a:ea typeface="Times New Roman" charset="0"/>
                    <a:cs typeface="Times New Roman" charset="0"/>
                  </a:rPr>
                  <a:t>                      		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2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  <m:r>
                      <a:rPr kumimoji="1" lang="en-US" altLang="zh-TW" sz="32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∝</m:t>
                    </m:r>
                    <m:f>
                      <m:fPr>
                        <m:ctrlPr>
                          <a:rPr kumimoji="1" lang="mr-IN" altLang="zh-TW" sz="32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32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TW" sz="32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𝑑</m:t>
                            </m:r>
                          </m:sub>
                        </m:sSub>
                      </m:den>
                    </m:f>
                  </m:oMath>
                </a14:m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700808"/>
                <a:ext cx="11521280" cy="4215898"/>
              </a:xfr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18</a:t>
            </a:fld>
            <a:endParaRPr lang="en-US"/>
          </a:p>
        </p:txBody>
      </p:sp>
      <p:cxnSp>
        <p:nvCxnSpPr>
          <p:cNvPr id="8" name="直線箭頭接點 7"/>
          <p:cNvCxnSpPr/>
          <p:nvPr/>
        </p:nvCxnSpPr>
        <p:spPr>
          <a:xfrm>
            <a:off x="4320984" y="2581837"/>
            <a:ext cx="3478306" cy="17929"/>
          </a:xfrm>
          <a:prstGeom prst="straightConnector1">
            <a:avLst/>
          </a:prstGeom>
          <a:ln w="762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箭頭接點 8"/>
          <p:cNvCxnSpPr/>
          <p:nvPr/>
        </p:nvCxnSpPr>
        <p:spPr>
          <a:xfrm>
            <a:off x="4320989" y="3521776"/>
            <a:ext cx="3478306" cy="17929"/>
          </a:xfrm>
          <a:prstGeom prst="straightConnector1">
            <a:avLst/>
          </a:prstGeom>
          <a:ln w="76200"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167633" y="3901750"/>
                <a:ext cx="899477" cy="70788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zh-TW" sz="4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1" lang="zh-TW" altLang="en-US" sz="4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633" y="3901750"/>
                <a:ext cx="899477" cy="70788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0264884" y="3919126"/>
                <a:ext cx="821572" cy="70788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 smtClean="0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kumimoji="1" lang="zh-TW" altLang="en-US" sz="4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4884" y="3919126"/>
                <a:ext cx="821572" cy="70788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5554980" y="1935506"/>
            <a:ext cx="1003801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b="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iFFT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611886" y="2895597"/>
            <a:ext cx="889987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FFT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55515" y="4592171"/>
            <a:ext cx="3381054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Coherence Bandwidth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699016" y="4592171"/>
            <a:ext cx="2127505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Delay Spread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789522" y="5513782"/>
            <a:ext cx="2300630" cy="64633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36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Flat</a:t>
            </a:r>
            <a:r>
              <a:rPr kumimoji="1" lang="en-US" altLang="zh-TW" sz="3600" b="0" baseline="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Fading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4672373" y="5308800"/>
                <a:ext cx="5210081" cy="126188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r>
                  <a:rPr kumimoji="1" lang="en-US" altLang="zh-TW" sz="3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Signal bandwidth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𝑊</m:t>
                    </m:r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≪</m:t>
                    </m:r>
                    <m:sSub>
                      <m:sSubPr>
                        <m:ctrlP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6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</m:oMath>
                </a14:m>
                <a:endParaRPr kumimoji="1" lang="en-US" altLang="zh-TW" sz="3600" b="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kumimoji="1" lang="en-US" altLang="zh-TW" sz="3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Symbol time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𝑇</m:t>
                    </m:r>
                    <m:r>
                      <a:rPr kumimoji="1" lang="en-US" altLang="zh-TW" sz="3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≫</m:t>
                    </m:r>
                    <m:sSub>
                      <m:sSubPr>
                        <m:ctrlP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40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40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𝑑</m:t>
                        </m:r>
                      </m:sub>
                    </m:sSub>
                  </m:oMath>
                </a14:m>
                <a:endParaRPr kumimoji="1" lang="en-US" altLang="zh-TW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373" y="5308800"/>
                <a:ext cx="5210081" cy="1261884"/>
              </a:xfrm>
              <a:prstGeom prst="rect">
                <a:avLst/>
              </a:prstGeom>
              <a:blipFill rotWithShape="0">
                <a:blip r:embed="rId8"/>
                <a:stretch>
                  <a:fillRect l="-3509" t="-7729" b="-164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878477" y="1625461"/>
            <a:ext cx="2945037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Frequency</a:t>
            </a:r>
            <a:r>
              <a:rPr kumimoji="1" lang="en-US" altLang="zh-TW" sz="2800" b="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Domain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8675640" y="1625461"/>
            <a:ext cx="2174250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Time Domain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21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395" y="2224028"/>
            <a:ext cx="1858740" cy="215957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158" y="2149080"/>
            <a:ext cx="2832100" cy="20447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Channel Fading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35360" y="1700808"/>
                <a:ext cx="11521280" cy="4215898"/>
              </a:xfrm>
            </p:spPr>
            <p:txBody>
              <a:bodyPr/>
              <a:lstStyle/>
              <a:p>
                <a:pPr marL="11112" indent="0">
                  <a:buNone/>
                </a:pPr>
                <a:r>
                  <a:rPr kumimoji="1" lang="en-US" altLang="zh-TW" sz="3200" dirty="0" smtClean="0">
                    <a:solidFill>
                      <a:srgbClr val="FF0000"/>
                    </a:solidFill>
                    <a:ea typeface="Times New Roman" charset="0"/>
                    <a:cs typeface="Times New Roman" charset="0"/>
                  </a:rPr>
                  <a:t>					</a:t>
                </a:r>
              </a:p>
              <a:p>
                <a:pPr marL="11112" indent="0">
                  <a:buNone/>
                </a:pPr>
                <a:endParaRPr kumimoji="1" lang="en-US" altLang="zh-TW" sz="3200" i="1" dirty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 algn="ctr">
                  <a:buNone/>
                </a:pPr>
                <a:endParaRPr kumimoji="1" lang="en-US" altLang="zh-TW" sz="3200" i="1" dirty="0" smtClean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buNone/>
                </a:pPr>
                <a:endParaRPr kumimoji="1" lang="en-US" altLang="zh-TW" sz="3200" i="1" dirty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4000" i="1" dirty="0" smtClean="0">
                    <a:solidFill>
                      <a:srgbClr val="FF0000"/>
                    </a:solidFill>
                    <a:latin typeface="Cambria Math" charset="0"/>
                    <a:ea typeface="Times New Roman" charset="0"/>
                    <a:cs typeface="Times New Roman" charset="0"/>
                  </a:rPr>
                  <a:t>                      		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2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  <m:r>
                      <a:rPr kumimoji="1" lang="en-US" altLang="zh-TW" sz="32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∝</m:t>
                    </m:r>
                    <m:f>
                      <m:fPr>
                        <m:ctrlPr>
                          <a:rPr kumimoji="1" lang="mr-IN" altLang="zh-TW" sz="32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32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TW" sz="32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𝑑</m:t>
                            </m:r>
                          </m:sub>
                        </m:sSub>
                      </m:den>
                    </m:f>
                  </m:oMath>
                </a14:m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700808"/>
                <a:ext cx="11521280" cy="4215898"/>
              </a:xfr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19</a:t>
            </a:fld>
            <a:endParaRPr lang="en-US"/>
          </a:p>
        </p:txBody>
      </p:sp>
      <p:cxnSp>
        <p:nvCxnSpPr>
          <p:cNvPr id="8" name="直線箭頭接點 7"/>
          <p:cNvCxnSpPr/>
          <p:nvPr/>
        </p:nvCxnSpPr>
        <p:spPr>
          <a:xfrm>
            <a:off x="4320984" y="2581837"/>
            <a:ext cx="3478306" cy="17929"/>
          </a:xfrm>
          <a:prstGeom prst="straightConnector1">
            <a:avLst/>
          </a:prstGeom>
          <a:ln w="762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箭頭接點 8"/>
          <p:cNvCxnSpPr/>
          <p:nvPr/>
        </p:nvCxnSpPr>
        <p:spPr>
          <a:xfrm>
            <a:off x="4320989" y="3521776"/>
            <a:ext cx="3478306" cy="17929"/>
          </a:xfrm>
          <a:prstGeom prst="straightConnector1">
            <a:avLst/>
          </a:prstGeom>
          <a:ln w="76200"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167633" y="3901750"/>
                <a:ext cx="899477" cy="70788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zh-TW" sz="4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1" lang="zh-TW" altLang="en-US" sz="4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633" y="3901750"/>
                <a:ext cx="899477" cy="70788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0264884" y="3919126"/>
                <a:ext cx="821572" cy="70788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 smtClean="0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kumimoji="1" lang="zh-TW" altLang="en-US" sz="4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4884" y="3919126"/>
                <a:ext cx="821572" cy="70788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5554980" y="1935506"/>
            <a:ext cx="1003801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b="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iFFT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611886" y="2895597"/>
            <a:ext cx="889987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FFT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55515" y="4592171"/>
            <a:ext cx="3381054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Coherence Bandwidth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699016" y="4592171"/>
            <a:ext cx="2127505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Delay Spread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878477" y="5347776"/>
            <a:ext cx="3491661" cy="107721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32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Frequency-selective</a:t>
            </a:r>
          </a:p>
          <a:p>
            <a:r>
              <a:rPr kumimoji="1" lang="en-US" altLang="zh-TW" sz="3200" b="0" baseline="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Fading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4672373" y="5308800"/>
                <a:ext cx="5210081" cy="126188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r>
                  <a:rPr kumimoji="1" lang="en-US" altLang="zh-TW" sz="3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Signal bandwidth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𝑊</m:t>
                    </m:r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≫</m:t>
                    </m:r>
                    <m:sSub>
                      <m:sSubPr>
                        <m:ctrlP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6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</m:oMath>
                </a14:m>
                <a:endParaRPr kumimoji="1" lang="en-US" altLang="zh-TW" sz="3600" b="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kumimoji="1" lang="en-US" altLang="zh-TW" sz="3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Symbol time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𝑇</m:t>
                    </m:r>
                    <m:r>
                      <a:rPr kumimoji="1" lang="en-US" altLang="zh-TW" sz="3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≪</m:t>
                    </m:r>
                    <m:sSub>
                      <m:sSubPr>
                        <m:ctrlP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40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40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𝑑</m:t>
                        </m:r>
                      </m:sub>
                    </m:sSub>
                  </m:oMath>
                </a14:m>
                <a:endParaRPr kumimoji="1" lang="en-US" altLang="zh-TW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373" y="5308800"/>
                <a:ext cx="5210081" cy="1261884"/>
              </a:xfrm>
              <a:prstGeom prst="rect">
                <a:avLst/>
              </a:prstGeom>
              <a:blipFill rotWithShape="0">
                <a:blip r:embed="rId8"/>
                <a:stretch>
                  <a:fillRect l="-3509" t="-7729" b="-164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878477" y="1625461"/>
            <a:ext cx="2945037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Frequency</a:t>
            </a:r>
            <a:r>
              <a:rPr kumimoji="1" lang="en-US" altLang="zh-TW" sz="2800" b="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Domain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8675640" y="1625461"/>
            <a:ext cx="2174250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Time Domain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16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Demo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Reference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20</a:t>
            </a:fld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 smtClean="0">
                <a:latin typeface="Times New Roman" charset="0"/>
                <a:ea typeface="Times New Roman" charset="0"/>
                <a:cs typeface="Times New Roman" charset="0"/>
              </a:rPr>
              <a:t>Large-Scale Fading</a:t>
            </a:r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94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Path Loss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z="3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Linear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 path loss of the channel is the </a:t>
            </a:r>
            <a:r>
              <a:rPr kumimoji="1" lang="en-US" altLang="zh-TW" sz="3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ratio of transmit</a:t>
            </a:r>
          </a:p>
          <a:p>
            <a:pPr marL="11112" indent="0">
              <a:buNone/>
            </a:pPr>
            <a:r>
              <a:rPr kumimoji="1" lang="en-US" altLang="zh-TW" sz="34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sz="3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 power to receive power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The power of </a:t>
            </a:r>
            <a:r>
              <a:rPr kumimoji="1" lang="en-US" altLang="zh-TW" sz="3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received signal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 is averaged over any random</a:t>
            </a:r>
          </a:p>
          <a:p>
            <a:pPr marL="11112" indent="0">
              <a:buNone/>
            </a:pPr>
            <a:r>
              <a:rPr kumimoji="1" lang="en-US" altLang="zh-TW" sz="3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   variations due to </a:t>
            </a:r>
            <a:r>
              <a:rPr kumimoji="1" lang="en-US" altLang="zh-TW" sz="3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shadowing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Shadowing is the effect that the received signal power</a:t>
            </a:r>
          </a:p>
          <a:p>
            <a:pPr marL="11112" indent="0">
              <a:buNone/>
            </a:pPr>
            <a:r>
              <a:rPr kumimoji="1" lang="en-US" altLang="zh-TW" sz="3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   </a:t>
            </a:r>
            <a:r>
              <a:rPr kumimoji="1" lang="en-US" altLang="zh-TW" sz="3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fluctuates due to objects obstructing 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the propagation path </a:t>
            </a:r>
          </a:p>
          <a:p>
            <a:pPr marL="11112" indent="0">
              <a:buNone/>
            </a:pPr>
            <a:r>
              <a:rPr kumimoji="1" lang="en-US" altLang="zh-TW" sz="3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   between </a:t>
            </a:r>
            <a:r>
              <a:rPr kumimoji="1" lang="en-US" altLang="zh-TW" sz="3400" dirty="0" err="1" smtClean="0">
                <a:latin typeface="Times New Roman" charset="0"/>
                <a:ea typeface="Times New Roman" charset="0"/>
                <a:cs typeface="Times New Roman" charset="0"/>
              </a:rPr>
              <a:t>tx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 and </a:t>
            </a:r>
            <a:r>
              <a:rPr kumimoji="1" lang="en-US" altLang="zh-TW" sz="3400" dirty="0" err="1" smtClean="0">
                <a:latin typeface="Times New Roman" charset="0"/>
                <a:ea typeface="Times New Roman" charset="0"/>
                <a:cs typeface="Times New Roman" charset="0"/>
              </a:rPr>
              <a:t>rx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kumimoji="1" lang="zh-TW" altLang="en-US" sz="3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9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1090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>
                <a:latin typeface="Times New Roman" charset="0"/>
                <a:ea typeface="Times New Roman" charset="0"/>
                <a:cs typeface="Times New Roman" charset="0"/>
              </a:rPr>
              <a:t>Demo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Reference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335362" y="2441032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</p:txBody>
      </p:sp>
    </p:spTree>
    <p:extLst>
      <p:ext uri="{BB962C8B-B14F-4D97-AF65-F5344CB8AC3E}">
        <p14:creationId xmlns:p14="http://schemas.microsoft.com/office/powerpoint/2010/main" val="111112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448" y="3548417"/>
            <a:ext cx="6086277" cy="302035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Why </a:t>
            </a:r>
            <a:r>
              <a:rPr kumimoji="1" lang="en-US" altLang="zh-TW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’ Formula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Dispense with the usage of </a:t>
            </a:r>
            <a:r>
              <a:rPr kumimoji="1" lang="en-US" altLang="zh-TW" sz="32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directivity</a:t>
            </a: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 or </a:t>
            </a:r>
            <a:r>
              <a:rPr kumimoji="1" lang="en-US" altLang="zh-TW" sz="32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gain</a:t>
            </a: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 when describing antenna performance</a:t>
            </a:r>
          </a:p>
          <a:p>
            <a:pPr>
              <a:lnSpc>
                <a:spcPct val="150000"/>
              </a:lnSpc>
            </a:pP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Descriptor of antenna </a:t>
            </a:r>
            <a:r>
              <a:rPr kumimoji="1" lang="en-US" altLang="zh-TW" sz="32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capture area</a:t>
            </a:r>
            <a:endParaRPr kumimoji="1" lang="zh-TW" altLang="en-US" sz="3200" dirty="0"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16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973" y="3739487"/>
            <a:ext cx="5673752" cy="281563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’ Original Formula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35360" y="1700808"/>
                <a:ext cx="3840855" cy="1178870"/>
              </a:xfrm>
            </p:spPr>
            <p:txBody>
              <a:bodyPr/>
              <a:lstStyle/>
              <a:p>
                <a:pPr marL="1111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b="0" i="1" smtClean="0">
                          <a:latin typeface="Cambria Math" charset="0"/>
                        </a:rPr>
                        <m:t>=(</m:t>
                      </m:r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b="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TW" sz="40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b="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kumimoji="1" lang="en-US" altLang="zh-TW" sz="400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4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zh-TW" sz="40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en-US" altLang="zh-TW" sz="4000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700808"/>
                <a:ext cx="3840855" cy="1178870"/>
              </a:xfrm>
              <a:blipFill rotWithShape="0">
                <a:blip r:embed="rId4"/>
                <a:stretch>
                  <a:fillRect b="-103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84412" y="3047627"/>
                <a:ext cx="7583606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power available at </a:t>
                </a:r>
                <a:r>
                  <a:rPr kumimoji="1" lang="en-US" altLang="zh-TW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rx</a:t>
                </a:r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antenna output terminals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power fed into the </a:t>
                </a:r>
                <a:r>
                  <a:rPr kumimoji="1" lang="en-US" altLang="zh-TW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tx</a:t>
                </a:r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antenna input terminals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the effective area of </a:t>
                </a:r>
                <a:r>
                  <a:rPr kumimoji="1" lang="en-US" altLang="zh-TW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rx</a:t>
                </a:r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antenna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the effective area of </a:t>
                </a:r>
                <a:r>
                  <a:rPr kumimoji="1" lang="en-US" altLang="zh-TW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tx</a:t>
                </a:r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antenna</a:t>
                </a:r>
                <a:endParaRPr kumimoji="1" lang="zh-TW" altLang="en-US" sz="24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d : distance between antennas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zh-TW" sz="24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𝜆</m:t>
                    </m:r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wavelength</a:t>
                </a:r>
                <a:endParaRPr kumimoji="1" lang="zh-TW" altLang="en-US" sz="2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12" y="3047627"/>
                <a:ext cx="7583606" cy="2308324"/>
              </a:xfrm>
              <a:prstGeom prst="rect">
                <a:avLst/>
              </a:prstGeom>
              <a:blipFill rotWithShape="0">
                <a:blip r:embed="rId5"/>
                <a:stretch>
                  <a:fillRect l="-1206" t="-2111" b="-50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76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Contemporary Formula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Few follower of </a:t>
                </a:r>
                <a:r>
                  <a:rPr kumimoji="1" lang="en-US" altLang="zh-TW" sz="3200" dirty="0" err="1" smtClean="0">
                    <a:latin typeface="Times New Roman" charset="0"/>
                    <a:ea typeface="Times New Roman" charset="0"/>
                    <a:cs typeface="Times New Roman" charset="0"/>
                  </a:rPr>
                  <a:t>Friis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Replacing the effective antenna areas with directivity counterparts yields</a:t>
                </a:r>
              </a:p>
              <a:p>
                <a:pPr marL="11112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TW" sz="40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(</m:t>
                          </m:r>
                          <m:f>
                            <m:fPr>
                              <m:ctrlPr>
                                <a:rPr kumimoji="1" lang="mr-IN" altLang="zh-TW" sz="4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4</m:t>
                              </m:r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𝑑</m:t>
                              </m:r>
                            </m:den>
                          </m:f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zh-TW" sz="4000" dirty="0"/>
              </a:p>
              <a:p>
                <a:pPr>
                  <a:lnSpc>
                    <a:spcPct val="150000"/>
                  </a:lnSpc>
                </a:pPr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r="-8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Contemporary Formula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/>
              <p:cNvSpPr>
                <a:spLocks noGrp="1"/>
              </p:cNvSpPr>
              <p:nvPr>
                <p:ph idx="1"/>
              </p:nvPr>
            </p:nvSpPr>
            <p:spPr>
              <a:xfrm>
                <a:off x="1261775" y="1770422"/>
                <a:ext cx="9668449" cy="4610906"/>
              </a:xfrm>
            </p:spPr>
            <p:txBody>
              <a:bodyPr/>
              <a:lstStyle/>
              <a:p>
                <a:pPr marL="11112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TW" sz="40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(</m:t>
                          </m:r>
                          <m:f>
                            <m:fPr>
                              <m:ctrlPr>
                                <a:rPr kumimoji="1" lang="mr-IN" altLang="zh-TW" sz="4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4</m:t>
                              </m:r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𝑑</m:t>
                              </m:r>
                            </m:den>
                          </m:f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zh-TW" sz="4000" dirty="0" smtClean="0"/>
              </a:p>
              <a:p>
                <a:pPr marL="11112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zh-TW" sz="4000" b="0" i="1" smtClean="0">
                          <a:latin typeface="Cambria Math" charset="0"/>
                        </a:rPr>
                        <m:t>𝑑𝐵𝑚</m:t>
                      </m:r>
                      <m:r>
                        <a:rPr kumimoji="1" lang="en-US" altLang="zh-TW" sz="4000" b="0" i="1" smtClean="0">
                          <a:latin typeface="Cambria Math" charset="0"/>
                        </a:rPr>
                        <m:t>)</m:t>
                      </m:r>
                      <m:r>
                        <a:rPr kumimoji="1" lang="en-US" altLang="zh-TW" sz="4000" b="0" i="0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</a:rPr>
                        <m:t>+20</m:t>
                      </m:r>
                      <m:sSub>
                        <m:sSubPr>
                          <m:ctrlPr>
                            <a:rPr kumimoji="1" lang="en-US" altLang="zh-TW" sz="4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𝑙𝑜𝑔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10</m:t>
                          </m:r>
                        </m:sub>
                      </m:sSub>
                      <m:r>
                        <a:rPr kumimoji="1" lang="en-US" altLang="zh-TW" sz="4000" i="1">
                          <a:latin typeface="Cambria Math" charset="0"/>
                        </a:rPr>
                        <m:t>(</m:t>
                      </m:r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TW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num>
                        <m:den>
                          <m:r>
                            <a:rPr kumimoji="1" lang="en-US" altLang="zh-TW" sz="4000" i="1">
                              <a:latin typeface="Cambria Math" charset="0"/>
                            </a:rPr>
                            <m:t>4</m:t>
                          </m:r>
                          <m:r>
                            <a:rPr kumimoji="1" lang="en-US" altLang="zh-TW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  <m:r>
                            <a:rPr kumimoji="1" lang="en-US" altLang="zh-TW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</m:t>
                          </m:r>
                        </m:den>
                      </m:f>
                      <m:r>
                        <a:rPr kumimoji="1" lang="en-US" altLang="zh-TW" sz="40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en-US" altLang="zh-TW" sz="4000" dirty="0"/>
              </a:p>
              <a:p>
                <a:pPr marL="11112" indent="0" algn="ctr">
                  <a:lnSpc>
                    <a:spcPct val="150000"/>
                  </a:lnSpc>
                  <a:buNone/>
                </a:pPr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775" y="1770422"/>
                <a:ext cx="9668449" cy="4610906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369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Directivities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/>
              <p:cNvSpPr>
                <a:spLocks noGrp="1"/>
              </p:cNvSpPr>
              <p:nvPr>
                <p:ph idx="1"/>
              </p:nvPr>
            </p:nvSpPr>
            <p:spPr>
              <a:xfrm>
                <a:off x="1411067" y="2311600"/>
                <a:ext cx="5306976" cy="4610906"/>
              </a:xfrm>
            </p:spPr>
            <p:txBody>
              <a:bodyPr/>
              <a:lstStyle/>
              <a:p>
                <a:pPr marL="11112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TW" sz="40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𝐷</m:t>
                      </m:r>
                      <m:r>
                        <a:rPr kumimoji="1" lang="en-US" altLang="zh-TW" sz="40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num>
                        <m:den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1−</m:t>
                          </m:r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𝑐𝑜𝑠</m:t>
                          </m:r>
                          <m:f>
                            <m:fPr>
                              <m:ctrlPr>
                                <a:rPr kumimoji="1" lang="mr-IN" altLang="zh-TW" sz="4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fPr>
                            <m:num>
                              <m:r>
                                <a:rPr kumimoji="1" lang="mr-IN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kumimoji="1" lang="en-US" altLang="zh-TW" sz="4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kumimoji="1" lang="en-US" altLang="zh-TW" sz="4000" b="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 algn="ctr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𝑑𝐵𝑖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=10</m:t>
                      </m:r>
                      <m:r>
                        <a:rPr kumimoji="1" lang="en-US" altLang="zh-TW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b>
                        <m:sSubPr>
                          <m:ctrlPr>
                            <a:rPr kumimoji="1"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𝑙𝑜𝑔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10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𝐷</m:t>
                      </m:r>
                    </m:oMath>
                  </m:oMathPara>
                </a14:m>
                <a:endParaRPr kumimoji="1" lang="zh-TW" altLang="en-US" sz="4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11067" y="2311600"/>
                <a:ext cx="5306976" cy="4610906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816" y="1612508"/>
            <a:ext cx="5133945" cy="513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273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Isotropic Radiator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3" name="Isotropic_radiator_animation_240x240x8frame_0.4sec_OoP7iC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790950" y="1770063"/>
            <a:ext cx="4611688" cy="4611687"/>
          </a:xfrm>
        </p:spPr>
      </p:pic>
    </p:spTree>
    <p:extLst>
      <p:ext uri="{BB962C8B-B14F-4D97-AF65-F5344CB8AC3E}">
        <p14:creationId xmlns:p14="http://schemas.microsoft.com/office/powerpoint/2010/main" val="39696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 txBox="1">
                <a:spLocks/>
              </p:cNvSpPr>
              <p:nvPr/>
            </p:nvSpPr>
            <p:spPr>
              <a:xfrm>
                <a:off x="801891" y="2685808"/>
                <a:ext cx="3840855" cy="1178870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1112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i="1" smtClean="0">
                          <a:latin typeface="Cambria Math" charset="0"/>
                        </a:rPr>
                        <m:t>=(</m:t>
                      </m:r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kumimoji="1" lang="en-US" altLang="zh-TW" sz="400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4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zh-TW" sz="400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en-US" altLang="zh-TW" sz="4000" dirty="0" smtClean="0"/>
              </a:p>
            </p:txBody>
          </p:sp>
        </mc:Choice>
        <mc:Fallback xmlns="">
          <p:sp>
            <p:nvSpPr>
              <p:cNvPr id="3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91" y="2685808"/>
                <a:ext cx="3840855" cy="1178870"/>
              </a:xfrm>
              <a:prstGeom prst="rect">
                <a:avLst/>
              </a:prstGeom>
              <a:blipFill rotWithShape="0">
                <a:blip r:embed="rId3"/>
                <a:stretch>
                  <a:fillRect b="-20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7028742" y="2592588"/>
                <a:ext cx="4072140" cy="13653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(</m:t>
                          </m:r>
                          <m:f>
                            <m:fPr>
                              <m:ctrlPr>
                                <a:rPr kumimoji="1" lang="mr-IN" altLang="zh-TW" sz="4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4</m:t>
                              </m:r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𝑑</m:t>
                              </m:r>
                            </m:den>
                          </m:f>
                          <m:r>
                            <a:rPr kumimoji="1" lang="en-US" altLang="zh-TW" sz="4000" i="1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zh-TW" sz="40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40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742" y="2592588"/>
                <a:ext cx="4072140" cy="13653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箭頭接點 5"/>
          <p:cNvCxnSpPr/>
          <p:nvPr/>
        </p:nvCxnSpPr>
        <p:spPr>
          <a:xfrm>
            <a:off x="4437475" y="3275243"/>
            <a:ext cx="2385996" cy="0"/>
          </a:xfrm>
          <a:prstGeom prst="straightConnector1">
            <a:avLst/>
          </a:prstGeom>
          <a:ln w="1651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90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  <a:p>
            <a:pPr>
              <a:lnSpc>
                <a:spcPct val="150000"/>
              </a:lnSpc>
            </a:pPr>
            <a:r>
              <a:rPr lang="en-US" altLang="zh-TW" b="1" dirty="0">
                <a:latin typeface="Times New Roman" charset="0"/>
                <a:ea typeface="Times New Roman" charset="0"/>
                <a:cs typeface="Times New Roman" charset="0"/>
              </a:rPr>
              <a:t>Demo</a:t>
            </a:r>
          </a:p>
          <a:p>
            <a:pPr>
              <a:lnSpc>
                <a:spcPct val="150000"/>
              </a:lnSpc>
            </a:pPr>
            <a:r>
              <a:rPr lang="en-US" altLang="zh-TW" b="1" dirty="0" smtClean="0">
                <a:latin typeface="Times New Roman" charset="0"/>
                <a:ea typeface="Times New Roman" charset="0"/>
                <a:cs typeface="Times New Roman" charset="0"/>
              </a:rPr>
              <a:t>Reference</a:t>
            </a:r>
            <a:endParaRPr lang="en-US" altLang="zh-TW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335362" y="1700811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32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</p:txBody>
      </p:sp>
    </p:spTree>
    <p:extLst>
      <p:ext uri="{BB962C8B-B14F-4D97-AF65-F5344CB8AC3E}">
        <p14:creationId xmlns:p14="http://schemas.microsoft.com/office/powerpoint/2010/main" val="15441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Channel Fading Summary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3289" y="1522477"/>
            <a:ext cx="5760640" cy="461090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TW" sz="3000" dirty="0" smtClean="0"/>
              <a:t>Small-scale fading</a:t>
            </a:r>
          </a:p>
          <a:p>
            <a:pPr lvl="1"/>
            <a:r>
              <a:rPr kumimoji="1" lang="en-US" altLang="zh-TW" dirty="0" smtClean="0">
                <a:solidFill>
                  <a:schemeClr val="accent1"/>
                </a:solidFill>
              </a:rPr>
              <a:t>Doppler spread </a:t>
            </a:r>
          </a:p>
          <a:p>
            <a:pPr lvl="2"/>
            <a:r>
              <a:rPr kumimoji="1" lang="en-US" altLang="zh-TW" dirty="0" smtClean="0"/>
              <a:t>Slow fading </a:t>
            </a:r>
          </a:p>
          <a:p>
            <a:pPr lvl="2"/>
            <a:r>
              <a:rPr kumimoji="1" lang="en-US" altLang="zh-TW" dirty="0" smtClean="0"/>
              <a:t>Fast fading</a:t>
            </a:r>
          </a:p>
          <a:p>
            <a:pPr lvl="1">
              <a:lnSpc>
                <a:spcPct val="150000"/>
              </a:lnSpc>
            </a:pPr>
            <a:r>
              <a:rPr kumimoji="1" lang="en-US" altLang="zh-TW" dirty="0" smtClean="0">
                <a:solidFill>
                  <a:schemeClr val="accent1"/>
                </a:solidFill>
              </a:rPr>
              <a:t>Delay spread</a:t>
            </a:r>
            <a:r>
              <a:rPr kumimoji="1" lang="en-US" altLang="zh-TW" dirty="0" smtClean="0"/>
              <a:t> </a:t>
            </a:r>
          </a:p>
          <a:p>
            <a:pPr lvl="2"/>
            <a:r>
              <a:rPr kumimoji="1" lang="en-US" altLang="zh-TW" dirty="0" smtClean="0"/>
              <a:t>Flat fading </a:t>
            </a:r>
          </a:p>
          <a:p>
            <a:pPr lvl="2"/>
            <a:r>
              <a:rPr kumimoji="1" lang="en-US" altLang="zh-TW" dirty="0" smtClean="0"/>
              <a:t>Frequency-selective fading</a:t>
            </a:r>
          </a:p>
          <a:p>
            <a:pPr>
              <a:lnSpc>
                <a:spcPct val="150000"/>
              </a:lnSpc>
            </a:pPr>
            <a:r>
              <a:rPr kumimoji="1" lang="en-US" altLang="zh-TW" sz="3000" dirty="0" smtClean="0"/>
              <a:t>Large-scale fading </a:t>
            </a:r>
          </a:p>
          <a:p>
            <a:pPr lvl="1"/>
            <a:r>
              <a:rPr kumimoji="1" lang="en-US" altLang="zh-TW" dirty="0" smtClean="0">
                <a:solidFill>
                  <a:schemeClr val="accent1"/>
                </a:solidFill>
              </a:rPr>
              <a:t>Path loss </a:t>
            </a:r>
          </a:p>
          <a:p>
            <a:pPr lvl="2"/>
            <a:r>
              <a:rPr kumimoji="1" lang="en-US" altLang="zh-TW" dirty="0" smtClean="0"/>
              <a:t>Shadowing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10" name="群組 9"/>
          <p:cNvGrpSpPr/>
          <p:nvPr/>
        </p:nvGrpSpPr>
        <p:grpSpPr>
          <a:xfrm>
            <a:off x="3783106" y="2400601"/>
            <a:ext cx="6239435" cy="1248040"/>
            <a:chOff x="3783106" y="2400601"/>
            <a:chExt cx="6239435" cy="1248040"/>
          </a:xfrm>
        </p:grpSpPr>
        <p:sp>
          <p:nvSpPr>
            <p:cNvPr id="7" name="文字方塊 6"/>
            <p:cNvSpPr txBox="1"/>
            <p:nvPr/>
          </p:nvSpPr>
          <p:spPr>
            <a:xfrm>
              <a:off x="8068167" y="2675685"/>
              <a:ext cx="1688283" cy="584775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kumimoji="1" lang="en-US" altLang="zh-TW" sz="3200" b="1" baseline="0" dirty="0" smtClean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Mobility</a:t>
              </a:r>
              <a:endParaRPr kumimoji="1" lang="zh-TW" altLang="en-US" sz="3200" b="1" baseline="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8" name="橢圓 7"/>
            <p:cNvSpPr/>
            <p:nvPr/>
          </p:nvSpPr>
          <p:spPr>
            <a:xfrm>
              <a:off x="7734750" y="2400601"/>
              <a:ext cx="2287791" cy="1248040"/>
            </a:xfrm>
            <a:prstGeom prst="ellipse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11" name="直線箭頭接點 10"/>
            <p:cNvCxnSpPr>
              <a:stCxn id="8" idx="2"/>
            </p:cNvCxnSpPr>
            <p:nvPr/>
          </p:nvCxnSpPr>
          <p:spPr>
            <a:xfrm flipH="1" flipV="1">
              <a:off x="3783106" y="2675685"/>
              <a:ext cx="3951644" cy="34893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群組 12"/>
          <p:cNvGrpSpPr/>
          <p:nvPr/>
        </p:nvGrpSpPr>
        <p:grpSpPr>
          <a:xfrm>
            <a:off x="3550024" y="4054806"/>
            <a:ext cx="6906409" cy="1265396"/>
            <a:chOff x="3550024" y="4054806"/>
            <a:chExt cx="6906409" cy="1265396"/>
          </a:xfrm>
        </p:grpSpPr>
        <p:sp>
          <p:nvSpPr>
            <p:cNvPr id="6" name="文字方塊 5"/>
            <p:cNvSpPr txBox="1"/>
            <p:nvPr/>
          </p:nvSpPr>
          <p:spPr>
            <a:xfrm>
              <a:off x="8283730" y="4427872"/>
              <a:ext cx="1960793" cy="584775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kumimoji="1" lang="en-US" altLang="zh-TW" sz="3200" b="1" baseline="0" dirty="0" smtClean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Multipath</a:t>
              </a:r>
              <a:endParaRPr kumimoji="1" lang="zh-TW" altLang="en-US" sz="3200" b="1" baseline="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9" name="橢圓 8"/>
            <p:cNvSpPr/>
            <p:nvPr/>
          </p:nvSpPr>
          <p:spPr>
            <a:xfrm>
              <a:off x="8071820" y="4054806"/>
              <a:ext cx="2384613" cy="1265396"/>
            </a:xfrm>
            <a:prstGeom prst="ellipse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12" name="直線箭頭接點 11"/>
            <p:cNvCxnSpPr>
              <a:stCxn id="9" idx="2"/>
            </p:cNvCxnSpPr>
            <p:nvPr/>
          </p:nvCxnSpPr>
          <p:spPr>
            <a:xfrm flipH="1" flipV="1">
              <a:off x="3550024" y="4242905"/>
              <a:ext cx="4521796" cy="444599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517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31</a:t>
            </a:fld>
            <a:endParaRPr 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355270" y="4121906"/>
            <a:ext cx="6760029" cy="175432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zh-TW" sz="3600" dirty="0">
                <a:solidFill>
                  <a:schemeClr val="bg1">
                    <a:lumMod val="95000"/>
                  </a:schemeClr>
                </a:solidFill>
                <a:latin typeface="Times New Roman" charset="0"/>
                <a:ea typeface="Times New Roman" charset="0"/>
                <a:cs typeface="Times New Roman" charset="0"/>
                <a:hlinkClick r:id="rId3" invalidUrl="https://github.com/ChenFaHaung/Signal_Training_Freshman/tree/master/Sample Code"/>
              </a:rPr>
              <a:t>https://</a:t>
            </a:r>
            <a:r>
              <a:rPr lang="en-US" altLang="zh-TW" sz="3600" dirty="0" smtClean="0">
                <a:solidFill>
                  <a:schemeClr val="bg1">
                    <a:lumMod val="95000"/>
                  </a:schemeClr>
                </a:solidFill>
                <a:latin typeface="Times New Roman" charset="0"/>
                <a:ea typeface="Times New Roman" charset="0"/>
                <a:cs typeface="Times New Roman" charset="0"/>
                <a:hlinkClick r:id="rId4" invalidUrl="https://github.com/ChenFaHaung/Signal_Training_Freshman/tree/master/Sample Code"/>
              </a:rPr>
              <a:t>github.com/ChenFaHaung/Signal_Training_Freshman/tree/master/Sample%20Code</a:t>
            </a:r>
            <a:r>
              <a:rPr lang="en-US" altLang="zh-TW" sz="3600" dirty="0" smtClean="0">
                <a:solidFill>
                  <a:schemeClr val="bg1">
                    <a:lumMod val="9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zh-TW" altLang="en-US" sz="3600" b="0" baseline="0" dirty="0">
              <a:solidFill>
                <a:schemeClr val="bg1">
                  <a:lumMod val="9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55270" y="2264620"/>
            <a:ext cx="210826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6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Demo</a:t>
            </a:r>
            <a:endParaRPr lang="zh-TW" altLang="en-US" sz="60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89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32</a:t>
            </a:fld>
            <a:endParaRPr 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408" y="1443790"/>
            <a:ext cx="7833381" cy="397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33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Reference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https://www.flaticon.com/</a:t>
            </a:r>
            <a:endParaRPr kumimoji="1"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https://www.sitebuilderreport.com/stock-up</a:t>
            </a:r>
            <a:endParaRPr kumimoji="1"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5"/>
              </a:rPr>
              <a:t>https://en.wikipedia.org/wiki/Friis_transmission_equation</a:t>
            </a:r>
            <a:endParaRPr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  <a:hlinkClick r:id="rId6" tooltip="https://en.wikipedia.org/wiki/Path_loss"/>
              </a:rPr>
              <a:t>https://en.wikipedia.org/wiki/Path_loss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  <a:hlinkClick r:id="rId7" tooltip="https://ccrma.stanford.edu/~jos/fp/Phase_Delay.html"/>
              </a:rPr>
              <a:t>https://ccrma.stanford.edu/~jos/fp/Phase_Delay.html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  <a:hlinkClick r:id="rId8" tooltip="https://en.wikipedia.org/wiki/Communication_channel"/>
              </a:rPr>
              <a:t>https://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8" tooltip="https://en.wikipedia.org/wiki/Communication_channel"/>
              </a:rPr>
              <a:t>en.wikipedia.org/wiki/Communication_channel</a:t>
            </a:r>
            <a:endParaRPr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TW" u="sng" dirty="0">
                <a:hlinkClick r:id="rId9"/>
              </a:rPr>
              <a:t>https://</a:t>
            </a:r>
            <a:r>
              <a:rPr lang="en-US" altLang="zh-TW" u="sng" dirty="0" smtClean="0">
                <a:hlinkClick r:id="rId9"/>
              </a:rPr>
              <a:t>en.wikipedia.org/wiki/Fading</a:t>
            </a:r>
            <a:endParaRPr lang="en-US" altLang="zh-TW" dirty="0"/>
          </a:p>
          <a:p>
            <a:r>
              <a:rPr lang="en-US" altLang="zh-TW" dirty="0">
                <a:hlinkClick r:id="rId10"/>
              </a:rPr>
              <a:t>http://</a:t>
            </a:r>
            <a:r>
              <a:rPr lang="en-US" altLang="zh-TW" dirty="0" smtClean="0">
                <a:hlinkClick r:id="rId10"/>
              </a:rPr>
              <a:t>www.sengpielaudio.com/calculator-timedelayphase.html</a:t>
            </a:r>
            <a:endParaRPr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2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34</a:t>
            </a:fld>
            <a:endParaRPr 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84" y="238362"/>
            <a:ext cx="4663575" cy="613628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853" y="238362"/>
            <a:ext cx="4778541" cy="613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22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Signal Representation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z="3600" dirty="0" smtClean="0">
                <a:latin typeface="Times New Roman" charset="0"/>
                <a:ea typeface="Times New Roman" charset="0"/>
                <a:cs typeface="Times New Roman" charset="0"/>
              </a:rPr>
              <a:t>General form</a:t>
            </a:r>
          </a:p>
          <a:p>
            <a:endParaRPr kumimoji="1" lang="en-US" altLang="zh-TW" sz="36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TW" sz="3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TW" sz="3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TW" sz="3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TW" sz="3600" dirty="0" smtClean="0">
                <a:latin typeface="Times New Roman" charset="0"/>
                <a:ea typeface="Times New Roman" charset="0"/>
                <a:cs typeface="Times New Roman" charset="0"/>
              </a:rPr>
              <a:t>Called the canonical representation of a </a:t>
            </a:r>
          </a:p>
          <a:p>
            <a:pPr marL="11112" indent="0">
              <a:buNone/>
            </a:pPr>
            <a:r>
              <a:rPr kumimoji="1" lang="en-US" altLang="zh-TW" sz="3600" dirty="0" smtClean="0">
                <a:latin typeface="Times New Roman" charset="0"/>
                <a:ea typeface="Times New Roman" charset="0"/>
                <a:cs typeface="Times New Roman" charset="0"/>
              </a:rPr>
              <a:t>    band-pass signal</a:t>
            </a:r>
            <a:endParaRPr kumimoji="1" lang="en-US" altLang="zh-TW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12"/>
          <p:cNvSpPr txBox="1"/>
          <p:nvPr/>
        </p:nvSpPr>
        <p:spPr>
          <a:xfrm>
            <a:off x="1643881" y="3353525"/>
            <a:ext cx="1832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amplitude </a:t>
            </a:r>
            <a:endParaRPr lang="en-US" sz="2200" b="1" dirty="0">
              <a:solidFill>
                <a:schemeClr val="accent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13"/>
          <p:cNvSpPr txBox="1"/>
          <p:nvPr/>
        </p:nvSpPr>
        <p:spPr>
          <a:xfrm>
            <a:off x="3928020" y="3353525"/>
            <a:ext cx="1713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frequency</a:t>
            </a:r>
            <a:endParaRPr lang="en-US" sz="2800" b="1" dirty="0">
              <a:solidFill>
                <a:schemeClr val="accent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TextBox 14"/>
          <p:cNvSpPr txBox="1"/>
          <p:nvPr/>
        </p:nvSpPr>
        <p:spPr>
          <a:xfrm>
            <a:off x="7017508" y="3353525"/>
            <a:ext cx="1063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phase</a:t>
            </a:r>
            <a:endParaRPr lang="en-US" sz="2200" b="1" dirty="0">
              <a:solidFill>
                <a:schemeClr val="accent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8" name="Straight Arrow Connector 16"/>
          <p:cNvCxnSpPr>
            <a:stCxn id="5" idx="0"/>
          </p:cNvCxnSpPr>
          <p:nvPr/>
        </p:nvCxnSpPr>
        <p:spPr>
          <a:xfrm flipV="1">
            <a:off x="2560158" y="2862542"/>
            <a:ext cx="1367862" cy="49098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8"/>
          <p:cNvCxnSpPr>
            <a:stCxn id="6" idx="0"/>
          </p:cNvCxnSpPr>
          <p:nvPr/>
        </p:nvCxnSpPr>
        <p:spPr>
          <a:xfrm flipV="1">
            <a:off x="4784954" y="2969226"/>
            <a:ext cx="701446" cy="38429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21"/>
          <p:cNvCxnSpPr>
            <a:stCxn id="7" idx="0"/>
          </p:cNvCxnSpPr>
          <p:nvPr/>
        </p:nvCxnSpPr>
        <p:spPr>
          <a:xfrm flipH="1" flipV="1">
            <a:off x="6862021" y="2969226"/>
            <a:ext cx="687043" cy="38429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817" y="2486003"/>
            <a:ext cx="4576515" cy="400045"/>
          </a:xfrm>
          <a:prstGeom prst="rect">
            <a:avLst/>
          </a:prstGeom>
        </p:spPr>
      </p:pic>
      <p:cxnSp>
        <p:nvCxnSpPr>
          <p:cNvPr id="25" name="直線箭頭接點 24"/>
          <p:cNvCxnSpPr/>
          <p:nvPr/>
        </p:nvCxnSpPr>
        <p:spPr>
          <a:xfrm flipV="1">
            <a:off x="7549064" y="6232845"/>
            <a:ext cx="3889472" cy="7886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箭頭接點 25"/>
          <p:cNvCxnSpPr/>
          <p:nvPr/>
        </p:nvCxnSpPr>
        <p:spPr>
          <a:xfrm flipH="1" flipV="1">
            <a:off x="8373576" y="3511655"/>
            <a:ext cx="40225" cy="3222577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群組 35"/>
          <p:cNvGrpSpPr/>
          <p:nvPr/>
        </p:nvGrpSpPr>
        <p:grpSpPr>
          <a:xfrm>
            <a:off x="8395140" y="3925692"/>
            <a:ext cx="2989795" cy="2365651"/>
            <a:chOff x="8395140" y="3925692"/>
            <a:chExt cx="2989795" cy="2365651"/>
          </a:xfrm>
        </p:grpSpPr>
        <p:cxnSp>
          <p:nvCxnSpPr>
            <p:cNvPr id="29" name="直線箭頭接點 28"/>
            <p:cNvCxnSpPr/>
            <p:nvPr/>
          </p:nvCxnSpPr>
          <p:spPr>
            <a:xfrm flipV="1">
              <a:off x="8395140" y="4584615"/>
              <a:ext cx="2428370" cy="1706728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字方塊 31"/>
            <p:cNvSpPr txBox="1"/>
            <p:nvPr/>
          </p:nvSpPr>
          <p:spPr>
            <a:xfrm>
              <a:off x="10597983" y="3925692"/>
              <a:ext cx="786952" cy="584775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/>
            <a:p>
              <a:r>
                <a:rPr kumimoji="1" lang="en-US" altLang="zh-TW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s</a:t>
              </a:r>
              <a:r>
                <a:rPr kumimoji="1" lang="en-US" altLang="zh-TW" sz="3200" b="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(t)</a:t>
              </a:r>
              <a:endParaRPr kumimoji="1" lang="zh-TW" altLang="en-US" sz="32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34" name="文字方塊 33"/>
          <p:cNvSpPr txBox="1"/>
          <p:nvPr/>
        </p:nvSpPr>
        <p:spPr>
          <a:xfrm>
            <a:off x="8001664" y="2925170"/>
            <a:ext cx="786952" cy="5847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Q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11278740" y="5900876"/>
            <a:ext cx="786952" cy="5847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39" name="群組 38"/>
          <p:cNvGrpSpPr/>
          <p:nvPr/>
        </p:nvGrpSpPr>
        <p:grpSpPr>
          <a:xfrm>
            <a:off x="8413801" y="4584615"/>
            <a:ext cx="2409709" cy="1687664"/>
            <a:chOff x="8413801" y="4584615"/>
            <a:chExt cx="2409709" cy="1687664"/>
          </a:xfrm>
        </p:grpSpPr>
        <p:sp>
          <p:nvSpPr>
            <p:cNvPr id="33" name="文字方塊 32"/>
            <p:cNvSpPr txBox="1"/>
            <p:nvPr/>
          </p:nvSpPr>
          <p:spPr>
            <a:xfrm>
              <a:off x="9081663" y="4734399"/>
              <a:ext cx="786952" cy="584775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/>
            <a:p>
              <a:r>
                <a:rPr kumimoji="1" lang="en-US" altLang="zh-TW" sz="3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a</a:t>
              </a:r>
              <a:r>
                <a:rPr kumimoji="1" lang="en-US" altLang="zh-TW" sz="3200" b="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(t)</a:t>
              </a:r>
              <a:endParaRPr kumimoji="1" lang="zh-TW" altLang="en-US" sz="32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38" name="直線接點 37"/>
            <p:cNvCxnSpPr/>
            <p:nvPr/>
          </p:nvCxnSpPr>
          <p:spPr>
            <a:xfrm flipV="1">
              <a:off x="8413801" y="4584615"/>
              <a:ext cx="2409709" cy="168766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群組 11"/>
          <p:cNvGrpSpPr/>
          <p:nvPr/>
        </p:nvGrpSpPr>
        <p:grpSpPr>
          <a:xfrm>
            <a:off x="8895053" y="5640073"/>
            <a:ext cx="2733404" cy="1094159"/>
            <a:chOff x="8895053" y="5640073"/>
            <a:chExt cx="2733404" cy="1094159"/>
          </a:xfrm>
        </p:grpSpPr>
        <p:sp>
          <p:nvSpPr>
            <p:cNvPr id="15" name="弧線 14"/>
            <p:cNvSpPr/>
            <p:nvPr/>
          </p:nvSpPr>
          <p:spPr>
            <a:xfrm>
              <a:off x="8895053" y="5766318"/>
              <a:ext cx="528868" cy="967914"/>
            </a:xfrm>
            <a:prstGeom prst="arc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8139" y="5640073"/>
              <a:ext cx="2110318" cy="456285"/>
            </a:xfrm>
            <a:prstGeom prst="rect">
              <a:avLst/>
            </a:prstGeom>
          </p:spPr>
        </p:pic>
      </p:grpSp>
      <p:sp>
        <p:nvSpPr>
          <p:cNvPr id="27" name="文字方塊 26"/>
          <p:cNvSpPr txBox="1"/>
          <p:nvPr/>
        </p:nvSpPr>
        <p:spPr>
          <a:xfrm>
            <a:off x="9084775" y="4737511"/>
            <a:ext cx="786952" cy="5847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(t)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79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Linear Channels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Change to </a:t>
                </a:r>
                <a:r>
                  <a:rPr kumimoji="1" lang="en-US" altLang="zh-TW" sz="3200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Cartesian Rectangular </a:t>
                </a:r>
                <a:r>
                  <a:rPr kumimoji="1" lang="en-US" altLang="zh-TW" sz="32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Form</a:t>
                </a:r>
                <a:endParaRPr kumimoji="1" lang="en-US" altLang="zh-TW" sz="32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600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TW" sz="36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latin typeface="Cambria Math" charset="0"/>
                      </a:rPr>
                      <m:t>𝑠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</a:rPr>
                      <m:t>=</m:t>
                    </m:r>
                    <m:r>
                      <a:rPr kumimoji="1" lang="en-US" altLang="zh-TW" sz="3600" b="0" i="1" smtClean="0">
                        <a:latin typeface="Cambria Math" charset="0"/>
                      </a:rPr>
                      <m:t>𝑎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TW" sz="3600" b="0" i="0" smtClean="0">
                            <a:latin typeface="Cambria Math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kumimoji="1" lang="en-US" altLang="zh-TW" sz="3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2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kumimoji="1" lang="en-US" altLang="zh-TW" sz="3600" b="0" i="1" dirty="0" smtClean="0">
                  <a:latin typeface="Cambria Math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Amplitude and Phase</a:t>
                </a:r>
                <a:endParaRPr kumimoji="1" lang="en-US" altLang="zh-TW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6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TW" sz="3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TW" sz="3600" b="0" i="0" smtClean="0">
                        <a:latin typeface="Cambria Math" charset="0"/>
                      </a:rPr>
                      <m:t>        </m:t>
                    </m:r>
                    <m:r>
                      <a:rPr kumimoji="1" lang="en-US" altLang="zh-TW" sz="3600" b="0" i="1" smtClean="0">
                        <a:latin typeface="Cambria Math" charset="0"/>
                      </a:rPr>
                      <m:t>𝑎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kumimoji="1" lang="en-US" altLang="zh-TW" sz="3600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𝐼</m:t>
                            </m:r>
                          </m:sub>
                          <m:sup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kumimoji="1" lang="en-US" altLang="zh-TW" sz="3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𝑡</m:t>
                            </m:r>
                          </m:e>
                        </m:d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+</m:t>
                        </m:r>
                        <m:sSubSup>
                          <m:sSubSupPr>
                            <m:ctrlPr>
                              <a:rPr kumimoji="1" lang="en-US" altLang="zh-TW" sz="360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TW" sz="3600" i="1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𝑄</m:t>
                            </m:r>
                          </m:sub>
                          <m:sup>
                            <m:r>
                              <a:rPr kumimoji="1" lang="en-US" altLang="zh-TW" sz="3600" i="1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kumimoji="1" lang="en-US" altLang="zh-TW" sz="36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sz="3600" i="1">
                                <a:latin typeface="Cambria Math" charset="0"/>
                              </a:rPr>
                              <m:t>𝑡</m:t>
                            </m:r>
                          </m:e>
                        </m:d>
                      </m:e>
                    </m:rad>
                    <m:r>
                      <a:rPr kumimoji="1" lang="en-US" altLang="zh-TW" sz="3600" b="0" i="1" smtClean="0">
                        <a:latin typeface="Cambria Math" charset="0"/>
                      </a:rPr>
                      <m:t>               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𝜙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𝑡𝑎𝑛</m:t>
                        </m:r>
                      </m:e>
                      <m:sup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−1</m:t>
                        </m:r>
                      </m:sup>
                    </m:sSup>
                    <m:r>
                      <a:rPr kumimoji="1" lang="en-US" altLang="zh-TW" sz="3600" b="0" i="1" smtClean="0">
                        <a:latin typeface="Cambria Math" charset="0"/>
                      </a:rPr>
                      <m:t>(</m:t>
                    </m:r>
                    <m:f>
                      <m:fPr>
                        <m:ctrlPr>
                          <a:rPr kumimoji="1" lang="mr-IN" altLang="zh-TW" sz="3600" b="0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𝑄</m:t>
                            </m:r>
                          </m:sub>
                        </m:sSub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𝐼</m:t>
                            </m:r>
                          </m:sub>
                        </m:sSub>
                        <m:r>
                          <a:rPr kumimoji="1" lang="en-US" altLang="zh-TW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kumimoji="1" lang="en-US" altLang="zh-TW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kumimoji="1" lang="en-US" altLang="zh-TW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den>
                    </m:f>
                    <m:r>
                      <a:rPr kumimoji="1" lang="en-US" altLang="zh-TW" sz="3600" b="0" i="1" smtClean="0">
                        <a:latin typeface="Cambria Math" charset="0"/>
                      </a:rPr>
                      <m:t>)</m:t>
                    </m:r>
                  </m:oMath>
                </a14:m>
                <a:endParaRPr kumimoji="1" lang="en-US" altLang="zh-TW" sz="3600" dirty="0" smtClean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18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0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Linear Channels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Change to </a:t>
                </a:r>
                <a:r>
                  <a:rPr kumimoji="1" lang="en-US" altLang="zh-TW" sz="32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Cartesian Rectangular Form</a:t>
                </a: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6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latin typeface="Cambria Math" charset="0"/>
                      </a:rPr>
                      <m:t>𝑠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</a:rPr>
                      <m:t>=</m:t>
                    </m:r>
                    <m:r>
                      <a:rPr kumimoji="1" lang="en-US" altLang="zh-TW" sz="3600" b="0" i="1" smtClean="0">
                        <a:latin typeface="Cambria Math" charset="0"/>
                      </a:rPr>
                      <m:t>𝑎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TW" sz="3600" b="0" i="0" smtClean="0">
                            <a:latin typeface="Cambria Math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kumimoji="1" lang="en-US" altLang="zh-TW" sz="3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2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kumimoji="1" lang="en-US" altLang="zh-TW" sz="3600" b="0" i="1" dirty="0" smtClean="0">
                  <a:latin typeface="Cambria Math" charset="0"/>
                </a:endParaRPr>
              </a:p>
              <a:p>
                <a:pPr marL="11112" indent="0" algn="ctr">
                  <a:lnSpc>
                    <a:spcPct val="150000"/>
                  </a:lnSpc>
                  <a:buNone/>
                </a:pPr>
                <a:r>
                  <a:rPr kumimoji="1" lang="en-US" altLang="zh-TW" sz="3600" b="0" dirty="0" smtClean="0"/>
                  <a:t>   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TW" sz="3600" b="0" i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kumimoji="1" lang="en-US" altLang="zh-TW" sz="3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2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kumimoji="1" lang="en-US" altLang="zh-TW" sz="3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3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TW" sz="3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kumimoji="1" lang="en-US" altLang="zh-TW" sz="36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kumimoji="1" lang="en-US" altLang="zh-TW" sz="3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3600" i="1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TW" sz="36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kumimoji="1" lang="en-US" altLang="zh-TW" sz="3600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i="1">
                            <a:latin typeface="Cambria Math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kumimoji="1" lang="en-US" altLang="zh-TW" sz="3600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TW" sz="3600" b="0" i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kumimoji="1" lang="en-US" altLang="zh-TW" sz="36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sz="3600" i="1">
                                <a:latin typeface="Cambria Math" charset="0"/>
                              </a:rPr>
                              <m:t>2</m:t>
                            </m:r>
                            <m: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kumimoji="1" lang="en-US" altLang="zh-TW" sz="3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3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TW" sz="3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kumimoji="1" lang="en-US" altLang="zh-TW" sz="3600" b="0" i="1" dirty="0" smtClean="0">
                  <a:latin typeface="Cambria Math" charset="0"/>
                </a:endParaRPr>
              </a:p>
              <a:p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Time domain to Frequency domain</a:t>
                </a:r>
                <a:endParaRPr kumimoji="1" lang="en-US" altLang="zh-TW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6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TW" sz="3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kumimoji="1" lang="en-US" altLang="zh-TW" sz="3600" b="0" i="0" smtClean="0">
                        <a:latin typeface="Cambria Math" charset="0"/>
                      </a:rPr>
                      <m:t>            </m:t>
                    </m:r>
                    <m:r>
                      <a:rPr kumimoji="1" lang="en-US" altLang="zh-TW" sz="3600" b="0" i="1" smtClean="0">
                        <a:latin typeface="Cambria Math" charset="0"/>
                      </a:rPr>
                      <m:t>𝑦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</a:rPr>
                      <m:t>= 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𝑠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zh-TW" sz="3600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600" b="0" dirty="0" smtClean="0"/>
                  <a:t>               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groupChrPr>
                      <m:e/>
                    </m:groupChr>
                    <m:r>
                      <a:rPr kumimoji="1" lang="en-US" altLang="zh-TW" sz="3600" b="0" i="1" smtClean="0">
                        <a:latin typeface="Cambria Math" charset="0"/>
                      </a:rPr>
                      <m:t>𝑌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𝑓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</a:rPr>
                      <m:t>=</m:t>
                    </m:r>
                    <m:r>
                      <a:rPr kumimoji="1" lang="en-US" altLang="zh-TW" sz="3600" b="0" i="1" smtClean="0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sSup>
                      <m:sSupPr>
                        <m:ctrlP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TW" sz="36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zh-TW" sz="36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  <m:r>
                          <a:rPr kumimoji="1" lang="en-US" altLang="zh-TW" sz="36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  <m:sSub>
                          <m:sSubPr>
                            <m:ctrlP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</m:t>
                            </m:r>
                          </m:sub>
                        </m:sSub>
                      </m:sup>
                    </m:sSup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)⋯</m:t>
                    </m:r>
                  </m:oMath>
                </a14:m>
                <a:r>
                  <a:rPr kumimoji="1" lang="en-US" altLang="zh-TW" sz="3200" dirty="0" smtClean="0">
                    <a:solidFill>
                      <a:schemeClr val="accent1"/>
                    </a:solidFill>
                  </a:rPr>
                  <a:t>Polar</a:t>
                </a:r>
                <a:r>
                  <a:rPr kumimoji="1" lang="zh-TW" altLang="en-US" sz="3200" dirty="0" smtClean="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TW" sz="3200" dirty="0">
                    <a:solidFill>
                      <a:schemeClr val="accent1"/>
                    </a:solidFill>
                  </a:rPr>
                  <a:t>F</a:t>
                </a:r>
                <a:r>
                  <a:rPr kumimoji="1" lang="en-US" altLang="zh-TW" sz="3200" dirty="0" smtClean="0">
                    <a:solidFill>
                      <a:schemeClr val="accent1"/>
                    </a:solidFill>
                  </a:rPr>
                  <a:t>orm</a:t>
                </a:r>
                <a:endParaRPr kumimoji="1" lang="en-US" altLang="zh-TW" sz="3600" dirty="0" smtClean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1852" b="-2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4403557" y="5486400"/>
            <a:ext cx="2382253" cy="8949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000"/>
          </a:p>
        </p:txBody>
      </p:sp>
    </p:spTree>
    <p:extLst>
      <p:ext uri="{BB962C8B-B14F-4D97-AF65-F5344CB8AC3E}">
        <p14:creationId xmlns:p14="http://schemas.microsoft.com/office/powerpoint/2010/main" val="84922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Channel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Signal is sent in time domain, but </a:t>
                </a:r>
                <a:r>
                  <a:rPr kumimoji="1" lang="en-US" altLang="zh-TW" sz="32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processed in frequency domain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sz="3200" b="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Signal in frequency domain</a:t>
                </a: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200" b="0" dirty="0" smtClean="0">
                    <a:ea typeface="Times New Roman" charset="0"/>
                    <a:cs typeface="Times New Roman" charset="0"/>
                  </a:rPr>
                  <a:t>			</a:t>
                </a:r>
                <a14:m>
                  <m:oMath xmlns:m="http://schemas.openxmlformats.org/officeDocument/2006/math">
                    <m:r>
                      <a:rPr kumimoji="1" lang="en-US" altLang="zh-TW" sz="4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𝑌</m:t>
                    </m:r>
                    <m:r>
                      <a:rPr kumimoji="1" lang="en-US" altLang="zh-TW" sz="4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r>
                      <a:rPr kumimoji="1" lang="en-US" altLang="zh-TW" sz="4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h</m:t>
                    </m:r>
                    <m:r>
                      <a:rPr kumimoji="1" lang="en-US" altLang="zh-TW" sz="4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kumimoji="1" lang="en-US" altLang="zh-TW" sz="4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𝑋</m:t>
                    </m:r>
                    <m:r>
                      <a:rPr kumimoji="1" lang="en-US" altLang="zh-TW" sz="4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r>
                      <a:rPr kumimoji="1" lang="en-US" altLang="zh-TW" sz="4000" i="1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kumimoji="1" lang="en-US" altLang="zh-TW" sz="4000" i="1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sSup>
                      <m:sSupPr>
                        <m:ctrlP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  <m: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  <m: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  <m:sSub>
                          <m:sSubPr>
                            <m:ctrlPr>
                              <a:rPr kumimoji="1" lang="en-US" altLang="zh-TW" sz="4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4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TW" sz="4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</m:t>
                            </m:r>
                          </m:sub>
                        </m:sSub>
                      </m:sup>
                    </m:sSup>
                    <m:r>
                      <a:rPr kumimoji="1" lang="en-US" altLang="zh-TW" sz="4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kumimoji="1" lang="en-US" altLang="zh-TW" sz="4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𝑋</m:t>
                    </m:r>
                  </m:oMath>
                </a14:m>
                <a:endParaRPr kumimoji="1" lang="en-US" altLang="zh-TW" sz="4000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600" b="0" dirty="0" smtClean="0">
                    <a:ea typeface="Cambria Math" charset="0"/>
                    <a:cs typeface="Cambria Math" charset="0"/>
                  </a:rPr>
                  <a:t>      	</a:t>
                </a:r>
                <a:r>
                  <a:rPr kumimoji="1" lang="en-US" altLang="zh-TW" sz="3600" dirty="0">
                    <a:solidFill>
                      <a:schemeClr val="accent1"/>
                    </a:solidFill>
                    <a:ea typeface="Cambria Math" charset="0"/>
                    <a:cs typeface="Cambria Math" charset="0"/>
                  </a:rPr>
                  <a:t>C</a:t>
                </a:r>
                <a:r>
                  <a:rPr kumimoji="1" lang="en-US" altLang="zh-TW" sz="3600" b="0" dirty="0" smtClean="0">
                    <a:solidFill>
                      <a:schemeClr val="accent1"/>
                    </a:solidFill>
                    <a:ea typeface="Cambria Math" charset="0"/>
                    <a:cs typeface="Cambria Math" charset="0"/>
                  </a:rPr>
                  <a:t>hannel</a:t>
                </a:r>
                <a:r>
                  <a:rPr kumimoji="1" lang="en-US" altLang="zh-TW" sz="3600" b="0" dirty="0" smtClean="0">
                    <a:ea typeface="Cambria Math" charset="0"/>
                    <a:cs typeface="Cambria Math" charset="0"/>
                  </a:rPr>
                  <a:t>	    </a:t>
                </a:r>
                <a14:m>
                  <m:oMath xmlns:m="http://schemas.openxmlformats.org/officeDocument/2006/math">
                    <m:r>
                      <a:rPr kumimoji="1" lang="en-US" altLang="zh-TW" sz="4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h</m:t>
                    </m:r>
                    <m:r>
                      <a:rPr kumimoji="1" lang="en-US" altLang="zh-TW" sz="4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kumimoji="1" lang="en-US" altLang="zh-TW" sz="4000" i="1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kumimoji="1" lang="en-US" altLang="zh-TW" sz="4000" i="1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sSup>
                      <m:sSupPr>
                        <m:ctrlP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kumimoji="1" lang="en-US" altLang="zh-TW" sz="40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  <m:r>
                          <a:rPr kumimoji="1" lang="en-US" altLang="zh-TW" sz="40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  <m:r>
                          <a:rPr kumimoji="1" lang="en-US" altLang="zh-TW" sz="40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  <m:sSub>
                          <m:sSubPr>
                            <m:ctrlPr>
                              <a:rPr kumimoji="1" lang="en-US" altLang="zh-TW" sz="4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4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TW" sz="4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</m:t>
                            </m:r>
                          </m:sub>
                        </m:sSub>
                      </m:sup>
                    </m:sSup>
                  </m:oMath>
                </a14:m>
                <a:endParaRPr kumimoji="1" lang="en-US" altLang="zh-TW" sz="3600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4000" dirty="0" smtClean="0">
                    <a:ea typeface="Cambria Math" charset="0"/>
                    <a:cs typeface="Cambria Math" charset="0"/>
                  </a:rPr>
                  <a:t>	</a:t>
                </a:r>
                <a:r>
                  <a:rPr kumimoji="1" lang="en-US" altLang="zh-TW" sz="4000" dirty="0" smtClean="0">
                    <a:solidFill>
                      <a:srgbClr val="FF0000"/>
                    </a:solidFill>
                    <a:ea typeface="Cambria Math" charset="0"/>
                    <a:cs typeface="Cambria Math" charset="0"/>
                  </a:rPr>
                  <a:t>Phase</a:t>
                </a:r>
                <a:r>
                  <a:rPr kumimoji="1" lang="en-US" altLang="zh-TW" sz="4000" dirty="0" smtClean="0">
                    <a:ea typeface="Cambria Math" charset="0"/>
                    <a:cs typeface="Cambria Math" charset="0"/>
                  </a:rPr>
                  <a:t> 	  	</a:t>
                </a:r>
                <a14:m>
                  <m:oMath xmlns:m="http://schemas.openxmlformats.org/officeDocument/2006/math">
                    <m:r>
                      <a:rPr kumimoji="1" lang="en-US" altLang="zh-TW" sz="3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𝜑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kumimoji="1" lang="en-US" altLang="zh-TW" sz="400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2</m:t>
                    </m:r>
                    <m:r>
                      <a:rPr kumimoji="1" lang="en-US" altLang="zh-TW" sz="400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r>
                      <a:rPr kumimoji="1" lang="en-US" altLang="zh-TW" sz="400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  <m:sSub>
                      <m:sSubPr>
                        <m:ctrlPr>
                          <a:rPr kumimoji="1" lang="en-US" altLang="zh-TW" sz="4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4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TW" sz="4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</m:sub>
                    </m:sSub>
                  </m:oMath>
                </a14:m>
                <a:endParaRPr kumimoji="1" lang="zh-TW" altLang="en-US" sz="44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18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2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Phase Delay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35360" y="1700808"/>
                <a:ext cx="9965636" cy="4610906"/>
              </a:xfrm>
            </p:spPr>
            <p:txBody>
              <a:bodyPr/>
              <a:lstStyle/>
              <a:p>
                <a:r>
                  <a:rPr kumimoji="1" lang="en-US" altLang="zh-TW" sz="3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Phase delay in </a:t>
                </a:r>
                <a:r>
                  <a:rPr kumimoji="1" lang="en-US" altLang="zh-TW" sz="36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frequency domain</a:t>
                </a:r>
                <a:r>
                  <a:rPr kumimoji="1" lang="en-US" altLang="zh-TW" sz="3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is the delay in </a:t>
                </a:r>
                <a:r>
                  <a:rPr kumimoji="1" lang="en-US" altLang="zh-TW" sz="36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time domain</a:t>
                </a:r>
                <a:r>
                  <a:rPr kumimoji="1" lang="en-US" altLang="zh-TW" sz="3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.</a:t>
                </a:r>
              </a:p>
              <a:p>
                <a:pPr marL="11112" indent="0">
                  <a:lnSpc>
                    <a:spcPct val="200000"/>
                  </a:lnSpc>
                  <a:buNone/>
                </a:pPr>
                <a:r>
                  <a:rPr kumimoji="1" lang="en-US" altLang="zh-TW" sz="3600" dirty="0" smtClean="0">
                    <a:ea typeface="Cambria Math" charset="0"/>
                    <a:cs typeface="Cambria Math" charset="0"/>
                  </a:rPr>
                  <a:t>	</a:t>
                </a:r>
                <a14:m>
                  <m:oMath xmlns:m="http://schemas.openxmlformats.org/officeDocument/2006/math">
                    <m:r>
                      <a:rPr kumimoji="1" lang="en-US" altLang="zh-TW" sz="3200" i="1">
                        <a:latin typeface="Cambria Math" charset="0"/>
                        <a:ea typeface="Cambria Math" charset="0"/>
                        <a:cs typeface="Cambria Math" charset="0"/>
                      </a:rPr>
                      <m:t>𝜑</m:t>
                    </m:r>
                    <m:r>
                      <a:rPr kumimoji="1" lang="en-US" altLang="zh-TW" sz="3200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kumimoji="1" lang="en-US" altLang="zh-TW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2</m:t>
                    </m:r>
                    <m:r>
                      <a:rPr kumimoji="1" lang="en-US" altLang="zh-TW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r>
                      <a:rPr kumimoji="1" lang="en-US" altLang="zh-TW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  <m:sSub>
                      <m:sSubPr>
                        <m:ctrlPr>
                          <a:rPr kumimoji="1" lang="en-US" altLang="zh-TW" sz="360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36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TW" sz="36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</m:sub>
                    </m:sSub>
                  </m:oMath>
                </a14:m>
                <a:endParaRPr kumimoji="1" lang="en-US" altLang="zh-TW" sz="36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buNone/>
                </a:pPr>
                <a:endParaRPr kumimoji="1" lang="en-US" altLang="zh-TW" sz="3600" i="1" dirty="0" smtClean="0">
                  <a:latin typeface="Cambria Math" charset="0"/>
                </a:endParaRPr>
              </a:p>
              <a:p>
                <a:pPr marL="11112" indent="0">
                  <a:buNone/>
                </a:pPr>
                <a:r>
                  <a:rPr kumimoji="1" lang="en-US" altLang="zh-TW" sz="3600" dirty="0" smtClean="0"/>
                  <a:t>   </a:t>
                </a:r>
                <a14:m>
                  <m:oMath xmlns:m="http://schemas.openxmlformats.org/officeDocument/2006/math">
                    <m:r>
                      <a:rPr kumimoji="1" lang="en-US" altLang="zh-TW" sz="3600" i="1">
                        <a:latin typeface="Cambria Math" charset="0"/>
                      </a:rPr>
                      <m:t>𝑦</m:t>
                    </m:r>
                    <m:d>
                      <m:dPr>
                        <m:ctrlPr>
                          <a:rPr kumimoji="1" lang="en-US" altLang="zh-TW" sz="3600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i="1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TW" sz="3600" i="1">
                        <a:latin typeface="Cambria Math" charset="0"/>
                      </a:rPr>
                      <m:t>= </m:t>
                    </m:r>
                    <m:r>
                      <a:rPr kumimoji="1" lang="en-US" altLang="zh-TW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kumimoji="1" lang="en-US" altLang="zh-TW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kumimoji="1" lang="en-US" altLang="zh-TW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𝑠</m:t>
                    </m:r>
                    <m:d>
                      <m:dPr>
                        <m:ctrlPr>
                          <a:rPr kumimoji="1" lang="en-US" altLang="zh-TW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kumimoji="1" lang="en-US" altLang="zh-TW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TW" sz="3600" i="1" smtClean="0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6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TW" sz="36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zh-TW" sz="36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buNone/>
                </a:pPr>
                <a:endParaRPr kumimoji="1" lang="en-US" altLang="zh-TW" sz="36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buNone/>
                </a:pPr>
                <a:r>
                  <a:rPr kumimoji="1" lang="en-US" altLang="zh-TW" sz="3600" b="0" dirty="0" smtClean="0">
                    <a:solidFill>
                      <a:schemeClr val="accent1"/>
                    </a:solidFill>
                    <a:ea typeface="Times New Roman" charset="0"/>
                    <a:cs typeface="Times New Roman" charset="0"/>
                  </a:rPr>
                  <a:t>	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accent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𝑃</m:t>
                    </m:r>
                    <m:d>
                      <m:dPr>
                        <m:ctrlPr>
                          <a:rPr kumimoji="1" lang="en-US" altLang="zh-TW" sz="36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𝑓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=−</m:t>
                    </m:r>
                    <m:f>
                      <m:fPr>
                        <m:ctrlPr>
                          <a:rPr kumimoji="1" lang="mr-IN" altLang="zh-TW" sz="36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fPr>
                      <m:num>
                        <m:r>
                          <a:rPr kumimoji="1" lang="mr-IN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𝜑</m:t>
                        </m:r>
                      </m:num>
                      <m:den>
                        <m:r>
                          <a:rPr kumimoji="1" lang="mr-IN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</m:den>
                    </m:f>
                  </m:oMath>
                </a14:m>
                <a:endParaRPr kumimoji="1" lang="en-US" altLang="zh-TW" sz="36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endParaRPr kumimoji="1"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700808"/>
                <a:ext cx="9965636" cy="4610906"/>
              </a:xfrm>
              <a:blipFill rotWithShape="0">
                <a:blip r:embed="rId3"/>
                <a:stretch>
                  <a:fillRect l="-1713" t="-2116" b="-2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598" y="3149802"/>
            <a:ext cx="6139284" cy="285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9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Channel Fading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0" name="內容版面配置區 5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1769641"/>
            <a:ext cx="7117527" cy="4611687"/>
          </a:xfrm>
        </p:spPr>
      </p:pic>
      <p:cxnSp>
        <p:nvCxnSpPr>
          <p:cNvPr id="62" name="直線接點 61"/>
          <p:cNvCxnSpPr/>
          <p:nvPr/>
        </p:nvCxnSpPr>
        <p:spPr>
          <a:xfrm>
            <a:off x="5915756" y="4555158"/>
            <a:ext cx="1537131" cy="583227"/>
          </a:xfrm>
          <a:prstGeom prst="line">
            <a:avLst/>
          </a:prstGeom>
          <a:ln w="12700">
            <a:solidFill>
              <a:srgbClr val="F60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6795896" y="4410655"/>
            <a:ext cx="4575290" cy="101566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Fluctuation of the local mean: </a:t>
            </a:r>
            <a:endParaRPr lang="en-US" altLang="zh-TW" sz="2800" dirty="0" smtClean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altLang="zh-TW" sz="32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Large-scale</a:t>
            </a:r>
            <a:r>
              <a:rPr lang="en-US" altLang="zh-TW" sz="32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fading</a:t>
            </a:r>
            <a:endParaRPr lang="en-US" altLang="zh-TW" sz="28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71" name="直線箭頭接點 70"/>
          <p:cNvCxnSpPr/>
          <p:nvPr/>
        </p:nvCxnSpPr>
        <p:spPr>
          <a:xfrm flipV="1">
            <a:off x="6206515" y="2909152"/>
            <a:ext cx="1246372" cy="506496"/>
          </a:xfrm>
          <a:prstGeom prst="straightConnector1">
            <a:avLst/>
          </a:prstGeom>
          <a:ln w="12700"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/>
          <p:cNvSpPr txBox="1"/>
          <p:nvPr/>
        </p:nvSpPr>
        <p:spPr>
          <a:xfrm>
            <a:off x="6805101" y="2147219"/>
            <a:ext cx="4575290" cy="101566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zh-TW" sz="2800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Fluctuation of the local mean: </a:t>
            </a:r>
          </a:p>
          <a:p>
            <a:pPr algn="ctr"/>
            <a:r>
              <a:rPr lang="en-US" altLang="zh-TW" sz="3200" b="1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Small-scale</a:t>
            </a:r>
            <a:r>
              <a:rPr lang="en-US" altLang="zh-TW" sz="32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sz="28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fading</a:t>
            </a:r>
            <a:endParaRPr lang="en-US" altLang="zh-TW" sz="2800" dirty="0"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/>
              <p:cNvSpPr txBox="1"/>
              <p:nvPr/>
            </p:nvSpPr>
            <p:spPr>
              <a:xfrm>
                <a:off x="7267467" y="5609783"/>
                <a:ext cx="3632148" cy="954107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800" b="0" i="1" baseline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TW" sz="2800" b="0" i="1" baseline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TW" sz="2800" b="0" i="1" baseline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en-US" altLang="zh-TW" sz="2800" b="0" baseline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 : transmission power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TW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TW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kumimoji="1" lang="en-US" altLang="zh-TW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 : </a:t>
                </a:r>
                <a:r>
                  <a:rPr kumimoji="1" lang="en-US" altLang="zh-TW" sz="2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received </a:t>
                </a:r>
                <a:r>
                  <a:rPr kumimoji="1" lang="en-US" altLang="zh-TW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power</a:t>
                </a:r>
                <a:endParaRPr kumimoji="1" lang="zh-TW" altLang="en-US" sz="28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7" name="文字方塊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467" y="5609783"/>
                <a:ext cx="3632148" cy="954107"/>
              </a:xfrm>
              <a:prstGeom prst="rect">
                <a:avLst/>
              </a:prstGeom>
              <a:blipFill rotWithShape="0">
                <a:blip r:embed="rId4"/>
                <a:stretch>
                  <a:fillRect t="-5732" r="-2349" b="-178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001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SSLA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/>
      <a:lstStyle>
        <a:defPPr>
          <a:defRPr b="0" baseline="0" dirty="0">
            <a:solidFill>
              <a:schemeClr val="tx1">
                <a:lumMod val="65000"/>
                <a:lumOff val="35000"/>
              </a:schemeClr>
            </a:solidFill>
            <a:latin typeface="Calibri" panose="020F0502020204030204" pitchFamily="34" charset="0"/>
            <a:ea typeface="微軟正黑體" panose="020B0604030504040204" pitchFamily="34" charset="-12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SSLAB" id="{054A3823-8F2B-BD4B-8299-6F9D4C81B364}" vid="{448C0E5F-F807-6544-9BA0-C7F20924CB9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NSSLAB</Template>
  <TotalTime>5962</TotalTime>
  <Words>966</Words>
  <Application>Microsoft Macintosh PowerPoint</Application>
  <PresentationFormat>寬螢幕</PresentationFormat>
  <Paragraphs>356</Paragraphs>
  <Slides>34</Slides>
  <Notes>31</Notes>
  <HiddenSlides>3</HiddenSlides>
  <MMClips>1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4" baseType="lpstr">
      <vt:lpstr>Calibri</vt:lpstr>
      <vt:lpstr>Cambria Math</vt:lpstr>
      <vt:lpstr>Helvetica</vt:lpstr>
      <vt:lpstr>Mangal</vt:lpstr>
      <vt:lpstr>Times New Roman</vt:lpstr>
      <vt:lpstr>Tw Cen MT Condensed</vt:lpstr>
      <vt:lpstr>微軟正黑體</vt:lpstr>
      <vt:lpstr>新細明體</vt:lpstr>
      <vt:lpstr>Arial</vt:lpstr>
      <vt:lpstr>NSSLAB</vt:lpstr>
      <vt:lpstr>Freshman Training Course Signal</vt:lpstr>
      <vt:lpstr>Outline</vt:lpstr>
      <vt:lpstr>Outline</vt:lpstr>
      <vt:lpstr>Signal Representation</vt:lpstr>
      <vt:lpstr>Linear Channels</vt:lpstr>
      <vt:lpstr>Linear Channels</vt:lpstr>
      <vt:lpstr>Channel</vt:lpstr>
      <vt:lpstr>Phase Delay</vt:lpstr>
      <vt:lpstr>Channel Fading</vt:lpstr>
      <vt:lpstr>PowerPoint 簡報</vt:lpstr>
      <vt:lpstr>Channel Fading</vt:lpstr>
      <vt:lpstr>Channel Fading</vt:lpstr>
      <vt:lpstr>Channel Fading</vt:lpstr>
      <vt:lpstr>Channel Fading</vt:lpstr>
      <vt:lpstr>Channel Fading</vt:lpstr>
      <vt:lpstr>Channel Fading</vt:lpstr>
      <vt:lpstr>Channel Fading</vt:lpstr>
      <vt:lpstr>Channel Fading</vt:lpstr>
      <vt:lpstr>Channel Fading</vt:lpstr>
      <vt:lpstr>PowerPoint 簡報</vt:lpstr>
      <vt:lpstr>Path Loss</vt:lpstr>
      <vt:lpstr>Outline</vt:lpstr>
      <vt:lpstr>Why Friis’ Formula</vt:lpstr>
      <vt:lpstr>Friis’ Original Formula</vt:lpstr>
      <vt:lpstr>Contemporary Formula</vt:lpstr>
      <vt:lpstr>Contemporary Formula</vt:lpstr>
      <vt:lpstr>Directivities</vt:lpstr>
      <vt:lpstr>Isotropic Radiator</vt:lpstr>
      <vt:lpstr>PowerPoint 簡報</vt:lpstr>
      <vt:lpstr>Channel Fading Summary</vt:lpstr>
      <vt:lpstr>PowerPoint 簡報</vt:lpstr>
      <vt:lpstr>PowerPoint 簡報</vt:lpstr>
      <vt:lpstr>Reference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Multi-Touch in the Air: Device-Free Finger Tracking and Gesture Recognition via COTS RFID</dc:title>
  <dc:creator>誠發 黃</dc:creator>
  <cp:lastModifiedBy>誠發 黃</cp:lastModifiedBy>
  <cp:revision>982</cp:revision>
  <dcterms:created xsi:type="dcterms:W3CDTF">2018-06-25T02:04:20Z</dcterms:created>
  <dcterms:modified xsi:type="dcterms:W3CDTF">2018-08-14T01:35:01Z</dcterms:modified>
</cp:coreProperties>
</file>