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03" r:id="rId4"/>
    <p:sldId id="306" r:id="rId5"/>
    <p:sldId id="314" r:id="rId6"/>
    <p:sldId id="315" r:id="rId7"/>
    <p:sldId id="319" r:id="rId8"/>
    <p:sldId id="317" r:id="rId9"/>
    <p:sldId id="316" r:id="rId10"/>
    <p:sldId id="323" r:id="rId11"/>
    <p:sldId id="321" r:id="rId12"/>
    <p:sldId id="322" r:id="rId13"/>
    <p:sldId id="324" r:id="rId14"/>
    <p:sldId id="325" r:id="rId15"/>
    <p:sldId id="326" r:id="rId16"/>
    <p:sldId id="327" r:id="rId17"/>
    <p:sldId id="328" r:id="rId18"/>
    <p:sldId id="318" r:id="rId19"/>
    <p:sldId id="304" r:id="rId20"/>
    <p:sldId id="308" r:id="rId21"/>
    <p:sldId id="307" r:id="rId22"/>
    <p:sldId id="309" r:id="rId23"/>
    <p:sldId id="310" r:id="rId24"/>
    <p:sldId id="311" r:id="rId25"/>
    <p:sldId id="312" r:id="rId26"/>
    <p:sldId id="313" r:id="rId27"/>
    <p:sldId id="329" r:id="rId28"/>
    <p:sldId id="305" r:id="rId29"/>
    <p:sldId id="330" r:id="rId30"/>
    <p:sldId id="331" r:id="rId31"/>
    <p:sldId id="332" r:id="rId32"/>
    <p:sldId id="334" r:id="rId33"/>
    <p:sldId id="335" r:id="rId34"/>
    <p:sldId id="336" r:id="rId35"/>
    <p:sldId id="337" r:id="rId36"/>
    <p:sldId id="333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  <p14:sldId id="315"/>
            <p14:sldId id="319"/>
            <p14:sldId id="317"/>
            <p14:sldId id="316"/>
            <p14:sldId id="323"/>
            <p14:sldId id="321"/>
            <p14:sldId id="322"/>
            <p14:sldId id="324"/>
            <p14:sldId id="325"/>
            <p14:sldId id="326"/>
            <p14:sldId id="327"/>
            <p14:sldId id="328"/>
            <p14:sldId id="318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  <p14:sldId id="329"/>
          </p14:sldIdLst>
        </p14:section>
        <p14:section name="RFID" id="{3EA3CAAF-261C-BD4E-8DFC-CD96A350342D}">
          <p14:sldIdLst>
            <p14:sldId id="305"/>
            <p14:sldId id="330"/>
            <p14:sldId id="331"/>
            <p14:sldId id="332"/>
            <p14:sldId id="334"/>
            <p14:sldId id="335"/>
            <p14:sldId id="336"/>
            <p14:sldId id="337"/>
            <p14:sldId id="333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9824" autoAdjust="0"/>
  </p:normalViewPr>
  <p:slideViewPr>
    <p:cSldViewPr snapToGrid="0" showGuides="1">
      <p:cViewPr>
        <p:scale>
          <a:sx n="71" d="100"/>
          <a:sy n="71" d="100"/>
        </p:scale>
        <p:origin x="29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en.wikipedia.org/wiki/Directivity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7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freq.     </a:t>
                </a:r>
                <a14:m>
                  <m:oMath xmlns:m="http://schemas.openxmlformats.org/officeDocument/2006/math">
                    <m:r>
                      <a:rPr kumimoji="1" lang="en-US" altLang="zh-TW" sz="1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Time -&gt;</a:t>
                </a:r>
                <a:r>
                  <a:rPr kumimoji="1" lang="en-US" altLang="zh-TW" baseline="0" dirty="0" smtClean="0"/>
                  <a:t> FFT -&gt; freq</a:t>
                </a:r>
                <a:r>
                  <a:rPr kumimoji="1" lang="en-US" altLang="zh-TW" baseline="0" dirty="0" smtClean="0"/>
                  <a:t>.     </a:t>
                </a:r>
                <a:r>
                  <a:rPr kumimoji="1" lang="en-US" altLang="zh-TW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𝜔</a:t>
                </a:r>
                <a:r>
                  <a:rPr kumimoji="1" lang="en-US" altLang="zh-TW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=2𝜋𝑓</a:t>
                </a:r>
                <a:endParaRPr kumimoji="1" lang="zh-TW" altLang="en-US" sz="1200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Time domain </a:t>
            </a:r>
            <a:r>
              <a:rPr kumimoji="1" lang="zh-TW" altLang="en-US" dirty="0" smtClean="0"/>
              <a:t>送</a:t>
            </a:r>
          </a:p>
          <a:p>
            <a:r>
              <a:rPr kumimoji="1" lang="en-US" altLang="zh-TW" dirty="0" smtClean="0"/>
              <a:t>Frequency</a:t>
            </a:r>
            <a:r>
              <a:rPr kumimoji="1" lang="en-US" altLang="zh-TW" baseline="0" dirty="0" smtClean="0"/>
              <a:t> domain </a:t>
            </a:r>
            <a:r>
              <a:rPr kumimoji="1" lang="zh-TW" altLang="en-US" baseline="0" dirty="0" smtClean="0"/>
              <a:t>分析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23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2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5" Type="http://schemas.openxmlformats.org/officeDocument/2006/relationships/hyperlink" Target="https://en.wikipedia.org/wiki/Path_loss" TargetMode="External"/><Relationship Id="rId6" Type="http://schemas.openxmlformats.org/officeDocument/2006/relationships/hyperlink" Target="https://ccrma.stanford.edu/~jos/fp/Phase_Delay.html" TargetMode="External"/><Relationship Id="rId7" Type="http://schemas.openxmlformats.org/officeDocument/2006/relationships/hyperlink" Target="https://en.wikipedia.org/wiki/Communication_chann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</a:t>
            </a:r>
            <a:r>
              <a:rPr lang="en-US" altLang="zh-TW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Course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Small-Scale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Time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Doppler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time duration over which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channel impulse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response</a:t>
                </a:r>
                <a:r>
                  <a:rPr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is considered to </a:t>
                </a:r>
                <a:r>
                  <a:rPr lang="en-US" altLang="zh-TW" sz="32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be not 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varying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Doppler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Doppler shifts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</a:t>
                </a:r>
              </a:p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53146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94" y="1968500"/>
            <a:ext cx="2552700" cy="2298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67" y="1905000"/>
            <a:ext cx="3073400" cy="23622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75680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362" y="4009322"/>
                <a:ext cx="835998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11887" y="1935506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54980" y="2895597"/>
            <a:ext cx="1003800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71593" y="5513782"/>
            <a:ext cx="2351926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b="0" baseline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Fast Fading</a:t>
            </a:r>
            <a:endParaRPr kumimoji="1" lang="en-US" altLang="zh-TW" sz="3600" b="0" baseline="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</a:t>
                </a:r>
                <a:r>
                  <a:rPr kumimoji="1" lang="en-US" altLang="zh-TW" sz="3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06297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1458911" y="1625461"/>
            <a:ext cx="2174249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29024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4390" y="4592171"/>
            <a:ext cx="2443298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time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38715" y="4592171"/>
            <a:ext cx="244810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Doppler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Coherence Bandwidth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v.s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 Delay Spread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Coherence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the approximate maximum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bandwidth </a:t>
                </a:r>
                <a:r>
                  <a:rPr lang="en-US" altLang="zh-TW" sz="3200" dirty="0">
                    <a:latin typeface="Times New Roman" charset="0"/>
                    <a:ea typeface="Times New Roman" charset="0"/>
                    <a:cs typeface="Times New Roman" charset="0"/>
                  </a:rPr>
                  <a:t>over which two frequencies of a signal are likely to experience </a:t>
                </a:r>
                <a:r>
                  <a:rPr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comparable</a:t>
                </a:r>
                <a:endParaRPr lang="en-US" altLang="zh-TW" sz="3200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Delay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32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: the difference between the </a:t>
                </a:r>
                <a:r>
                  <a:rPr kumimoji="1" lang="en-US" altLang="zh-TW" sz="3200" dirty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kumimoji="1" lang="en-US" altLang="zh-TW" sz="3200" dirty="0" smtClean="0">
                    <a:solidFill>
                      <a:schemeClr val="accent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ropagation delay 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two paths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40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zh-TW" sz="4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52" r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9522" y="5513782"/>
            <a:ext cx="2300630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6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Flat</a:t>
            </a:r>
            <a:r>
              <a:rPr kumimoji="1" lang="en-US" altLang="zh-TW" sz="36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95" y="2224028"/>
            <a:ext cx="1858740" cy="21595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58" y="2149080"/>
            <a:ext cx="2832100" cy="2044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Channel Fading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</p:spPr>
            <p:txBody>
              <a:bodyPr/>
              <a:lstStyle/>
              <a:p>
                <a:pPr marL="11112" indent="0">
                  <a:buNone/>
                </a:pPr>
                <a:r>
                  <a:rPr kumimoji="1" lang="en-US" altLang="zh-TW" sz="3200" dirty="0" smtClean="0">
                    <a:solidFill>
                      <a:srgbClr val="FF0000"/>
                    </a:solidFill>
                    <a:ea typeface="Times New Roman" charset="0"/>
                    <a:cs typeface="Times New Roman" charset="0"/>
                  </a:rPr>
                  <a:t>					</a:t>
                </a: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buNone/>
                </a:pPr>
                <a:endParaRPr kumimoji="1" lang="en-US" altLang="zh-TW" sz="3200" i="1" dirty="0" smtClean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200" i="1" dirty="0">
                  <a:solidFill>
                    <a:srgbClr val="FF0000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i="1" dirty="0" smtClean="0">
                    <a:solidFill>
                      <a:srgbClr val="FF0000"/>
                    </a:solidFill>
                    <a:latin typeface="Cambria Math" charset="0"/>
                    <a:ea typeface="Times New Roman" charset="0"/>
                    <a:cs typeface="Times New Roman" charset="0"/>
                  </a:rPr>
                  <a:t>                      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2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  <m:r>
                      <a:rPr kumimoji="1" lang="en-US" altLang="zh-TW" sz="32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∝</m:t>
                    </m:r>
                    <m:f>
                      <m:fPr>
                        <m:ctrlPr>
                          <a:rPr kumimoji="1" lang="mr-IN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32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2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21589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直線箭頭接點 7"/>
          <p:cNvCxnSpPr/>
          <p:nvPr/>
        </p:nvCxnSpPr>
        <p:spPr>
          <a:xfrm>
            <a:off x="4320984" y="2581837"/>
            <a:ext cx="3478306" cy="17929"/>
          </a:xfrm>
          <a:prstGeom prst="straightConnector1">
            <a:avLst/>
          </a:prstGeom>
          <a:ln w="762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>
            <a:off x="4320989" y="3521776"/>
            <a:ext cx="3478306" cy="17929"/>
          </a:xfrm>
          <a:prstGeom prst="straightConnector1">
            <a:avLst/>
          </a:prstGeom>
          <a:ln w="762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TW" sz="4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33" y="3901750"/>
                <a:ext cx="899477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zh-TW" altLang="en-US" sz="4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884" y="3919126"/>
                <a:ext cx="821572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554980" y="1935506"/>
            <a:ext cx="1003801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11886" y="2895597"/>
            <a:ext cx="889987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FFT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515" y="4592171"/>
            <a:ext cx="3381054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Coherence Bandwidth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9016" y="4592171"/>
            <a:ext cx="2127505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Delay Spread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8477" y="5347776"/>
            <a:ext cx="3491661" cy="10772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Frequency-selective</a:t>
            </a:r>
          </a:p>
          <a:p>
            <a:r>
              <a:rPr kumimoji="1" lang="en-US" altLang="zh-TW" sz="3200" b="0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Signal bandwidth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𝑊</m:t>
                    </m:r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≫</m:t>
                    </m:r>
                    <m:sSub>
                      <m:sSubPr>
                        <m:ctrlP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rgbClr val="FF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TW" sz="36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Symbol time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𝑇</m:t>
                    </m:r>
                    <m:r>
                      <a:rPr kumimoji="1" lang="en-US" altLang="zh-TW" sz="3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sSub>
                      <m:sSubPr>
                        <m:ctrlP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40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3" y="5308800"/>
                <a:ext cx="5210081" cy="1261884"/>
              </a:xfrm>
              <a:prstGeom prst="rect">
                <a:avLst/>
              </a:prstGeom>
              <a:blipFill rotWithShape="0">
                <a:blip r:embed="rId7"/>
                <a:stretch>
                  <a:fillRect l="-3509" t="-7729" b="-164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78477" y="1625461"/>
            <a:ext cx="2945037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28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75640" y="1625461"/>
            <a:ext cx="2174250" cy="5232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2800" b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Time Domain</a:t>
            </a:r>
            <a:endParaRPr kumimoji="1" lang="zh-TW" altLang="en-US" sz="28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17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b="1" dirty="0" smtClean="0">
                <a:latin typeface="Times New Roman" charset="0"/>
                <a:ea typeface="Times New Roman" charset="0"/>
                <a:cs typeface="Times New Roman" charset="0"/>
              </a:rPr>
              <a:t>Large-Scale Fading</a:t>
            </a:r>
            <a:endParaRPr lang="zh-TW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Path Loss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path loss of the channel is the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ratio of transmit</a:t>
            </a:r>
          </a:p>
          <a:p>
            <a:pPr marL="11112" indent="0">
              <a:buNone/>
            </a:pPr>
            <a:r>
              <a:rPr kumimoji="1" lang="en-US" altLang="zh-TW" sz="34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power to receive power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power of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received signal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is averaged over any random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variations due to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shadowing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Shadowing is the effect that the received signal power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kumimoji="1" lang="en-US" altLang="zh-TW" sz="34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fluctuates due to objects obstructing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the propagation path </a:t>
            </a:r>
          </a:p>
          <a:p>
            <a:pPr marL="11112" indent="0">
              <a:buNone/>
            </a:pPr>
            <a:r>
              <a:rPr kumimoji="1" lang="en-US" altLang="zh-TW" sz="3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  between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tx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kumimoji="1" lang="en-US" altLang="zh-TW" sz="3400" dirty="0" err="1" smtClean="0">
                <a:latin typeface="Times New Roman" charset="0"/>
                <a:ea typeface="Times New Roman" charset="0"/>
                <a:cs typeface="Times New Roman" charset="0"/>
              </a:rPr>
              <a:t>rx</a:t>
            </a:r>
            <a:r>
              <a:rPr kumimoji="1" lang="en-US" altLang="zh-TW" sz="3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1" lang="zh-TW" altLang="en-US" sz="3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Channel Fading Summary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289" y="1522477"/>
            <a:ext cx="5760640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Small-scale fading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Doppler spread </a:t>
            </a:r>
          </a:p>
          <a:p>
            <a:pPr lvl="2"/>
            <a:r>
              <a:rPr kumimoji="1" lang="en-US" altLang="zh-TW" dirty="0" smtClean="0"/>
              <a:t>Slow fading </a:t>
            </a:r>
          </a:p>
          <a:p>
            <a:pPr lvl="2"/>
            <a:r>
              <a:rPr kumimoji="1" lang="en-US" altLang="zh-TW" dirty="0" smtClean="0"/>
              <a:t>Fast fading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 smtClean="0">
                <a:solidFill>
                  <a:schemeClr val="accent1"/>
                </a:solidFill>
              </a:rPr>
              <a:t>Delay spread</a:t>
            </a:r>
            <a:r>
              <a:rPr kumimoji="1" lang="en-US" altLang="zh-TW" dirty="0" smtClean="0"/>
              <a:t> </a:t>
            </a:r>
          </a:p>
          <a:p>
            <a:pPr lvl="2"/>
            <a:r>
              <a:rPr kumimoji="1" lang="en-US" altLang="zh-TW" dirty="0" smtClean="0"/>
              <a:t>Flat fading </a:t>
            </a:r>
          </a:p>
          <a:p>
            <a:pPr lvl="2"/>
            <a:r>
              <a:rPr kumimoji="1" lang="en-US" altLang="zh-TW" dirty="0" smtClean="0"/>
              <a:t>Frequency-selective fading</a:t>
            </a:r>
          </a:p>
          <a:p>
            <a:pPr>
              <a:lnSpc>
                <a:spcPct val="150000"/>
              </a:lnSpc>
            </a:pPr>
            <a:r>
              <a:rPr kumimoji="1" lang="en-US" altLang="zh-TW" sz="3000" dirty="0" smtClean="0"/>
              <a:t>Large-scale fading </a:t>
            </a:r>
          </a:p>
          <a:p>
            <a:pPr lvl="1"/>
            <a:r>
              <a:rPr kumimoji="1" lang="en-US" altLang="zh-TW" dirty="0" smtClean="0">
                <a:solidFill>
                  <a:schemeClr val="accent1"/>
                </a:solidFill>
              </a:rPr>
              <a:t>Path loss </a:t>
            </a:r>
          </a:p>
          <a:p>
            <a:pPr lvl="2"/>
            <a:r>
              <a:rPr kumimoji="1" lang="en-US" altLang="zh-TW" dirty="0" smtClean="0"/>
              <a:t>Shadowing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37929" y="3535543"/>
            <a:ext cx="84268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83730" y="4427872"/>
            <a:ext cx="196079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Multipath</a:t>
            </a:r>
            <a:endParaRPr kumimoji="1" lang="zh-TW" altLang="en-US" sz="3200" b="1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68167" y="2675685"/>
            <a:ext cx="1688283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TW" sz="3200" b="1" baseline="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Mobility</a:t>
            </a:r>
            <a:endParaRPr kumimoji="1" lang="zh-TW" altLang="en-US" sz="3200" b="1" baseline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734750" y="2400601"/>
            <a:ext cx="2287791" cy="124804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71820" y="4054806"/>
            <a:ext cx="2384613" cy="126539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/>
          <p:cNvCxnSpPr>
            <a:stCxn id="8" idx="2"/>
          </p:cNvCxnSpPr>
          <p:nvPr/>
        </p:nvCxnSpPr>
        <p:spPr>
          <a:xfrm flipH="1" flipV="1">
            <a:off x="3783106" y="2675685"/>
            <a:ext cx="3951644" cy="3489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>
            <a:stCxn id="9" idx="2"/>
          </p:cNvCxnSpPr>
          <p:nvPr/>
        </p:nvCxnSpPr>
        <p:spPr>
          <a:xfrm flipH="1" flipV="1">
            <a:off x="3550024" y="4242905"/>
            <a:ext cx="4521796" cy="4445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Standard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5653064" cy="4610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Bar code 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Traditional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Defacement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Manual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/>
              <a:t>manipulation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</a:t>
            </a:r>
            <a:r>
              <a:rPr lang="en-US" altLang="zh-TW" dirty="0" smtClean="0">
                <a:solidFill>
                  <a:schemeClr val="accent1"/>
                </a:solidFill>
              </a:rPr>
              <a:t>separately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88424" y="1700808"/>
            <a:ext cx="5653064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/>
                </a:solidFill>
              </a:rPr>
              <a:t>R</a:t>
            </a:r>
            <a:r>
              <a:rPr lang="en-US" altLang="zh-TW" dirty="0" smtClean="0"/>
              <a:t>adio </a:t>
            </a:r>
            <a:r>
              <a:rPr lang="en-US" altLang="zh-TW" dirty="0" smtClean="0">
                <a:solidFill>
                  <a:schemeClr val="accent1"/>
                </a:solidFill>
              </a:rPr>
              <a:t>F</a:t>
            </a:r>
            <a:r>
              <a:rPr lang="en-US" altLang="zh-TW" dirty="0" smtClean="0"/>
              <a:t>requency </a:t>
            </a:r>
            <a:r>
              <a:rPr lang="en-US" altLang="zh-TW" dirty="0" err="1" smtClean="0">
                <a:solidFill>
                  <a:schemeClr val="accent1"/>
                </a:solidFill>
              </a:rPr>
              <a:t>ID</a:t>
            </a:r>
            <a:r>
              <a:rPr lang="en-US" altLang="zh-TW" dirty="0" err="1" smtClean="0"/>
              <a:t>entification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Brand new wireless </a:t>
            </a:r>
          </a:p>
          <a:p>
            <a:pPr marL="403225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RF based communication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Non-line of sight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System based operation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Read  </a:t>
            </a:r>
            <a:r>
              <a:rPr lang="en-US" altLang="zh-TW" dirty="0" smtClean="0">
                <a:solidFill>
                  <a:srgbClr val="FF0000"/>
                </a:solidFill>
              </a:rPr>
              <a:t>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928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66660"/>
              </p:ext>
            </p:extLst>
          </p:nvPr>
        </p:nvGraphicFramePr>
        <p:xfrm>
          <a:off x="334963" y="1700212"/>
          <a:ext cx="11659815" cy="4681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963"/>
                <a:gridCol w="2331963"/>
                <a:gridCol w="2331963"/>
                <a:gridCol w="2331963"/>
                <a:gridCol w="2331963"/>
              </a:tblGrid>
              <a:tr h="7104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Frequency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Price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 Range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Limitations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Applications</a:t>
                      </a:r>
                      <a:endParaRPr kumimoji="0" lang="en-US" altLang="zh-TW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125-134 kHz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 m.)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reading speed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Animal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Frequency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13.56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to Middle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Low ( &lt; 1.5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Problems with metal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Library,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Ultra-high Freq.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860-930 MHz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Middle to 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10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Interference problems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tracking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  <a:tr h="9926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Microwave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2.4 GHz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High ( &gt; 50 m)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Not widely deployed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Vehicle access control</a:t>
                      </a:r>
                      <a:endParaRPr kumimoji="0" lang="en-US" altLang="zh-TW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Reading Frequency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03028" y="1457401"/>
            <a:ext cx="12373066" cy="5346278"/>
            <a:chOff x="582" y="776"/>
            <a:chExt cx="4975" cy="3166"/>
          </a:xfrm>
        </p:grpSpPr>
        <p:sp>
          <p:nvSpPr>
            <p:cNvPr id="65" name="Text Box 3"/>
            <p:cNvSpPr txBox="1">
              <a:spLocks noChangeArrowheads="1"/>
            </p:cNvSpPr>
            <p:nvPr/>
          </p:nvSpPr>
          <p:spPr bwMode="auto">
            <a:xfrm>
              <a:off x="5100" y="2516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>
                  <a:latin typeface="Times New Roman" charset="0"/>
                </a:rPr>
                <a:t>MHz</a:t>
              </a:r>
              <a:endParaRPr lang="en-US" altLang="zh-TW" sz="2400">
                <a:latin typeface="Times New Roman" charset="0"/>
              </a:endParaRPr>
            </a:p>
          </p:txBody>
        </p:sp>
        <p:grpSp>
          <p:nvGrpSpPr>
            <p:cNvPr id="66" name="Group 4"/>
            <p:cNvGrpSpPr>
              <a:grpSpLocks/>
            </p:cNvGrpSpPr>
            <p:nvPr/>
          </p:nvGrpSpPr>
          <p:grpSpPr bwMode="auto">
            <a:xfrm>
              <a:off x="582" y="776"/>
              <a:ext cx="4506" cy="3166"/>
              <a:chOff x="631" y="776"/>
              <a:chExt cx="4881" cy="3166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3216" y="776"/>
                <a:ext cx="1" cy="1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V="1">
                <a:off x="1533" y="84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9" name="Group 7"/>
              <p:cNvGrpSpPr>
                <a:grpSpLocks/>
              </p:cNvGrpSpPr>
              <p:nvPr/>
            </p:nvGrpSpPr>
            <p:grpSpPr bwMode="auto">
              <a:xfrm>
                <a:off x="631" y="1034"/>
                <a:ext cx="4881" cy="2908"/>
                <a:chOff x="631" y="1034"/>
                <a:chExt cx="4881" cy="2908"/>
              </a:xfrm>
            </p:grpSpPr>
            <p:grpSp>
              <p:nvGrpSpPr>
                <p:cNvPr id="70" name="Group 8"/>
                <p:cNvGrpSpPr>
                  <a:grpSpLocks/>
                </p:cNvGrpSpPr>
                <p:nvPr/>
              </p:nvGrpSpPr>
              <p:grpSpPr bwMode="auto">
                <a:xfrm>
                  <a:off x="1536" y="1116"/>
                  <a:ext cx="1703" cy="276"/>
                  <a:chOff x="1476" y="819"/>
                  <a:chExt cx="1719" cy="276"/>
                </a:xfrm>
              </p:grpSpPr>
              <p:sp>
                <p:nvSpPr>
                  <p:cNvPr id="120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76" y="970"/>
                    <a:ext cx="2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907" y="970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2" y="819"/>
                    <a:ext cx="1390" cy="2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FCC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開放</a:t>
                    </a:r>
                    <a:r>
                      <a:rPr lang="en-US" altLang="zh-TW" sz="2800" dirty="0">
                        <a:latin typeface="標楷體" charset="-120"/>
                        <a:ea typeface="標楷體" charset="-120"/>
                      </a:rPr>
                      <a:t>RFID</a:t>
                    </a:r>
                    <a:r>
                      <a:rPr lang="zh-TW" altLang="en-US" sz="2800" dirty="0">
                        <a:latin typeface="標楷體" charset="-120"/>
                        <a:ea typeface="標楷體" charset="-120"/>
                      </a:rPr>
                      <a:t>頻段</a:t>
                    </a:r>
                    <a:endParaRPr lang="zh-TW" altLang="en-US" sz="4400" dirty="0">
                      <a:latin typeface="標楷體" charset="-120"/>
                      <a:ea typeface="標楷體" charset="-120"/>
                    </a:endParaRPr>
                  </a:p>
                </p:txBody>
              </p:sp>
            </p:grpSp>
            <p:sp>
              <p:nvSpPr>
                <p:cNvPr id="71" name="Rectangle 12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341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zh-TW" altLang="zh-TW" sz="2400">
                    <a:latin typeface="Times New Roman" charset="0"/>
                    <a:ea typeface="標楷體" charset="-120"/>
                  </a:endParaRPr>
                </a:p>
              </p:txBody>
            </p:sp>
            <p:sp>
              <p:nvSpPr>
                <p:cNvPr id="72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7" y="1833"/>
                  <a:ext cx="984" cy="795"/>
                </a:xfrm>
                <a:prstGeom prst="rect">
                  <a:avLst/>
                </a:prstGeom>
                <a:solidFill>
                  <a:srgbClr val="D4FF9F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</a:t>
                  </a:r>
                  <a:r>
                    <a:rPr lang="zh-TW" altLang="en-US" sz="2600" dirty="0" smtClean="0">
                      <a:latin typeface="標楷體" charset="-120"/>
                      <a:ea typeface="標楷體" charset="-120"/>
                    </a:rPr>
                    <a:t>電信</a:t>
                  </a:r>
                  <a:endParaRPr lang="en-US" altLang="zh-TW" sz="2600" dirty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Up link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71" y="1833"/>
                  <a:ext cx="1030" cy="800"/>
                </a:xfrm>
                <a:prstGeom prst="rect">
                  <a:avLst/>
                </a:prstGeom>
                <a:solidFill>
                  <a:srgbClr val="D4FF9F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TW" altLang="en-US" sz="2600" dirty="0">
                      <a:latin typeface="標楷體" charset="-120"/>
                      <a:ea typeface="標楷體" charset="-120"/>
                    </a:rPr>
                    <a:t>中華電信</a:t>
                  </a:r>
                </a:p>
                <a:p>
                  <a:pPr algn="ctr"/>
                  <a:r>
                    <a:rPr lang="en-US" altLang="zh-TW" sz="2600" dirty="0" smtClean="0">
                      <a:latin typeface="標楷體" charset="-120"/>
                      <a:ea typeface="標楷體" charset="-120"/>
                    </a:rPr>
                    <a:t>Down link</a:t>
                  </a:r>
                  <a:r>
                    <a:rPr lang="en-US" altLang="zh-TW" sz="2600" dirty="0" smtClean="0">
                      <a:latin typeface="Times New Roman" charset="0"/>
                    </a:rPr>
                    <a:t> </a:t>
                  </a:r>
                  <a:endParaRPr lang="en-US" altLang="zh-TW" sz="2600" dirty="0">
                    <a:latin typeface="Times New Roman" charset="0"/>
                  </a:endParaRPr>
                </a:p>
              </p:txBody>
            </p:sp>
            <p:sp>
              <p:nvSpPr>
                <p:cNvPr id="7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13" y="1833"/>
                  <a:ext cx="412" cy="799"/>
                </a:xfrm>
                <a:prstGeom prst="rect">
                  <a:avLst/>
                </a:prstGeom>
                <a:solidFill>
                  <a:srgbClr val="F220ED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bg1"/>
                      </a:solidFill>
                      <a:latin typeface="Times New Roman" charset="0"/>
                    </a:rPr>
                    <a:t>RFID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grpSp>
              <p:nvGrpSpPr>
                <p:cNvPr id="75" name="Group 16"/>
                <p:cNvGrpSpPr>
                  <a:grpSpLocks/>
                </p:cNvGrpSpPr>
                <p:nvPr/>
              </p:nvGrpSpPr>
              <p:grpSpPr bwMode="auto">
                <a:xfrm>
                  <a:off x="239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 smtClean="0">
                        <a:latin typeface="Times New Roman" charset="0"/>
                      </a:rPr>
                      <a:t>915</a:t>
                    </a:r>
                    <a:endParaRPr lang="en-US" altLang="zh-TW" sz="26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6" name="Group 19"/>
                <p:cNvGrpSpPr>
                  <a:grpSpLocks/>
                </p:cNvGrpSpPr>
                <p:nvPr/>
              </p:nvGrpSpPr>
              <p:grpSpPr bwMode="auto">
                <a:xfrm>
                  <a:off x="3054" y="2616"/>
                  <a:ext cx="343" cy="719"/>
                  <a:chOff x="6240" y="3597"/>
                  <a:chExt cx="720" cy="1080"/>
                </a:xfrm>
              </p:grpSpPr>
              <p:sp>
                <p:nvSpPr>
                  <p:cNvPr id="1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928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7" name="Group 22"/>
                <p:cNvGrpSpPr>
                  <a:grpSpLocks/>
                </p:cNvGrpSpPr>
                <p:nvPr/>
              </p:nvGrpSpPr>
              <p:grpSpPr bwMode="auto">
                <a:xfrm>
                  <a:off x="2644" y="2624"/>
                  <a:ext cx="343" cy="719"/>
                  <a:chOff x="6240" y="3597"/>
                  <a:chExt cx="720" cy="1080"/>
                </a:xfrm>
              </p:grpSpPr>
              <p:sp>
                <p:nvSpPr>
                  <p:cNvPr id="114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922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8" name="Group 25"/>
                <p:cNvGrpSpPr>
                  <a:grpSpLocks/>
                </p:cNvGrpSpPr>
                <p:nvPr/>
              </p:nvGrpSpPr>
              <p:grpSpPr bwMode="auto">
                <a:xfrm>
                  <a:off x="206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1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910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9" name="Group 28"/>
                <p:cNvGrpSpPr>
                  <a:grpSpLocks/>
                </p:cNvGrpSpPr>
                <p:nvPr/>
              </p:nvGrpSpPr>
              <p:grpSpPr bwMode="auto">
                <a:xfrm>
                  <a:off x="1066" y="2633"/>
                  <a:ext cx="345" cy="720"/>
                  <a:chOff x="6240" y="3597"/>
                  <a:chExt cx="720" cy="1080"/>
                </a:xfrm>
              </p:grpSpPr>
              <p:sp>
                <p:nvSpPr>
                  <p:cNvPr id="110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1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0" name="Rectangle 31"/>
                <p:cNvSpPr>
                  <a:spLocks noChangeArrowheads="1"/>
                </p:cNvSpPr>
                <p:nvPr/>
              </p:nvSpPr>
              <p:spPr bwMode="auto">
                <a:xfrm>
                  <a:off x="3653" y="1833"/>
                  <a:ext cx="218" cy="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zh-TW" sz="800">
                    <a:latin typeface="Times New Roman" charset="0"/>
                  </a:endParaRPr>
                </a:p>
              </p:txBody>
            </p:sp>
            <p:grpSp>
              <p:nvGrpSpPr>
                <p:cNvPr id="81" name="Group 32"/>
                <p:cNvGrpSpPr>
                  <a:grpSpLocks/>
                </p:cNvGrpSpPr>
                <p:nvPr/>
              </p:nvGrpSpPr>
              <p:grpSpPr bwMode="auto">
                <a:xfrm>
                  <a:off x="3707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940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2" name="Group 35"/>
                <p:cNvGrpSpPr>
                  <a:grpSpLocks/>
                </p:cNvGrpSpPr>
                <p:nvPr/>
              </p:nvGrpSpPr>
              <p:grpSpPr bwMode="auto">
                <a:xfrm>
                  <a:off x="4692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6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955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3" name="Group 38"/>
                <p:cNvGrpSpPr>
                  <a:grpSpLocks/>
                </p:cNvGrpSpPr>
                <p:nvPr/>
              </p:nvGrpSpPr>
              <p:grpSpPr bwMode="auto">
                <a:xfrm>
                  <a:off x="4965" y="2633"/>
                  <a:ext cx="343" cy="720"/>
                  <a:chOff x="6240" y="3597"/>
                  <a:chExt cx="720" cy="1080"/>
                </a:xfrm>
              </p:grpSpPr>
              <p:sp>
                <p:nvSpPr>
                  <p:cNvPr id="104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960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84" name="Group 41"/>
                <p:cNvGrpSpPr>
                  <a:grpSpLocks/>
                </p:cNvGrpSpPr>
                <p:nvPr/>
              </p:nvGrpSpPr>
              <p:grpSpPr bwMode="auto">
                <a:xfrm>
                  <a:off x="1356" y="2633"/>
                  <a:ext cx="344" cy="720"/>
                  <a:chOff x="6240" y="3597"/>
                  <a:chExt cx="720" cy="1080"/>
                </a:xfrm>
              </p:grpSpPr>
              <p:sp>
                <p:nvSpPr>
                  <p:cNvPr id="10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0" y="4137"/>
                    <a:ext cx="720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902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85" name="Rectangle 44"/>
                <p:cNvSpPr>
                  <a:spLocks noChangeArrowheads="1"/>
                </p:cNvSpPr>
                <p:nvPr/>
              </p:nvSpPr>
              <p:spPr bwMode="auto">
                <a:xfrm>
                  <a:off x="4855" y="1833"/>
                  <a:ext cx="309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400" dirty="0">
                      <a:latin typeface="標楷體" charset="-120"/>
                      <a:ea typeface="標楷體" charset="-120"/>
                    </a:rPr>
                    <a:t>遠傳</a:t>
                  </a:r>
                </a:p>
                <a:p>
                  <a:pPr algn="ctr"/>
                  <a:r>
                    <a:rPr lang="en-US" altLang="zh-TW" sz="2400" dirty="0" smtClean="0">
                      <a:latin typeface="標楷體" charset="-120"/>
                      <a:ea typeface="標楷體" charset="-120"/>
                    </a:rPr>
                    <a:t>DL</a:t>
                  </a:r>
                  <a:endParaRPr lang="en-US" altLang="zh-TW" sz="2400" dirty="0">
                    <a:latin typeface="Times New Roman" charset="0"/>
                  </a:endParaRPr>
                </a:p>
              </p:txBody>
            </p:sp>
            <p:sp>
              <p:nvSpPr>
                <p:cNvPr id="86" name="Rectangle 45"/>
                <p:cNvSpPr>
                  <a:spLocks noChangeArrowheads="1"/>
                </p:cNvSpPr>
                <p:nvPr/>
              </p:nvSpPr>
              <p:spPr bwMode="auto">
                <a:xfrm>
                  <a:off x="2231" y="1833"/>
                  <a:ext cx="328" cy="800"/>
                </a:xfrm>
                <a:prstGeom prst="rect">
                  <a:avLst/>
                </a:prstGeom>
                <a:solidFill>
                  <a:srgbClr val="99FFCC"/>
                </a:solidFill>
                <a:ln>
                  <a:noFill/>
                </a:ln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遠</a:t>
                  </a:r>
                  <a:r>
                    <a:rPr lang="zh-TW" altLang="en-US" sz="2800" dirty="0" smtClean="0">
                      <a:latin typeface="標楷體" charset="-120"/>
                      <a:ea typeface="標楷體" charset="-120"/>
                    </a:rPr>
                    <a:t>傳</a:t>
                  </a:r>
                  <a:endParaRPr lang="en-US" altLang="zh-TW" sz="2800" dirty="0" smtClean="0">
                    <a:latin typeface="標楷體" charset="-120"/>
                    <a:ea typeface="標楷體" charset="-120"/>
                  </a:endParaRPr>
                </a:p>
                <a:p>
                  <a:pPr algn="ctr"/>
                  <a:r>
                    <a:rPr lang="en-US" altLang="zh-TW" sz="2800" dirty="0" smtClean="0">
                      <a:latin typeface="標楷體" charset="-120"/>
                      <a:ea typeface="標楷體" charset="-120"/>
                    </a:rPr>
                    <a:t>UP</a:t>
                  </a:r>
                  <a:endParaRPr lang="zh-TW" altLang="en-US" sz="28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87" name="Rectangle 46"/>
                <p:cNvSpPr>
                  <a:spLocks noChangeArrowheads="1"/>
                </p:cNvSpPr>
                <p:nvPr/>
              </p:nvSpPr>
              <p:spPr bwMode="auto">
                <a:xfrm>
                  <a:off x="3543" y="1833"/>
                  <a:ext cx="100" cy="800"/>
                </a:xfrm>
                <a:prstGeom prst="rect">
                  <a:avLst/>
                </a:prstGeom>
                <a:solidFill>
                  <a:srgbClr val="C5C5C5"/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Rectangle 47"/>
                <p:cNvSpPr>
                  <a:spLocks noChangeArrowheads="1"/>
                </p:cNvSpPr>
                <p:nvPr/>
              </p:nvSpPr>
              <p:spPr bwMode="auto">
                <a:xfrm>
                  <a:off x="918" y="1833"/>
                  <a:ext cx="111" cy="800"/>
                </a:xfrm>
                <a:prstGeom prst="rect">
                  <a:avLst/>
                </a:prstGeom>
                <a:solidFill>
                  <a:srgbClr val="C5C5C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89" name="Group 48"/>
                <p:cNvGrpSpPr>
                  <a:grpSpLocks/>
                </p:cNvGrpSpPr>
                <p:nvPr/>
              </p:nvGrpSpPr>
              <p:grpSpPr bwMode="auto">
                <a:xfrm>
                  <a:off x="631" y="2632"/>
                  <a:ext cx="573" cy="689"/>
                  <a:chOff x="5978" y="3597"/>
                  <a:chExt cx="1202" cy="1034"/>
                </a:xfrm>
              </p:grpSpPr>
              <p:sp>
                <p:nvSpPr>
                  <p:cNvPr id="100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0" y="3597"/>
                    <a:ext cx="0" cy="5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0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78" y="4091"/>
                    <a:ext cx="1202" cy="5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TW" sz="2600" dirty="0">
                        <a:latin typeface="Times New Roman" charset="0"/>
                      </a:rPr>
                      <a:t>891.4</a:t>
                    </a:r>
                  </a:p>
                  <a:p>
                    <a:endParaRPr lang="en-US" altLang="zh-TW" sz="2400" dirty="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90" name="Group 51"/>
                <p:cNvGrpSpPr>
                  <a:grpSpLocks/>
                </p:cNvGrpSpPr>
                <p:nvPr/>
              </p:nvGrpSpPr>
              <p:grpSpPr bwMode="auto">
                <a:xfrm>
                  <a:off x="3507" y="2637"/>
                  <a:ext cx="367" cy="1305"/>
                  <a:chOff x="3264" y="2496"/>
                  <a:chExt cx="323" cy="618"/>
                </a:xfrm>
              </p:grpSpPr>
              <p:sp>
                <p:nvSpPr>
                  <p:cNvPr id="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76"/>
                    <a:ext cx="323" cy="13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937</a:t>
                    </a:r>
                  </a:p>
                </p:txBody>
              </p:sp>
            </p:grpSp>
            <p:grpSp>
              <p:nvGrpSpPr>
                <p:cNvPr id="91" name="Group 54"/>
                <p:cNvGrpSpPr>
                  <a:grpSpLocks/>
                </p:cNvGrpSpPr>
                <p:nvPr/>
              </p:nvGrpSpPr>
              <p:grpSpPr bwMode="auto">
                <a:xfrm>
                  <a:off x="891" y="2614"/>
                  <a:ext cx="462" cy="1155"/>
                  <a:chOff x="3264" y="2496"/>
                  <a:chExt cx="405" cy="549"/>
                </a:xfrm>
              </p:grpSpPr>
              <p:sp>
                <p:nvSpPr>
                  <p:cNvPr id="96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4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97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2906"/>
                    <a:ext cx="405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TW" sz="2600" dirty="0">
                        <a:latin typeface="Times New Roman" charset="0"/>
                      </a:rPr>
                      <a:t>892</a:t>
                    </a:r>
                  </a:p>
                </p:txBody>
              </p:sp>
            </p:grpSp>
            <p:sp>
              <p:nvSpPr>
                <p:cNvPr id="92" name="Line 57"/>
                <p:cNvSpPr>
                  <a:spLocks noChangeShapeType="1"/>
                </p:cNvSpPr>
                <p:nvPr/>
              </p:nvSpPr>
              <p:spPr bwMode="auto">
                <a:xfrm>
                  <a:off x="645" y="2633"/>
                  <a:ext cx="48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534" y="2133"/>
                  <a:ext cx="371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877" y="2083"/>
                  <a:ext cx="4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zh-TW" altLang="en-US" sz="2600" dirty="0">
                      <a:solidFill>
                        <a:srgbClr val="FF3300"/>
                      </a:solidFill>
                      <a:latin typeface="標楷體" charset="-120"/>
                      <a:ea typeface="標楷體" charset="-120"/>
                    </a:rPr>
                    <a:t>增頻</a:t>
                  </a:r>
                  <a:endParaRPr lang="zh-TW" altLang="en-US" sz="2600" dirty="0">
                    <a:latin typeface="標楷體" charset="-120"/>
                    <a:ea typeface="標楷體" charset="-120"/>
                  </a:endParaRPr>
                </a:p>
              </p:txBody>
            </p:sp>
            <p:sp>
              <p:nvSpPr>
                <p:cNvPr id="95" name="AutoShape 60"/>
                <p:cNvSpPr>
                  <a:spLocks noChangeArrowheads="1"/>
                </p:cNvSpPr>
                <p:nvPr/>
              </p:nvSpPr>
              <p:spPr bwMode="auto">
                <a:xfrm>
                  <a:off x="3528" y="1034"/>
                  <a:ext cx="1164" cy="566"/>
                </a:xfrm>
                <a:prstGeom prst="wedgeRoundRectCallout">
                  <a:avLst>
                    <a:gd name="adj1" fmla="val -76013"/>
                    <a:gd name="adj2" fmla="val 97762"/>
                    <a:gd name="adj3" fmla="val 16667"/>
                  </a:avLst>
                </a:prstGeom>
                <a:solidFill>
                  <a:srgbClr val="FFD5FB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國內</a:t>
                  </a:r>
                  <a:r>
                    <a:rPr lang="en-US" altLang="zh-TW" sz="2800" dirty="0">
                      <a:latin typeface="標楷體" charset="-120"/>
                      <a:ea typeface="標楷體" charset="-120"/>
                    </a:rPr>
                    <a:t>RFID</a:t>
                  </a:r>
                  <a:r>
                    <a:rPr lang="zh-TW" altLang="en-US" sz="2800" dirty="0">
                      <a:latin typeface="標楷體" charset="-120"/>
                      <a:ea typeface="標楷體" charset="-120"/>
                    </a:rPr>
                    <a:t>頻段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08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88209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8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90325"/>
              </p:ext>
            </p:extLst>
          </p:nvPr>
        </p:nvGraphicFramePr>
        <p:xfrm>
          <a:off x="334963" y="1700213"/>
          <a:ext cx="11521677" cy="254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559"/>
                <a:gridCol w="3840559"/>
                <a:gridCol w="3840559"/>
              </a:tblGrid>
              <a:tr h="666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Tag Type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Reading Distance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Characteristic</a:t>
                      </a:r>
                      <a:r>
                        <a:rPr lang="zh-TW" altLang="en-US" sz="3200" b="1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endParaRPr lang="zh-TW" alt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Passive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 4m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</a:t>
                      </a:r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free</a:t>
                      </a:r>
                    </a:p>
                    <a:p>
                      <a:pPr algn="ctr"/>
                      <a:r>
                        <a:rPr lang="en-US" altLang="zh-TW" sz="2600" baseline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Cheap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9412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Active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 100m</a:t>
                      </a:r>
                      <a:endParaRPr lang="zh-TW" altLang="en-US" sz="3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Battery loaded</a:t>
                      </a:r>
                    </a:p>
                    <a:p>
                      <a:pPr algn="ctr"/>
                      <a:r>
                        <a:rPr lang="en-US" altLang="zh-TW" sz="260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Expensive</a:t>
                      </a:r>
                      <a:endParaRPr lang="zh-TW" altLang="en-US" sz="26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473" r="13346" b="20075"/>
          <a:stretch/>
        </p:blipFill>
        <p:spPr>
          <a:xfrm>
            <a:off x="7792251" y="4523206"/>
            <a:ext cx="2248219" cy="2223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553037" y="4492082"/>
            <a:ext cx="6636458" cy="1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" r="20587" b="4771"/>
          <a:stretch/>
        </p:blipFill>
        <p:spPr>
          <a:xfrm>
            <a:off x="788895" y="1792940"/>
            <a:ext cx="3908611" cy="453614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00621"/>
            <a:ext cx="4120778" cy="4120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6" y="2376859"/>
            <a:ext cx="2240977" cy="42985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>
            <a:off x="1021975" y="5397964"/>
            <a:ext cx="2240977" cy="4298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2698499"/>
            <a:ext cx="2240977" cy="4298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2" b="41166"/>
          <a:stretch/>
        </p:blipFill>
        <p:spPr>
          <a:xfrm rot="5400000">
            <a:off x="3577017" y="5248289"/>
            <a:ext cx="2240977" cy="4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 Protocol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Backscatter</a:t>
            </a:r>
          </a:p>
          <a:p>
            <a:r>
              <a:rPr lang="en-US" altLang="zh-TW" dirty="0" smtClean="0"/>
              <a:t>UHF EPC</a:t>
            </a:r>
          </a:p>
          <a:p>
            <a:r>
              <a:rPr lang="en-US" altLang="zh-TW" dirty="0" smtClean="0"/>
              <a:t>FM0</a:t>
            </a:r>
          </a:p>
          <a:p>
            <a:r>
              <a:rPr lang="en-US" altLang="zh-TW" dirty="0" smtClean="0"/>
              <a:t>MAC Layer</a:t>
            </a:r>
          </a:p>
          <a:p>
            <a:r>
              <a:rPr lang="en-US" altLang="zh-TW" dirty="0" smtClean="0"/>
              <a:t>Query round picture</a:t>
            </a:r>
          </a:p>
          <a:p>
            <a:r>
              <a:rPr lang="en-US" altLang="zh-TW" dirty="0" smtClean="0"/>
              <a:t>Query round step by step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5" tooltip="https://en.wikipedia.org/wiki/Path_loss"/>
              </a:rPr>
              <a:t>https://en.wikipedia.org/wiki/Path_loss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6" tooltip="https://ccrma.stanford.edu/~jos/fp/Phase_Delay.html"/>
              </a:rPr>
              <a:t>https://ccrma.stanford.edu/~jos/fp/Phase_Delay.html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dirty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https://</a:t>
            </a: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7" tooltip="https://en.wikipedia.org/wiki/Communication_channel"/>
              </a:rPr>
              <a:t>en.wikipedia.org/wiki/Communication_channel</a:t>
            </a:r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Amplitude and Phase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  <m:sup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𝑄</m:t>
                            </m:r>
                          </m:sub>
                          <m:sup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rad>
                    <m:r>
                      <a:rPr kumimoji="1" lang="en-US" altLang="zh-TW" sz="3600" b="0" i="1" smtClean="0">
                        <a:latin typeface="Cambria Math" charset="0"/>
                      </a:rPr>
                      <m:t>   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𝑡𝑎𝑛</m:t>
                        </m:r>
                      </m:e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</a:rPr>
                      <m:t>(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𝑄</m:t>
                            </m:r>
                          </m:sub>
                        </m:s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  <m:r>
                      <a:rPr kumimoji="1" lang="en-US" altLang="zh-TW" sz="3600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Linear Channels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Change to </a:t>
                </a:r>
                <a:r>
                  <a:rPr kumimoji="1" lang="en-US" altLang="zh-TW" sz="3200" dirty="0" err="1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Cartesianorrectangularform</a:t>
                </a:r>
                <a:endParaRPr kumimoji="1" lang="en-US" altLang="zh-TW" sz="32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𝑎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pPr marL="11112" indent="0" algn="ctr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sz="36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TW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sz="3600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TW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TW" sz="3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TW" sz="3600" b="0" i="1" dirty="0" smtClean="0">
                  <a:latin typeface="Cambria Math" charset="0"/>
                </a:endParaRPr>
              </a:p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Time domain to Frequency domain</a:t>
                </a:r>
                <a:endParaRPr kumimoji="1" lang="en-US" altLang="zh-TW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TW" sz="3600" b="0" i="0" smtClean="0">
                        <a:latin typeface="Cambria Math" charset="0"/>
                      </a:rPr>
                      <m:t>            </m:t>
                    </m:r>
                    <m:r>
                      <a:rPr kumimoji="1" lang="en-US" altLang="zh-TW" sz="3600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 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/>
                  <a:t>               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  <m:r>
                      <a:rPr kumimoji="1" lang="en-US" altLang="zh-TW" sz="3600" b="0" i="1" smtClean="0">
                        <a:latin typeface="Cambria Math" charset="0"/>
                      </a:rPr>
                      <m:t>𝑌</m:t>
                    </m:r>
                    <m:d>
                      <m:dPr>
                        <m:ctrlPr>
                          <a:rPr kumimoji="1" lang="en-US" altLang="zh-TW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)⋯</m:t>
                    </m:r>
                  </m:oMath>
                </a14:m>
                <a:r>
                  <a:rPr kumimoji="1" lang="en-US" altLang="zh-TW" sz="3200" dirty="0" smtClean="0">
                    <a:solidFill>
                      <a:schemeClr val="accent1"/>
                    </a:solidFill>
                  </a:rPr>
                  <a:t>polarform</a:t>
                </a:r>
                <a:endParaRPr kumimoji="1" lang="en-US" altLang="zh-TW" sz="36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is sent in time domain, but </a:t>
                </a:r>
                <a:r>
                  <a:rPr kumimoji="1" lang="en-US" altLang="zh-TW" sz="32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processed in frequency domain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b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Signal in frequency domain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200" b="0" dirty="0" smtClean="0">
                    <a:ea typeface="Times New Roman" charset="0"/>
                    <a:cs typeface="Times New Roman" charset="0"/>
                  </a:rPr>
                  <a:t>			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TW" sz="40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1" lang="en-US" altLang="zh-TW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kumimoji="1" lang="en-US" altLang="zh-TW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      	</a:t>
                </a:r>
                <a:r>
                  <a:rPr kumimoji="1" lang="en-US" altLang="zh-TW" sz="3600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C</a:t>
                </a: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hannel</a:t>
                </a:r>
                <a:r>
                  <a:rPr kumimoji="1" lang="en-US" altLang="zh-TW" sz="3600" b="0" dirty="0" smtClean="0">
                    <a:ea typeface="Cambria Math" charset="0"/>
                    <a:cs typeface="Cambria Math" charset="0"/>
                  </a:rPr>
                  <a:t>	    </a:t>
                </a:r>
                <a14:m>
                  <m:oMath xmlns:m="http://schemas.openxmlformats.org/officeDocument/2006/math"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kumimoji="1" lang="en-US" altLang="zh-TW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kumimoji="1" lang="en-US" altLang="zh-TW" sz="4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kumimoji="1" lang="en-US" altLang="zh-TW" sz="36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11112" indent="0">
                  <a:lnSpc>
                    <a:spcPct val="150000"/>
                  </a:lnSpc>
                  <a:buNone/>
                </a:pP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	</a:t>
                </a:r>
                <a:r>
                  <a:rPr kumimoji="1" lang="en-US" altLang="zh-TW" sz="400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Phase</a:t>
                </a:r>
                <a:r>
                  <a:rPr kumimoji="1" lang="en-US" altLang="zh-TW" sz="4000" dirty="0" smtClean="0">
                    <a:ea typeface="Cambria Math" charset="0"/>
                    <a:cs typeface="Cambria Math" charset="0"/>
                  </a:rPr>
                  <a:t> 	  	</a:t>
                </a:r>
                <a14:m>
                  <m:oMath xmlns:m="http://schemas.openxmlformats.org/officeDocument/2006/math">
                    <m:r>
                      <a:rPr kumimoji="1" lang="en-US" altLang="zh-TW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zh-TW" altLang="en-US" sz="4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Phase Delay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</p:spPr>
            <p:txBody>
              <a:bodyPr/>
              <a:lstStyle/>
              <a:p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Phase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frequency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delay in </a:t>
                </a:r>
                <a:r>
                  <a:rPr kumimoji="1" lang="en-US" altLang="zh-TW" sz="3600" dirty="0" smtClean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domain</a:t>
                </a:r>
                <a:r>
                  <a:rPr kumimoji="1" lang="en-US" altLang="zh-TW" sz="3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11112" indent="0">
                  <a:lnSpc>
                    <a:spcPct val="200000"/>
                  </a:lnSpc>
                  <a:buNone/>
                </a:pPr>
                <a:r>
                  <a:rPr kumimoji="1" lang="en-US" altLang="zh-TW" sz="3600" dirty="0" smtClean="0"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TW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sSub>
                      <m:sSubPr>
                        <m:ctrlPr>
                          <a:rPr kumimoji="1" lang="en-US" altLang="zh-TW" sz="360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36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i="1" dirty="0" smtClean="0">
                  <a:latin typeface="Cambria Math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zh-TW" sz="3600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TW" sz="3600" i="1">
                        <a:latin typeface="Cambria Math" charset="0"/>
                      </a:rPr>
                      <m:t>= 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TW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ctrlP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3600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3600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endParaRPr kumimoji="1" lang="en-US" altLang="zh-TW" sz="3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>
                  <a:buNone/>
                </a:pPr>
                <a:r>
                  <a:rPr kumimoji="1" lang="en-US" altLang="zh-TW" sz="3600" b="0" dirty="0" smtClean="0">
                    <a:solidFill>
                      <a:schemeClr val="accent1"/>
                    </a:solidFill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zh-TW" sz="3600" b="0" i="1" smtClean="0">
                        <a:solidFill>
                          <a:schemeClr val="accent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d>
                      <m:dPr>
                        <m:ctrlP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TW" sz="3600" b="0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</m:d>
                    <m:r>
                      <a:rPr kumimoji="1" lang="en-US" altLang="zh-TW" sz="3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=−</m:t>
                    </m:r>
                    <m:f>
                      <m:fPr>
                        <m:ctrlPr>
                          <a:rPr kumimoji="1" lang="mr-IN" altLang="zh-TW" sz="3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num>
                      <m:den>
                        <m:r>
                          <a:rPr kumimoji="1" lang="mr-IN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kumimoji="1" lang="en-US" altLang="zh-TW" sz="36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9965636" cy="4610906"/>
              </a:xfrm>
              <a:blipFill rotWithShape="0">
                <a:blip r:embed="rId2"/>
                <a:stretch>
                  <a:fillRect l="-1713" t="-2116" b="-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8" y="3149802"/>
            <a:ext cx="6139284" cy="28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Channel Fading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0" name="內容版面配置區 5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69641"/>
            <a:ext cx="7117527" cy="4611687"/>
          </a:xfrm>
        </p:spPr>
      </p:pic>
      <p:cxnSp>
        <p:nvCxnSpPr>
          <p:cNvPr id="62" name="直線接點 61"/>
          <p:cNvCxnSpPr/>
          <p:nvPr/>
        </p:nvCxnSpPr>
        <p:spPr>
          <a:xfrm>
            <a:off x="5915756" y="4555158"/>
            <a:ext cx="1537131" cy="583227"/>
          </a:xfrm>
          <a:prstGeom prst="line">
            <a:avLst/>
          </a:prstGeom>
          <a:ln w="12700">
            <a:solidFill>
              <a:srgbClr val="F60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95896" y="4410655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  <a:endParaRPr lang="en-US" altLang="zh-TW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Large-scale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1" name="直線箭頭接點 70"/>
          <p:cNvCxnSpPr/>
          <p:nvPr/>
        </p:nvCxnSpPr>
        <p:spPr>
          <a:xfrm flipV="1">
            <a:off x="6206515" y="2909152"/>
            <a:ext cx="1246372" cy="506496"/>
          </a:xfrm>
          <a:prstGeom prst="straightConnector1">
            <a:avLst/>
          </a:prstGeom>
          <a:ln w="127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6805101" y="2147219"/>
            <a:ext cx="4575290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Fluctuation of the local mean: </a:t>
            </a:r>
          </a:p>
          <a:p>
            <a:pPr algn="ctr"/>
            <a:r>
              <a:rPr lang="en-US" altLang="zh-TW" sz="3200" b="1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Small-scale</a:t>
            </a:r>
            <a:r>
              <a:rPr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fading</a:t>
            </a:r>
            <a:endParaRPr lang="en-US" altLang="zh-TW" sz="28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baseline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800" b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transmission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TW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: </a:t>
                </a:r>
                <a:r>
                  <a:rPr kumimoji="1" lang="en-US" altLang="zh-TW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received </a:t>
                </a:r>
                <a:r>
                  <a:rPr kumimoji="1" lang="en-US" altLang="zh-TW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power</a:t>
                </a:r>
                <a:endParaRPr kumimoji="1" lang="zh-TW" altLang="en-US" sz="28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67" y="5609783"/>
                <a:ext cx="3632148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5732" r="-2349" b="-1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4061</TotalTime>
  <Words>695</Words>
  <Application>Microsoft Macintosh PowerPoint</Application>
  <PresentationFormat>寬螢幕</PresentationFormat>
  <Paragraphs>368</Paragraphs>
  <Slides>37</Slides>
  <Notes>10</Notes>
  <HiddenSlides>0</HiddenSlides>
  <MMClips>1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8" baseType="lpstr">
      <vt:lpstr>Calibri</vt:lpstr>
      <vt:lpstr>Cambria Math</vt:lpstr>
      <vt:lpstr>Helvetica</vt:lpstr>
      <vt:lpstr>Mangal</vt:lpstr>
      <vt:lpstr>Times New Roman</vt:lpstr>
      <vt:lpstr>Tw Cen MT Condensed</vt:lpstr>
      <vt:lpstr>微軟正黑體</vt:lpstr>
      <vt:lpstr>新細明體</vt:lpstr>
      <vt:lpstr>標楷體</vt:lpstr>
      <vt:lpstr>Arial</vt:lpstr>
      <vt:lpstr>NSSLAB</vt:lpstr>
      <vt:lpstr>Freshman Training Course Signal</vt:lpstr>
      <vt:lpstr>Outline</vt:lpstr>
      <vt:lpstr>Outline</vt:lpstr>
      <vt:lpstr>Signal Representation</vt:lpstr>
      <vt:lpstr>Linear Channels</vt:lpstr>
      <vt:lpstr>Linear Channels</vt:lpstr>
      <vt:lpstr>Channel</vt:lpstr>
      <vt:lpstr>Phase Delay</vt:lpstr>
      <vt:lpstr>Channel Fading</vt:lpstr>
      <vt:lpstr>PowerPoint 簡報</vt:lpstr>
      <vt:lpstr>Channel Fading</vt:lpstr>
      <vt:lpstr>Channel Fading</vt:lpstr>
      <vt:lpstr>Channel Fading</vt:lpstr>
      <vt:lpstr>Channel Fading</vt:lpstr>
      <vt:lpstr>Channel Fading</vt:lpstr>
      <vt:lpstr>Channel Fading</vt:lpstr>
      <vt:lpstr>PowerPoint 簡報</vt:lpstr>
      <vt:lpstr>Path Loss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Channel Fading Summary</vt:lpstr>
      <vt:lpstr>Outline</vt:lpstr>
      <vt:lpstr>RFID Standard</vt:lpstr>
      <vt:lpstr>RFID Reading Frequency</vt:lpstr>
      <vt:lpstr>RFID Reading Frequency</vt:lpstr>
      <vt:lpstr>RFID Setting</vt:lpstr>
      <vt:lpstr>RFID Setting</vt:lpstr>
      <vt:lpstr>RFID Setting</vt:lpstr>
      <vt:lpstr>RFID Setting</vt:lpstr>
      <vt:lpstr>RFID Protocol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565</cp:revision>
  <dcterms:created xsi:type="dcterms:W3CDTF">2018-06-25T02:04:20Z</dcterms:created>
  <dcterms:modified xsi:type="dcterms:W3CDTF">2018-07-06T13:02:40Z</dcterms:modified>
</cp:coreProperties>
</file>