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6"/>
  </p:notesMasterIdLst>
  <p:handoutMasterIdLst>
    <p:handoutMasterId r:id="rId7"/>
  </p:handoutMasterIdLst>
  <p:sldIdLst>
    <p:sldId id="308" r:id="rId2"/>
    <p:sldId id="264" r:id="rId3"/>
    <p:sldId id="333" r:id="rId4"/>
    <p:sldId id="30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02" y="58"/>
      </p:cViewPr>
      <p:guideLst>
        <p:guide orient="horz" pos="2192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CBA63-2D9A-4AD2-820A-5D3200684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BE509-8139-44B0-A21C-4EEA9AEAE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5194-8944-4E88-831A-BF0B770C812F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FD4C4-B039-4EF8-B3BC-C4DF280E94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0E8542-1BB9-47BF-BE7A-5F599EB71C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C763C-6B9B-43C1-AE49-86988F26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1F7-FCEB-424C-99C2-CEF682A9CD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2024/3/31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4060C-7D7F-4F41-9FD2-C8A7D41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7836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30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5C4D9-6AD3-485A-BD84-7E81D7A7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7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6457D55-F2CC-49CB-829F-98B012FA5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7836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8474A0-451C-4D46-B024-2C3666D1E6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" b="1"/>
          <a:stretch/>
        </p:blipFill>
        <p:spPr>
          <a:xfrm>
            <a:off x="9937060" y="53265"/>
            <a:ext cx="883340" cy="814090"/>
          </a:xfrm>
          <a:prstGeom prst="rect">
            <a:avLst/>
          </a:prstGeom>
        </p:spPr>
      </p:pic>
      <p:sp>
        <p:nvSpPr>
          <p:cNvPr id="2" name="标题 6">
            <a:extLst>
              <a:ext uri="{FF2B5EF4-FFF2-40B4-BE49-F238E27FC236}">
                <a16:creationId xmlns:a16="http://schemas.microsoft.com/office/drawing/2014/main" id="{89FF62EE-F965-69C7-A15F-4D3ED2A511FE}"/>
              </a:ext>
            </a:extLst>
          </p:cNvPr>
          <p:cNvSpPr txBox="1">
            <a:spLocks/>
          </p:cNvSpPr>
          <p:nvPr userDrawn="1"/>
        </p:nvSpPr>
        <p:spPr>
          <a:xfrm>
            <a:off x="10333608" y="601189"/>
            <a:ext cx="1858392" cy="514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DEPE Energy</a:t>
            </a:r>
            <a:endParaRPr lang="zh-CN" altLang="en-US" sz="1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9F6F6-0CEA-469D-BF4B-E96DA22DC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0" y="669100"/>
            <a:ext cx="1673163" cy="169333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C3080A0-C97D-47F2-BAF0-F8E8DFDAD838}"/>
              </a:ext>
            </a:extLst>
          </p:cNvPr>
          <p:cNvSpPr txBox="1">
            <a:spLocks/>
          </p:cNvSpPr>
          <p:nvPr/>
        </p:nvSpPr>
        <p:spPr>
          <a:xfrm>
            <a:off x="1819835" y="1122195"/>
            <a:ext cx="10040470" cy="1431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Dongguan </a:t>
            </a:r>
            <a:r>
              <a:rPr lang="en-US" altLang="zh-CN" sz="32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Depu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Energy Technology Co., LTD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47663" y="953343"/>
            <a:ext cx="1130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4638" y="371475"/>
            <a:ext cx="148470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工商业储能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4B29E0-294E-B7ED-3007-EE62AE212AED}"/>
              </a:ext>
            </a:extLst>
          </p:cNvPr>
          <p:cNvSpPr/>
          <p:nvPr/>
        </p:nvSpPr>
        <p:spPr>
          <a:xfrm>
            <a:off x="645219" y="4866333"/>
            <a:ext cx="23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Product Highlights:</a:t>
            </a:r>
            <a:endParaRPr lang="zh-CN" altLang="en-US" sz="16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3E91E5-600D-6199-D155-5674C6D5BC46}"/>
              </a:ext>
            </a:extLst>
          </p:cNvPr>
          <p:cNvSpPr/>
          <p:nvPr/>
        </p:nvSpPr>
        <p:spPr>
          <a:xfrm>
            <a:off x="274638" y="5120356"/>
            <a:ext cx="5701104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fire extinguishing device is directly connected to each battery box, and is configured with two-stage fire protection to ensure safe and controllable energy storage.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Small footprint, can be dispersed deployment, centralized scheduling, easy to flexible placement.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Real-time monitoring to achieve unattended. With EPS function.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D21A2F-9104-3976-E68F-A2F891E8876D}"/>
              </a:ext>
            </a:extLst>
          </p:cNvPr>
          <p:cNvSpPr/>
          <p:nvPr/>
        </p:nvSpPr>
        <p:spPr>
          <a:xfrm>
            <a:off x="6443045" y="1589255"/>
            <a:ext cx="3089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Technical Specification</a:t>
            </a:r>
            <a:endParaRPr lang="zh-CN" altLang="en-US" sz="16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E93FFE-C531-3F0F-3B81-C02C979B7926}"/>
              </a:ext>
            </a:extLst>
          </p:cNvPr>
          <p:cNvSpPr/>
          <p:nvPr/>
        </p:nvSpPr>
        <p:spPr>
          <a:xfrm>
            <a:off x="498755" y="116383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EPS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2584591-C73B-DAF5-9872-476E97E55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9788"/>
              </p:ext>
            </p:extLst>
          </p:nvPr>
        </p:nvGraphicFramePr>
        <p:xfrm>
          <a:off x="6987747" y="2054632"/>
          <a:ext cx="4170722" cy="43722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7400">
                  <a:extLst>
                    <a:ext uri="{9D8B030D-6E8A-4147-A177-3AD203B41FA5}">
                      <a16:colId xmlns:a16="http://schemas.microsoft.com/office/drawing/2014/main" val="3567122480"/>
                    </a:ext>
                  </a:extLst>
                </a:gridCol>
                <a:gridCol w="2193322">
                  <a:extLst>
                    <a:ext uri="{9D8B030D-6E8A-4147-A177-3AD203B41FA5}">
                      <a16:colId xmlns:a16="http://schemas.microsoft.com/office/drawing/2014/main" val="3742029653"/>
                    </a:ext>
                  </a:extLst>
                </a:gridCol>
              </a:tblGrid>
              <a:tr h="363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MM200k-B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0844200"/>
                  </a:ext>
                </a:extLst>
              </a:tr>
              <a:tr h="37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Energy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197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kWh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1294696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W*H*D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1100mm*2200mm*1400mm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270967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Cycle life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6000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times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0.5P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5830707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AC Input voltage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400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V 50Hz 3P+PE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0552488"/>
                  </a:ext>
                </a:extLst>
              </a:tr>
              <a:tr h="38593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Input Charging Power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98kW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3565320"/>
                  </a:ext>
                </a:extLst>
              </a:tr>
              <a:tr h="38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Grid-connected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98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kVA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7461804"/>
                  </a:ext>
                </a:extLst>
              </a:tr>
              <a:tr h="3919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Thermal management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Liquid cooling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2290442"/>
                  </a:ext>
                </a:extLst>
              </a:tr>
              <a:tr h="5379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IP grade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IP54 for Product and</a:t>
                      </a:r>
                    </a:p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IP67 for High voltage system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2117548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Operational temperature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-30℃~55℃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7863922"/>
                  </a:ext>
                </a:extLst>
              </a:tr>
              <a:tr h="378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Storage temperature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-30℃-60℃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8597932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3E05299A-70E8-E795-55EC-D12B043C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9" y="1409699"/>
            <a:ext cx="1844398" cy="32583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47663" y="953343"/>
            <a:ext cx="1130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4638" y="371475"/>
            <a:ext cx="1467068" cy="96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集装箱储能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EA1221-9CF9-B3E4-6314-C23431547B2D}"/>
              </a:ext>
            </a:extLst>
          </p:cNvPr>
          <p:cNvSpPr/>
          <p:nvPr/>
        </p:nvSpPr>
        <p:spPr>
          <a:xfrm>
            <a:off x="671172" y="4729928"/>
            <a:ext cx="23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Product Highlights:</a:t>
            </a:r>
            <a:endParaRPr lang="zh-CN" altLang="en-US" sz="16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49065-68CD-C0A7-F990-402AC3D4DAF2}"/>
              </a:ext>
            </a:extLst>
          </p:cNvPr>
          <p:cNvSpPr/>
          <p:nvPr/>
        </p:nvSpPr>
        <p:spPr>
          <a:xfrm>
            <a:off x="347663" y="5226884"/>
            <a:ext cx="5622052" cy="144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fire protection device is directly connected to each battery box to ensure safe and controllable electrochemical energy storage.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Intelligent liquid cooling temperature control, reduce the auxiliary power consumption of the system.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Pre-installed design, can be transported, no battery installation work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BCE480-57D3-6444-4507-53798B218075}"/>
              </a:ext>
            </a:extLst>
          </p:cNvPr>
          <p:cNvSpPr/>
          <p:nvPr/>
        </p:nvSpPr>
        <p:spPr>
          <a:xfrm>
            <a:off x="6524417" y="1118885"/>
            <a:ext cx="3089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Technical Specification</a:t>
            </a:r>
            <a:endParaRPr lang="zh-CN" altLang="en-US" sz="16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5502C5F-5F76-529D-83D3-7A764F3A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6214"/>
              </p:ext>
            </p:extLst>
          </p:nvPr>
        </p:nvGraphicFramePr>
        <p:xfrm>
          <a:off x="7013700" y="1681676"/>
          <a:ext cx="4170722" cy="4638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7400">
                  <a:extLst>
                    <a:ext uri="{9D8B030D-6E8A-4147-A177-3AD203B41FA5}">
                      <a16:colId xmlns:a16="http://schemas.microsoft.com/office/drawing/2014/main" val="3567122480"/>
                    </a:ext>
                  </a:extLst>
                </a:gridCol>
                <a:gridCol w="2193322">
                  <a:extLst>
                    <a:ext uri="{9D8B030D-6E8A-4147-A177-3AD203B41FA5}">
                      <a16:colId xmlns:a16="http://schemas.microsoft.com/office/drawing/2014/main" val="3742029653"/>
                    </a:ext>
                  </a:extLst>
                </a:gridCol>
              </a:tblGrid>
              <a:tr h="409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MM2000k-B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0844200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Energy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2.2MWh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129469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L*W*H</a:t>
                      </a:r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en-US" altLang="zh-CN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noProof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5900mm*2350mm*2390mm</a:t>
                      </a:r>
                      <a:endParaRPr lang="zh-CN" altLang="en-US" sz="1200" kern="1200" noProof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27096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Cycle life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6000</a:t>
                      </a:r>
                      <a:r>
                        <a:rPr 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times</a:t>
                      </a:r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0.5P</a:t>
                      </a:r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5830707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AC Input voltage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400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V </a:t>
                      </a:r>
                      <a:r>
                        <a:rPr lang="en-US" altLang="zh-CN" sz="1200" dirty="0"/>
                        <a:t>AC±5% 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50Hz 3P+PE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0552488"/>
                  </a:ext>
                </a:extLst>
              </a:tr>
              <a:tr h="38593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Rated charging power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1000W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3565320"/>
                  </a:ext>
                </a:extLst>
              </a:tr>
              <a:tr h="38593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DC output voltage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770V</a:t>
                      </a:r>
                      <a:r>
                        <a:rPr lang="zh-CN" alt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1124.2V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2779268"/>
                  </a:ext>
                </a:extLst>
              </a:tr>
              <a:tr h="438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Thermal management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Liquid cooling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2290442"/>
                  </a:ext>
                </a:extLst>
              </a:tr>
              <a:tr h="5379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IP grade</a:t>
                      </a:r>
                      <a:endParaRPr lang="en-US" sz="12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IP55 for Product and</a:t>
                      </a:r>
                    </a:p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 IP67 for High voltage system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2117548"/>
                  </a:ext>
                </a:extLst>
              </a:tr>
              <a:tr h="4503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Operational temperature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-30℃~55℃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7863922"/>
                  </a:ext>
                </a:extLst>
              </a:tr>
              <a:tr h="38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Storage temperature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2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-30℃-60℃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859793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EED36BB1-1237-98EA-9C32-DD47E243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2" y="1111746"/>
            <a:ext cx="5441152" cy="3459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33190" y="2349183"/>
            <a:ext cx="4325620" cy="161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Thanks</a:t>
            </a: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278</Words>
  <Application>Microsoft Office PowerPoint</Application>
  <PresentationFormat>宽屏</PresentationFormat>
  <Paragraphs>62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XXX项目商业计划书</dc:title>
  <dc:creator>未定义</dc:creator>
  <cp:lastModifiedBy>fu du</cp:lastModifiedBy>
  <cp:revision>448</cp:revision>
  <dcterms:created xsi:type="dcterms:W3CDTF">2014-05-12T05:55:00Z</dcterms:created>
  <dcterms:modified xsi:type="dcterms:W3CDTF">2024-03-31T11:47:33Z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