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12" autoAdjust="0"/>
  </p:normalViewPr>
  <p:slideViewPr>
    <p:cSldViewPr snapToGrid="0">
      <p:cViewPr varScale="1">
        <p:scale>
          <a:sx n="74" d="100"/>
          <a:sy n="74" d="100"/>
        </p:scale>
        <p:origin x="45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A6F8A-4D78-4D90-ACE8-0A8FE11740F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97FB6-602E-4DF5-9B2C-482AF04F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72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C915-3DCA-4BAC-9A65-38323DAEA722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2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A73B1-A4C5-4903-81D6-7BD916D3CF94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632A-EE1E-4E9A-A868-AE482E3D37E0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838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4371-A115-425C-B913-CB0BD50372F8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08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B03D-CAC1-4D2A-A4D8-A57861084CF5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7598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CE33-2F6B-4355-872C-7B8E26161ADC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3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2BE-84B5-43BA-9ADF-5563E9CA9848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92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AC2-98BE-4429-B234-436827481DB7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5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D602-E391-4274-A649-88C87B5276B3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688D-ED08-4F88-8740-D01282F0C576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9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21263-BE0E-495F-85AD-8485EF94CF77}" type="datetime1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1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9DDC-6A76-4AF0-A174-31A773EA4898}" type="datetime1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74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A255-D5D8-4A88-ABAB-78134EB9AE9C}" type="datetime1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1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C040-8086-4520-9362-24713939E017}" type="datetime1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7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DB44-D2E1-4E5C-8B13-8AB630D838A8}" type="datetime1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4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40BD-D6A4-48CF-8BF1-BC913358318D}" type="datetime1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4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441E4-5960-4EFE-A93B-FDD8533E2B44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6F132C-8703-4C22-9486-99D682D7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8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Topics in Programming</a:t>
            </a:r>
            <a:br>
              <a:rPr lang="en-US" dirty="0" smtClean="0"/>
            </a:br>
            <a:r>
              <a:rPr lang="en-US" sz="2400" dirty="0" smtClean="0"/>
              <a:t>Lab 5 – Java Containers and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start at 9:10</a:t>
            </a:r>
          </a:p>
          <a:p>
            <a:endParaRPr lang="en-US" b="1" dirty="0"/>
          </a:p>
          <a:p>
            <a:r>
              <a:rPr lang="en-US" dirty="0" smtClean="0"/>
              <a:t>Lab </a:t>
            </a:r>
            <a:r>
              <a:rPr lang="en-US" dirty="0"/>
              <a:t>schedule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Java Containers</a:t>
            </a:r>
          </a:p>
          <a:p>
            <a:pPr lvl="1"/>
            <a:r>
              <a:rPr lang="en-US" dirty="0" smtClean="0"/>
              <a:t>Design Patterns</a:t>
            </a:r>
          </a:p>
          <a:p>
            <a:pPr lvl="2"/>
            <a:r>
              <a:rPr lang="en-US" dirty="0" smtClean="0"/>
              <a:t>Factory + Lab exercise 1</a:t>
            </a:r>
          </a:p>
          <a:p>
            <a:pPr lvl="2"/>
            <a:r>
              <a:rPr lang="en-US" dirty="0" smtClean="0"/>
              <a:t>Command + Lab exercise 2</a:t>
            </a:r>
          </a:p>
          <a:p>
            <a:pPr lvl="1"/>
            <a:r>
              <a:rPr lang="en-US" dirty="0" smtClean="0"/>
              <a:t>Lab exercise 3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5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Design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05" y="2023757"/>
            <a:ext cx="6446326" cy="401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0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Design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17" y="1930400"/>
            <a:ext cx="9199294" cy="355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7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Design Pattern –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88" y="1930400"/>
            <a:ext cx="2000529" cy="5525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688" y="2630936"/>
            <a:ext cx="4067743" cy="11526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688" y="3931631"/>
            <a:ext cx="3877216" cy="11907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688" y="5270431"/>
            <a:ext cx="3829584" cy="11622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5066" y="1930400"/>
            <a:ext cx="5220429" cy="42011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064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 checklist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13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9734" y="23129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S</a:t>
            </a:r>
            <a:r>
              <a:rPr lang="en-US" dirty="0" smtClean="0"/>
              <a:t> – </a:t>
            </a:r>
            <a:r>
              <a:rPr lang="en-US" b="1" dirty="0" smtClean="0"/>
              <a:t>S</a:t>
            </a:r>
            <a:r>
              <a:rPr lang="en-US" dirty="0" smtClean="0"/>
              <a:t>ingle Responsibility Principle</a:t>
            </a:r>
          </a:p>
          <a:p>
            <a:endParaRPr lang="en-US" b="1" dirty="0" smtClean="0"/>
          </a:p>
          <a:p>
            <a:r>
              <a:rPr lang="en-US" b="1" dirty="0" smtClean="0"/>
              <a:t>O</a:t>
            </a:r>
            <a:r>
              <a:rPr lang="en-US" dirty="0" smtClean="0"/>
              <a:t> – </a:t>
            </a:r>
            <a:r>
              <a:rPr lang="en-US" b="1" dirty="0" smtClean="0"/>
              <a:t>O</a:t>
            </a:r>
            <a:r>
              <a:rPr lang="en-US" dirty="0" smtClean="0"/>
              <a:t>pen-Closed Principle</a:t>
            </a:r>
          </a:p>
          <a:p>
            <a:endParaRPr lang="en-US" b="1" dirty="0" smtClean="0"/>
          </a:p>
          <a:p>
            <a:r>
              <a:rPr lang="en-US" b="1" dirty="0" smtClean="0"/>
              <a:t>L</a:t>
            </a:r>
            <a:r>
              <a:rPr lang="en-US" dirty="0" smtClean="0"/>
              <a:t> – </a:t>
            </a:r>
            <a:r>
              <a:rPr lang="en-US" b="1" dirty="0" err="1" smtClean="0"/>
              <a:t>L</a:t>
            </a:r>
            <a:r>
              <a:rPr lang="en-US" dirty="0" err="1" smtClean="0"/>
              <a:t>iskov</a:t>
            </a:r>
            <a:r>
              <a:rPr lang="en-US" dirty="0" smtClean="0"/>
              <a:t> Substitution Principle</a:t>
            </a:r>
          </a:p>
          <a:p>
            <a:endParaRPr lang="en-US" b="1" dirty="0" smtClean="0"/>
          </a:p>
          <a:p>
            <a:r>
              <a:rPr lang="en-US" b="1" dirty="0" smtClean="0"/>
              <a:t>I</a:t>
            </a:r>
            <a:r>
              <a:rPr lang="en-US" dirty="0" smtClean="0"/>
              <a:t> – </a:t>
            </a:r>
            <a:r>
              <a:rPr lang="en-US" b="1" dirty="0" smtClean="0"/>
              <a:t>I</a:t>
            </a:r>
            <a:r>
              <a:rPr lang="en-US" dirty="0" smtClean="0"/>
              <a:t>nterface Segregation Principle</a:t>
            </a:r>
          </a:p>
          <a:p>
            <a:endParaRPr lang="en-US" b="1" dirty="0" smtClean="0"/>
          </a:p>
          <a:p>
            <a:r>
              <a:rPr lang="en-US" b="1" dirty="0" smtClean="0"/>
              <a:t>D</a:t>
            </a:r>
            <a:r>
              <a:rPr lang="en-US" dirty="0" smtClean="0"/>
              <a:t> – </a:t>
            </a:r>
            <a:r>
              <a:rPr lang="en-US" b="1" dirty="0" smtClean="0"/>
              <a:t>D</a:t>
            </a:r>
            <a:r>
              <a:rPr lang="en-US" dirty="0" smtClean="0"/>
              <a:t>ependency Inversion Principle</a:t>
            </a:r>
            <a:endParaRPr lang="en-US" b="1" dirty="0"/>
          </a:p>
        </p:txBody>
      </p:sp>
      <p:sp>
        <p:nvSpPr>
          <p:cNvPr id="6" name="4-Point Star 5"/>
          <p:cNvSpPr/>
          <p:nvPr/>
        </p:nvSpPr>
        <p:spPr>
          <a:xfrm rot="18900000">
            <a:off x="4038625" y="2933766"/>
            <a:ext cx="776271" cy="776271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9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Design Pattern – Improved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339" y="1846709"/>
            <a:ext cx="7025324" cy="474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9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 checklist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9734" y="23129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S</a:t>
            </a:r>
            <a:r>
              <a:rPr lang="en-US" dirty="0" smtClean="0"/>
              <a:t> – </a:t>
            </a:r>
            <a:r>
              <a:rPr lang="en-US" b="1" dirty="0" smtClean="0"/>
              <a:t>S</a:t>
            </a:r>
            <a:r>
              <a:rPr lang="en-US" dirty="0" smtClean="0"/>
              <a:t>ingle Responsibility Principle</a:t>
            </a:r>
          </a:p>
          <a:p>
            <a:endParaRPr lang="en-US" b="1" dirty="0" smtClean="0"/>
          </a:p>
          <a:p>
            <a:r>
              <a:rPr lang="en-US" b="1" dirty="0" smtClean="0"/>
              <a:t>O</a:t>
            </a:r>
            <a:r>
              <a:rPr lang="en-US" dirty="0" smtClean="0"/>
              <a:t> – </a:t>
            </a:r>
            <a:r>
              <a:rPr lang="en-US" b="1" dirty="0" smtClean="0"/>
              <a:t>O</a:t>
            </a:r>
            <a:r>
              <a:rPr lang="en-US" dirty="0" smtClean="0"/>
              <a:t>pen-Closed Principle</a:t>
            </a:r>
          </a:p>
          <a:p>
            <a:endParaRPr lang="en-US" b="1" dirty="0" smtClean="0"/>
          </a:p>
          <a:p>
            <a:r>
              <a:rPr lang="en-US" b="1" dirty="0" smtClean="0"/>
              <a:t>L</a:t>
            </a:r>
            <a:r>
              <a:rPr lang="en-US" dirty="0" smtClean="0"/>
              <a:t> – </a:t>
            </a:r>
            <a:r>
              <a:rPr lang="en-US" b="1" dirty="0" err="1" smtClean="0"/>
              <a:t>L</a:t>
            </a:r>
            <a:r>
              <a:rPr lang="en-US" dirty="0" err="1" smtClean="0"/>
              <a:t>iskov</a:t>
            </a:r>
            <a:r>
              <a:rPr lang="en-US" dirty="0" smtClean="0"/>
              <a:t> Substitution Principle</a:t>
            </a:r>
          </a:p>
          <a:p>
            <a:endParaRPr lang="en-US" b="1" dirty="0" smtClean="0"/>
          </a:p>
          <a:p>
            <a:r>
              <a:rPr lang="en-US" b="1" dirty="0" smtClean="0"/>
              <a:t>I</a:t>
            </a:r>
            <a:r>
              <a:rPr lang="en-US" dirty="0" smtClean="0"/>
              <a:t> – </a:t>
            </a:r>
            <a:r>
              <a:rPr lang="en-US" b="1" dirty="0" smtClean="0"/>
              <a:t>I</a:t>
            </a:r>
            <a:r>
              <a:rPr lang="en-US" dirty="0" smtClean="0"/>
              <a:t>nterface Segregation Principle</a:t>
            </a:r>
          </a:p>
          <a:p>
            <a:endParaRPr lang="en-US" b="1" dirty="0" smtClean="0"/>
          </a:p>
          <a:p>
            <a:r>
              <a:rPr lang="en-US" b="1" dirty="0" smtClean="0"/>
              <a:t>D</a:t>
            </a:r>
            <a:r>
              <a:rPr lang="en-US" dirty="0" smtClean="0"/>
              <a:t> – </a:t>
            </a:r>
            <a:r>
              <a:rPr lang="en-US" b="1" dirty="0" smtClean="0"/>
              <a:t>D</a:t>
            </a:r>
            <a:r>
              <a:rPr lang="en-US" dirty="0" smtClean="0"/>
              <a:t>ependency Inversion Principle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749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say we have n types of workers</a:t>
            </a:r>
          </a:p>
          <a:p>
            <a:r>
              <a:rPr lang="en-US" dirty="0" smtClean="0"/>
              <a:t>And when the user inputs the type, the right object needs to be instanced.</a:t>
            </a:r>
          </a:p>
          <a:p>
            <a:endParaRPr lang="en-US" dirty="0" smtClean="0"/>
          </a:p>
          <a:p>
            <a:r>
              <a:rPr lang="en-US" dirty="0" smtClean="0"/>
              <a:t>Creating n “if” statements takes O(n) time</a:t>
            </a:r>
          </a:p>
          <a:p>
            <a:r>
              <a:rPr lang="en-US" dirty="0" smtClean="0"/>
              <a:t>It is also not very object oriented…</a:t>
            </a:r>
          </a:p>
          <a:p>
            <a:endParaRPr lang="en-US" dirty="0" smtClean="0"/>
          </a:p>
          <a:p>
            <a:r>
              <a:rPr lang="en-US" dirty="0" smtClean="0"/>
              <a:t>Utilize the factory pattern and containers to</a:t>
            </a:r>
            <a:br>
              <a:rPr lang="en-US" dirty="0" smtClean="0"/>
            </a:br>
            <a:r>
              <a:rPr lang="en-US" dirty="0" smtClean="0"/>
              <a:t>return the new worker in O(1).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81" y="3641944"/>
            <a:ext cx="4706338" cy="216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1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 1 – class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666" y="1295893"/>
            <a:ext cx="4808276" cy="511059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2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Design Pattern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080" y="2113926"/>
            <a:ext cx="6007176" cy="374390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7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249330" cy="3880773"/>
          </a:xfrm>
        </p:spPr>
        <p:txBody>
          <a:bodyPr/>
          <a:lstStyle/>
          <a:p>
            <a:r>
              <a:rPr lang="en-US" dirty="0" smtClean="0"/>
              <a:t>A request is wrapped under an object as a command</a:t>
            </a:r>
          </a:p>
          <a:p>
            <a:endParaRPr lang="en-US" dirty="0" smtClean="0"/>
          </a:p>
          <a:p>
            <a:r>
              <a:rPr lang="en-US" dirty="0" smtClean="0"/>
              <a:t>Then it is passed to an invoker object</a:t>
            </a:r>
          </a:p>
          <a:p>
            <a:endParaRPr lang="en-US" dirty="0" smtClean="0"/>
          </a:p>
          <a:p>
            <a:r>
              <a:rPr lang="en-US" dirty="0" smtClean="0"/>
              <a:t>Invoker executes the command</a:t>
            </a:r>
          </a:p>
          <a:p>
            <a:endParaRPr lang="en-US" dirty="0" smtClean="0"/>
          </a:p>
          <a:p>
            <a:r>
              <a:rPr lang="en-US" dirty="0" smtClean="0"/>
              <a:t>Command executes the request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0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Advanced Topics in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Lab 5 – </a:t>
            </a:r>
            <a:r>
              <a:rPr lang="en-US" dirty="0"/>
              <a:t>Java Containers and Design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3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Design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20</a:t>
            </a:fld>
            <a:endParaRPr lang="en-US"/>
          </a:p>
        </p:txBody>
      </p:sp>
      <p:pic>
        <p:nvPicPr>
          <p:cNvPr id="1026" name="Picture 2" descr="https://upload.wikimedia.org/wikipedia/commons/thumb/b/bf/Command_pattern.svg/700px-Command_patter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967" y="2417735"/>
            <a:ext cx="8657597" cy="2844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23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 lamp and we want to be able to turn it on and off however much time we want</a:t>
            </a:r>
          </a:p>
          <a:p>
            <a:r>
              <a:rPr lang="en-US" dirty="0" smtClean="0"/>
              <a:t>Implement a system that enables the user to insert a series of commands, and then to run all of them one by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11" y="4215539"/>
            <a:ext cx="2820691" cy="211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6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 2 – class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350" y="1324327"/>
            <a:ext cx="4661830" cy="508216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7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lab exercise is in the given PDF file in </a:t>
            </a:r>
            <a:r>
              <a:rPr lang="en-US" dirty="0" err="1" smtClean="0"/>
              <a:t>moodle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also need to download the “IsoCountries.csv” file from </a:t>
            </a:r>
            <a:r>
              <a:rPr lang="en-US" dirty="0" err="1" smtClean="0"/>
              <a:t>moodle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Part 1</a:t>
            </a:r>
          </a:p>
          <a:p>
            <a:pPr lvl="1"/>
            <a:r>
              <a:rPr lang="en-US" dirty="0" smtClean="0"/>
              <a:t>Create Class </a:t>
            </a:r>
            <a:r>
              <a:rPr lang="en-US" dirty="0" err="1" smtClean="0"/>
              <a:t>FileReader</a:t>
            </a:r>
            <a:endParaRPr lang="en-US" dirty="0" smtClean="0"/>
          </a:p>
          <a:p>
            <a:r>
              <a:rPr lang="en-US" dirty="0" smtClean="0"/>
              <a:t>Part 2</a:t>
            </a:r>
          </a:p>
          <a:p>
            <a:pPr lvl="1"/>
            <a:r>
              <a:rPr lang="en-US" dirty="0" smtClean="0"/>
              <a:t>Get to know Data Structures</a:t>
            </a:r>
          </a:p>
          <a:p>
            <a:pPr lvl="1"/>
            <a:r>
              <a:rPr lang="en-US" dirty="0" smtClean="0"/>
              <a:t>Working with </a:t>
            </a:r>
            <a:r>
              <a:rPr lang="en-US" dirty="0" err="1" smtClean="0"/>
              <a:t>StopWatch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1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Containers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has 2 types of containers:</a:t>
            </a:r>
          </a:p>
          <a:p>
            <a:pPr lvl="1"/>
            <a:r>
              <a:rPr lang="en-US" dirty="0" smtClean="0"/>
              <a:t>Collections – collect single </a:t>
            </a:r>
            <a:r>
              <a:rPr lang="en-US" b="1" dirty="0" smtClean="0"/>
              <a:t>values</a:t>
            </a:r>
            <a:endParaRPr lang="en-US" dirty="0" smtClean="0"/>
          </a:p>
          <a:p>
            <a:pPr lvl="2"/>
            <a:r>
              <a:rPr lang="en-US" dirty="0" smtClean="0"/>
              <a:t>Lists / Queues – sequence is important</a:t>
            </a:r>
          </a:p>
          <a:p>
            <a:pPr lvl="2"/>
            <a:r>
              <a:rPr lang="en-US" dirty="0" smtClean="0"/>
              <a:t>Sets – each element appears only once</a:t>
            </a:r>
          </a:p>
          <a:p>
            <a:pPr lvl="1"/>
            <a:r>
              <a:rPr lang="en-US" dirty="0" smtClean="0"/>
              <a:t>Maps – map </a:t>
            </a:r>
            <a:r>
              <a:rPr lang="en-US" b="1" dirty="0" smtClean="0"/>
              <a:t>keys</a:t>
            </a:r>
            <a:r>
              <a:rPr lang="en-US" dirty="0" smtClean="0"/>
              <a:t> to </a:t>
            </a:r>
            <a:r>
              <a:rPr lang="en-US" b="1" dirty="0" smtClean="0"/>
              <a:t>values</a:t>
            </a:r>
            <a:endParaRPr lang="en-US" dirty="0" smtClean="0"/>
          </a:p>
          <a:p>
            <a:r>
              <a:rPr lang="en-US" dirty="0" smtClean="0"/>
              <a:t>The implementation is as you have learned in Data-Structures course</a:t>
            </a:r>
          </a:p>
          <a:p>
            <a:r>
              <a:rPr lang="en-US" dirty="0" smtClean="0"/>
              <a:t>Use them wisely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Containers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6563"/>
            <a:ext cx="9001888" cy="489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5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Collections -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ArrayList</a:t>
            </a:r>
            <a:r>
              <a:rPr lang="en-US" b="1" dirty="0" smtClean="0"/>
              <a:t>&lt;E&gt;</a:t>
            </a:r>
            <a:r>
              <a:rPr lang="en-US" dirty="0" smtClean="0"/>
              <a:t> - uses an array</a:t>
            </a:r>
          </a:p>
          <a:p>
            <a:pPr lvl="1"/>
            <a:r>
              <a:rPr lang="en-US" dirty="0" smtClean="0"/>
              <a:t>Fast random access: O(1)</a:t>
            </a:r>
          </a:p>
          <a:p>
            <a:pPr lvl="1"/>
            <a:r>
              <a:rPr lang="en-US" dirty="0" smtClean="0"/>
              <a:t>Slow addition / deletion from the middle: O(1) amortized</a:t>
            </a:r>
          </a:p>
          <a:p>
            <a:r>
              <a:rPr lang="en-US" b="1" dirty="0" err="1" smtClean="0"/>
              <a:t>LinkedList</a:t>
            </a:r>
            <a:r>
              <a:rPr lang="en-US" b="1" dirty="0" smtClean="0"/>
              <a:t>&lt;E&gt;</a:t>
            </a:r>
            <a:r>
              <a:rPr lang="en-US" dirty="0" smtClean="0"/>
              <a:t> - uses a linked list</a:t>
            </a:r>
          </a:p>
          <a:p>
            <a:pPr lvl="1"/>
            <a:r>
              <a:rPr lang="en-US" dirty="0" smtClean="0"/>
              <a:t>Slow random access: O(n)</a:t>
            </a:r>
          </a:p>
          <a:p>
            <a:pPr lvl="1"/>
            <a:r>
              <a:rPr lang="en-US" dirty="0" smtClean="0"/>
              <a:t>Fast addition / deletion from the middle: O(1)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6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303916" y="2157920"/>
            <a:ext cx="3685673" cy="521703"/>
            <a:chOff x="5229727" y="1418222"/>
            <a:chExt cx="3685673" cy="521703"/>
          </a:xfrm>
        </p:grpSpPr>
        <p:sp>
          <p:nvSpPr>
            <p:cNvPr id="7" name="Rectangle 6"/>
            <p:cNvSpPr/>
            <p:nvPr/>
          </p:nvSpPr>
          <p:spPr>
            <a:xfrm>
              <a:off x="5229727" y="1427747"/>
              <a:ext cx="3685673" cy="5026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5673436" y="1423555"/>
              <a:ext cx="1" cy="50684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6139126" y="1423555"/>
              <a:ext cx="1" cy="50684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6604816" y="1423555"/>
              <a:ext cx="1" cy="50684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7070505" y="1423122"/>
              <a:ext cx="1" cy="50684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7536194" y="1433080"/>
              <a:ext cx="1" cy="50684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001882" y="1418222"/>
              <a:ext cx="1" cy="50684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8467569" y="1418222"/>
              <a:ext cx="1" cy="50684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5361173" y="4804844"/>
            <a:ext cx="3567042" cy="519546"/>
            <a:chOff x="5808518" y="5091545"/>
            <a:chExt cx="3567042" cy="519546"/>
          </a:xfrm>
        </p:grpSpPr>
        <p:sp>
          <p:nvSpPr>
            <p:cNvPr id="19" name="Rounded Rectangle 18"/>
            <p:cNvSpPr/>
            <p:nvPr/>
          </p:nvSpPr>
          <p:spPr>
            <a:xfrm>
              <a:off x="5808518" y="5091545"/>
              <a:ext cx="561109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810495" y="5091545"/>
              <a:ext cx="561109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812473" y="5091545"/>
              <a:ext cx="561109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814451" y="5091545"/>
              <a:ext cx="561109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19" idx="3"/>
              <a:endCxn id="20" idx="1"/>
            </p:cNvCxnSpPr>
            <p:nvPr/>
          </p:nvCxnSpPr>
          <p:spPr>
            <a:xfrm>
              <a:off x="6369627" y="5351318"/>
              <a:ext cx="44086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0" idx="3"/>
              <a:endCxn id="21" idx="1"/>
            </p:cNvCxnSpPr>
            <p:nvPr/>
          </p:nvCxnSpPr>
          <p:spPr>
            <a:xfrm>
              <a:off x="7371604" y="5351318"/>
              <a:ext cx="44086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1" idx="3"/>
              <a:endCxn id="22" idx="1"/>
            </p:cNvCxnSpPr>
            <p:nvPr/>
          </p:nvCxnSpPr>
          <p:spPr>
            <a:xfrm>
              <a:off x="8373582" y="5351318"/>
              <a:ext cx="44086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 flipH="1">
            <a:off x="677334" y="5324390"/>
            <a:ext cx="132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5693722"/>
            <a:ext cx="3953427" cy="7621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707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Collections -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HashSet&lt;E&gt;</a:t>
            </a:r>
            <a:r>
              <a:rPr lang="en-US" dirty="0" smtClean="0"/>
              <a:t> - uses a hash table</a:t>
            </a:r>
          </a:p>
          <a:p>
            <a:pPr lvl="1"/>
            <a:r>
              <a:rPr lang="en-US" dirty="0" smtClean="0"/>
              <a:t>Use when search time is important</a:t>
            </a:r>
          </a:p>
          <a:p>
            <a:pPr lvl="1"/>
            <a:r>
              <a:rPr lang="en-US" dirty="0" smtClean="0"/>
              <a:t>Object’s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h</a:t>
            </a:r>
            <a:r>
              <a:rPr lang="en-US" dirty="0" err="1" smtClean="0"/>
              <a:t>ashCode</a:t>
            </a:r>
            <a:r>
              <a:rPr lang="en-US" dirty="0" smtClean="0"/>
              <a:t>() method needs to be overridden</a:t>
            </a:r>
          </a:p>
          <a:p>
            <a:pPr lvl="1"/>
            <a:r>
              <a:rPr lang="en-US" dirty="0" smtClean="0"/>
              <a:t>Usually we will use something ready as String’s hash code</a:t>
            </a:r>
          </a:p>
          <a:p>
            <a:r>
              <a:rPr lang="en-US" b="1" dirty="0" err="1" smtClean="0"/>
              <a:t>TreeSet</a:t>
            </a:r>
            <a:r>
              <a:rPr lang="en-US" b="1" dirty="0" smtClean="0"/>
              <a:t>&lt;E&gt;</a:t>
            </a:r>
            <a:r>
              <a:rPr lang="en-US" dirty="0" smtClean="0"/>
              <a:t> - uses a balanced tree</a:t>
            </a:r>
          </a:p>
          <a:p>
            <a:pPr lvl="1"/>
            <a:r>
              <a:rPr lang="en-US" dirty="0" smtClean="0"/>
              <a:t>O(log(n)) for random access</a:t>
            </a:r>
          </a:p>
          <a:p>
            <a:pPr lvl="1"/>
            <a:r>
              <a:rPr lang="en-US" dirty="0" smtClean="0"/>
              <a:t>Can easily extract a sorted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298" y="637805"/>
            <a:ext cx="3306501" cy="23153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698" y="3895062"/>
            <a:ext cx="2933700" cy="1552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5693722"/>
            <a:ext cx="3705742" cy="7621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 flipH="1">
            <a:off x="677334" y="5324390"/>
            <a:ext cx="132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8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Containers -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HashMap</a:t>
            </a:r>
            <a:r>
              <a:rPr lang="en-US" b="1" dirty="0" smtClean="0"/>
              <a:t>&lt;K, V&gt;</a:t>
            </a:r>
            <a:r>
              <a:rPr lang="en-US" dirty="0" smtClean="0"/>
              <a:t> - uses a hash table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key</a:t>
            </a:r>
            <a:r>
              <a:rPr lang="en-US" dirty="0" smtClean="0"/>
              <a:t> object needs to implement </a:t>
            </a:r>
            <a:r>
              <a:rPr lang="en-US" dirty="0" err="1" smtClean="0"/>
              <a:t>hashCode</a:t>
            </a:r>
            <a:r>
              <a:rPr lang="en-US" dirty="0" smtClean="0"/>
              <a:t>() method</a:t>
            </a:r>
          </a:p>
          <a:p>
            <a:r>
              <a:rPr lang="en-US" b="1" dirty="0" err="1" smtClean="0"/>
              <a:t>LinkedHashMap</a:t>
            </a:r>
            <a:r>
              <a:rPr lang="en-US" b="1" dirty="0" smtClean="0"/>
              <a:t>&lt;K, V&gt;</a:t>
            </a:r>
            <a:endParaRPr lang="en-US" dirty="0"/>
          </a:p>
          <a:p>
            <a:pPr lvl="1"/>
            <a:r>
              <a:rPr lang="en-US" dirty="0" smtClean="0"/>
              <a:t>Also stores the order of entry</a:t>
            </a:r>
          </a:p>
          <a:p>
            <a:r>
              <a:rPr lang="en-US" b="1" dirty="0" err="1" smtClean="0"/>
              <a:t>TreeMap</a:t>
            </a:r>
            <a:r>
              <a:rPr lang="en-US" b="1" dirty="0" smtClean="0"/>
              <a:t>&lt;K, V&gt;</a:t>
            </a:r>
            <a:r>
              <a:rPr lang="en-US" dirty="0" smtClean="0"/>
              <a:t> - uses a red-black tree</a:t>
            </a:r>
          </a:p>
          <a:p>
            <a:pPr lvl="1"/>
            <a:r>
              <a:rPr lang="en-US" dirty="0" smtClean="0"/>
              <a:t>Can easily extract a sorted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5693722"/>
            <a:ext cx="4829849" cy="4763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 flipH="1">
            <a:off x="677334" y="5324390"/>
            <a:ext cx="132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3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Factory, Command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9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2520</TotalTime>
  <Words>552</Words>
  <Application>Microsoft Office PowerPoint</Application>
  <PresentationFormat>Widescreen</PresentationFormat>
  <Paragraphs>126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Trebuchet MS</vt:lpstr>
      <vt:lpstr>Wingdings 3</vt:lpstr>
      <vt:lpstr>Facet</vt:lpstr>
      <vt:lpstr>Advanced Topics in Programming Lab 5 – Java Containers and Design Patterns</vt:lpstr>
      <vt:lpstr>Advanced Topics in Programming</vt:lpstr>
      <vt:lpstr>Java Containers</vt:lpstr>
      <vt:lpstr>Java Containers</vt:lpstr>
      <vt:lpstr>Java Containers</vt:lpstr>
      <vt:lpstr>Java Collections - Lists</vt:lpstr>
      <vt:lpstr>Java Collections - Sets</vt:lpstr>
      <vt:lpstr>Java Containers - Maps</vt:lpstr>
      <vt:lpstr>Design Patterns</vt:lpstr>
      <vt:lpstr>Factory Design Pattern</vt:lpstr>
      <vt:lpstr>Factory Design Pattern</vt:lpstr>
      <vt:lpstr>Factory Design Pattern – Code</vt:lpstr>
      <vt:lpstr>SOLID checklist</vt:lpstr>
      <vt:lpstr>Factory Design Pattern – Improved</vt:lpstr>
      <vt:lpstr>SOLID checklist</vt:lpstr>
      <vt:lpstr>Lab exercise 1</vt:lpstr>
      <vt:lpstr>Lab exercise 1 – class diagram</vt:lpstr>
      <vt:lpstr>Command Design Pattern</vt:lpstr>
      <vt:lpstr>Command Design Pattern</vt:lpstr>
      <vt:lpstr>Command Design Pattern</vt:lpstr>
      <vt:lpstr>Lab exercise 2</vt:lpstr>
      <vt:lpstr>Lab exercise 2 – class diagram</vt:lpstr>
      <vt:lpstr>Lab exercise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רותם לב להמן</dc:creator>
  <cp:lastModifiedBy>רותם לב להמן</cp:lastModifiedBy>
  <cp:revision>236</cp:revision>
  <dcterms:created xsi:type="dcterms:W3CDTF">2021-03-13T09:24:47Z</dcterms:created>
  <dcterms:modified xsi:type="dcterms:W3CDTF">2021-04-05T13:04:44Z</dcterms:modified>
</cp:coreProperties>
</file>