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79" r:id="rId3"/>
    <p:sldId id="258" r:id="rId4"/>
    <p:sldId id="280" r:id="rId5"/>
    <p:sldId id="260" r:id="rId6"/>
    <p:sldId id="271" r:id="rId7"/>
    <p:sldId id="272" r:id="rId8"/>
    <p:sldId id="275" r:id="rId9"/>
    <p:sldId id="273" r:id="rId10"/>
    <p:sldId id="274" r:id="rId11"/>
    <p:sldId id="277" r:id="rId12"/>
    <p:sldId id="276" r:id="rId13"/>
    <p:sldId id="278" r:id="rId14"/>
    <p:sldId id="268" r:id="rId15"/>
    <p:sldId id="267"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17" autoAdjust="0"/>
  </p:normalViewPr>
  <p:slideViewPr>
    <p:cSldViewPr snapToGrid="0">
      <p:cViewPr varScale="1">
        <p:scale>
          <a:sx n="71" d="100"/>
          <a:sy n="71" d="100"/>
        </p:scale>
        <p:origin x="11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A6F8A-4D78-4D90-ACE8-0A8FE11740FF}"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97FB6-602E-4DF5-9B2C-482AF04F39D8}" type="slidenum">
              <a:rPr lang="en-US" smtClean="0"/>
              <a:t>‹#›</a:t>
            </a:fld>
            <a:endParaRPr lang="en-US"/>
          </a:p>
        </p:txBody>
      </p:sp>
    </p:spTree>
    <p:extLst>
      <p:ext uri="{BB962C8B-B14F-4D97-AF65-F5344CB8AC3E}">
        <p14:creationId xmlns:p14="http://schemas.microsoft.com/office/powerpoint/2010/main" val="82187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 Decorator </a:t>
            </a:r>
            <a:r>
              <a:rPr lang="he-IL" dirty="0"/>
              <a:t>בא לפתור את הבעיה ש</a:t>
            </a:r>
            <a:endParaRPr lang="en-US" dirty="0"/>
          </a:p>
          <a:p>
            <a:pPr algn="r" rtl="1"/>
            <a:r>
              <a:rPr lang="he-IL" dirty="0"/>
              <a:t>ל הוספה או שינוי התנהגות של אובייקטים בודדים באופן דינמי בזמן ריצה, מבלי להשפיע על אובייקטים אחרים מאותה מחלקה או מבלי לשנות את קוד המחלקה המקורי.</a:t>
            </a:r>
            <a:endParaRPr lang="en-US" dirty="0"/>
          </a:p>
          <a:p>
            <a:pPr algn="r" rtl="1"/>
            <a:endParaRPr lang="en-US" dirty="0"/>
          </a:p>
          <a:p>
            <a:pPr algn="r" rtl="1"/>
            <a:endParaRPr lang="en-US" dirty="0"/>
          </a:p>
          <a:p>
            <a:pPr algn="l" rtl="0"/>
            <a:r>
              <a:rPr lang="en-US" b="0" i="0" dirty="0">
                <a:solidFill>
                  <a:srgbClr val="374151"/>
                </a:solidFill>
                <a:effectLst/>
                <a:latin typeface="Söhne"/>
              </a:rPr>
              <a:t>In such scenarios, the Decorator design pattern can be used to add or modify the behavior of individual objects dynamically at runtime by creating wrapper classes around them. The Decorator pattern allows the behavior to be added to an object by enclosing it within a Decorator object, which then forwards calls to the decorated object, while adding new functionality or modifying the existing behavior.</a:t>
            </a:r>
            <a:endParaRPr lang="en-IL" dirty="0"/>
          </a:p>
        </p:txBody>
      </p:sp>
      <p:sp>
        <p:nvSpPr>
          <p:cNvPr id="4" name="Slide Number Placeholder 3"/>
          <p:cNvSpPr>
            <a:spLocks noGrp="1"/>
          </p:cNvSpPr>
          <p:nvPr>
            <p:ph type="sldNum" sz="quarter" idx="5"/>
          </p:nvPr>
        </p:nvSpPr>
        <p:spPr/>
        <p:txBody>
          <a:bodyPr/>
          <a:lstStyle/>
          <a:p>
            <a:fld id="{FCC97FB6-602E-4DF5-9B2C-482AF04F39D8}" type="slidenum">
              <a:rPr lang="en-US" smtClean="0"/>
              <a:t>3</a:t>
            </a:fld>
            <a:endParaRPr lang="en-US"/>
          </a:p>
        </p:txBody>
      </p:sp>
    </p:spTree>
    <p:extLst>
      <p:ext uri="{BB962C8B-B14F-4D97-AF65-F5344CB8AC3E}">
        <p14:creationId xmlns:p14="http://schemas.microsoft.com/office/powerpoint/2010/main" val="469922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אנחנו רוצים איזה לוגר שישמור את כל החיבורים שלנו לשרת, מידע על אקספשנים שקרו, הודעות דיבאג שנרצה לשמור בשביל המתכנתים.</a:t>
            </a:r>
          </a:p>
          <a:p>
            <a:pPr algn="r" rtl="1"/>
            <a:endParaRPr lang="he-IL" dirty="0"/>
          </a:p>
          <a:p>
            <a:pPr algn="r" rtl="1"/>
            <a:r>
              <a:rPr lang="he-IL" dirty="0"/>
              <a:t>נרצה לפעמים לשמור את ההודעות בקבצים שונים על מנת שיהיה </a:t>
            </a:r>
            <a:r>
              <a:rPr lang="en-US" dirty="0"/>
              <a:t>levels </a:t>
            </a:r>
            <a:r>
              <a:rPr lang="he-IL" dirty="0"/>
              <a:t>שונים להודעות</a:t>
            </a:r>
            <a:endParaRPr lang="en-IL" dirty="0"/>
          </a:p>
        </p:txBody>
      </p:sp>
      <p:sp>
        <p:nvSpPr>
          <p:cNvPr id="4" name="Slide Number Placeholder 3"/>
          <p:cNvSpPr>
            <a:spLocks noGrp="1"/>
          </p:cNvSpPr>
          <p:nvPr>
            <p:ph type="sldNum" sz="quarter" idx="5"/>
          </p:nvPr>
        </p:nvSpPr>
        <p:spPr/>
        <p:txBody>
          <a:bodyPr/>
          <a:lstStyle/>
          <a:p>
            <a:fld id="{FCC97FB6-602E-4DF5-9B2C-482AF04F39D8}" type="slidenum">
              <a:rPr lang="en-US" smtClean="0"/>
              <a:t>15</a:t>
            </a:fld>
            <a:endParaRPr lang="en-US"/>
          </a:p>
        </p:txBody>
      </p:sp>
    </p:spTree>
    <p:extLst>
      <p:ext uri="{BB962C8B-B14F-4D97-AF65-F5344CB8AC3E}">
        <p14:creationId xmlns:p14="http://schemas.microsoft.com/office/powerpoint/2010/main" val="79587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מה זה מייבן? </a:t>
            </a:r>
            <a:r>
              <a:rPr lang="en-US" dirty="0"/>
              <a:t>Frame work </a:t>
            </a:r>
            <a:r>
              <a:rPr lang="he-IL" dirty="0"/>
              <a:t> מאפשר לנו לקחת תלויות לפרוייקט. תלויות זה כמו </a:t>
            </a:r>
            <a:r>
              <a:rPr lang="en-US" dirty="0"/>
              <a:t>import </a:t>
            </a:r>
            <a:r>
              <a:rPr lang="he-IL" dirty="0"/>
              <a:t>מפרוייקט חיצוני. כל מי שיקח את הפרוייקט שלי אחר כך הוא ישתמש בתלות הזו. </a:t>
            </a:r>
          </a:p>
          <a:p>
            <a:pPr algn="r" rtl="1"/>
            <a:r>
              <a:rPr lang="he-IL" dirty="0"/>
              <a:t>לכן המייבן יתקין אוטומטית את הלויות האלה שאנחנו צריכים שבמקרה שלנו זה </a:t>
            </a:r>
            <a:r>
              <a:rPr lang="en-US" dirty="0"/>
              <a:t>log4j</a:t>
            </a:r>
            <a:r>
              <a:rPr lang="he-IL" dirty="0"/>
              <a:t> </a:t>
            </a:r>
            <a:endParaRPr lang="en-US" dirty="0"/>
          </a:p>
          <a:p>
            <a:pPr algn="r" rtl="1"/>
            <a:endParaRPr lang="en-US" dirty="0"/>
          </a:p>
          <a:p>
            <a:pPr algn="r" rtl="1"/>
            <a:r>
              <a:rPr lang="he-IL" dirty="0"/>
              <a:t>נתחיל בלחצן ימני על כותרת הפרוייקט </a:t>
            </a:r>
            <a:r>
              <a:rPr lang="en-US" dirty="0"/>
              <a:t>add framework support</a:t>
            </a:r>
            <a:r>
              <a:rPr lang="he-IL" dirty="0"/>
              <a:t> </a:t>
            </a:r>
          </a:p>
          <a:p>
            <a:pPr algn="r" rtl="1"/>
            <a:r>
              <a:rPr lang="he-IL" dirty="0"/>
              <a:t>נבחר ב</a:t>
            </a:r>
            <a:r>
              <a:rPr lang="en-US" dirty="0"/>
              <a:t>maven</a:t>
            </a:r>
            <a:r>
              <a:rPr lang="he-IL" dirty="0"/>
              <a:t> </a:t>
            </a:r>
          </a:p>
          <a:p>
            <a:pPr algn="r" rtl="1"/>
            <a:r>
              <a:rPr lang="he-IL" dirty="0"/>
              <a:t>לאחר מכן נלחץ על הקישור בשקף זה ונעתיק ממנו את התלות</a:t>
            </a:r>
            <a:endParaRPr lang="en-IL" dirty="0"/>
          </a:p>
        </p:txBody>
      </p:sp>
      <p:sp>
        <p:nvSpPr>
          <p:cNvPr id="4" name="Slide Number Placeholder 3"/>
          <p:cNvSpPr>
            <a:spLocks noGrp="1"/>
          </p:cNvSpPr>
          <p:nvPr>
            <p:ph type="sldNum" sz="quarter" idx="5"/>
          </p:nvPr>
        </p:nvSpPr>
        <p:spPr/>
        <p:txBody>
          <a:bodyPr/>
          <a:lstStyle/>
          <a:p>
            <a:fld id="{FCC97FB6-602E-4DF5-9B2C-482AF04F39D8}" type="slidenum">
              <a:rPr lang="en-US" smtClean="0"/>
              <a:t>16</a:t>
            </a:fld>
            <a:endParaRPr lang="en-US"/>
          </a:p>
        </p:txBody>
      </p:sp>
    </p:spTree>
    <p:extLst>
      <p:ext uri="{BB962C8B-B14F-4D97-AF65-F5344CB8AC3E}">
        <p14:creationId xmlns:p14="http://schemas.microsoft.com/office/powerpoint/2010/main" val="3823081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בתרגול הקודם שהיה בהקלטה. דיברו על </a:t>
            </a:r>
            <a:r>
              <a:rPr lang="en-US" dirty="0"/>
              <a:t>client server </a:t>
            </a:r>
            <a:r>
              <a:rPr lang="he-IL" dirty="0"/>
              <a:t> כשה</a:t>
            </a:r>
            <a:r>
              <a:rPr lang="en-US" dirty="0"/>
              <a:t>server</a:t>
            </a:r>
            <a:r>
              <a:rPr lang="he-IL" dirty="0"/>
              <a:t> יכול לקבל כל פעם </a:t>
            </a:r>
            <a:r>
              <a:rPr lang="en-US" dirty="0"/>
              <a:t>client </a:t>
            </a:r>
            <a:r>
              <a:rPr lang="he-IL" dirty="0"/>
              <a:t>אחד. היום נדבר על איך ה</a:t>
            </a:r>
            <a:r>
              <a:rPr lang="en-US" dirty="0"/>
              <a:t>server </a:t>
            </a:r>
            <a:r>
              <a:rPr lang="he-IL" dirty="0"/>
              <a:t>מדבר עם כמה </a:t>
            </a:r>
            <a:r>
              <a:rPr lang="en-US" dirty="0"/>
              <a:t>client </a:t>
            </a:r>
            <a:r>
              <a:rPr lang="he-IL" dirty="0"/>
              <a:t>בו זמנית.</a:t>
            </a:r>
          </a:p>
          <a:p>
            <a:pPr algn="r" rtl="1"/>
            <a:endParaRPr lang="en-IL" dirty="0"/>
          </a:p>
        </p:txBody>
      </p:sp>
      <p:sp>
        <p:nvSpPr>
          <p:cNvPr id="4" name="Slide Number Placeholder 3"/>
          <p:cNvSpPr>
            <a:spLocks noGrp="1"/>
          </p:cNvSpPr>
          <p:nvPr>
            <p:ph type="sldNum" sz="quarter" idx="5"/>
          </p:nvPr>
        </p:nvSpPr>
        <p:spPr/>
        <p:txBody>
          <a:bodyPr/>
          <a:lstStyle/>
          <a:p>
            <a:fld id="{FCC97FB6-602E-4DF5-9B2C-482AF04F39D8}" type="slidenum">
              <a:rPr lang="en-US" smtClean="0"/>
              <a:t>5</a:t>
            </a:fld>
            <a:endParaRPr lang="en-US"/>
          </a:p>
        </p:txBody>
      </p:sp>
    </p:spTree>
    <p:extLst>
      <p:ext uri="{BB962C8B-B14F-4D97-AF65-F5344CB8AC3E}">
        <p14:creationId xmlns:p14="http://schemas.microsoft.com/office/powerpoint/2010/main" val="4182334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הקליינט סרבר מדברים בינהם עם כל מיני פרוטוקלים שנכנסים למשפחה שנקראת פרוטוקלי תקשורת.</a:t>
            </a:r>
          </a:p>
          <a:p>
            <a:pPr algn="r" rtl="1"/>
            <a:endParaRPr lang="he-IL" dirty="0"/>
          </a:p>
          <a:p>
            <a:pPr algn="r" rtl="1"/>
            <a:r>
              <a:rPr lang="he-IL" dirty="0"/>
              <a:t>אז ממה בנוי בעצם הפרוטוקל תקשורת שנגענו במעבדה הקודמת?</a:t>
            </a:r>
          </a:p>
          <a:p>
            <a:pPr algn="r" rtl="1"/>
            <a:r>
              <a:rPr lang="en-US" dirty="0"/>
              <a:t>Sockets- </a:t>
            </a:r>
            <a:r>
              <a:rPr lang="en-US" dirty="0" err="1"/>
              <a:t>ip</a:t>
            </a:r>
            <a:r>
              <a:rPr lang="en-US" dirty="0"/>
              <a:t> and port</a:t>
            </a:r>
            <a:endParaRPr lang="en-IL" dirty="0"/>
          </a:p>
        </p:txBody>
      </p:sp>
      <p:sp>
        <p:nvSpPr>
          <p:cNvPr id="4" name="Slide Number Placeholder 3"/>
          <p:cNvSpPr>
            <a:spLocks noGrp="1"/>
          </p:cNvSpPr>
          <p:nvPr>
            <p:ph type="sldNum" sz="quarter" idx="5"/>
          </p:nvPr>
        </p:nvSpPr>
        <p:spPr/>
        <p:txBody>
          <a:bodyPr/>
          <a:lstStyle/>
          <a:p>
            <a:fld id="{FCC97FB6-602E-4DF5-9B2C-482AF04F39D8}" type="slidenum">
              <a:rPr lang="en-US" smtClean="0"/>
              <a:t>6</a:t>
            </a:fld>
            <a:endParaRPr lang="en-US"/>
          </a:p>
        </p:txBody>
      </p:sp>
    </p:spTree>
    <p:extLst>
      <p:ext uri="{BB962C8B-B14F-4D97-AF65-F5344CB8AC3E}">
        <p14:creationId xmlns:p14="http://schemas.microsoft.com/office/powerpoint/2010/main" val="2607038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קליינטים נגיד רוצים ללכת לסרבר שפרסם שהוא פותר/ בונה מבוכים</a:t>
            </a:r>
          </a:p>
          <a:p>
            <a:pPr algn="r" rtl="1"/>
            <a:endParaRPr lang="he-IL" dirty="0"/>
          </a:p>
          <a:p>
            <a:pPr algn="r" rtl="1"/>
            <a:r>
              <a:rPr lang="he-IL" dirty="0"/>
              <a:t>אז איך אנחנו יכולים לטפל בכמה לקוחות במקביל באותו פורט בצורה יעילה? </a:t>
            </a:r>
            <a:r>
              <a:rPr lang="en-US" dirty="0"/>
              <a:t>Threads</a:t>
            </a:r>
          </a:p>
          <a:p>
            <a:pPr algn="r" rtl="1"/>
            <a:endParaRPr lang="en-IL" dirty="0"/>
          </a:p>
        </p:txBody>
      </p:sp>
      <p:sp>
        <p:nvSpPr>
          <p:cNvPr id="4" name="Slide Number Placeholder 3"/>
          <p:cNvSpPr>
            <a:spLocks noGrp="1"/>
          </p:cNvSpPr>
          <p:nvPr>
            <p:ph type="sldNum" sz="quarter" idx="5"/>
          </p:nvPr>
        </p:nvSpPr>
        <p:spPr/>
        <p:txBody>
          <a:bodyPr/>
          <a:lstStyle/>
          <a:p>
            <a:fld id="{FCC97FB6-602E-4DF5-9B2C-482AF04F39D8}" type="slidenum">
              <a:rPr lang="en-US" smtClean="0"/>
              <a:t>7</a:t>
            </a:fld>
            <a:endParaRPr lang="en-US"/>
          </a:p>
        </p:txBody>
      </p:sp>
    </p:spTree>
    <p:extLst>
      <p:ext uri="{BB962C8B-B14F-4D97-AF65-F5344CB8AC3E}">
        <p14:creationId xmlns:p14="http://schemas.microsoft.com/office/powerpoint/2010/main" val="936618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כל תרד הוא תת תהליך אפשר לקרוא לזה ככה אשר מבצע רצף פעולות שאנחנו מגדירים לו. ברגע שהוא מסיים את רצף הפעולות שלו הוא מסיים את העבודה שלו ומת.</a:t>
            </a:r>
            <a:endParaRPr lang="en-IL" dirty="0"/>
          </a:p>
        </p:txBody>
      </p:sp>
      <p:sp>
        <p:nvSpPr>
          <p:cNvPr id="4" name="Slide Number Placeholder 3"/>
          <p:cNvSpPr>
            <a:spLocks noGrp="1"/>
          </p:cNvSpPr>
          <p:nvPr>
            <p:ph type="sldNum" sz="quarter" idx="5"/>
          </p:nvPr>
        </p:nvSpPr>
        <p:spPr/>
        <p:txBody>
          <a:bodyPr/>
          <a:lstStyle/>
          <a:p>
            <a:fld id="{FCC97FB6-602E-4DF5-9B2C-482AF04F39D8}" type="slidenum">
              <a:rPr lang="en-US" smtClean="0"/>
              <a:t>8</a:t>
            </a:fld>
            <a:endParaRPr lang="en-US"/>
          </a:p>
        </p:txBody>
      </p:sp>
    </p:spTree>
    <p:extLst>
      <p:ext uri="{BB962C8B-B14F-4D97-AF65-F5344CB8AC3E}">
        <p14:creationId xmlns:p14="http://schemas.microsoft.com/office/powerpoint/2010/main" val="196149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כל תרד מבצע אז רצף של פעולות (שולחים לו פונקציה שהוא צריך לבצע)</a:t>
            </a:r>
          </a:p>
          <a:p>
            <a:pPr algn="r" rtl="1"/>
            <a:r>
              <a:rPr lang="he-IL" dirty="0"/>
              <a:t>כל מחשב יש לו כמו ליבות מה שאומר שכל לילבה מכילה תרד</a:t>
            </a:r>
          </a:p>
          <a:p>
            <a:pPr algn="r" rtl="1"/>
            <a:r>
              <a:rPr lang="he-IL" dirty="0"/>
              <a:t>ברגע שיש כמה טרדים במקביל אז יש רכיב תכנותי שנקרא "מתזמן" שאחראי לזימון הטרדים על מנת למנוע התנגשויות או קונפליקטים</a:t>
            </a:r>
          </a:p>
          <a:p>
            <a:pPr algn="r" rtl="1"/>
            <a:r>
              <a:rPr lang="he-IL" dirty="0"/>
              <a:t> </a:t>
            </a:r>
          </a:p>
          <a:p>
            <a:pPr algn="r" rtl="1"/>
            <a:r>
              <a:rPr lang="he-IL" dirty="0"/>
              <a:t>הערה חשובה: הטרדים לא תמיד רצים בצורה סדרתית. זאת אומרת, הרצנו 4 טרדים לפי הסדר. לאותה הפונקציה. יכול להיות שטרד 3 יעקוף את טרד 1 ויבצע קודם שורות למרות שטרד אחד התחיל לרוץ קודם</a:t>
            </a:r>
          </a:p>
          <a:p>
            <a:pPr algn="r" rtl="1"/>
            <a:endParaRPr lang="he-IL" dirty="0"/>
          </a:p>
          <a:p>
            <a:pPr algn="r" rtl="1"/>
            <a:r>
              <a:rPr lang="he-IL" dirty="0"/>
              <a:t>משמאל תהליך עם טרד יחיד כלומר תהליך</a:t>
            </a:r>
          </a:p>
          <a:p>
            <a:pPr algn="r" rtl="1"/>
            <a:endParaRPr lang="he-IL" dirty="0"/>
          </a:p>
          <a:p>
            <a:pPr algn="r" rtl="1"/>
            <a:r>
              <a:rPr lang="he-IL" dirty="0"/>
              <a:t>מימין, כמה טרדים תחת אותו תהליך החלוקים את אותו ה</a:t>
            </a:r>
            <a:r>
              <a:rPr lang="en-US" dirty="0"/>
              <a:t>data </a:t>
            </a:r>
            <a:r>
              <a:rPr lang="he-IL" dirty="0"/>
              <a:t> אך כל אחד מהם יש לו מחסנית פונקציות משלו ורגיסטרים בהם הוא משתמש.</a:t>
            </a:r>
          </a:p>
          <a:p>
            <a:pPr algn="r" rtl="1"/>
            <a:r>
              <a:rPr lang="he-IL" dirty="0"/>
              <a:t>הריגסטרים עוזרים לנו לדעת איפה הטרד נמצא בקוד.</a:t>
            </a:r>
          </a:p>
          <a:p>
            <a:pPr algn="r" rtl="1"/>
            <a:endParaRPr lang="he-IL" dirty="0"/>
          </a:p>
          <a:p>
            <a:pPr algn="r" rtl="1"/>
            <a:r>
              <a:rPr lang="he-IL" dirty="0"/>
              <a:t>טרד יכול להריץ כמה טרדים גם.</a:t>
            </a:r>
          </a:p>
          <a:p>
            <a:pPr algn="r" rtl="1"/>
            <a:endParaRPr lang="he-IL" dirty="0"/>
          </a:p>
          <a:p>
            <a:pPr algn="r" rtl="1"/>
            <a:endParaRPr lang="en-IL" dirty="0"/>
          </a:p>
        </p:txBody>
      </p:sp>
      <p:sp>
        <p:nvSpPr>
          <p:cNvPr id="4" name="Slide Number Placeholder 3"/>
          <p:cNvSpPr>
            <a:spLocks noGrp="1"/>
          </p:cNvSpPr>
          <p:nvPr>
            <p:ph type="sldNum" sz="quarter" idx="5"/>
          </p:nvPr>
        </p:nvSpPr>
        <p:spPr/>
        <p:txBody>
          <a:bodyPr/>
          <a:lstStyle/>
          <a:p>
            <a:fld id="{FCC97FB6-602E-4DF5-9B2C-482AF04F39D8}" type="slidenum">
              <a:rPr lang="en-US" smtClean="0"/>
              <a:t>9</a:t>
            </a:fld>
            <a:endParaRPr lang="en-US"/>
          </a:p>
        </p:txBody>
      </p:sp>
    </p:spTree>
    <p:extLst>
      <p:ext uri="{BB962C8B-B14F-4D97-AF65-F5344CB8AC3E}">
        <p14:creationId xmlns:p14="http://schemas.microsoft.com/office/powerpoint/2010/main" val="538121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3 טרדים סדרה של פעולות. סדרת הפעולות היא זהה לכולם. כל סדרה לוקחת 5 שניות לסיום.</a:t>
            </a:r>
            <a:endParaRPr lang="en-IL" dirty="0"/>
          </a:p>
        </p:txBody>
      </p:sp>
      <p:sp>
        <p:nvSpPr>
          <p:cNvPr id="4" name="Slide Number Placeholder 3"/>
          <p:cNvSpPr>
            <a:spLocks noGrp="1"/>
          </p:cNvSpPr>
          <p:nvPr>
            <p:ph type="sldNum" sz="quarter" idx="5"/>
          </p:nvPr>
        </p:nvSpPr>
        <p:spPr/>
        <p:txBody>
          <a:bodyPr/>
          <a:lstStyle/>
          <a:p>
            <a:fld id="{FCC97FB6-602E-4DF5-9B2C-482AF04F39D8}" type="slidenum">
              <a:rPr lang="en-US" smtClean="0"/>
              <a:t>10</a:t>
            </a:fld>
            <a:endParaRPr lang="en-US"/>
          </a:p>
        </p:txBody>
      </p:sp>
    </p:spTree>
    <p:extLst>
      <p:ext uri="{BB962C8B-B14F-4D97-AF65-F5344CB8AC3E}">
        <p14:creationId xmlns:p14="http://schemas.microsoft.com/office/powerpoint/2010/main" val="1283606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איך אנחנו מנהלים כמה </a:t>
            </a:r>
            <a:r>
              <a:rPr lang="en-US" dirty="0"/>
              <a:t>client </a:t>
            </a:r>
            <a:r>
              <a:rPr lang="he-IL" dirty="0"/>
              <a:t> בשרת? אז כל </a:t>
            </a:r>
            <a:r>
              <a:rPr lang="en-US" dirty="0"/>
              <a:t>client  </a:t>
            </a:r>
            <a:r>
              <a:rPr lang="he-IL" dirty="0"/>
              <a:t> חדש נגדיר לו טרד בנפרד</a:t>
            </a:r>
          </a:p>
          <a:p>
            <a:pPr algn="r" rtl="1"/>
            <a:endParaRPr lang="en-IL" dirty="0"/>
          </a:p>
        </p:txBody>
      </p:sp>
      <p:sp>
        <p:nvSpPr>
          <p:cNvPr id="4" name="Slide Number Placeholder 3"/>
          <p:cNvSpPr>
            <a:spLocks noGrp="1"/>
          </p:cNvSpPr>
          <p:nvPr>
            <p:ph type="sldNum" sz="quarter" idx="5"/>
          </p:nvPr>
        </p:nvSpPr>
        <p:spPr/>
        <p:txBody>
          <a:bodyPr/>
          <a:lstStyle/>
          <a:p>
            <a:fld id="{FCC97FB6-602E-4DF5-9B2C-482AF04F39D8}" type="slidenum">
              <a:rPr lang="en-US" smtClean="0"/>
              <a:t>12</a:t>
            </a:fld>
            <a:endParaRPr lang="en-US"/>
          </a:p>
        </p:txBody>
      </p:sp>
    </p:spTree>
    <p:extLst>
      <p:ext uri="{BB962C8B-B14F-4D97-AF65-F5344CB8AC3E}">
        <p14:creationId xmlns:p14="http://schemas.microsoft.com/office/powerpoint/2010/main" val="3418119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IL" dirty="0"/>
          </a:p>
        </p:txBody>
      </p:sp>
      <p:sp>
        <p:nvSpPr>
          <p:cNvPr id="4" name="Slide Number Placeholder 3"/>
          <p:cNvSpPr>
            <a:spLocks noGrp="1"/>
          </p:cNvSpPr>
          <p:nvPr>
            <p:ph type="sldNum" sz="quarter" idx="5"/>
          </p:nvPr>
        </p:nvSpPr>
        <p:spPr/>
        <p:txBody>
          <a:bodyPr/>
          <a:lstStyle/>
          <a:p>
            <a:fld id="{FCC97FB6-602E-4DF5-9B2C-482AF04F39D8}" type="slidenum">
              <a:rPr lang="en-US" smtClean="0"/>
              <a:t>13</a:t>
            </a:fld>
            <a:endParaRPr lang="en-US"/>
          </a:p>
        </p:txBody>
      </p:sp>
    </p:spTree>
    <p:extLst>
      <p:ext uri="{BB962C8B-B14F-4D97-AF65-F5344CB8AC3E}">
        <p14:creationId xmlns:p14="http://schemas.microsoft.com/office/powerpoint/2010/main" val="404804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A5C915-3DCA-4BAC-9A65-38323DAEA722}"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404332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A73B1-A4C5-4903-81D6-7BD916D3CF94}"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6802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1F632A-EE1E-4E9A-A868-AE482E3D37E0}"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132C-8703-4C22-9486-99D682D71C1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838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E4371-A115-425C-B913-CB0BD50372F8}"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355080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ECB03D-CAC1-4D2A-A4D8-A57861084CF5}"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132C-8703-4C22-9486-99D682D71C1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7598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5ECE33-2F6B-4355-872C-7B8E26161ADC}"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63089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3B2BE-84B5-43BA-9ADF-5563E9CA9848}"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3915892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8CAC2-98BE-4429-B234-436827481DB7}"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369415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DD602-E391-4274-A649-88C87B5276B3}"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18156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55688D-ED08-4F88-8740-D01282F0C576}"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176289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21263-BE0E-495F-85AD-8485EF94CF77}" type="datetime1">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231481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089DDC-6A76-4AF0-A174-31A773EA4898}" type="datetime1">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214947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4A255-D5D8-4A88-ABAB-78134EB9AE9C}" type="datetime1">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146451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4C040-8086-4520-9362-24713939E017}" type="datetime1">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4001077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A9DB44-D2E1-4E5C-8B13-8AB630D838A8}" type="datetime1">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265424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4A40BD-D6A4-48CF-8BF1-BC913358318D}" type="datetime1">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F132C-8703-4C22-9486-99D682D71C16}" type="slidenum">
              <a:rPr lang="en-US" smtClean="0"/>
              <a:t>‹#›</a:t>
            </a:fld>
            <a:endParaRPr lang="en-US"/>
          </a:p>
        </p:txBody>
      </p:sp>
    </p:spTree>
    <p:extLst>
      <p:ext uri="{BB962C8B-B14F-4D97-AF65-F5344CB8AC3E}">
        <p14:creationId xmlns:p14="http://schemas.microsoft.com/office/powerpoint/2010/main" val="150224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3441E4-5960-4EFE-A93B-FDD8533E2B44}" type="datetime1">
              <a:rPr lang="en-US" smtClean="0"/>
              <a:t>5/2/2023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6F132C-8703-4C22-9486-99D682D71C16}" type="slidenum">
              <a:rPr lang="en-US" smtClean="0"/>
              <a:t>‹#›</a:t>
            </a:fld>
            <a:endParaRPr lang="en-US"/>
          </a:p>
        </p:txBody>
      </p:sp>
    </p:spTree>
    <p:extLst>
      <p:ext uri="{BB962C8B-B14F-4D97-AF65-F5344CB8AC3E}">
        <p14:creationId xmlns:p14="http://schemas.microsoft.com/office/powerpoint/2010/main" val="2953987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vnrepository.com/artifact/org.apache.logging.log4j/log4j-core/2.14.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 in Programming</a:t>
            </a:r>
            <a:br>
              <a:rPr lang="en-US" dirty="0"/>
            </a:br>
            <a:r>
              <a:rPr lang="en-US" sz="2400" dirty="0"/>
              <a:t>Lab 7 – Client-Server – Multithreaded</a:t>
            </a:r>
            <a:endParaRPr lang="en-US" dirty="0"/>
          </a:p>
        </p:txBody>
      </p:sp>
      <p:sp>
        <p:nvSpPr>
          <p:cNvPr id="3" name="Content Placeholder 2"/>
          <p:cNvSpPr>
            <a:spLocks noGrp="1"/>
          </p:cNvSpPr>
          <p:nvPr>
            <p:ph idx="1"/>
          </p:nvPr>
        </p:nvSpPr>
        <p:spPr/>
        <p:txBody>
          <a:bodyPr>
            <a:normAutofit lnSpcReduction="10000"/>
          </a:bodyPr>
          <a:lstStyle/>
          <a:p>
            <a:r>
              <a:rPr lang="en-US" dirty="0"/>
              <a:t>We will start at 14:10</a:t>
            </a:r>
          </a:p>
          <a:p>
            <a:endParaRPr lang="en-US" b="1" dirty="0"/>
          </a:p>
          <a:p>
            <a:r>
              <a:rPr lang="en-US" dirty="0"/>
              <a:t>Lab schedule:</a:t>
            </a:r>
          </a:p>
          <a:p>
            <a:pPr lvl="1"/>
            <a:r>
              <a:rPr lang="en-US" dirty="0"/>
              <a:t>Recap on design pattern</a:t>
            </a:r>
          </a:p>
          <a:p>
            <a:pPr lvl="1"/>
            <a:r>
              <a:rPr lang="en-US" dirty="0"/>
              <a:t>Decorator design pattern</a:t>
            </a:r>
          </a:p>
          <a:p>
            <a:pPr lvl="1"/>
            <a:r>
              <a:rPr lang="en-US" dirty="0"/>
              <a:t>Client-Server recap</a:t>
            </a:r>
          </a:p>
          <a:p>
            <a:pPr lvl="1"/>
            <a:r>
              <a:rPr lang="en-US" dirty="0"/>
              <a:t>Threads</a:t>
            </a:r>
          </a:p>
          <a:p>
            <a:pPr lvl="1"/>
            <a:r>
              <a:rPr lang="en-US" dirty="0"/>
              <a:t>Multiple clients handling</a:t>
            </a:r>
          </a:p>
          <a:p>
            <a:pPr lvl="2"/>
            <a:r>
              <a:rPr lang="en-US" dirty="0"/>
              <a:t>Lab exercise 1</a:t>
            </a:r>
          </a:p>
          <a:p>
            <a:pPr lvl="1"/>
            <a:r>
              <a:rPr lang="en-US" dirty="0"/>
              <a:t>Log4j2</a:t>
            </a:r>
          </a:p>
          <a:p>
            <a:pPr lvl="2"/>
            <a:r>
              <a:rPr lang="en-US" dirty="0"/>
              <a:t>Lab exercise 2</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7B6F132C-8703-4C22-9486-99D682D71C16}" type="slidenum">
              <a:rPr lang="en-US" smtClean="0"/>
              <a:t>1</a:t>
            </a:fld>
            <a:endParaRPr lang="en-US"/>
          </a:p>
        </p:txBody>
      </p:sp>
    </p:spTree>
    <p:extLst>
      <p:ext uri="{BB962C8B-B14F-4D97-AF65-F5344CB8AC3E}">
        <p14:creationId xmlns:p14="http://schemas.microsoft.com/office/powerpoint/2010/main" val="164855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 Question</a:t>
            </a:r>
          </a:p>
        </p:txBody>
      </p:sp>
      <p:sp>
        <p:nvSpPr>
          <p:cNvPr id="3" name="Content Placeholder 2"/>
          <p:cNvSpPr>
            <a:spLocks noGrp="1"/>
          </p:cNvSpPr>
          <p:nvPr>
            <p:ph idx="1"/>
          </p:nvPr>
        </p:nvSpPr>
        <p:spPr/>
        <p:txBody>
          <a:bodyPr/>
          <a:lstStyle/>
          <a:p>
            <a:r>
              <a:rPr lang="en-US" dirty="0"/>
              <a:t>3 threads a, b, c executes a sequence of instructions that takes 5 second to complete. Thread a starts at t=0, b starts at t=3, c starts at t=10. There are no other threads besides the mentioned 3. In what order will they finish?</a:t>
            </a:r>
          </a:p>
          <a:p>
            <a:pPr marL="494100" indent="-457200">
              <a:buFont typeface="+mj-lt"/>
              <a:buAutoNum type="arabicPeriod"/>
            </a:pPr>
            <a:r>
              <a:rPr lang="en-US" dirty="0"/>
              <a:t>a - first, b – second, c – last</a:t>
            </a:r>
          </a:p>
          <a:p>
            <a:pPr marL="494100" indent="-457200">
              <a:buFont typeface="+mj-lt"/>
              <a:buAutoNum type="arabicPeriod"/>
            </a:pPr>
            <a:r>
              <a:rPr lang="en-US" dirty="0"/>
              <a:t>a/b – first and second, c – last</a:t>
            </a:r>
          </a:p>
          <a:p>
            <a:pPr marL="494100" indent="-457200">
              <a:buFont typeface="+mj-lt"/>
              <a:buAutoNum type="arabicPeriod"/>
            </a:pPr>
            <a:r>
              <a:rPr lang="en-US" dirty="0"/>
              <a:t>a – second, b – first, c- last</a:t>
            </a:r>
          </a:p>
          <a:p>
            <a:pPr marL="494100" indent="-457200">
              <a:buFont typeface="+mj-lt"/>
              <a:buAutoNum type="arabicPeriod"/>
            </a:pPr>
            <a:r>
              <a:rPr lang="en-US" dirty="0"/>
              <a:t>Neither of the above</a:t>
            </a:r>
            <a:endParaRPr lang="he-IL" dirty="0"/>
          </a:p>
          <a:p>
            <a:endParaRPr lang="en-US" dirty="0"/>
          </a:p>
        </p:txBody>
      </p:sp>
      <p:sp>
        <p:nvSpPr>
          <p:cNvPr id="4" name="Slide Number Placeholder 3"/>
          <p:cNvSpPr>
            <a:spLocks noGrp="1"/>
          </p:cNvSpPr>
          <p:nvPr>
            <p:ph type="sldNum" sz="quarter" idx="12"/>
          </p:nvPr>
        </p:nvSpPr>
        <p:spPr/>
        <p:txBody>
          <a:bodyPr/>
          <a:lstStyle/>
          <a:p>
            <a:fld id="{7B6F132C-8703-4C22-9486-99D682D71C16}" type="slidenum">
              <a:rPr lang="en-US" smtClean="0"/>
              <a:t>10</a:t>
            </a:fld>
            <a:endParaRPr lang="en-US"/>
          </a:p>
        </p:txBody>
      </p:sp>
      <p:sp>
        <p:nvSpPr>
          <p:cNvPr id="5" name="Oval 4"/>
          <p:cNvSpPr/>
          <p:nvPr/>
        </p:nvSpPr>
        <p:spPr>
          <a:xfrm>
            <a:off x="418213" y="3466214"/>
            <a:ext cx="4385499" cy="482009"/>
          </a:xfrm>
          <a:prstGeom prst="ellipse">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54984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Client Handling</a:t>
            </a:r>
          </a:p>
        </p:txBody>
      </p:sp>
      <p:sp>
        <p:nvSpPr>
          <p:cNvPr id="4" name="Slide Number Placeholder 3"/>
          <p:cNvSpPr>
            <a:spLocks noGrp="1"/>
          </p:cNvSpPr>
          <p:nvPr>
            <p:ph type="sldNum" sz="quarter" idx="12"/>
          </p:nvPr>
        </p:nvSpPr>
        <p:spPr/>
        <p:txBody>
          <a:bodyPr/>
          <a:lstStyle/>
          <a:p>
            <a:fld id="{7B6F132C-8703-4C22-9486-99D682D71C16}" type="slidenum">
              <a:rPr lang="en-US" smtClean="0"/>
              <a:t>11</a:t>
            </a:fld>
            <a:endParaRPr lang="en-US"/>
          </a:p>
        </p:txBody>
      </p:sp>
    </p:spTree>
    <p:extLst>
      <p:ext uri="{BB962C8B-B14F-4D97-AF65-F5344CB8AC3E}">
        <p14:creationId xmlns:p14="http://schemas.microsoft.com/office/powerpoint/2010/main" val="266138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Client Handling</a:t>
            </a:r>
          </a:p>
        </p:txBody>
      </p:sp>
      <p:sp>
        <p:nvSpPr>
          <p:cNvPr id="3" name="Content Placeholder 2"/>
          <p:cNvSpPr>
            <a:spLocks noGrp="1"/>
          </p:cNvSpPr>
          <p:nvPr>
            <p:ph idx="1"/>
          </p:nvPr>
        </p:nvSpPr>
        <p:spPr/>
        <p:txBody>
          <a:bodyPr/>
          <a:lstStyle/>
          <a:p>
            <a:r>
              <a:rPr lang="en-US" dirty="0"/>
              <a:t>Each thread is used to handle a single client!</a:t>
            </a:r>
          </a:p>
        </p:txBody>
      </p:sp>
      <p:sp>
        <p:nvSpPr>
          <p:cNvPr id="4" name="Slide Number Placeholder 3"/>
          <p:cNvSpPr>
            <a:spLocks noGrp="1"/>
          </p:cNvSpPr>
          <p:nvPr>
            <p:ph type="sldNum" sz="quarter" idx="12"/>
          </p:nvPr>
        </p:nvSpPr>
        <p:spPr/>
        <p:txBody>
          <a:bodyPr/>
          <a:lstStyle/>
          <a:p>
            <a:fld id="{7B6F132C-8703-4C22-9486-99D682D71C16}" type="slidenum">
              <a:rPr lang="en-US" smtClean="0"/>
              <a:t>12</a:t>
            </a:fld>
            <a:endParaRPr lang="en-US"/>
          </a:p>
        </p:txBody>
      </p:sp>
      <p:pic>
        <p:nvPicPr>
          <p:cNvPr id="5" name="Picture 4"/>
          <p:cNvPicPr>
            <a:picLocks noChangeAspect="1"/>
          </p:cNvPicPr>
          <p:nvPr/>
        </p:nvPicPr>
        <p:blipFill>
          <a:blip r:embed="rId3"/>
          <a:stretch>
            <a:fillRect/>
          </a:stretch>
        </p:blipFill>
        <p:spPr>
          <a:xfrm>
            <a:off x="2865586" y="2968438"/>
            <a:ext cx="4220164" cy="552527"/>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2975139" y="4252452"/>
            <a:ext cx="4001058" cy="1057423"/>
          </a:xfrm>
          <a:prstGeom prst="rect">
            <a:avLst/>
          </a:prstGeom>
          <a:ln>
            <a:solidFill>
              <a:schemeClr val="tx1"/>
            </a:solidFill>
          </a:ln>
        </p:spPr>
      </p:pic>
      <p:cxnSp>
        <p:nvCxnSpPr>
          <p:cNvPr id="8" name="Straight Arrow Connector 7"/>
          <p:cNvCxnSpPr>
            <a:stCxn id="5" idx="2"/>
          </p:cNvCxnSpPr>
          <p:nvPr/>
        </p:nvCxnSpPr>
        <p:spPr>
          <a:xfrm>
            <a:off x="4975668" y="3520965"/>
            <a:ext cx="0" cy="7314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0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1</a:t>
            </a:r>
          </a:p>
        </p:txBody>
      </p:sp>
      <p:sp>
        <p:nvSpPr>
          <p:cNvPr id="3" name="Content Placeholder 2"/>
          <p:cNvSpPr>
            <a:spLocks noGrp="1"/>
          </p:cNvSpPr>
          <p:nvPr>
            <p:ph idx="1"/>
          </p:nvPr>
        </p:nvSpPr>
        <p:spPr/>
        <p:txBody>
          <a:bodyPr/>
          <a:lstStyle/>
          <a:p>
            <a:r>
              <a:rPr lang="en-US" dirty="0"/>
              <a:t>Modify the code from Lab 6 (Client-Server) so the server will be able to handle multiple clients</a:t>
            </a:r>
          </a:p>
        </p:txBody>
      </p:sp>
      <p:sp>
        <p:nvSpPr>
          <p:cNvPr id="4" name="Slide Number Placeholder 3"/>
          <p:cNvSpPr>
            <a:spLocks noGrp="1"/>
          </p:cNvSpPr>
          <p:nvPr>
            <p:ph type="sldNum" sz="quarter" idx="12"/>
          </p:nvPr>
        </p:nvSpPr>
        <p:spPr/>
        <p:txBody>
          <a:bodyPr/>
          <a:lstStyle/>
          <a:p>
            <a:fld id="{7B6F132C-8703-4C22-9486-99D682D71C16}" type="slidenum">
              <a:rPr lang="en-US" smtClean="0"/>
              <a:t>13</a:t>
            </a:fld>
            <a:endParaRPr lang="en-US"/>
          </a:p>
        </p:txBody>
      </p:sp>
    </p:spTree>
    <p:extLst>
      <p:ext uri="{BB962C8B-B14F-4D97-AF65-F5344CB8AC3E}">
        <p14:creationId xmlns:p14="http://schemas.microsoft.com/office/powerpoint/2010/main" val="3868461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Log4j2</a:t>
            </a:r>
          </a:p>
        </p:txBody>
      </p:sp>
      <p:sp>
        <p:nvSpPr>
          <p:cNvPr id="4" name="Slide Number Placeholder 3"/>
          <p:cNvSpPr>
            <a:spLocks noGrp="1"/>
          </p:cNvSpPr>
          <p:nvPr>
            <p:ph type="sldNum" sz="quarter" idx="12"/>
          </p:nvPr>
        </p:nvSpPr>
        <p:spPr/>
        <p:txBody>
          <a:bodyPr/>
          <a:lstStyle/>
          <a:p>
            <a:fld id="{7B6F132C-8703-4C22-9486-99D682D71C16}" type="slidenum">
              <a:rPr lang="en-US" smtClean="0"/>
              <a:t>14</a:t>
            </a:fld>
            <a:endParaRPr lang="en-US"/>
          </a:p>
        </p:txBody>
      </p:sp>
    </p:spTree>
    <p:extLst>
      <p:ext uri="{BB962C8B-B14F-4D97-AF65-F5344CB8AC3E}">
        <p14:creationId xmlns:p14="http://schemas.microsoft.com/office/powerpoint/2010/main" val="112715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Log4j2</a:t>
            </a:r>
          </a:p>
        </p:txBody>
      </p:sp>
      <p:sp>
        <p:nvSpPr>
          <p:cNvPr id="3" name="Content Placeholder 2"/>
          <p:cNvSpPr>
            <a:spLocks noGrp="1"/>
          </p:cNvSpPr>
          <p:nvPr>
            <p:ph idx="1"/>
          </p:nvPr>
        </p:nvSpPr>
        <p:spPr/>
        <p:txBody>
          <a:bodyPr/>
          <a:lstStyle/>
          <a:p>
            <a:r>
              <a:rPr lang="en-US" dirty="0"/>
              <a:t>We want to log stuff in a file</a:t>
            </a:r>
          </a:p>
          <a:p>
            <a:pPr lvl="1"/>
            <a:r>
              <a:rPr lang="en-US" dirty="0"/>
              <a:t>Connections to the Server</a:t>
            </a:r>
          </a:p>
          <a:p>
            <a:pPr lvl="1"/>
            <a:r>
              <a:rPr lang="en-US" dirty="0"/>
              <a:t>Exceptions that were thrown</a:t>
            </a:r>
          </a:p>
          <a:p>
            <a:pPr lvl="1"/>
            <a:r>
              <a:rPr lang="en-US" dirty="0"/>
              <a:t>Debug notes</a:t>
            </a:r>
          </a:p>
          <a:p>
            <a:pPr lvl="1"/>
            <a:r>
              <a:rPr lang="en-US" dirty="0"/>
              <a:t>Etc…</a:t>
            </a:r>
          </a:p>
          <a:p>
            <a:r>
              <a:rPr lang="en-US" dirty="0"/>
              <a:t>We want to keep the data separated by the different log levels</a:t>
            </a:r>
          </a:p>
        </p:txBody>
      </p:sp>
      <p:sp>
        <p:nvSpPr>
          <p:cNvPr id="4" name="Slide Number Placeholder 3"/>
          <p:cNvSpPr>
            <a:spLocks noGrp="1"/>
          </p:cNvSpPr>
          <p:nvPr>
            <p:ph type="sldNum" sz="quarter" idx="12"/>
          </p:nvPr>
        </p:nvSpPr>
        <p:spPr/>
        <p:txBody>
          <a:bodyPr/>
          <a:lstStyle/>
          <a:p>
            <a:fld id="{7B6F132C-8703-4C22-9486-99D682D71C16}" type="slidenum">
              <a:rPr lang="en-US" smtClean="0"/>
              <a:t>15</a:t>
            </a:fld>
            <a:endParaRPr lang="en-US"/>
          </a:p>
        </p:txBody>
      </p:sp>
    </p:spTree>
    <p:extLst>
      <p:ext uri="{BB962C8B-B14F-4D97-AF65-F5344CB8AC3E}">
        <p14:creationId xmlns:p14="http://schemas.microsoft.com/office/powerpoint/2010/main" val="142831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Log4j2 – import using Maven</a:t>
            </a:r>
          </a:p>
        </p:txBody>
      </p:sp>
      <p:sp>
        <p:nvSpPr>
          <p:cNvPr id="3" name="Content Placeholder 2"/>
          <p:cNvSpPr>
            <a:spLocks noGrp="1"/>
          </p:cNvSpPr>
          <p:nvPr>
            <p:ph idx="1"/>
          </p:nvPr>
        </p:nvSpPr>
        <p:spPr/>
        <p:txBody>
          <a:bodyPr>
            <a:normAutofit/>
          </a:bodyPr>
          <a:lstStyle/>
          <a:p>
            <a:r>
              <a:rPr lang="en-US" dirty="0"/>
              <a:t>Add framework support</a:t>
            </a:r>
          </a:p>
          <a:p>
            <a:r>
              <a:rPr lang="en-US" dirty="0"/>
              <a:t>Choose Maven</a:t>
            </a:r>
          </a:p>
          <a:p>
            <a:r>
              <a:rPr lang="en-US" dirty="0"/>
              <a:t>In the pom.xml file, add the dependency of:</a:t>
            </a:r>
          </a:p>
          <a:p>
            <a:endParaRPr lang="en-US" dirty="0"/>
          </a:p>
          <a:p>
            <a:endParaRPr lang="en-US" dirty="0"/>
          </a:p>
          <a:p>
            <a:endParaRPr lang="en-US" dirty="0"/>
          </a:p>
          <a:p>
            <a:endParaRPr lang="en-US" dirty="0"/>
          </a:p>
          <a:p>
            <a:endParaRPr lang="en-US" dirty="0"/>
          </a:p>
          <a:p>
            <a:r>
              <a:rPr lang="en-US" dirty="0"/>
              <a:t>It can be found </a:t>
            </a:r>
            <a:r>
              <a:rPr lang="en-US" dirty="0">
                <a:hlinkClick r:id="rId3"/>
              </a:rPr>
              <a:t>here</a:t>
            </a:r>
            <a:endParaRPr lang="en-US" dirty="0"/>
          </a:p>
        </p:txBody>
      </p:sp>
      <p:sp>
        <p:nvSpPr>
          <p:cNvPr id="4" name="Slide Number Placeholder 3"/>
          <p:cNvSpPr>
            <a:spLocks noGrp="1"/>
          </p:cNvSpPr>
          <p:nvPr>
            <p:ph type="sldNum" sz="quarter" idx="12"/>
          </p:nvPr>
        </p:nvSpPr>
        <p:spPr/>
        <p:txBody>
          <a:bodyPr/>
          <a:lstStyle/>
          <a:p>
            <a:fld id="{7B6F132C-8703-4C22-9486-99D682D71C16}" type="slidenum">
              <a:rPr lang="en-US" smtClean="0"/>
              <a:t>16</a:t>
            </a:fld>
            <a:endParaRPr lang="en-US"/>
          </a:p>
        </p:txBody>
      </p:sp>
      <p:pic>
        <p:nvPicPr>
          <p:cNvPr id="7" name="Picture 6"/>
          <p:cNvPicPr>
            <a:picLocks noChangeAspect="1"/>
          </p:cNvPicPr>
          <p:nvPr/>
        </p:nvPicPr>
        <p:blipFill>
          <a:blip r:embed="rId4"/>
          <a:stretch>
            <a:fillRect/>
          </a:stretch>
        </p:blipFill>
        <p:spPr>
          <a:xfrm>
            <a:off x="1946589" y="3508272"/>
            <a:ext cx="6058157" cy="1675969"/>
          </a:xfrm>
          <a:prstGeom prst="rect">
            <a:avLst/>
          </a:prstGeom>
          <a:ln>
            <a:solidFill>
              <a:schemeClr val="tx1"/>
            </a:solidFill>
          </a:ln>
        </p:spPr>
      </p:pic>
    </p:spTree>
    <p:extLst>
      <p:ext uri="{BB962C8B-B14F-4D97-AF65-F5344CB8AC3E}">
        <p14:creationId xmlns:p14="http://schemas.microsoft.com/office/powerpoint/2010/main" val="86996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arn(inVertical)">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2</a:t>
            </a:r>
          </a:p>
        </p:txBody>
      </p:sp>
      <p:sp>
        <p:nvSpPr>
          <p:cNvPr id="3" name="Content Placeholder 2"/>
          <p:cNvSpPr>
            <a:spLocks noGrp="1"/>
          </p:cNvSpPr>
          <p:nvPr>
            <p:ph idx="1"/>
          </p:nvPr>
        </p:nvSpPr>
        <p:spPr/>
        <p:txBody>
          <a:bodyPr/>
          <a:lstStyle/>
          <a:p>
            <a:r>
              <a:rPr lang="en-US" dirty="0"/>
              <a:t>Add to the Client-Server code from earlier, logs of Server info, exceptions, etc… </a:t>
            </a:r>
          </a:p>
        </p:txBody>
      </p:sp>
      <p:sp>
        <p:nvSpPr>
          <p:cNvPr id="4" name="Slide Number Placeholder 3"/>
          <p:cNvSpPr>
            <a:spLocks noGrp="1"/>
          </p:cNvSpPr>
          <p:nvPr>
            <p:ph type="sldNum" sz="quarter" idx="12"/>
          </p:nvPr>
        </p:nvSpPr>
        <p:spPr/>
        <p:txBody>
          <a:bodyPr/>
          <a:lstStyle/>
          <a:p>
            <a:fld id="{7B6F132C-8703-4C22-9486-99D682D71C16}" type="slidenum">
              <a:rPr lang="en-US" smtClean="0"/>
              <a:t>17</a:t>
            </a:fld>
            <a:endParaRPr lang="en-US"/>
          </a:p>
        </p:txBody>
      </p:sp>
    </p:spTree>
    <p:extLst>
      <p:ext uri="{BB962C8B-B14F-4D97-AF65-F5344CB8AC3E}">
        <p14:creationId xmlns:p14="http://schemas.microsoft.com/office/powerpoint/2010/main" val="237597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which of the design patterns we have met until now?</a:t>
            </a:r>
          </a:p>
        </p:txBody>
      </p:sp>
      <p:sp>
        <p:nvSpPr>
          <p:cNvPr id="3" name="Content Placeholder 2"/>
          <p:cNvSpPr>
            <a:spLocks noGrp="1"/>
          </p:cNvSpPr>
          <p:nvPr>
            <p:ph idx="1"/>
          </p:nvPr>
        </p:nvSpPr>
        <p:spPr>
          <a:xfrm>
            <a:off x="677334" y="2011680"/>
            <a:ext cx="8824806" cy="4785359"/>
          </a:xfrm>
        </p:spPr>
        <p:txBody>
          <a:bodyPr>
            <a:noAutofit/>
          </a:bodyPr>
          <a:lstStyle/>
          <a:p>
            <a:r>
              <a:rPr lang="en-US" sz="1500" dirty="0"/>
              <a:t>We have three families of design patterns:</a:t>
            </a:r>
          </a:p>
          <a:p>
            <a:pPr lvl="1"/>
            <a:r>
              <a:rPr lang="en-US" sz="1500" dirty="0"/>
              <a:t>Behavioral</a:t>
            </a:r>
          </a:p>
          <a:p>
            <a:pPr lvl="2"/>
            <a:r>
              <a:rPr lang="en-US" sz="1500" kern="0" dirty="0">
                <a:latin typeface="Century" panose="02040604050505020304" pitchFamily="18" charset="0"/>
              </a:rPr>
              <a:t>Command</a:t>
            </a:r>
          </a:p>
          <a:p>
            <a:pPr lvl="2"/>
            <a:r>
              <a:rPr lang="en-US" sz="1500" kern="0" dirty="0">
                <a:latin typeface="Century" panose="02040604050505020304" pitchFamily="18" charset="0"/>
              </a:rPr>
              <a:t>Observer </a:t>
            </a:r>
          </a:p>
          <a:p>
            <a:pPr lvl="2"/>
            <a:r>
              <a:rPr lang="en-US" sz="1500" kern="0" dirty="0">
                <a:latin typeface="Century" panose="02040604050505020304" pitchFamily="18" charset="0"/>
              </a:rPr>
              <a:t>Strategy </a:t>
            </a:r>
          </a:p>
          <a:p>
            <a:pPr lvl="2"/>
            <a:r>
              <a:rPr lang="en-US" sz="1500" dirty="0"/>
              <a:t> </a:t>
            </a:r>
          </a:p>
          <a:p>
            <a:pPr lvl="1"/>
            <a:r>
              <a:rPr lang="en-US" sz="1500" b="1" dirty="0"/>
              <a:t>Structural:</a:t>
            </a:r>
          </a:p>
          <a:p>
            <a:pPr lvl="2"/>
            <a:r>
              <a:rPr lang="en-US" sz="1500" dirty="0">
                <a:latin typeface="Century" panose="02040604050505020304" pitchFamily="18" charset="0"/>
              </a:rPr>
              <a:t>Adapter</a:t>
            </a:r>
          </a:p>
          <a:p>
            <a:pPr lvl="2"/>
            <a:r>
              <a:rPr lang="en-US" sz="1500" dirty="0">
                <a:latin typeface="Century" panose="02040604050505020304" pitchFamily="18" charset="0"/>
              </a:rPr>
              <a:t>Decorator</a:t>
            </a:r>
            <a:endParaRPr lang="en-US" sz="1500" b="1" dirty="0">
              <a:latin typeface="Century" panose="02040604050505020304" pitchFamily="18" charset="0"/>
            </a:endParaRPr>
          </a:p>
          <a:p>
            <a:pPr lvl="2"/>
            <a:endParaRPr lang="en-US" sz="1500" b="1" dirty="0"/>
          </a:p>
          <a:p>
            <a:pPr lvl="1"/>
            <a:r>
              <a:rPr lang="en-US" sz="1500" dirty="0"/>
              <a:t>Creational:</a:t>
            </a:r>
          </a:p>
          <a:p>
            <a:pPr lvl="2"/>
            <a:r>
              <a:rPr lang="en-US" sz="1500" dirty="0">
                <a:latin typeface="Century" panose="02040604050505020304" pitchFamily="18" charset="0"/>
              </a:rPr>
              <a:t>Factory</a:t>
            </a:r>
          </a:p>
          <a:p>
            <a:pPr lvl="2"/>
            <a:r>
              <a:rPr lang="en-US" sz="1500" dirty="0">
                <a:latin typeface="Century" panose="02040604050505020304" pitchFamily="18" charset="0"/>
              </a:rPr>
              <a:t>Singleton</a:t>
            </a:r>
          </a:p>
          <a:p>
            <a:pPr marL="914400" lvl="2" indent="0">
              <a:buNone/>
            </a:pPr>
            <a:endParaRPr lang="en-US" sz="1000" dirty="0">
              <a:latin typeface="Century" panose="02040604050505020304" pitchFamily="18" charset="0"/>
            </a:endParaRPr>
          </a:p>
          <a:p>
            <a:pPr lvl="2"/>
            <a:endParaRPr lang="en-US" sz="1000" dirty="0">
              <a:latin typeface="Century" panose="02040604050505020304" pitchFamily="18" charset="0"/>
            </a:endParaRPr>
          </a:p>
          <a:p>
            <a:pPr lvl="2"/>
            <a:endParaRPr lang="en-US" sz="1000" dirty="0"/>
          </a:p>
          <a:p>
            <a:pPr lvl="1"/>
            <a:endParaRPr lang="en-US" sz="1000" b="1" dirty="0"/>
          </a:p>
        </p:txBody>
      </p:sp>
      <p:sp>
        <p:nvSpPr>
          <p:cNvPr id="4" name="Slide Number Placeholder 3"/>
          <p:cNvSpPr>
            <a:spLocks noGrp="1"/>
          </p:cNvSpPr>
          <p:nvPr>
            <p:ph type="sldNum" sz="quarter" idx="12"/>
          </p:nvPr>
        </p:nvSpPr>
        <p:spPr/>
        <p:txBody>
          <a:bodyPr/>
          <a:lstStyle/>
          <a:p>
            <a:fld id="{7B6F132C-8703-4C22-9486-99D682D71C16}" type="slidenum">
              <a:rPr lang="en-US" smtClean="0"/>
              <a:t>2</a:t>
            </a:fld>
            <a:endParaRPr lang="en-US"/>
          </a:p>
        </p:txBody>
      </p:sp>
    </p:spTree>
    <p:extLst>
      <p:ext uri="{BB962C8B-B14F-4D97-AF65-F5344CB8AC3E}">
        <p14:creationId xmlns:p14="http://schemas.microsoft.com/office/powerpoint/2010/main" val="191329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A7E4F0-60A1-B112-A306-CF3FC17F1332}"/>
              </a:ext>
            </a:extLst>
          </p:cNvPr>
          <p:cNvSpPr txBox="1">
            <a:spLocks/>
          </p:cNvSpPr>
          <p:nvPr/>
        </p:nvSpPr>
        <p:spPr>
          <a:xfrm>
            <a:off x="985969" y="4553712"/>
            <a:ext cx="8288032" cy="1096316"/>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4800" kern="1200">
                <a:solidFill>
                  <a:schemeClr val="accent1"/>
                </a:solidFill>
                <a:latin typeface="+mj-lt"/>
                <a:ea typeface="+mj-ea"/>
                <a:cs typeface="+mj-cs"/>
              </a:rPr>
              <a:t>Decorator Design Pattern</a:t>
            </a:r>
          </a:p>
        </p:txBody>
      </p:sp>
      <p:pic>
        <p:nvPicPr>
          <p:cNvPr id="1026" name="Picture 2" descr="Decorator">
            <a:extLst>
              <a:ext uri="{FF2B5EF4-FFF2-40B4-BE49-F238E27FC236}">
                <a16:creationId xmlns:a16="http://schemas.microsoft.com/office/drawing/2014/main" id="{8225ADA9-543E-2295-462A-C77F1F41FF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490424" y="934222"/>
            <a:ext cx="5279120" cy="32994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8542023" y="6352651"/>
            <a:ext cx="683339" cy="365125"/>
          </a:xfrm>
        </p:spPr>
        <p:txBody>
          <a:bodyPr vert="horz" lIns="91440" tIns="45720" rIns="91440" bIns="45720" rtlCol="0" anchor="ctr">
            <a:normAutofit/>
          </a:bodyPr>
          <a:lstStyle/>
          <a:p>
            <a:pPr defTabSz="914400">
              <a:spcAft>
                <a:spcPts val="600"/>
              </a:spcAft>
            </a:pPr>
            <a:fld id="{7B6F132C-8703-4C22-9486-99D682D71C16}" type="slidenum">
              <a:rPr lang="en-US" smtClean="0"/>
              <a:pPr defTabSz="914400">
                <a:spcAft>
                  <a:spcPts val="600"/>
                </a:spcAft>
              </a:pPr>
              <a:t>3</a:t>
            </a:fld>
            <a:endParaRPr lang="en-US"/>
          </a:p>
        </p:txBody>
      </p:sp>
    </p:spTree>
    <p:extLst>
      <p:ext uri="{BB962C8B-B14F-4D97-AF65-F5344CB8AC3E}">
        <p14:creationId xmlns:p14="http://schemas.microsoft.com/office/powerpoint/2010/main" val="117123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Advanced Topics in Programming</a:t>
            </a:r>
          </a:p>
        </p:txBody>
      </p:sp>
      <p:sp>
        <p:nvSpPr>
          <p:cNvPr id="3" name="Subtitle 2"/>
          <p:cNvSpPr>
            <a:spLocks noGrp="1"/>
          </p:cNvSpPr>
          <p:nvPr>
            <p:ph type="subTitle" idx="1"/>
          </p:nvPr>
        </p:nvSpPr>
        <p:spPr/>
        <p:txBody>
          <a:bodyPr/>
          <a:lstStyle/>
          <a:p>
            <a:pPr algn="l"/>
            <a:r>
              <a:rPr lang="en-US" dirty="0"/>
              <a:t>Lab 7 – Client-Server – Multithreaded</a:t>
            </a:r>
          </a:p>
        </p:txBody>
      </p:sp>
      <p:sp>
        <p:nvSpPr>
          <p:cNvPr id="4" name="Slide Number Placeholder 3"/>
          <p:cNvSpPr>
            <a:spLocks noGrp="1"/>
          </p:cNvSpPr>
          <p:nvPr>
            <p:ph type="sldNum" sz="quarter" idx="12"/>
          </p:nvPr>
        </p:nvSpPr>
        <p:spPr/>
        <p:txBody>
          <a:bodyPr/>
          <a:lstStyle/>
          <a:p>
            <a:fld id="{7B6F132C-8703-4C22-9486-99D682D71C16}" type="slidenum">
              <a:rPr lang="en-US" smtClean="0"/>
              <a:t>4</a:t>
            </a:fld>
            <a:endParaRPr lang="en-US"/>
          </a:p>
        </p:txBody>
      </p:sp>
    </p:spTree>
    <p:extLst>
      <p:ext uri="{BB962C8B-B14F-4D97-AF65-F5344CB8AC3E}">
        <p14:creationId xmlns:p14="http://schemas.microsoft.com/office/powerpoint/2010/main" val="246020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Recap</a:t>
            </a:r>
          </a:p>
        </p:txBody>
      </p:sp>
      <p:sp>
        <p:nvSpPr>
          <p:cNvPr id="4" name="Slide Number Placeholder 3"/>
          <p:cNvSpPr>
            <a:spLocks noGrp="1"/>
          </p:cNvSpPr>
          <p:nvPr>
            <p:ph type="sldNum" sz="quarter" idx="12"/>
          </p:nvPr>
        </p:nvSpPr>
        <p:spPr/>
        <p:txBody>
          <a:bodyPr/>
          <a:lstStyle/>
          <a:p>
            <a:fld id="{7B6F132C-8703-4C22-9486-99D682D71C16}" type="slidenum">
              <a:rPr lang="en-US" smtClean="0"/>
              <a:t>5</a:t>
            </a:fld>
            <a:endParaRPr lang="en-US"/>
          </a:p>
        </p:txBody>
      </p:sp>
    </p:spTree>
    <p:extLst>
      <p:ext uri="{BB962C8B-B14F-4D97-AF65-F5344CB8AC3E}">
        <p14:creationId xmlns:p14="http://schemas.microsoft.com/office/powerpoint/2010/main" val="12088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Recap</a:t>
            </a:r>
          </a:p>
        </p:txBody>
      </p:sp>
      <p:sp>
        <p:nvSpPr>
          <p:cNvPr id="4" name="Slide Number Placeholder 3"/>
          <p:cNvSpPr>
            <a:spLocks noGrp="1"/>
          </p:cNvSpPr>
          <p:nvPr>
            <p:ph type="sldNum" sz="quarter" idx="12"/>
          </p:nvPr>
        </p:nvSpPr>
        <p:spPr/>
        <p:txBody>
          <a:bodyPr/>
          <a:lstStyle/>
          <a:p>
            <a:fld id="{7B6F132C-8703-4C22-9486-99D682D71C16}" type="slidenum">
              <a:rPr lang="en-US" smtClean="0"/>
              <a:t>6</a:t>
            </a:fld>
            <a:endParaRPr lang="en-US"/>
          </a:p>
        </p:txBody>
      </p:sp>
      <p:pic>
        <p:nvPicPr>
          <p:cNvPr id="5" name="מציין מיקום תוכן 4" descr="תמונה שמכילה אובייקט, שעון&#10;&#10;התיאור נוצר באופן אוטומטי">
            <a:extLst>
              <a:ext uri="{FF2B5EF4-FFF2-40B4-BE49-F238E27FC236}">
                <a16:creationId xmlns:a16="http://schemas.microsoft.com/office/drawing/2014/main" id="{CBAD9996-E182-438E-94F9-BF35E946797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5306"/>
          <a:stretch/>
        </p:blipFill>
        <p:spPr>
          <a:xfrm>
            <a:off x="1261624" y="1787548"/>
            <a:ext cx="7428088" cy="4763317"/>
          </a:xfrm>
          <a:prstGeom prst="rect">
            <a:avLst/>
          </a:prstGeom>
        </p:spPr>
      </p:pic>
    </p:spTree>
    <p:extLst>
      <p:ext uri="{BB962C8B-B14F-4D97-AF65-F5344CB8AC3E}">
        <p14:creationId xmlns:p14="http://schemas.microsoft.com/office/powerpoint/2010/main" val="203372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Recap</a:t>
            </a:r>
          </a:p>
        </p:txBody>
      </p:sp>
      <p:sp>
        <p:nvSpPr>
          <p:cNvPr id="3" name="Content Placeholder 2"/>
          <p:cNvSpPr>
            <a:spLocks noGrp="1"/>
          </p:cNvSpPr>
          <p:nvPr>
            <p:ph idx="1"/>
          </p:nvPr>
        </p:nvSpPr>
        <p:spPr/>
        <p:txBody>
          <a:bodyPr/>
          <a:lstStyle/>
          <a:p>
            <a:r>
              <a:rPr lang="en-US" dirty="0"/>
              <a:t>We already know that</a:t>
            </a:r>
          </a:p>
          <a:p>
            <a:pPr lvl="1"/>
            <a:r>
              <a:rPr lang="en-US" dirty="0"/>
              <a:t>The combination of server IP and Port number represents a single functionality</a:t>
            </a:r>
          </a:p>
          <a:p>
            <a:pPr lvl="1"/>
            <a:r>
              <a:rPr lang="en-US" dirty="0"/>
              <a:t>A single Socket can communicate with no more than one socket</a:t>
            </a:r>
          </a:p>
          <a:p>
            <a:endParaRPr lang="en-US" dirty="0"/>
          </a:p>
          <a:p>
            <a:r>
              <a:rPr lang="en-US" dirty="0"/>
              <a:t>Problem:</a:t>
            </a:r>
          </a:p>
          <a:p>
            <a:pPr lvl="1"/>
            <a:r>
              <a:rPr lang="en-US" dirty="0"/>
              <a:t>How can a server handle </a:t>
            </a:r>
            <a:r>
              <a:rPr lang="en-US" b="1" dirty="0"/>
              <a:t>multiple</a:t>
            </a:r>
            <a:r>
              <a:rPr lang="en-US" dirty="0"/>
              <a:t> clients in the same port </a:t>
            </a:r>
            <a:r>
              <a:rPr lang="en-US" b="1" dirty="0"/>
              <a:t>efficiently</a:t>
            </a:r>
            <a:r>
              <a:rPr lang="en-US" dirty="0"/>
              <a:t>?</a:t>
            </a:r>
          </a:p>
          <a:p>
            <a:r>
              <a:rPr lang="en-US" dirty="0"/>
              <a:t>Solution:</a:t>
            </a:r>
          </a:p>
          <a:p>
            <a:pPr lvl="1"/>
            <a:r>
              <a:rPr lang="en-US" b="1" dirty="0"/>
              <a:t>Use Threads!</a:t>
            </a:r>
          </a:p>
        </p:txBody>
      </p:sp>
      <p:sp>
        <p:nvSpPr>
          <p:cNvPr id="4" name="Slide Number Placeholder 3"/>
          <p:cNvSpPr>
            <a:spLocks noGrp="1"/>
          </p:cNvSpPr>
          <p:nvPr>
            <p:ph type="sldNum" sz="quarter" idx="12"/>
          </p:nvPr>
        </p:nvSpPr>
        <p:spPr/>
        <p:txBody>
          <a:bodyPr/>
          <a:lstStyle/>
          <a:p>
            <a:fld id="{7B6F132C-8703-4C22-9486-99D682D71C16}" type="slidenum">
              <a:rPr lang="en-US" smtClean="0"/>
              <a:t>7</a:t>
            </a:fld>
            <a:endParaRPr lang="en-US"/>
          </a:p>
        </p:txBody>
      </p:sp>
    </p:spTree>
    <p:extLst>
      <p:ext uri="{BB962C8B-B14F-4D97-AF65-F5344CB8AC3E}">
        <p14:creationId xmlns:p14="http://schemas.microsoft.com/office/powerpoint/2010/main" val="215675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4" name="Slide Number Placeholder 3"/>
          <p:cNvSpPr>
            <a:spLocks noGrp="1"/>
          </p:cNvSpPr>
          <p:nvPr>
            <p:ph type="sldNum" sz="quarter" idx="12"/>
          </p:nvPr>
        </p:nvSpPr>
        <p:spPr/>
        <p:txBody>
          <a:bodyPr/>
          <a:lstStyle/>
          <a:p>
            <a:fld id="{7B6F132C-8703-4C22-9486-99D682D71C16}" type="slidenum">
              <a:rPr lang="en-US" smtClean="0"/>
              <a:t>8</a:t>
            </a:fld>
            <a:endParaRPr lang="en-US"/>
          </a:p>
        </p:txBody>
      </p:sp>
    </p:spTree>
    <p:extLst>
      <p:ext uri="{BB962C8B-B14F-4D97-AF65-F5344CB8AC3E}">
        <p14:creationId xmlns:p14="http://schemas.microsoft.com/office/powerpoint/2010/main" val="429291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3" name="Content Placeholder 2"/>
          <p:cNvSpPr>
            <a:spLocks noGrp="1"/>
          </p:cNvSpPr>
          <p:nvPr>
            <p:ph idx="1"/>
          </p:nvPr>
        </p:nvSpPr>
        <p:spPr/>
        <p:txBody>
          <a:bodyPr/>
          <a:lstStyle/>
          <a:p>
            <a:r>
              <a:rPr lang="en-US" dirty="0"/>
              <a:t>Executes a sequence of program instructions</a:t>
            </a:r>
          </a:p>
          <a:p>
            <a:r>
              <a:rPr lang="en-US" dirty="0"/>
              <a:t>Every computer process contains</a:t>
            </a:r>
            <a:r>
              <a:rPr lang="en-US" b="1" dirty="0"/>
              <a:t> at least </a:t>
            </a:r>
            <a:r>
              <a:rPr lang="en-US" dirty="0"/>
              <a:t>one thread</a:t>
            </a:r>
          </a:p>
          <a:p>
            <a:r>
              <a:rPr lang="en-US" dirty="0"/>
              <a:t>Thread can create threads!</a:t>
            </a:r>
          </a:p>
          <a:p>
            <a:r>
              <a:rPr lang="en-US" dirty="0"/>
              <a:t>The threads execution is being scheduled by a scheduler </a:t>
            </a:r>
          </a:p>
          <a:p>
            <a:r>
              <a:rPr lang="en-US" dirty="0"/>
              <a:t>The threads will not always run in a sequential order!</a:t>
            </a:r>
          </a:p>
        </p:txBody>
      </p:sp>
      <p:sp>
        <p:nvSpPr>
          <p:cNvPr id="4" name="Slide Number Placeholder 3"/>
          <p:cNvSpPr>
            <a:spLocks noGrp="1"/>
          </p:cNvSpPr>
          <p:nvPr>
            <p:ph type="sldNum" sz="quarter" idx="12"/>
          </p:nvPr>
        </p:nvSpPr>
        <p:spPr/>
        <p:txBody>
          <a:bodyPr/>
          <a:lstStyle/>
          <a:p>
            <a:fld id="{7B6F132C-8703-4C22-9486-99D682D71C16}" type="slidenum">
              <a:rPr lang="en-US" smtClean="0"/>
              <a:t>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021" y="1509823"/>
            <a:ext cx="4494914" cy="3371186"/>
          </a:xfrm>
          <a:prstGeom prst="rect">
            <a:avLst/>
          </a:prstGeom>
        </p:spPr>
      </p:pic>
    </p:spTree>
    <p:extLst>
      <p:ext uri="{BB962C8B-B14F-4D97-AF65-F5344CB8AC3E}">
        <p14:creationId xmlns:p14="http://schemas.microsoft.com/office/powerpoint/2010/main" val="123853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3795</TotalTime>
  <Words>919</Words>
  <Application>Microsoft Office PowerPoint</Application>
  <PresentationFormat>Widescreen</PresentationFormat>
  <Paragraphs>145</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vt:lpstr>
      <vt:lpstr>Söhne</vt:lpstr>
      <vt:lpstr>Trebuchet MS</vt:lpstr>
      <vt:lpstr>Wingdings 3</vt:lpstr>
      <vt:lpstr>Facet</vt:lpstr>
      <vt:lpstr>Advanced Topics in Programming Lab 7 – Client-Server – Multithreaded</vt:lpstr>
      <vt:lpstr>So which of the design patterns we have met until now?</vt:lpstr>
      <vt:lpstr>PowerPoint Presentation</vt:lpstr>
      <vt:lpstr>Advanced Topics in Programming</vt:lpstr>
      <vt:lpstr>Client-Server Recap</vt:lpstr>
      <vt:lpstr>Client-Server Recap</vt:lpstr>
      <vt:lpstr>Client-Server Recap</vt:lpstr>
      <vt:lpstr>Threads</vt:lpstr>
      <vt:lpstr>Threads</vt:lpstr>
      <vt:lpstr>Threads - Question</vt:lpstr>
      <vt:lpstr>Multiple Client Handling</vt:lpstr>
      <vt:lpstr>Multiple Client Handling</vt:lpstr>
      <vt:lpstr>Lab exercise 1</vt:lpstr>
      <vt:lpstr>Log4j2</vt:lpstr>
      <vt:lpstr>Log4j2</vt:lpstr>
      <vt:lpstr>Log4j2 – import using Maven</vt:lpstr>
      <vt:lpstr>Lab exercise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רותם לב להמן</dc:creator>
  <cp:lastModifiedBy>nitay yakoby</cp:lastModifiedBy>
  <cp:revision>321</cp:revision>
  <dcterms:created xsi:type="dcterms:W3CDTF">2021-03-13T09:24:47Z</dcterms:created>
  <dcterms:modified xsi:type="dcterms:W3CDTF">2023-05-02T09:21:13Z</dcterms:modified>
</cp:coreProperties>
</file>