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78" r:id="rId3"/>
    <p:sldId id="279" r:id="rId4"/>
    <p:sldId id="319" r:id="rId5"/>
    <p:sldId id="280" r:id="rId6"/>
    <p:sldId id="284" r:id="rId7"/>
    <p:sldId id="260" r:id="rId8"/>
    <p:sldId id="286" r:id="rId9"/>
    <p:sldId id="287" r:id="rId10"/>
    <p:sldId id="288" r:id="rId11"/>
    <p:sldId id="289" r:id="rId12"/>
    <p:sldId id="290" r:id="rId13"/>
    <p:sldId id="291" r:id="rId14"/>
    <p:sldId id="292" r:id="rId15"/>
    <p:sldId id="293" r:id="rId16"/>
    <p:sldId id="283" r:id="rId17"/>
    <p:sldId id="295" r:id="rId18"/>
    <p:sldId id="28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10" r:id="rId33"/>
    <p:sldId id="311" r:id="rId34"/>
    <p:sldId id="312" r:id="rId35"/>
    <p:sldId id="313" r:id="rId36"/>
    <p:sldId id="314" r:id="rId37"/>
    <p:sldId id="315" r:id="rId38"/>
    <p:sldId id="316" r:id="rId39"/>
    <p:sldId id="317" r:id="rId40"/>
    <p:sldId id="31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638" autoAdjust="0"/>
  </p:normalViewPr>
  <p:slideViewPr>
    <p:cSldViewPr snapToGrid="0" showGuides="1">
      <p:cViewPr>
        <p:scale>
          <a:sx n="75" d="100"/>
          <a:sy n="75" d="100"/>
        </p:scale>
        <p:origin x="9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91AA8-2F45-4CB5-B0C0-8C3F889DB1E7}" type="datetimeFigureOut">
              <a:rPr lang="en-IL" smtClean="0"/>
              <a:t>16/05/2023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C6B1A-637E-414B-90FE-FBF5B3A82BEF}" type="slidenum">
              <a:rPr lang="en-IL" smtClean="0"/>
              <a:t>‹#›</a:t>
            </a:fld>
            <a:endParaRPr lang="en-IL"/>
          </a:p>
        </p:txBody>
      </p:sp>
    </p:spTree>
    <p:extLst>
      <p:ext uri="{BB962C8B-B14F-4D97-AF65-F5344CB8AC3E}">
        <p14:creationId xmlns:p14="http://schemas.microsoft.com/office/powerpoint/2010/main" val="298728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הרעיון של ליסינרס זה שגם הצד המקשיב וגם הצד שמספק שירות למקשיב יהיו מסונכרנים בינהם עם מתודות מסוימות, כלומר כאשר יש שינוי בצד שמקשיבים לו אז הצד המקשיב חייב להיות מסונכרן ובאמת לפעול בהתאם לשינויים.</a:t>
            </a:r>
          </a:p>
          <a:p>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2</a:t>
            </a:fld>
            <a:endParaRPr lang="en-IL"/>
          </a:p>
        </p:txBody>
      </p:sp>
    </p:spTree>
    <p:extLst>
      <p:ext uri="{BB962C8B-B14F-4D97-AF65-F5344CB8AC3E}">
        <p14:creationId xmlns:p14="http://schemas.microsoft.com/office/powerpoint/2010/main" val="3302776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דוגמה מעצבנת טיפה אבל במקרה שלנו ב</a:t>
            </a:r>
            <a:r>
              <a:rPr lang="en-US" dirty="0"/>
              <a:t>java </a:t>
            </a:r>
            <a:r>
              <a:rPr lang="he-IL" dirty="0"/>
              <a:t> אין ירושה מרובה</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16</a:t>
            </a:fld>
            <a:endParaRPr lang="en-IL"/>
          </a:p>
        </p:txBody>
      </p:sp>
    </p:spTree>
    <p:extLst>
      <p:ext uri="{BB962C8B-B14F-4D97-AF65-F5344CB8AC3E}">
        <p14:creationId xmlns:p14="http://schemas.microsoft.com/office/powerpoint/2010/main" val="251516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18</a:t>
            </a:fld>
            <a:endParaRPr lang="en-IL"/>
          </a:p>
        </p:txBody>
      </p:sp>
    </p:spTree>
    <p:extLst>
      <p:ext uri="{BB962C8B-B14F-4D97-AF65-F5344CB8AC3E}">
        <p14:creationId xmlns:p14="http://schemas.microsoft.com/office/powerpoint/2010/main" val="137687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20</a:t>
            </a:fld>
            <a:endParaRPr lang="en-IL"/>
          </a:p>
        </p:txBody>
      </p:sp>
    </p:spTree>
    <p:extLst>
      <p:ext uri="{BB962C8B-B14F-4D97-AF65-F5344CB8AC3E}">
        <p14:creationId xmlns:p14="http://schemas.microsoft.com/office/powerpoint/2010/main" val="143395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26</a:t>
            </a:fld>
            <a:endParaRPr lang="en-IL"/>
          </a:p>
        </p:txBody>
      </p:sp>
    </p:spTree>
    <p:extLst>
      <p:ext uri="{BB962C8B-B14F-4D97-AF65-F5344CB8AC3E}">
        <p14:creationId xmlns:p14="http://schemas.microsoft.com/office/powerpoint/2010/main" val="4134505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29</a:t>
            </a:fld>
            <a:endParaRPr lang="en-IL"/>
          </a:p>
        </p:txBody>
      </p:sp>
    </p:spTree>
    <p:extLst>
      <p:ext uri="{BB962C8B-B14F-4D97-AF65-F5344CB8AC3E}">
        <p14:creationId xmlns:p14="http://schemas.microsoft.com/office/powerpoint/2010/main" val="130060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נציג דיאגרמת </a:t>
            </a:r>
            <a:r>
              <a:rPr lang="en-US" dirty="0" err="1"/>
              <a:t>uml</a:t>
            </a:r>
            <a:r>
              <a:rPr lang="he-IL" dirty="0"/>
              <a:t> בסיסית של האובסרבר דיזיין פטרן. בעצם הסאבג'קט מכיל בתוכו את כל הצופים בו</a:t>
            </a:r>
          </a:p>
          <a:p>
            <a:pPr algn="r" rtl="1"/>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3</a:t>
            </a:fld>
            <a:endParaRPr lang="en-IL"/>
          </a:p>
        </p:txBody>
      </p:sp>
    </p:spTree>
    <p:extLst>
      <p:ext uri="{BB962C8B-B14F-4D97-AF65-F5344CB8AC3E}">
        <p14:creationId xmlns:p14="http://schemas.microsoft.com/office/powerpoint/2010/main" val="208375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בעצם כאשר אובייקט מסוג אובסרבל משתנה הוא רוצה להשתמש במתודה של </a:t>
            </a:r>
            <a:r>
              <a:rPr lang="en-US" dirty="0"/>
              <a:t> update </a:t>
            </a:r>
            <a:r>
              <a:rPr lang="he-IL" dirty="0"/>
              <a:t>של אותו צופה</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4</a:t>
            </a:fld>
            <a:endParaRPr lang="en-IL"/>
          </a:p>
        </p:txBody>
      </p:sp>
    </p:spTree>
    <p:extLst>
      <p:ext uri="{BB962C8B-B14F-4D97-AF65-F5344CB8AC3E}">
        <p14:creationId xmlns:p14="http://schemas.microsoft.com/office/powerpoint/2010/main" val="106467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ניתן לראות דוגמאות לשני סוגי האובייקטים בשימוש טרדים. כאמור המטרה בסוף זה לעדכן את כולם באופן מקבילי מה שחוסך לנו בזמן בעצם.</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5</a:t>
            </a:fld>
            <a:endParaRPr lang="en-IL"/>
          </a:p>
        </p:txBody>
      </p:sp>
    </p:spTree>
    <p:extLst>
      <p:ext uri="{BB962C8B-B14F-4D97-AF65-F5344CB8AC3E}">
        <p14:creationId xmlns:p14="http://schemas.microsoft.com/office/powerpoint/2010/main" val="226438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כמובן שאפשר גם להגדיר בעצמינו את הממשק של </a:t>
            </a:r>
            <a:r>
              <a:rPr lang="en-US" dirty="0"/>
              <a:t>observer</a:t>
            </a:r>
            <a:r>
              <a:rPr lang="he-IL" dirty="0"/>
              <a:t> ולא להסתמך על מה שיש ב</a:t>
            </a:r>
            <a:r>
              <a:rPr lang="en-US" dirty="0"/>
              <a:t>-</a:t>
            </a:r>
            <a:r>
              <a:rPr lang="he-IL" dirty="0"/>
              <a:t> </a:t>
            </a:r>
            <a:r>
              <a:rPr lang="en-US" dirty="0"/>
              <a:t>java</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6</a:t>
            </a:fld>
            <a:endParaRPr lang="en-IL"/>
          </a:p>
        </p:txBody>
      </p:sp>
    </p:spTree>
    <p:extLst>
      <p:ext uri="{BB962C8B-B14F-4D97-AF65-F5344CB8AC3E}">
        <p14:creationId xmlns:p14="http://schemas.microsoft.com/office/powerpoint/2010/main" val="316709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במקרה שלנו פה החתול הוא </a:t>
            </a:r>
            <a:r>
              <a:rPr lang="en-US" dirty="0"/>
              <a:t>observable</a:t>
            </a:r>
            <a:r>
              <a:rPr lang="he-IL" dirty="0"/>
              <a:t>. </a:t>
            </a:r>
          </a:p>
          <a:p>
            <a:pPr algn="r" rtl="1"/>
            <a:r>
              <a:rPr lang="he-IL" dirty="0"/>
              <a:t>שימו לב להערה האדומה שמראה שהפונקציה של מחיקה צריכה להיות מסונכרנת </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10</a:t>
            </a:fld>
            <a:endParaRPr lang="en-IL"/>
          </a:p>
        </p:txBody>
      </p:sp>
    </p:spTree>
    <p:extLst>
      <p:ext uri="{BB962C8B-B14F-4D97-AF65-F5344CB8AC3E}">
        <p14:creationId xmlns:p14="http://schemas.microsoft.com/office/powerpoint/2010/main" val="40046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דוגמה לזה שאנחנו משתמשים בעצם ב</a:t>
            </a:r>
            <a:r>
              <a:rPr lang="en-US" dirty="0"/>
              <a:t>class built in </a:t>
            </a:r>
            <a:r>
              <a:rPr lang="he-IL" dirty="0"/>
              <a:t> של </a:t>
            </a:r>
            <a:r>
              <a:rPr lang="en-US" dirty="0"/>
              <a:t>observable</a:t>
            </a:r>
            <a:r>
              <a:rPr lang="he-IL" dirty="0"/>
              <a:t> </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12</a:t>
            </a:fld>
            <a:endParaRPr lang="en-IL"/>
          </a:p>
        </p:txBody>
      </p:sp>
    </p:spTree>
    <p:extLst>
      <p:ext uri="{BB962C8B-B14F-4D97-AF65-F5344CB8AC3E}">
        <p14:creationId xmlns:p14="http://schemas.microsoft.com/office/powerpoint/2010/main" val="726139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דיברנו </a:t>
            </a:r>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13</a:t>
            </a:fld>
            <a:endParaRPr lang="en-IL"/>
          </a:p>
        </p:txBody>
      </p:sp>
    </p:spTree>
    <p:extLst>
      <p:ext uri="{BB962C8B-B14F-4D97-AF65-F5344CB8AC3E}">
        <p14:creationId xmlns:p14="http://schemas.microsoft.com/office/powerpoint/2010/main" val="1288612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47C6B1A-637E-414B-90FE-FBF5B3A82BEF}" type="slidenum">
              <a:rPr lang="en-IL" smtClean="0"/>
              <a:t>15</a:t>
            </a:fld>
            <a:endParaRPr lang="en-IL"/>
          </a:p>
        </p:txBody>
      </p:sp>
    </p:spTree>
    <p:extLst>
      <p:ext uri="{BB962C8B-B14F-4D97-AF65-F5344CB8AC3E}">
        <p14:creationId xmlns:p14="http://schemas.microsoft.com/office/powerpoint/2010/main" val="116802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136975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67560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289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961436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544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1609568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1033081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150600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5886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4B020-A4D3-4B7E-BE07-42F01BC3D750}" type="datetimeFigureOut">
              <a:rPr lang="en-IL" smtClean="0"/>
              <a:t>16/05/2023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234294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4B020-A4D3-4B7E-BE07-42F01BC3D750}" type="datetimeFigureOut">
              <a:rPr lang="en-IL" smtClean="0"/>
              <a:t>16/05/2023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5596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4B020-A4D3-4B7E-BE07-42F01BC3D750}" type="datetimeFigureOut">
              <a:rPr lang="en-IL" smtClean="0"/>
              <a:t>16/05/2023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344104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4B020-A4D3-4B7E-BE07-42F01BC3D750}" type="datetimeFigureOut">
              <a:rPr lang="en-IL" smtClean="0"/>
              <a:t>16/05/2023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99700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4B020-A4D3-4B7E-BE07-42F01BC3D750}" type="datetimeFigureOut">
              <a:rPr lang="en-IL" smtClean="0"/>
              <a:t>16/05/2023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230971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4B020-A4D3-4B7E-BE07-42F01BC3D750}" type="datetimeFigureOut">
              <a:rPr lang="en-IL" smtClean="0"/>
              <a:t>16/05/2023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297193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4B020-A4D3-4B7E-BE07-42F01BC3D750}" type="datetimeFigureOut">
              <a:rPr lang="en-IL" smtClean="0"/>
              <a:t>16/05/2023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41A4C69-ADAA-4430-9FA2-3CC38BB524C8}" type="slidenum">
              <a:rPr lang="en-IL" smtClean="0"/>
              <a:t>‹#›</a:t>
            </a:fld>
            <a:endParaRPr lang="en-IL"/>
          </a:p>
        </p:txBody>
      </p:sp>
    </p:spTree>
    <p:extLst>
      <p:ext uri="{BB962C8B-B14F-4D97-AF65-F5344CB8AC3E}">
        <p14:creationId xmlns:p14="http://schemas.microsoft.com/office/powerpoint/2010/main" val="234849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34B020-A4D3-4B7E-BE07-42F01BC3D750}" type="datetimeFigureOut">
              <a:rPr lang="en-IL" smtClean="0"/>
              <a:t>16/05/2023</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1A4C69-ADAA-4430-9FA2-3CC38BB524C8}" type="slidenum">
              <a:rPr lang="en-IL" smtClean="0"/>
              <a:t>‹#›</a:t>
            </a:fld>
            <a:endParaRPr lang="en-IL"/>
          </a:p>
        </p:txBody>
      </p:sp>
    </p:spTree>
    <p:extLst>
      <p:ext uri="{BB962C8B-B14F-4D97-AF65-F5344CB8AC3E}">
        <p14:creationId xmlns:p14="http://schemas.microsoft.com/office/powerpoint/2010/main" val="1609381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avapapers.com/design-patterns/factory-method-patte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java/util/Observer.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95BA-F8BF-2F06-C3AE-AB016DC3FE32}"/>
              </a:ext>
            </a:extLst>
          </p:cNvPr>
          <p:cNvSpPr>
            <a:spLocks noGrp="1"/>
          </p:cNvSpPr>
          <p:nvPr>
            <p:ph type="ctrTitle"/>
          </p:nvPr>
        </p:nvSpPr>
        <p:spPr/>
        <p:txBody>
          <a:bodyPr>
            <a:normAutofit fontScale="90000"/>
          </a:bodyPr>
          <a:lstStyle/>
          <a:p>
            <a:r>
              <a:rPr lang="en-US" dirty="0"/>
              <a:t>Advanced Topics in Programming</a:t>
            </a:r>
            <a:br>
              <a:rPr lang="en-US" dirty="0"/>
            </a:br>
            <a:r>
              <a:rPr lang="en-US" sz="6000" dirty="0"/>
              <a:t>Lab 9.5 – Design patterns</a:t>
            </a:r>
            <a:endParaRPr lang="en-IL" dirty="0"/>
          </a:p>
        </p:txBody>
      </p:sp>
      <p:sp>
        <p:nvSpPr>
          <p:cNvPr id="3" name="Subtitle 2">
            <a:extLst>
              <a:ext uri="{FF2B5EF4-FFF2-40B4-BE49-F238E27FC236}">
                <a16:creationId xmlns:a16="http://schemas.microsoft.com/office/drawing/2014/main" id="{3CCBCE6D-C3E6-99A7-F96C-E856BB7925E0}"/>
              </a:ext>
            </a:extLst>
          </p:cNvPr>
          <p:cNvSpPr>
            <a:spLocks noGrp="1"/>
          </p:cNvSpPr>
          <p:nvPr>
            <p:ph type="subTitle" idx="1"/>
          </p:nvPr>
        </p:nvSpPr>
        <p:spPr/>
        <p:txBody>
          <a:bodyPr/>
          <a:lstStyle/>
          <a:p>
            <a:r>
              <a:rPr lang="en-US" dirty="0"/>
              <a:t>Slides by Dr Marina Litvak</a:t>
            </a:r>
            <a:endParaRPr lang="en-IL" dirty="0"/>
          </a:p>
        </p:txBody>
      </p:sp>
    </p:spTree>
    <p:extLst>
      <p:ext uri="{BB962C8B-B14F-4D97-AF65-F5344CB8AC3E}">
        <p14:creationId xmlns:p14="http://schemas.microsoft.com/office/powerpoint/2010/main" val="246580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33400"/>
          </a:xfrm>
        </p:spPr>
        <p:txBody>
          <a:bodyPr>
            <a:normAutofit fontScale="90000"/>
          </a:bodyPr>
          <a:lstStyle/>
          <a:p>
            <a:r>
              <a:rPr lang="en-US" dirty="0"/>
              <a:t>Subject/Observable</a:t>
            </a:r>
          </a:p>
        </p:txBody>
      </p:sp>
      <p:sp>
        <p:nvSpPr>
          <p:cNvPr id="5" name="Content Placeholder 4"/>
          <p:cNvSpPr>
            <a:spLocks noGrp="1"/>
          </p:cNvSpPr>
          <p:nvPr>
            <p:ph idx="1"/>
          </p:nvPr>
        </p:nvSpPr>
        <p:spPr>
          <a:xfrm>
            <a:off x="1981200" y="914400"/>
            <a:ext cx="8229600" cy="5943600"/>
          </a:xfrm>
        </p:spPr>
        <p:txBody>
          <a:bodyPr>
            <a:normAutofit fontScale="40000" lnSpcReduction="20000"/>
          </a:bodyPr>
          <a:lstStyle/>
          <a:p>
            <a:pPr>
              <a:buNone/>
            </a:pPr>
            <a:r>
              <a:rPr lang="en-US" b="1" dirty="0"/>
              <a:t>public class Cat extends Thread {</a:t>
            </a:r>
          </a:p>
          <a:p>
            <a:pPr>
              <a:buNone/>
            </a:pPr>
            <a:r>
              <a:rPr lang="en-US" dirty="0"/>
              <a:t>	</a:t>
            </a:r>
          </a:p>
          <a:p>
            <a:pPr>
              <a:buNone/>
            </a:pPr>
            <a:r>
              <a:rPr lang="en-US" b="1" dirty="0"/>
              <a:t>	</a:t>
            </a:r>
            <a:r>
              <a:rPr lang="nb-NO" b="1" dirty="0">
                <a:solidFill>
                  <a:srgbClr val="FF0000"/>
                </a:solidFill>
              </a:rPr>
              <a:t>private Vector&lt;Observer&gt; list = new Vector&lt;Observer&gt;();  </a:t>
            </a:r>
            <a:r>
              <a:rPr lang="en-US" dirty="0"/>
              <a:t>//vector is synchronized</a:t>
            </a:r>
            <a:endParaRPr lang="nb-NO" b="1" dirty="0"/>
          </a:p>
          <a:p>
            <a:pPr>
              <a:buNone/>
            </a:pPr>
            <a:endParaRPr lang="en-US" dirty="0"/>
          </a:p>
          <a:p>
            <a:pPr>
              <a:buNone/>
            </a:pPr>
            <a:r>
              <a:rPr lang="en-US" b="1" dirty="0"/>
              <a:t>	public Cat (name){ super(name); </a:t>
            </a:r>
            <a:r>
              <a:rPr lang="en-US" dirty="0"/>
              <a:t>}</a:t>
            </a:r>
          </a:p>
          <a:p>
            <a:pPr>
              <a:buNone/>
            </a:pPr>
            <a:endParaRPr lang="en-US" dirty="0"/>
          </a:p>
          <a:p>
            <a:pPr>
              <a:buNone/>
            </a:pPr>
            <a:r>
              <a:rPr lang="en-US" b="1" dirty="0"/>
              <a:t>	</a:t>
            </a:r>
            <a:r>
              <a:rPr lang="en-US" b="1" dirty="0">
                <a:solidFill>
                  <a:srgbClr val="FF0000"/>
                </a:solidFill>
              </a:rPr>
              <a:t>public void </a:t>
            </a:r>
            <a:r>
              <a:rPr lang="en-US" b="1" dirty="0" err="1">
                <a:solidFill>
                  <a:srgbClr val="FF0000"/>
                </a:solidFill>
              </a:rPr>
              <a:t>registerObserver</a:t>
            </a:r>
            <a:r>
              <a:rPr lang="en-US" b="1" dirty="0">
                <a:solidFill>
                  <a:srgbClr val="FF0000"/>
                </a:solidFill>
              </a:rPr>
              <a:t>(Observer l){</a:t>
            </a:r>
            <a:r>
              <a:rPr lang="en-US" b="1" dirty="0" err="1">
                <a:solidFill>
                  <a:srgbClr val="FF0000"/>
                </a:solidFill>
              </a:rPr>
              <a:t>list.add</a:t>
            </a:r>
            <a:r>
              <a:rPr lang="en-US" b="1" dirty="0">
                <a:solidFill>
                  <a:srgbClr val="FF0000"/>
                </a:solidFill>
              </a:rPr>
              <a:t>(l);}</a:t>
            </a:r>
          </a:p>
          <a:p>
            <a:pPr>
              <a:buNone/>
            </a:pPr>
            <a:endParaRPr lang="en-US" dirty="0"/>
          </a:p>
          <a:p>
            <a:pPr>
              <a:buNone/>
            </a:pPr>
            <a:r>
              <a:rPr lang="en-US" b="1" dirty="0"/>
              <a:t>	</a:t>
            </a:r>
            <a:r>
              <a:rPr lang="en-US" b="1" dirty="0">
                <a:solidFill>
                  <a:srgbClr val="FF0000"/>
                </a:solidFill>
              </a:rPr>
              <a:t>public </a:t>
            </a:r>
            <a:r>
              <a:rPr lang="en-US" b="1" i="1" u="sng" dirty="0">
                <a:solidFill>
                  <a:srgbClr val="FF0000"/>
                </a:solidFill>
              </a:rPr>
              <a:t>synchronized</a:t>
            </a:r>
            <a:r>
              <a:rPr lang="en-US" b="1" dirty="0">
                <a:solidFill>
                  <a:srgbClr val="FF0000"/>
                </a:solidFill>
              </a:rPr>
              <a:t> void </a:t>
            </a:r>
            <a:r>
              <a:rPr lang="en-US" b="1" dirty="0" err="1">
                <a:solidFill>
                  <a:srgbClr val="FF0000"/>
                </a:solidFill>
              </a:rPr>
              <a:t>unregisterObserver</a:t>
            </a:r>
            <a:r>
              <a:rPr lang="en-US" b="1" dirty="0">
                <a:solidFill>
                  <a:srgbClr val="FF0000"/>
                </a:solidFill>
              </a:rPr>
              <a:t>(Observer l) {</a:t>
            </a:r>
          </a:p>
          <a:p>
            <a:pPr>
              <a:buNone/>
            </a:pPr>
            <a:r>
              <a:rPr lang="en-US" b="1" dirty="0">
                <a:solidFill>
                  <a:srgbClr val="FF0000"/>
                </a:solidFill>
              </a:rPr>
              <a:t>		</a:t>
            </a:r>
            <a:r>
              <a:rPr lang="en-US" b="1" dirty="0" err="1">
                <a:solidFill>
                  <a:srgbClr val="FF0000"/>
                </a:solidFill>
              </a:rPr>
              <a:t>int</a:t>
            </a:r>
            <a:r>
              <a:rPr lang="en-US" b="1" dirty="0">
                <a:solidFill>
                  <a:srgbClr val="FF0000"/>
                </a:solidFill>
              </a:rPr>
              <a:t> index = </a:t>
            </a:r>
            <a:r>
              <a:rPr lang="en-US" b="1" dirty="0" err="1">
                <a:solidFill>
                  <a:srgbClr val="FF0000"/>
                </a:solidFill>
              </a:rPr>
              <a:t>list.indexOf</a:t>
            </a:r>
            <a:r>
              <a:rPr lang="en-US" b="1" dirty="0">
                <a:solidFill>
                  <a:srgbClr val="FF0000"/>
                </a:solidFill>
              </a:rPr>
              <a:t>(l);</a:t>
            </a:r>
          </a:p>
          <a:p>
            <a:pPr>
              <a:buNone/>
            </a:pPr>
            <a:r>
              <a:rPr lang="en-US" dirty="0">
                <a:solidFill>
                  <a:srgbClr val="FF0000"/>
                </a:solidFill>
              </a:rPr>
              <a:t>		</a:t>
            </a:r>
            <a:r>
              <a:rPr lang="en-US" dirty="0" err="1">
                <a:solidFill>
                  <a:srgbClr val="FF0000"/>
                </a:solidFill>
              </a:rPr>
              <a:t>list.set</a:t>
            </a:r>
            <a:r>
              <a:rPr lang="en-US" dirty="0">
                <a:solidFill>
                  <a:srgbClr val="FF0000"/>
                </a:solidFill>
              </a:rPr>
              <a:t>(index, </a:t>
            </a:r>
            <a:r>
              <a:rPr lang="en-US" dirty="0" err="1">
                <a:solidFill>
                  <a:srgbClr val="FF0000"/>
                </a:solidFill>
              </a:rPr>
              <a:t>list.lastElement</a:t>
            </a:r>
            <a:r>
              <a:rPr lang="en-US" dirty="0">
                <a:solidFill>
                  <a:srgbClr val="FF0000"/>
                </a:solidFill>
              </a:rPr>
              <a:t>());</a:t>
            </a:r>
          </a:p>
          <a:p>
            <a:pPr>
              <a:buNone/>
            </a:pPr>
            <a:r>
              <a:rPr lang="en-US" dirty="0">
                <a:solidFill>
                  <a:srgbClr val="FF0000"/>
                </a:solidFill>
              </a:rPr>
              <a:t>		</a:t>
            </a:r>
            <a:r>
              <a:rPr lang="en-US" dirty="0" err="1">
                <a:solidFill>
                  <a:srgbClr val="FF0000"/>
                </a:solidFill>
              </a:rPr>
              <a:t>list.remove</a:t>
            </a:r>
            <a:r>
              <a:rPr lang="en-US" dirty="0">
                <a:solidFill>
                  <a:srgbClr val="FF0000"/>
                </a:solidFill>
              </a:rPr>
              <a:t>(</a:t>
            </a:r>
            <a:r>
              <a:rPr lang="en-US" dirty="0" err="1">
                <a:solidFill>
                  <a:srgbClr val="FF0000"/>
                </a:solidFill>
              </a:rPr>
              <a:t>list.size</a:t>
            </a:r>
            <a:r>
              <a:rPr lang="en-US" dirty="0">
                <a:solidFill>
                  <a:srgbClr val="FF0000"/>
                </a:solidFill>
              </a:rPr>
              <a:t>()-1);</a:t>
            </a:r>
          </a:p>
          <a:p>
            <a:pPr>
              <a:buNone/>
            </a:pPr>
            <a:r>
              <a:rPr lang="en-US" dirty="0">
                <a:solidFill>
                  <a:srgbClr val="FF0000"/>
                </a:solidFill>
              </a:rPr>
              <a:t>	}</a:t>
            </a:r>
          </a:p>
          <a:p>
            <a:pPr>
              <a:buNone/>
            </a:pPr>
            <a:endParaRPr lang="en-US" dirty="0"/>
          </a:p>
          <a:p>
            <a:pPr>
              <a:buNone/>
            </a:pPr>
            <a:r>
              <a:rPr lang="en-US" b="1" dirty="0"/>
              <a:t>	public void run(){</a:t>
            </a:r>
          </a:p>
          <a:p>
            <a:pPr>
              <a:buNone/>
            </a:pPr>
            <a:r>
              <a:rPr lang="en-US" dirty="0"/>
              <a:t>		</a:t>
            </a:r>
            <a:r>
              <a:rPr lang="en-US" b="1" dirty="0"/>
              <a:t>long time = (long)(</a:t>
            </a:r>
            <a:r>
              <a:rPr lang="en-US" b="1" dirty="0" err="1"/>
              <a:t>Math.</a:t>
            </a:r>
            <a:r>
              <a:rPr lang="en-US" b="1" i="1" dirty="0" err="1"/>
              <a:t>random</a:t>
            </a:r>
            <a:r>
              <a:rPr lang="en-US" b="1" i="1" dirty="0"/>
              <a:t>()*1000L);</a:t>
            </a:r>
          </a:p>
          <a:p>
            <a:pPr>
              <a:buNone/>
            </a:pPr>
            <a:r>
              <a:rPr lang="en-US" b="1" dirty="0"/>
              <a:t>		try {</a:t>
            </a:r>
          </a:p>
          <a:p>
            <a:pPr>
              <a:buNone/>
            </a:pPr>
            <a:r>
              <a:rPr lang="en-US" dirty="0"/>
              <a:t>		       </a:t>
            </a:r>
            <a:r>
              <a:rPr lang="en-US" i="1" dirty="0"/>
              <a:t>sleep(time);</a:t>
            </a:r>
          </a:p>
          <a:p>
            <a:pPr>
              <a:buNone/>
            </a:pPr>
            <a:r>
              <a:rPr lang="en-US" dirty="0"/>
              <a:t>		} </a:t>
            </a:r>
            <a:r>
              <a:rPr lang="en-US" b="1" dirty="0"/>
              <a:t>catch (</a:t>
            </a:r>
            <a:r>
              <a:rPr lang="en-US" b="1" dirty="0" err="1"/>
              <a:t>InterruptedException</a:t>
            </a:r>
            <a:r>
              <a:rPr lang="en-US" b="1" dirty="0"/>
              <a:t> e) {</a:t>
            </a:r>
            <a:r>
              <a:rPr lang="en-US" dirty="0" err="1"/>
              <a:t>System.</a:t>
            </a:r>
            <a:r>
              <a:rPr lang="en-US" i="1" dirty="0" err="1"/>
              <a:t>out.println</a:t>
            </a:r>
            <a:r>
              <a:rPr lang="en-US" i="1" dirty="0"/>
              <a:t>("Got an exception");}</a:t>
            </a:r>
          </a:p>
          <a:p>
            <a:pPr>
              <a:buNone/>
            </a:pPr>
            <a:r>
              <a:rPr lang="en-US" dirty="0"/>
              <a:t>		</a:t>
            </a:r>
          </a:p>
          <a:p>
            <a:pPr>
              <a:buNone/>
            </a:pPr>
            <a:r>
              <a:rPr lang="en-US" dirty="0"/>
              <a:t>		</a:t>
            </a:r>
            <a:r>
              <a:rPr lang="en-US" b="1" dirty="0" err="1">
                <a:solidFill>
                  <a:srgbClr val="FF0000"/>
                </a:solidFill>
              </a:rPr>
              <a:t>notifyObservers</a:t>
            </a:r>
            <a:r>
              <a:rPr lang="en-US" dirty="0"/>
              <a:t>(" is awake and hungry after "+time+" hours of sleeping");</a:t>
            </a:r>
          </a:p>
          <a:p>
            <a:pPr>
              <a:buNone/>
            </a:pPr>
            <a:r>
              <a:rPr lang="en-US" dirty="0"/>
              <a:t>	}</a:t>
            </a:r>
          </a:p>
          <a:p>
            <a:pPr>
              <a:buNone/>
            </a:pPr>
            <a:endParaRPr lang="en-US" dirty="0"/>
          </a:p>
          <a:p>
            <a:pPr>
              <a:buNone/>
            </a:pPr>
            <a:r>
              <a:rPr lang="en-US" b="1" dirty="0"/>
              <a:t>	</a:t>
            </a:r>
            <a:r>
              <a:rPr lang="en-US" b="1" dirty="0">
                <a:solidFill>
                  <a:srgbClr val="FF0000"/>
                </a:solidFill>
              </a:rPr>
              <a:t>private void </a:t>
            </a:r>
            <a:r>
              <a:rPr lang="en-US" b="1" dirty="0" err="1">
                <a:solidFill>
                  <a:srgbClr val="FF0000"/>
                </a:solidFill>
              </a:rPr>
              <a:t>notifyObservers</a:t>
            </a:r>
            <a:r>
              <a:rPr lang="en-US" b="1" dirty="0">
                <a:solidFill>
                  <a:srgbClr val="FF0000"/>
                </a:solidFill>
              </a:rPr>
              <a:t>(String </a:t>
            </a:r>
            <a:r>
              <a:rPr lang="en-US" b="1" dirty="0" err="1">
                <a:solidFill>
                  <a:srgbClr val="FF0000"/>
                </a:solidFill>
              </a:rPr>
              <a:t>msg</a:t>
            </a:r>
            <a:r>
              <a:rPr lang="en-US" b="1" dirty="0">
                <a:solidFill>
                  <a:srgbClr val="FF0000"/>
                </a:solidFill>
              </a:rPr>
              <a:t>){</a:t>
            </a:r>
          </a:p>
          <a:p>
            <a:pPr>
              <a:buNone/>
            </a:pPr>
            <a:r>
              <a:rPr lang="en-US" b="1" dirty="0">
                <a:solidFill>
                  <a:srgbClr val="FF0000"/>
                </a:solidFill>
              </a:rPr>
              <a:t>		for (Observer l : list) {</a:t>
            </a:r>
          </a:p>
          <a:p>
            <a:pPr>
              <a:buNone/>
            </a:pPr>
            <a:r>
              <a:rPr lang="en-US" dirty="0">
                <a:solidFill>
                  <a:srgbClr val="FF0000"/>
                </a:solidFill>
              </a:rPr>
              <a:t>		        </a:t>
            </a:r>
            <a:r>
              <a:rPr lang="en-US" dirty="0" err="1">
                <a:solidFill>
                  <a:srgbClr val="FF0000"/>
                </a:solidFill>
              </a:rPr>
              <a:t>l.notify</a:t>
            </a:r>
            <a:r>
              <a:rPr lang="en-US" dirty="0">
                <a:solidFill>
                  <a:srgbClr val="FF0000"/>
                </a:solidFill>
              </a:rPr>
              <a:t>(</a:t>
            </a:r>
            <a:r>
              <a:rPr lang="en-US" dirty="0" err="1">
                <a:solidFill>
                  <a:srgbClr val="FF0000"/>
                </a:solidFill>
              </a:rPr>
              <a:t>getName</a:t>
            </a:r>
            <a:r>
              <a:rPr lang="en-US" dirty="0">
                <a:solidFill>
                  <a:srgbClr val="FF0000"/>
                </a:solidFill>
              </a:rPr>
              <a:t>()+</a:t>
            </a:r>
            <a:r>
              <a:rPr lang="en-US" dirty="0" err="1">
                <a:solidFill>
                  <a:srgbClr val="FF0000"/>
                </a:solidFill>
              </a:rPr>
              <a:t>msg</a:t>
            </a:r>
            <a:r>
              <a:rPr lang="en-US" dirty="0">
                <a:solidFill>
                  <a:srgbClr val="FF0000"/>
                </a:solidFill>
              </a:rPr>
              <a:t>);</a:t>
            </a:r>
          </a:p>
          <a:p>
            <a:pPr>
              <a:buNone/>
            </a:pPr>
            <a:r>
              <a:rPr lang="en-US" dirty="0">
                <a:solidFill>
                  <a:srgbClr val="FF0000"/>
                </a:solidFill>
              </a:rPr>
              <a:t>	}</a:t>
            </a:r>
          </a:p>
          <a:p>
            <a:pPr>
              <a:buNone/>
            </a:pPr>
            <a:r>
              <a:rPr lang="en-US" dirty="0"/>
              <a:t>}</a:t>
            </a:r>
          </a:p>
        </p:txBody>
      </p:sp>
      <p:sp>
        <p:nvSpPr>
          <p:cNvPr id="6" name="Rectangle 5"/>
          <p:cNvSpPr/>
          <p:nvPr/>
        </p:nvSpPr>
        <p:spPr>
          <a:xfrm>
            <a:off x="2362200" y="2438400"/>
            <a:ext cx="39624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00800" y="2438401"/>
            <a:ext cx="3352800" cy="646331"/>
          </a:xfrm>
          <a:prstGeom prst="rect">
            <a:avLst/>
          </a:prstGeom>
          <a:noFill/>
          <a:ln w="19050">
            <a:solidFill>
              <a:srgbClr val="FF0000"/>
            </a:solidFill>
          </a:ln>
        </p:spPr>
        <p:txBody>
          <a:bodyPr wrap="square" rtlCol="0">
            <a:spAutoFit/>
          </a:bodyPr>
          <a:lstStyle/>
          <a:p>
            <a:r>
              <a:rPr lang="en-US" dirty="0">
                <a:solidFill>
                  <a:srgbClr val="FF0000"/>
                </a:solidFill>
              </a:rPr>
              <a:t>DANGER: CRITICAL SECTION!!!</a:t>
            </a:r>
          </a:p>
          <a:p>
            <a:r>
              <a:rPr lang="en-US" dirty="0">
                <a:solidFill>
                  <a:srgbClr val="FF0000"/>
                </a:solidFill>
              </a:rPr>
              <a:t>Must be synchronized!</a:t>
            </a:r>
            <a:endParaRPr lang="en-US" dirty="0"/>
          </a:p>
        </p:txBody>
      </p:sp>
      <p:sp>
        <p:nvSpPr>
          <p:cNvPr id="3" name="Speech Bubble: Rectangle with Corners Rounded 2">
            <a:extLst>
              <a:ext uri="{FF2B5EF4-FFF2-40B4-BE49-F238E27FC236}">
                <a16:creationId xmlns:a16="http://schemas.microsoft.com/office/drawing/2014/main" id="{C881271C-F7EB-4605-9264-639F587C1387}"/>
              </a:ext>
            </a:extLst>
          </p:cNvPr>
          <p:cNvSpPr/>
          <p:nvPr/>
        </p:nvSpPr>
        <p:spPr>
          <a:xfrm>
            <a:off x="7536160" y="3313332"/>
            <a:ext cx="1656184" cy="979765"/>
          </a:xfrm>
          <a:prstGeom prst="wedgeRoundRectCallout">
            <a:avLst>
              <a:gd name="adj1" fmla="val -120381"/>
              <a:gd name="adj2" fmla="val -7318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list.remove</a:t>
            </a:r>
            <a:r>
              <a:rPr lang="en-US" sz="1400" dirty="0">
                <a:solidFill>
                  <a:schemeClr val="tx1"/>
                </a:solidFill>
              </a:rPr>
              <a:t>(l);</a:t>
            </a:r>
          </a:p>
          <a:p>
            <a:pPr algn="ctr"/>
            <a:r>
              <a:rPr lang="en-US" sz="1400" dirty="0">
                <a:solidFill>
                  <a:schemeClr val="tx1"/>
                </a:solidFill>
              </a:rPr>
              <a:t>Is shorter and synchronized but less efficient</a:t>
            </a:r>
          </a:p>
        </p:txBody>
      </p:sp>
    </p:spTree>
    <p:extLst>
      <p:ext uri="{BB962C8B-B14F-4D97-AF65-F5344CB8AC3E}">
        <p14:creationId xmlns:p14="http://schemas.microsoft.com/office/powerpoint/2010/main" val="7875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Test</a:t>
            </a:r>
          </a:p>
        </p:txBody>
      </p:sp>
      <p:sp>
        <p:nvSpPr>
          <p:cNvPr id="3" name="Content Placeholder 2"/>
          <p:cNvSpPr>
            <a:spLocks noGrp="1"/>
          </p:cNvSpPr>
          <p:nvPr>
            <p:ph idx="1"/>
          </p:nvPr>
        </p:nvSpPr>
        <p:spPr>
          <a:xfrm>
            <a:off x="1981200" y="1295401"/>
            <a:ext cx="8229600" cy="4830763"/>
          </a:xfrm>
        </p:spPr>
        <p:txBody>
          <a:bodyPr>
            <a:normAutofit fontScale="70000" lnSpcReduction="20000"/>
          </a:bodyPr>
          <a:lstStyle/>
          <a:p>
            <a:pPr>
              <a:buNone/>
            </a:pPr>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TestManyMany</a:t>
            </a:r>
            <a:r>
              <a:rPr lang="en-US" b="1" dirty="0">
                <a:solidFill>
                  <a:srgbClr val="000000"/>
                </a:solidFill>
                <a:latin typeface="Courier New"/>
              </a:rPr>
              <a:t> {</a:t>
            </a:r>
          </a:p>
          <a:p>
            <a:pPr>
              <a:buNone/>
            </a:pPr>
            <a:endParaRPr lang="en-US" dirty="0">
              <a:latin typeface="Courier New"/>
            </a:endParaRPr>
          </a:p>
          <a:p>
            <a:pPr>
              <a:buNone/>
            </a:pPr>
            <a:r>
              <a:rPr lang="en-US" b="1" dirty="0">
                <a:solidFill>
                  <a:srgbClr val="7F0055"/>
                </a:solidFill>
                <a:latin typeface="Courier New"/>
              </a:rPr>
              <a:t>	public</a:t>
            </a:r>
            <a:r>
              <a:rPr lang="en-US" b="1" dirty="0">
                <a:solidFill>
                  <a:srgbClr val="000000"/>
                </a:solidFill>
                <a:latin typeface="Courier New"/>
              </a:rPr>
              <a:t> </a:t>
            </a:r>
            <a:r>
              <a:rPr lang="en-US" b="1" dirty="0">
                <a:solidFill>
                  <a:srgbClr val="7F0055"/>
                </a:solidFill>
                <a:latin typeface="Courier New"/>
              </a:rPr>
              <a:t>static</a:t>
            </a:r>
            <a:r>
              <a:rPr lang="en-US" b="1" dirty="0">
                <a:solidFill>
                  <a:srgbClr val="000000"/>
                </a:solidFill>
                <a:latin typeface="Courier New"/>
              </a:rPr>
              <a:t> </a:t>
            </a:r>
            <a:r>
              <a:rPr lang="en-US" b="1" dirty="0">
                <a:solidFill>
                  <a:srgbClr val="7F0055"/>
                </a:solidFill>
                <a:latin typeface="Courier New"/>
              </a:rPr>
              <a:t>void</a:t>
            </a:r>
            <a:r>
              <a:rPr lang="en-US" b="1" dirty="0">
                <a:solidFill>
                  <a:srgbClr val="000000"/>
                </a:solidFill>
                <a:latin typeface="Courier New"/>
              </a:rPr>
              <a:t> main(String[] </a:t>
            </a:r>
            <a:r>
              <a:rPr lang="en-US" b="1" dirty="0" err="1">
                <a:solidFill>
                  <a:srgbClr val="000000"/>
                </a:solidFill>
                <a:latin typeface="Courier New"/>
              </a:rPr>
              <a:t>args</a:t>
            </a:r>
            <a:r>
              <a:rPr lang="en-US" b="1" dirty="0">
                <a:solidFill>
                  <a:srgbClr val="000000"/>
                </a:solidFill>
                <a:latin typeface="Courier New"/>
              </a:rPr>
              <a:t>) {</a:t>
            </a:r>
          </a:p>
          <a:p>
            <a:pPr>
              <a:buNone/>
            </a:pPr>
            <a:r>
              <a:rPr lang="en-US" dirty="0">
                <a:solidFill>
                  <a:srgbClr val="3F7F5F"/>
                </a:solidFill>
                <a:latin typeface="Courier New"/>
              </a:rPr>
              <a:t>		//create two listeners</a:t>
            </a:r>
          </a:p>
          <a:p>
            <a:pPr>
              <a:buNone/>
            </a:pPr>
            <a:r>
              <a:rPr lang="en-US" dirty="0">
                <a:solidFill>
                  <a:srgbClr val="000000"/>
                </a:solidFill>
                <a:latin typeface="Courier New"/>
              </a:rPr>
              <a:t>		Observer o = </a:t>
            </a:r>
            <a:r>
              <a:rPr lang="en-US" b="1" dirty="0">
                <a:solidFill>
                  <a:srgbClr val="7F0055"/>
                </a:solidFill>
                <a:latin typeface="Courier New"/>
              </a:rPr>
              <a:t>new</a:t>
            </a:r>
            <a:r>
              <a:rPr lang="en-US" b="1" dirty="0">
                <a:solidFill>
                  <a:srgbClr val="000000"/>
                </a:solidFill>
                <a:latin typeface="Courier New"/>
              </a:rPr>
              <a:t> Owner();</a:t>
            </a:r>
          </a:p>
          <a:p>
            <a:pPr>
              <a:buNone/>
            </a:pPr>
            <a:r>
              <a:rPr lang="en-US" dirty="0">
                <a:solidFill>
                  <a:srgbClr val="000000"/>
                </a:solidFill>
                <a:latin typeface="Courier New"/>
              </a:rPr>
              <a:t>		Observer v = </a:t>
            </a:r>
            <a:r>
              <a:rPr lang="en-US" b="1" dirty="0">
                <a:solidFill>
                  <a:srgbClr val="7F0055"/>
                </a:solidFill>
                <a:latin typeface="Courier New"/>
              </a:rPr>
              <a:t>new</a:t>
            </a:r>
            <a:r>
              <a:rPr lang="en-US" b="1" dirty="0">
                <a:solidFill>
                  <a:srgbClr val="000000"/>
                </a:solidFill>
                <a:latin typeface="Courier New"/>
              </a:rPr>
              <a:t> Vet();</a:t>
            </a:r>
          </a:p>
          <a:p>
            <a:pPr>
              <a:buNone/>
            </a:pPr>
            <a:endParaRPr lang="en-US" dirty="0">
              <a:latin typeface="Courier New"/>
            </a:endParaRPr>
          </a:p>
          <a:p>
            <a:pPr>
              <a:buNone/>
            </a:pPr>
            <a:r>
              <a:rPr lang="en-US" dirty="0">
                <a:solidFill>
                  <a:srgbClr val="3F7F5F"/>
                </a:solidFill>
                <a:latin typeface="Courier New"/>
              </a:rPr>
              <a:t>		//create and run cats</a:t>
            </a:r>
          </a:p>
          <a:p>
            <a:pPr>
              <a:buNone/>
            </a:pPr>
            <a:r>
              <a:rPr lang="en-US" dirty="0">
                <a:solidFill>
                  <a:srgbClr val="000000"/>
                </a:solidFill>
                <a:latin typeface="Courier New"/>
              </a:rPr>
              <a:t>		Cat[] c = </a:t>
            </a:r>
            <a:r>
              <a:rPr lang="en-US" b="1" dirty="0">
                <a:solidFill>
                  <a:srgbClr val="7F0055"/>
                </a:solidFill>
                <a:latin typeface="Courier New"/>
              </a:rPr>
              <a:t>new</a:t>
            </a:r>
            <a:r>
              <a:rPr lang="en-US" b="1" dirty="0">
                <a:solidFill>
                  <a:srgbClr val="000000"/>
                </a:solidFill>
                <a:latin typeface="Courier New"/>
              </a:rPr>
              <a:t> Cat[</a:t>
            </a:r>
            <a:r>
              <a:rPr lang="en-US" b="1" dirty="0" err="1">
                <a:solidFill>
                  <a:srgbClr val="000000"/>
                </a:solidFill>
                <a:latin typeface="Courier New"/>
              </a:rPr>
              <a:t>args.</a:t>
            </a:r>
            <a:r>
              <a:rPr lang="en-US" b="1" dirty="0" err="1">
                <a:solidFill>
                  <a:srgbClr val="0000C0"/>
                </a:solidFill>
                <a:latin typeface="Courier New"/>
              </a:rPr>
              <a:t>length</a:t>
            </a:r>
            <a:r>
              <a:rPr lang="en-US" b="1" dirty="0">
                <a:solidFill>
                  <a:srgbClr val="000000"/>
                </a:solidFill>
                <a:latin typeface="Courier New"/>
              </a:rPr>
              <a:t>];</a:t>
            </a:r>
          </a:p>
          <a:p>
            <a:pPr>
              <a:buNone/>
            </a:pPr>
            <a:r>
              <a:rPr lang="en-US" b="1" dirty="0">
                <a:solidFill>
                  <a:srgbClr val="7F0055"/>
                </a:solidFill>
                <a:latin typeface="Courier New"/>
              </a:rPr>
              <a:t>		for</a:t>
            </a:r>
            <a:r>
              <a:rPr lang="en-US" b="1" dirty="0">
                <a:solidFill>
                  <a:srgbClr val="000000"/>
                </a:solidFill>
                <a:latin typeface="Courier New"/>
              </a:rPr>
              <a:t>(</a:t>
            </a:r>
            <a:r>
              <a:rPr lang="en-US" b="1" dirty="0" err="1">
                <a:solidFill>
                  <a:srgbClr val="7F0055"/>
                </a:solidFill>
                <a:latin typeface="Courier New"/>
              </a:rPr>
              <a:t>int</a:t>
            </a:r>
            <a:r>
              <a:rPr lang="en-US" b="1" dirty="0">
                <a:solidFill>
                  <a:srgbClr val="000000"/>
                </a:solidFill>
                <a:latin typeface="Courier New"/>
              </a:rPr>
              <a:t> </a:t>
            </a:r>
            <a:r>
              <a:rPr lang="en-US" b="1" dirty="0" err="1">
                <a:solidFill>
                  <a:srgbClr val="000000"/>
                </a:solidFill>
                <a:latin typeface="Courier New"/>
              </a:rPr>
              <a:t>i</a:t>
            </a:r>
            <a:r>
              <a:rPr lang="en-US" b="1" dirty="0">
                <a:solidFill>
                  <a:srgbClr val="000000"/>
                </a:solidFill>
                <a:latin typeface="Courier New"/>
              </a:rPr>
              <a:t> = 0; </a:t>
            </a:r>
            <a:r>
              <a:rPr lang="en-US" b="1" dirty="0" err="1">
                <a:solidFill>
                  <a:srgbClr val="000000"/>
                </a:solidFill>
                <a:latin typeface="Courier New"/>
              </a:rPr>
              <a:t>i</a:t>
            </a:r>
            <a:r>
              <a:rPr lang="en-US" b="1" dirty="0">
                <a:solidFill>
                  <a:srgbClr val="000000"/>
                </a:solidFill>
                <a:latin typeface="Courier New"/>
              </a:rPr>
              <a:t>&lt;</a:t>
            </a:r>
            <a:r>
              <a:rPr lang="en-US" b="1" dirty="0" err="1">
                <a:solidFill>
                  <a:srgbClr val="000000"/>
                </a:solidFill>
                <a:latin typeface="Courier New"/>
              </a:rPr>
              <a:t>args.</a:t>
            </a:r>
            <a:r>
              <a:rPr lang="en-US" b="1" dirty="0" err="1">
                <a:solidFill>
                  <a:srgbClr val="0000C0"/>
                </a:solidFill>
                <a:latin typeface="Courier New"/>
              </a:rPr>
              <a:t>length</a:t>
            </a:r>
            <a:r>
              <a:rPr lang="en-US" b="1" dirty="0">
                <a:solidFill>
                  <a:srgbClr val="000000"/>
                </a:solidFill>
                <a:latin typeface="Courier New"/>
              </a:rPr>
              <a:t>; </a:t>
            </a:r>
            <a:r>
              <a:rPr lang="en-US" b="1" dirty="0" err="1">
                <a:solidFill>
                  <a:srgbClr val="000000"/>
                </a:solidFill>
                <a:latin typeface="Courier New"/>
              </a:rPr>
              <a:t>i</a:t>
            </a:r>
            <a:r>
              <a:rPr lang="en-US" b="1" dirty="0">
                <a:solidFill>
                  <a:srgbClr val="000000"/>
                </a:solidFill>
                <a:latin typeface="Courier New"/>
              </a:rPr>
              <a:t>++){</a:t>
            </a:r>
          </a:p>
          <a:p>
            <a:pPr>
              <a:buNone/>
            </a:pPr>
            <a:r>
              <a:rPr lang="en-US" dirty="0">
                <a:solidFill>
                  <a:srgbClr val="000000"/>
                </a:solidFill>
                <a:latin typeface="Courier New"/>
              </a:rPr>
              <a:t>		   c[</a:t>
            </a:r>
            <a:r>
              <a:rPr lang="en-US" dirty="0" err="1">
                <a:solidFill>
                  <a:srgbClr val="000000"/>
                </a:solidFill>
                <a:latin typeface="Courier New"/>
              </a:rPr>
              <a:t>i</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Cat(</a:t>
            </a:r>
            <a:r>
              <a:rPr lang="en-US" b="1" dirty="0" err="1">
                <a:solidFill>
                  <a:srgbClr val="000000"/>
                </a:solidFill>
                <a:latin typeface="Courier New"/>
              </a:rPr>
              <a:t>args</a:t>
            </a:r>
            <a:r>
              <a:rPr lang="en-US" b="1" dirty="0">
                <a:solidFill>
                  <a:srgbClr val="000000"/>
                </a:solidFill>
                <a:latin typeface="Courier New"/>
              </a:rPr>
              <a:t>[</a:t>
            </a:r>
            <a:r>
              <a:rPr lang="en-US" b="1" dirty="0" err="1">
                <a:solidFill>
                  <a:srgbClr val="000000"/>
                </a:solidFill>
                <a:latin typeface="Courier New"/>
              </a:rPr>
              <a:t>i</a:t>
            </a:r>
            <a:r>
              <a:rPr lang="en-US" b="1" dirty="0">
                <a:solidFill>
                  <a:srgbClr val="000000"/>
                </a:solidFill>
                <a:latin typeface="Courier New"/>
              </a:rPr>
              <a:t>]);</a:t>
            </a:r>
          </a:p>
          <a:p>
            <a:pPr>
              <a:buNone/>
            </a:pPr>
            <a:r>
              <a:rPr lang="en-US" dirty="0">
                <a:solidFill>
                  <a:srgbClr val="3F7F5F"/>
                </a:solidFill>
                <a:latin typeface="Courier New"/>
              </a:rPr>
              <a:t>		   //add listeners to a cat</a:t>
            </a:r>
          </a:p>
          <a:p>
            <a:pPr>
              <a:buNone/>
            </a:pPr>
            <a:r>
              <a:rPr lang="en-US" dirty="0">
                <a:solidFill>
                  <a:srgbClr val="000000"/>
                </a:solidFill>
                <a:latin typeface="Courier New"/>
              </a:rPr>
              <a:t>		   c[</a:t>
            </a:r>
            <a:r>
              <a:rPr lang="en-US" dirty="0" err="1">
                <a:solidFill>
                  <a:srgbClr val="000000"/>
                </a:solidFill>
                <a:latin typeface="Courier New"/>
              </a:rPr>
              <a:t>i</a:t>
            </a:r>
            <a:r>
              <a:rPr lang="en-US" dirty="0">
                <a:solidFill>
                  <a:srgbClr val="000000"/>
                </a:solidFill>
                <a:latin typeface="Courier New"/>
              </a:rPr>
              <a:t>].</a:t>
            </a:r>
            <a:r>
              <a:rPr lang="en-US" dirty="0" err="1">
                <a:solidFill>
                  <a:srgbClr val="000000"/>
                </a:solidFill>
                <a:latin typeface="Courier New"/>
              </a:rPr>
              <a:t>registerObserver</a:t>
            </a:r>
            <a:r>
              <a:rPr lang="en-US" dirty="0">
                <a:solidFill>
                  <a:srgbClr val="000000"/>
                </a:solidFill>
                <a:latin typeface="Courier New"/>
              </a:rPr>
              <a:t>(o);</a:t>
            </a:r>
          </a:p>
          <a:p>
            <a:pPr>
              <a:buNone/>
            </a:pPr>
            <a:r>
              <a:rPr lang="en-US" dirty="0">
                <a:solidFill>
                  <a:srgbClr val="000000"/>
                </a:solidFill>
                <a:latin typeface="Courier New"/>
              </a:rPr>
              <a:t>		   c[</a:t>
            </a:r>
            <a:r>
              <a:rPr lang="en-US" dirty="0" err="1">
                <a:solidFill>
                  <a:srgbClr val="000000"/>
                </a:solidFill>
                <a:latin typeface="Courier New"/>
              </a:rPr>
              <a:t>i</a:t>
            </a:r>
            <a:r>
              <a:rPr lang="en-US" dirty="0">
                <a:solidFill>
                  <a:srgbClr val="000000"/>
                </a:solidFill>
                <a:latin typeface="Courier New"/>
              </a:rPr>
              <a:t>].</a:t>
            </a:r>
            <a:r>
              <a:rPr lang="en-US" dirty="0" err="1">
                <a:solidFill>
                  <a:srgbClr val="000000"/>
                </a:solidFill>
                <a:latin typeface="Courier New"/>
              </a:rPr>
              <a:t>registerObserver</a:t>
            </a:r>
            <a:r>
              <a:rPr lang="en-US" dirty="0">
                <a:solidFill>
                  <a:srgbClr val="000000"/>
                </a:solidFill>
                <a:latin typeface="Courier New"/>
              </a:rPr>
              <a:t>(v);</a:t>
            </a:r>
          </a:p>
          <a:p>
            <a:pPr>
              <a:buNone/>
            </a:pPr>
            <a:r>
              <a:rPr lang="en-US" dirty="0">
                <a:solidFill>
                  <a:srgbClr val="000000"/>
                </a:solidFill>
                <a:latin typeface="Courier New"/>
              </a:rPr>
              <a:t>		   c[</a:t>
            </a:r>
            <a:r>
              <a:rPr lang="en-US" dirty="0" err="1">
                <a:solidFill>
                  <a:srgbClr val="000000"/>
                </a:solidFill>
                <a:latin typeface="Courier New"/>
              </a:rPr>
              <a:t>i</a:t>
            </a:r>
            <a:r>
              <a:rPr lang="en-US" dirty="0">
                <a:solidFill>
                  <a:srgbClr val="000000"/>
                </a:solidFill>
                <a:latin typeface="Courier New"/>
              </a:rPr>
              <a:t>].start();</a:t>
            </a:r>
          </a:p>
          <a:p>
            <a:pPr>
              <a:buNone/>
            </a:pPr>
            <a:r>
              <a:rPr lang="en-US" dirty="0">
                <a:solidFill>
                  <a:srgbClr val="000000"/>
                </a:solidFill>
                <a:latin typeface="Courier New"/>
              </a:rPr>
              <a:t>		}</a:t>
            </a:r>
          </a:p>
          <a:p>
            <a:pPr>
              <a:buNone/>
            </a:pPr>
            <a:r>
              <a:rPr lang="en-US" dirty="0">
                <a:solidFill>
                  <a:srgbClr val="000000"/>
                </a:solidFill>
                <a:latin typeface="Courier New"/>
              </a:rPr>
              <a:t>	}</a:t>
            </a:r>
            <a:endParaRPr lang="en-US" dirty="0"/>
          </a:p>
        </p:txBody>
      </p:sp>
      <p:sp>
        <p:nvSpPr>
          <p:cNvPr id="4" name="Rectangle 3"/>
          <p:cNvSpPr/>
          <p:nvPr/>
        </p:nvSpPr>
        <p:spPr>
          <a:xfrm>
            <a:off x="2971800" y="2362200"/>
            <a:ext cx="4495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43800" y="2362200"/>
            <a:ext cx="2133600" cy="369332"/>
          </a:xfrm>
          <a:prstGeom prst="rect">
            <a:avLst/>
          </a:prstGeom>
          <a:noFill/>
          <a:ln w="19050">
            <a:solidFill>
              <a:srgbClr val="FF0000"/>
            </a:solidFill>
          </a:ln>
        </p:spPr>
        <p:txBody>
          <a:bodyPr wrap="square" rtlCol="0">
            <a:spAutoFit/>
          </a:bodyPr>
          <a:lstStyle/>
          <a:p>
            <a:r>
              <a:rPr lang="en-US" dirty="0">
                <a:solidFill>
                  <a:srgbClr val="FF0000"/>
                </a:solidFill>
              </a:rPr>
              <a:t>Create two listeners</a:t>
            </a:r>
            <a:endParaRPr lang="en-US" dirty="0"/>
          </a:p>
        </p:txBody>
      </p:sp>
      <p:sp>
        <p:nvSpPr>
          <p:cNvPr id="6" name="Rectangle 5"/>
          <p:cNvSpPr/>
          <p:nvPr/>
        </p:nvSpPr>
        <p:spPr>
          <a:xfrm>
            <a:off x="3048000" y="4572000"/>
            <a:ext cx="4495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00" y="4572000"/>
            <a:ext cx="2133600" cy="369332"/>
          </a:xfrm>
          <a:prstGeom prst="rect">
            <a:avLst/>
          </a:prstGeom>
          <a:noFill/>
          <a:ln w="19050">
            <a:solidFill>
              <a:srgbClr val="FF0000"/>
            </a:solidFill>
          </a:ln>
        </p:spPr>
        <p:txBody>
          <a:bodyPr wrap="square" rtlCol="0">
            <a:spAutoFit/>
          </a:bodyPr>
          <a:lstStyle/>
          <a:p>
            <a:r>
              <a:rPr lang="en-US" dirty="0">
                <a:solidFill>
                  <a:srgbClr val="FF0000"/>
                </a:solidFill>
              </a:rPr>
              <a:t>Register listeners</a:t>
            </a:r>
            <a:endParaRPr lang="en-US" dirty="0"/>
          </a:p>
        </p:txBody>
      </p:sp>
      <p:sp>
        <p:nvSpPr>
          <p:cNvPr id="8" name="Rectangle 7"/>
          <p:cNvSpPr/>
          <p:nvPr/>
        </p:nvSpPr>
        <p:spPr>
          <a:xfrm>
            <a:off x="3048000" y="5105400"/>
            <a:ext cx="4495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0" y="5105400"/>
            <a:ext cx="2133600" cy="369332"/>
          </a:xfrm>
          <a:prstGeom prst="rect">
            <a:avLst/>
          </a:prstGeom>
          <a:noFill/>
          <a:ln w="19050">
            <a:solidFill>
              <a:srgbClr val="FF0000"/>
            </a:solidFill>
          </a:ln>
        </p:spPr>
        <p:txBody>
          <a:bodyPr wrap="square" rtlCol="0">
            <a:spAutoFit/>
          </a:bodyPr>
          <a:lstStyle/>
          <a:p>
            <a:r>
              <a:rPr lang="en-US" dirty="0">
                <a:solidFill>
                  <a:srgbClr val="FF0000"/>
                </a:solidFill>
              </a:rPr>
              <a:t>Run cat’s thread</a:t>
            </a:r>
            <a:endParaRPr lang="en-US" dirty="0"/>
          </a:p>
        </p:txBody>
      </p:sp>
    </p:spTree>
    <p:extLst>
      <p:ext uri="{BB962C8B-B14F-4D97-AF65-F5344CB8AC3E}">
        <p14:creationId xmlns:p14="http://schemas.microsoft.com/office/powerpoint/2010/main" val="403944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same using </a:t>
            </a:r>
            <a:r>
              <a:rPr lang="en-US" dirty="0" err="1"/>
              <a:t>java.util.Observable</a:t>
            </a:r>
            <a:endParaRPr lang="en-US" dirty="0"/>
          </a:p>
        </p:txBody>
      </p:sp>
      <p:sp>
        <p:nvSpPr>
          <p:cNvPr id="3" name="Content Placeholder 2"/>
          <p:cNvSpPr>
            <a:spLocks noGrp="1"/>
          </p:cNvSpPr>
          <p:nvPr>
            <p:ph idx="1"/>
          </p:nvPr>
        </p:nvSpPr>
        <p:spPr>
          <a:xfrm>
            <a:off x="1981200" y="1600200"/>
            <a:ext cx="8229600" cy="5069160"/>
          </a:xfrm>
        </p:spPr>
        <p:txBody>
          <a:bodyPr>
            <a:normAutofit fontScale="62500" lnSpcReduction="20000"/>
          </a:bodyPr>
          <a:lstStyle/>
          <a:p>
            <a:pPr marL="0" indent="0">
              <a:buNone/>
            </a:pPr>
            <a:r>
              <a:rPr lang="en-US" sz="1800" b="1" dirty="0">
                <a:solidFill>
                  <a:srgbClr val="7F0055"/>
                </a:solidFill>
                <a:latin typeface="Courier New"/>
              </a:rPr>
              <a:t>public</a:t>
            </a:r>
            <a:r>
              <a:rPr lang="en-US" b="1" dirty="0"/>
              <a:t> </a:t>
            </a:r>
            <a:r>
              <a:rPr lang="en-US" sz="1800" b="1" dirty="0">
                <a:solidFill>
                  <a:srgbClr val="7F0055"/>
                </a:solidFill>
                <a:latin typeface="Courier New"/>
              </a:rPr>
              <a:t>class </a:t>
            </a:r>
            <a:r>
              <a:rPr lang="en-US" sz="1800" b="1" dirty="0">
                <a:latin typeface="Courier New"/>
              </a:rPr>
              <a:t>Cat </a:t>
            </a:r>
            <a:r>
              <a:rPr lang="en-US" sz="1800" b="1" dirty="0">
                <a:solidFill>
                  <a:srgbClr val="7F0055"/>
                </a:solidFill>
                <a:latin typeface="Courier New"/>
              </a:rPr>
              <a:t>extends </a:t>
            </a:r>
            <a:r>
              <a:rPr lang="en-US" sz="1800" b="1" dirty="0">
                <a:latin typeface="Courier New"/>
              </a:rPr>
              <a:t>Observable</a:t>
            </a:r>
            <a:r>
              <a:rPr lang="en-US" sz="1800" b="1" dirty="0">
                <a:solidFill>
                  <a:srgbClr val="7F0055"/>
                </a:solidFill>
                <a:latin typeface="Courier New"/>
              </a:rPr>
              <a:t> implements </a:t>
            </a:r>
            <a:r>
              <a:rPr lang="en-US" sz="1800" b="1" dirty="0">
                <a:latin typeface="Courier New"/>
              </a:rPr>
              <a:t>Runnable{</a:t>
            </a:r>
          </a:p>
          <a:p>
            <a:pPr>
              <a:buNone/>
            </a:pPr>
            <a:r>
              <a:rPr lang="en-US" sz="1800" b="1" dirty="0">
                <a:latin typeface="Courier New"/>
              </a:rPr>
              <a:t>	private String name;</a:t>
            </a:r>
          </a:p>
          <a:p>
            <a:pPr>
              <a:buNone/>
            </a:pPr>
            <a:endParaRPr lang="en-US" sz="1800" b="1" dirty="0">
              <a:latin typeface="Courier New"/>
            </a:endParaRPr>
          </a:p>
          <a:p>
            <a:pPr>
              <a:buNone/>
            </a:pPr>
            <a:r>
              <a:rPr lang="en-US" sz="1800" b="1" dirty="0">
                <a:latin typeface="Courier New"/>
              </a:rPr>
              <a:t>	</a:t>
            </a:r>
            <a:r>
              <a:rPr lang="en-US" sz="1800" b="1" dirty="0">
                <a:solidFill>
                  <a:srgbClr val="7F0055"/>
                </a:solidFill>
                <a:latin typeface="Courier New"/>
              </a:rPr>
              <a:t>public</a:t>
            </a:r>
            <a:r>
              <a:rPr lang="en-US" sz="1800" b="1" dirty="0">
                <a:latin typeface="Courier New"/>
              </a:rPr>
              <a:t> Cat(String name){ this.name = name; }</a:t>
            </a:r>
          </a:p>
          <a:p>
            <a:pPr>
              <a:buNone/>
            </a:pPr>
            <a:endParaRPr lang="en-US" sz="1800" b="1" dirty="0">
              <a:latin typeface="Courier New"/>
            </a:endParaRPr>
          </a:p>
          <a:p>
            <a:pPr>
              <a:buNone/>
            </a:pPr>
            <a:r>
              <a:rPr lang="en-US" sz="1800" b="1" dirty="0">
                <a:latin typeface="Courier New"/>
              </a:rPr>
              <a:t>	</a:t>
            </a:r>
            <a:r>
              <a:rPr lang="en-US" sz="1800" b="1" dirty="0">
                <a:solidFill>
                  <a:srgbClr val="7F0055"/>
                </a:solidFill>
                <a:latin typeface="Courier New"/>
              </a:rPr>
              <a:t>public void </a:t>
            </a:r>
            <a:r>
              <a:rPr lang="en-US" sz="1800" b="1" dirty="0">
                <a:latin typeface="Courier New"/>
              </a:rPr>
              <a:t>run(){</a:t>
            </a:r>
          </a:p>
          <a:p>
            <a:pPr>
              <a:buNone/>
            </a:pPr>
            <a:r>
              <a:rPr lang="en-US" sz="1800" b="1" dirty="0">
                <a:latin typeface="Courier New"/>
              </a:rPr>
              <a:t>		long time = (long)(</a:t>
            </a:r>
            <a:r>
              <a:rPr lang="en-US" sz="1800" b="1" dirty="0" err="1">
                <a:latin typeface="Courier New"/>
              </a:rPr>
              <a:t>Math.random</a:t>
            </a:r>
            <a:r>
              <a:rPr lang="en-US" sz="1800" b="1" dirty="0">
                <a:latin typeface="Courier New"/>
              </a:rPr>
              <a:t>()*1000L);</a:t>
            </a:r>
          </a:p>
          <a:p>
            <a:pPr>
              <a:buNone/>
            </a:pPr>
            <a:r>
              <a:rPr lang="en-US" sz="1800" b="1" dirty="0">
                <a:latin typeface="Courier New"/>
              </a:rPr>
              <a:t>		try {</a:t>
            </a:r>
          </a:p>
          <a:p>
            <a:pPr>
              <a:buNone/>
            </a:pPr>
            <a:r>
              <a:rPr lang="en-US" sz="1800" b="1" dirty="0">
                <a:latin typeface="Courier New"/>
              </a:rPr>
              <a:t>		        sleep(time);</a:t>
            </a:r>
          </a:p>
          <a:p>
            <a:pPr>
              <a:buNone/>
            </a:pPr>
            <a:r>
              <a:rPr lang="en-US" sz="1800" b="1" dirty="0">
                <a:latin typeface="Courier New"/>
              </a:rPr>
              <a:t>		} catch (</a:t>
            </a:r>
            <a:r>
              <a:rPr lang="en-US" sz="1800" b="1" dirty="0" err="1">
                <a:latin typeface="Courier New"/>
              </a:rPr>
              <a:t>InterruptedException</a:t>
            </a:r>
            <a:r>
              <a:rPr lang="en-US" sz="1800" b="1" dirty="0">
                <a:latin typeface="Courier New"/>
              </a:rPr>
              <a:t> e){</a:t>
            </a:r>
          </a:p>
          <a:p>
            <a:pPr>
              <a:buNone/>
            </a:pPr>
            <a:r>
              <a:rPr lang="en-US" sz="1800" b="1" dirty="0">
                <a:latin typeface="Courier New"/>
              </a:rPr>
              <a:t>			</a:t>
            </a:r>
            <a:r>
              <a:rPr lang="en-US" sz="1800" b="1" dirty="0" err="1">
                <a:latin typeface="Courier New"/>
              </a:rPr>
              <a:t>System.out.println</a:t>
            </a:r>
            <a:r>
              <a:rPr lang="en-US" sz="1800" b="1" dirty="0">
                <a:latin typeface="Courier New"/>
              </a:rPr>
              <a:t>("Got an exception");</a:t>
            </a:r>
          </a:p>
          <a:p>
            <a:pPr>
              <a:buNone/>
            </a:pPr>
            <a:r>
              <a:rPr lang="en-US" sz="1800" b="1" dirty="0">
                <a:latin typeface="Courier New"/>
              </a:rPr>
              <a:t>       }</a:t>
            </a:r>
          </a:p>
          <a:p>
            <a:pPr>
              <a:buNone/>
            </a:pPr>
            <a:r>
              <a:rPr lang="en-US" sz="1800" b="1" dirty="0">
                <a:latin typeface="Courier New"/>
              </a:rPr>
              <a:t>		</a:t>
            </a:r>
            <a:r>
              <a:rPr lang="en-US" sz="1800" b="1" dirty="0" err="1">
                <a:solidFill>
                  <a:srgbClr val="FF0000"/>
                </a:solidFill>
                <a:latin typeface="Courier New"/>
              </a:rPr>
              <a:t>setChanged</a:t>
            </a:r>
            <a:r>
              <a:rPr lang="en-US" sz="1800" b="1" dirty="0">
                <a:solidFill>
                  <a:srgbClr val="FF0000"/>
                </a:solidFill>
                <a:latin typeface="Courier New"/>
              </a:rPr>
              <a:t>();</a:t>
            </a:r>
          </a:p>
          <a:p>
            <a:pPr>
              <a:buNone/>
            </a:pPr>
            <a:r>
              <a:rPr lang="en-US" sz="1800" b="1" dirty="0">
                <a:solidFill>
                  <a:srgbClr val="FF0000"/>
                </a:solidFill>
                <a:latin typeface="Courier New"/>
              </a:rPr>
              <a:t>		</a:t>
            </a:r>
            <a:r>
              <a:rPr lang="en-US" sz="1800" b="1" dirty="0" err="1">
                <a:solidFill>
                  <a:srgbClr val="FF0000"/>
                </a:solidFill>
                <a:latin typeface="Courier New"/>
              </a:rPr>
              <a:t>notifyObservers</a:t>
            </a:r>
            <a:r>
              <a:rPr lang="en-US" sz="1800" b="1" dirty="0">
                <a:latin typeface="Courier New"/>
              </a:rPr>
              <a:t>(" is awake and hungry after "+time+" hours of sleeping");</a:t>
            </a:r>
          </a:p>
          <a:p>
            <a:pPr>
              <a:buNone/>
            </a:pPr>
            <a:r>
              <a:rPr lang="en-US" sz="1800" b="1" dirty="0">
                <a:latin typeface="Courier New"/>
              </a:rPr>
              <a:t>	}</a:t>
            </a:r>
          </a:p>
          <a:p>
            <a:pPr>
              <a:buNone/>
            </a:pPr>
            <a:r>
              <a:rPr lang="en-US" sz="1800" b="1" dirty="0">
                <a:latin typeface="Courier New"/>
              </a:rPr>
              <a:t>}</a:t>
            </a:r>
          </a:p>
          <a:p>
            <a:pPr marL="0" indent="0">
              <a:buNone/>
            </a:pPr>
            <a:endParaRPr lang="en-US" sz="1800" b="1" dirty="0">
              <a:latin typeface="Courier New"/>
            </a:endParaRPr>
          </a:p>
          <a:p>
            <a:pPr marL="0" indent="0">
              <a:buNone/>
            </a:pPr>
            <a:r>
              <a:rPr lang="en-US" sz="1800" b="1" dirty="0">
                <a:latin typeface="Courier New"/>
              </a:rPr>
              <a:t> 	</a:t>
            </a:r>
          </a:p>
        </p:txBody>
      </p:sp>
    </p:spTree>
    <p:extLst>
      <p:ext uri="{BB962C8B-B14F-4D97-AF65-F5344CB8AC3E}">
        <p14:creationId xmlns:p14="http://schemas.microsoft.com/office/powerpoint/2010/main" val="170445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80C-DB8F-F8FA-7D9F-AE074A8BCC0D}"/>
              </a:ext>
            </a:extLst>
          </p:cNvPr>
          <p:cNvSpPr>
            <a:spLocks noGrp="1"/>
          </p:cNvSpPr>
          <p:nvPr>
            <p:ph type="title"/>
          </p:nvPr>
        </p:nvSpPr>
        <p:spPr/>
        <p:txBody>
          <a:bodyPr/>
          <a:lstStyle/>
          <a:p>
            <a:r>
              <a:rPr lang="en-US" dirty="0"/>
              <a:t>Decorator Design Pattern</a:t>
            </a:r>
            <a:endParaRPr lang="en-IL" dirty="0"/>
          </a:p>
        </p:txBody>
      </p:sp>
      <p:sp>
        <p:nvSpPr>
          <p:cNvPr id="3" name="Content Placeholder 2">
            <a:extLst>
              <a:ext uri="{FF2B5EF4-FFF2-40B4-BE49-F238E27FC236}">
                <a16:creationId xmlns:a16="http://schemas.microsoft.com/office/drawing/2014/main" id="{4C77690C-0B98-4BD3-A43B-B30D317513E9}"/>
              </a:ext>
            </a:extLst>
          </p:cNvPr>
          <p:cNvSpPr>
            <a:spLocks noGrp="1"/>
          </p:cNvSpPr>
          <p:nvPr>
            <p:ph idx="1"/>
          </p:nvPr>
        </p:nvSpPr>
        <p:spPr/>
        <p:txBody>
          <a:bodyPr/>
          <a:lstStyle/>
          <a:p>
            <a:r>
              <a:rPr lang="en-US" dirty="0"/>
              <a:t>Allows to add new behavior to other objects at </a:t>
            </a:r>
            <a:r>
              <a:rPr lang="en-US" i="1" dirty="0"/>
              <a:t>runtime</a:t>
            </a:r>
            <a:r>
              <a:rPr lang="en-US" dirty="0"/>
              <a:t>. </a:t>
            </a:r>
          </a:p>
          <a:p>
            <a:r>
              <a:rPr lang="en-US" dirty="0"/>
              <a:t>Analogy: </a:t>
            </a:r>
          </a:p>
          <a:p>
            <a:pPr lvl="1"/>
            <a:r>
              <a:rPr lang="en-US" dirty="0"/>
              <a:t>GUI components where a decorator object contains a border or shadow which it uses to actually visually decorate another graphical component. </a:t>
            </a:r>
          </a:p>
          <a:p>
            <a:pPr lvl="1"/>
            <a:r>
              <a:rPr lang="en-US" dirty="0"/>
              <a:t>A decorator can also add new </a:t>
            </a:r>
            <a:r>
              <a:rPr lang="en-US" i="1" dirty="0"/>
              <a:t>functionality</a:t>
            </a:r>
            <a:r>
              <a:rPr lang="en-US" dirty="0"/>
              <a:t> to existing components, like scrolling and zooming. </a:t>
            </a:r>
          </a:p>
          <a:p>
            <a:endParaRPr lang="en-IL" dirty="0"/>
          </a:p>
        </p:txBody>
      </p:sp>
    </p:spTree>
    <p:extLst>
      <p:ext uri="{BB962C8B-B14F-4D97-AF65-F5344CB8AC3E}">
        <p14:creationId xmlns:p14="http://schemas.microsoft.com/office/powerpoint/2010/main" val="97422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E2A5-7177-E543-12B4-BBCC8B4066ED}"/>
              </a:ext>
            </a:extLst>
          </p:cNvPr>
          <p:cNvSpPr>
            <a:spLocks noGrp="1"/>
          </p:cNvSpPr>
          <p:nvPr>
            <p:ph type="title"/>
          </p:nvPr>
        </p:nvSpPr>
        <p:spPr/>
        <p:txBody>
          <a:bodyPr/>
          <a:lstStyle/>
          <a:p>
            <a:r>
              <a:rPr lang="en-US" dirty="0"/>
              <a:t>Decorator vs. inheritance</a:t>
            </a:r>
            <a:endParaRPr lang="en-IL" dirty="0"/>
          </a:p>
        </p:txBody>
      </p:sp>
      <p:sp>
        <p:nvSpPr>
          <p:cNvPr id="3" name="Content Placeholder 2">
            <a:extLst>
              <a:ext uri="{FF2B5EF4-FFF2-40B4-BE49-F238E27FC236}">
                <a16:creationId xmlns:a16="http://schemas.microsoft.com/office/drawing/2014/main" id="{5F0D2955-8648-492B-F750-2A592BDAB569}"/>
              </a:ext>
            </a:extLst>
          </p:cNvPr>
          <p:cNvSpPr>
            <a:spLocks noGrp="1"/>
          </p:cNvSpPr>
          <p:nvPr>
            <p:ph idx="1"/>
          </p:nvPr>
        </p:nvSpPr>
        <p:spPr/>
        <p:txBody>
          <a:bodyPr>
            <a:normAutofit fontScale="70000" lnSpcReduction="20000"/>
          </a:bodyPr>
          <a:lstStyle/>
          <a:p>
            <a:pPr marL="320040" lvl="1" indent="-320040">
              <a:spcBef>
                <a:spcPts val="700"/>
              </a:spcBef>
              <a:buClr>
                <a:schemeClr val="accent2"/>
              </a:buClr>
              <a:buSzPct val="60000"/>
              <a:buFont typeface="Wingdings"/>
              <a:buChar char=""/>
            </a:pPr>
            <a:r>
              <a:rPr lang="en-US" sz="3100" dirty="0"/>
              <a:t>Inheritance allows to create child objects with a new behavior during implementation </a:t>
            </a:r>
          </a:p>
          <a:p>
            <a:pPr marL="594360" lvl="2" indent="-320040">
              <a:spcBef>
                <a:spcPts val="700"/>
              </a:spcBef>
              <a:buSzPct val="60000"/>
              <a:buFont typeface="Wingdings"/>
              <a:buChar char=""/>
            </a:pPr>
            <a:r>
              <a:rPr lang="en-US" sz="2600" dirty="0"/>
              <a:t>extends the abilities of ‘a </a:t>
            </a:r>
            <a:r>
              <a:rPr lang="en-US" sz="2600" dirty="0" err="1"/>
              <a:t>class’</a:t>
            </a:r>
            <a:r>
              <a:rPr lang="en-US" sz="2600" dirty="0"/>
              <a:t> </a:t>
            </a:r>
          </a:p>
          <a:p>
            <a:pPr marL="320040" lvl="1" indent="-320040">
              <a:spcBef>
                <a:spcPts val="700"/>
              </a:spcBef>
              <a:buClr>
                <a:schemeClr val="accent2"/>
              </a:buClr>
              <a:buSzPct val="60000"/>
              <a:buFont typeface="Wingdings"/>
              <a:buChar char=""/>
            </a:pPr>
            <a:r>
              <a:rPr lang="en-US" sz="3100" dirty="0"/>
              <a:t>Decoration allows the transparent extension of </a:t>
            </a:r>
            <a:r>
              <a:rPr lang="en-US" sz="3100" i="1" dirty="0"/>
              <a:t>particular</a:t>
            </a:r>
            <a:r>
              <a:rPr lang="en-US" sz="3100" dirty="0"/>
              <a:t> objects at runtime</a:t>
            </a:r>
          </a:p>
          <a:p>
            <a:pPr marL="594360" lvl="2" indent="-320040">
              <a:spcBef>
                <a:spcPts val="700"/>
              </a:spcBef>
              <a:buSzPct val="60000"/>
              <a:buFont typeface="Wingdings"/>
              <a:buChar char=""/>
            </a:pPr>
            <a:r>
              <a:rPr lang="en-US" sz="2600" dirty="0"/>
              <a:t>You can choose any single object of a class and modify its behavior leaving the other instances unmodified</a:t>
            </a:r>
          </a:p>
          <a:p>
            <a:pPr marL="594360" lvl="2" indent="-320040">
              <a:spcBef>
                <a:spcPts val="700"/>
              </a:spcBef>
              <a:buSzPct val="60000"/>
              <a:buFont typeface="Wingdings"/>
              <a:buChar char=""/>
            </a:pPr>
            <a:r>
              <a:rPr lang="en-US" sz="2600" dirty="0"/>
              <a:t>You don't have to subclass several times for the same functionality - you can add one decorator (one "functionality" or "behavior") to many objects and vice versa</a:t>
            </a:r>
          </a:p>
          <a:p>
            <a:r>
              <a:rPr lang="en-US" dirty="0"/>
              <a:t> </a:t>
            </a:r>
            <a:r>
              <a:rPr lang="en-US" sz="3100" dirty="0"/>
              <a:t>Advantage of Decorator:</a:t>
            </a:r>
          </a:p>
          <a:p>
            <a:pPr lvl="1"/>
            <a:r>
              <a:rPr lang="en-US" dirty="0"/>
              <a:t>a large number of </a:t>
            </a:r>
            <a:r>
              <a:rPr lang="en-US" i="1" u="sng" dirty="0"/>
              <a:t>independent</a:t>
            </a:r>
            <a:r>
              <a:rPr lang="en-US" u="sng" dirty="0"/>
              <a:t> ways </a:t>
            </a:r>
            <a:r>
              <a:rPr lang="en-US" dirty="0"/>
              <a:t>to extend functionality, especially when you can't predict at design time which combinations of extensions will be used during runtime</a:t>
            </a:r>
          </a:p>
          <a:p>
            <a:endParaRPr lang="en-IL" dirty="0"/>
          </a:p>
        </p:txBody>
      </p:sp>
    </p:spTree>
    <p:extLst>
      <p:ext uri="{BB962C8B-B14F-4D97-AF65-F5344CB8AC3E}">
        <p14:creationId xmlns:p14="http://schemas.microsoft.com/office/powerpoint/2010/main" val="199704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BEDE-4688-C34C-8394-6A6C9A5CB2E4}"/>
              </a:ext>
            </a:extLst>
          </p:cNvPr>
          <p:cNvSpPr>
            <a:spLocks noGrp="1"/>
          </p:cNvSpPr>
          <p:nvPr>
            <p:ph type="title"/>
          </p:nvPr>
        </p:nvSpPr>
        <p:spPr/>
        <p:txBody>
          <a:bodyPr/>
          <a:lstStyle/>
          <a:p>
            <a:r>
              <a:rPr lang="en-US" dirty="0"/>
              <a:t>When to use?</a:t>
            </a:r>
            <a:endParaRPr lang="en-IL" dirty="0"/>
          </a:p>
        </p:txBody>
      </p:sp>
      <p:sp>
        <p:nvSpPr>
          <p:cNvPr id="3" name="Content Placeholder 2">
            <a:extLst>
              <a:ext uri="{FF2B5EF4-FFF2-40B4-BE49-F238E27FC236}">
                <a16:creationId xmlns:a16="http://schemas.microsoft.com/office/drawing/2014/main" id="{FCCF4D67-5151-36BB-1B4D-48B87F2C4A87}"/>
              </a:ext>
            </a:extLst>
          </p:cNvPr>
          <p:cNvSpPr>
            <a:spLocks noGrp="1"/>
          </p:cNvSpPr>
          <p:nvPr>
            <p:ph idx="1"/>
          </p:nvPr>
        </p:nvSpPr>
        <p:spPr/>
        <p:txBody>
          <a:bodyPr/>
          <a:lstStyle/>
          <a:p>
            <a:pPr marL="0" indent="0">
              <a:buNone/>
            </a:pPr>
            <a:r>
              <a:rPr lang="en-US" dirty="0"/>
              <a:t>Use the decorator pattern to:</a:t>
            </a:r>
          </a:p>
          <a:p>
            <a:r>
              <a:rPr lang="en-US" dirty="0"/>
              <a:t>add responsibilities to individual objects transparently and</a:t>
            </a:r>
          </a:p>
          <a:p>
            <a:r>
              <a:rPr lang="en-US" dirty="0"/>
              <a:t>remove these (encapsulated) responsibilities again without affecting other object;</a:t>
            </a:r>
          </a:p>
          <a:p>
            <a:r>
              <a:rPr lang="en-US" dirty="0"/>
              <a:t>extend classes without sub-classing/inheritance</a:t>
            </a:r>
          </a:p>
          <a:p>
            <a:pPr lvl="1"/>
            <a:r>
              <a:rPr lang="en-US" dirty="0"/>
              <a:t>to avoid an explosion of the number of subclasses to support different combinations of extensions</a:t>
            </a:r>
          </a:p>
          <a:p>
            <a:endParaRPr lang="he-IL" dirty="0"/>
          </a:p>
        </p:txBody>
      </p:sp>
    </p:spTree>
    <p:extLst>
      <p:ext uri="{BB962C8B-B14F-4D97-AF65-F5344CB8AC3E}">
        <p14:creationId xmlns:p14="http://schemas.microsoft.com/office/powerpoint/2010/main" val="288050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inheritance</a:t>
            </a:r>
          </a:p>
        </p:txBody>
      </p:sp>
      <p:sp>
        <p:nvSpPr>
          <p:cNvPr id="5" name="Content Placeholder 4"/>
          <p:cNvSpPr>
            <a:spLocks noGrp="1"/>
          </p:cNvSpPr>
          <p:nvPr>
            <p:ph idx="1"/>
          </p:nvPr>
        </p:nvSpPr>
        <p:spPr/>
        <p:txBody>
          <a:bodyPr/>
          <a:lstStyle/>
          <a:p>
            <a:r>
              <a:rPr lang="en-US" dirty="0"/>
              <a:t>Too much options, too big hierarchy</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16</a:t>
            </a:fld>
            <a:endParaRPr lang="he-IL"/>
          </a:p>
        </p:txBody>
      </p:sp>
      <p:pic>
        <p:nvPicPr>
          <p:cNvPr id="2050" name="Picture 2" descr="Decorator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674" y="2204864"/>
            <a:ext cx="5516622" cy="404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Decorator</a:t>
            </a:r>
          </a:p>
        </p:txBody>
      </p:sp>
      <p:sp>
        <p:nvSpPr>
          <p:cNvPr id="5" name="Content Placeholder 4"/>
          <p:cNvSpPr>
            <a:spLocks noGrp="1"/>
          </p:cNvSpPr>
          <p:nvPr>
            <p:ph idx="1"/>
          </p:nvPr>
        </p:nvSpPr>
        <p:spPr/>
        <p:txBody>
          <a:bodyPr/>
          <a:lstStyle/>
          <a:p>
            <a:r>
              <a:rPr lang="en-US" dirty="0"/>
              <a:t>More flexibility</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17</a:t>
            </a:fld>
            <a:endParaRPr lang="he-IL"/>
          </a:p>
        </p:txBody>
      </p:sp>
      <p:pic>
        <p:nvPicPr>
          <p:cNvPr id="3074" name="Picture 2" descr="Decorato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7" y="2276872"/>
            <a:ext cx="6293073" cy="378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3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he-IL" dirty="0"/>
          </a:p>
        </p:txBody>
      </p:sp>
      <p:sp>
        <p:nvSpPr>
          <p:cNvPr id="5" name="Content Placeholder 4"/>
          <p:cNvSpPr>
            <a:spLocks noGrp="1"/>
          </p:cNvSpPr>
          <p:nvPr>
            <p:ph idx="1"/>
          </p:nvPr>
        </p:nvSpPr>
        <p:spPr/>
        <p:txBody>
          <a:bodyPr>
            <a:normAutofit/>
          </a:bodyPr>
          <a:lstStyle/>
          <a:p>
            <a:r>
              <a:rPr lang="en-US" dirty="0"/>
              <a:t>Decorator maintains the </a:t>
            </a:r>
            <a:r>
              <a:rPr lang="en-US" b="1" i="1" dirty="0"/>
              <a:t>same interface </a:t>
            </a:r>
            <a:r>
              <a:rPr lang="en-US" dirty="0"/>
              <a:t>as the object it "decorates“; </a:t>
            </a:r>
          </a:p>
          <a:p>
            <a:r>
              <a:rPr lang="en-US" dirty="0"/>
              <a:t>accepts the object it is "decorating" as an </a:t>
            </a:r>
            <a:r>
              <a:rPr lang="en-US" b="1" dirty="0"/>
              <a:t>argument</a:t>
            </a:r>
            <a:r>
              <a:rPr lang="en-US" dirty="0"/>
              <a:t> in its constructor; </a:t>
            </a:r>
          </a:p>
          <a:p>
            <a:r>
              <a:rPr lang="en-US" dirty="0"/>
              <a:t>keeps this original object in a </a:t>
            </a:r>
            <a:r>
              <a:rPr lang="en-US" b="1" dirty="0"/>
              <a:t>private member variable</a:t>
            </a:r>
            <a:r>
              <a:rPr lang="en-US" dirty="0"/>
              <a:t> - </a:t>
            </a:r>
            <a:r>
              <a:rPr lang="en-US" u="sng" dirty="0"/>
              <a:t>delegation</a:t>
            </a:r>
            <a:r>
              <a:rPr lang="en-US" dirty="0"/>
              <a:t>.</a:t>
            </a:r>
          </a:p>
          <a:p>
            <a:r>
              <a:rPr lang="en-US" dirty="0"/>
              <a:t>Meaning: constructing a wrapper around an object by extending its behavior. </a:t>
            </a:r>
          </a:p>
          <a:p>
            <a:pPr lvl="1"/>
            <a:r>
              <a:rPr lang="en-US" dirty="0"/>
              <a:t>The wrapper will do its job and delegate the call to the wrapped instance.</a:t>
            </a:r>
          </a:p>
          <a:p>
            <a:endParaRPr lang="en-US" dirty="0"/>
          </a:p>
          <a:p>
            <a:endParaRPr lang="he-IL"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18</a:t>
            </a:fld>
            <a:endParaRPr lang="he-IL"/>
          </a:p>
        </p:txBody>
      </p:sp>
    </p:spTree>
    <p:extLst>
      <p:ext uri="{BB962C8B-B14F-4D97-AF65-F5344CB8AC3E}">
        <p14:creationId xmlns:p14="http://schemas.microsoft.com/office/powerpoint/2010/main" val="246498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by step</a:t>
            </a:r>
          </a:p>
        </p:txBody>
      </p:sp>
      <p:sp>
        <p:nvSpPr>
          <p:cNvPr id="5" name="Content Placeholder 4"/>
          <p:cNvSpPr>
            <a:spLocks noGrp="1"/>
          </p:cNvSpPr>
          <p:nvPr>
            <p:ph idx="1"/>
          </p:nvPr>
        </p:nvSpPr>
        <p:spPr/>
        <p:txBody>
          <a:bodyPr>
            <a:normAutofit fontScale="92500" lnSpcReduction="10000"/>
          </a:bodyPr>
          <a:lstStyle/>
          <a:p>
            <a:pPr marL="514350" indent="-514350">
              <a:buSzPct val="93000"/>
              <a:buFont typeface="+mj-lt"/>
              <a:buAutoNum type="arabicPeriod"/>
            </a:pPr>
            <a:r>
              <a:rPr lang="en-US" dirty="0"/>
              <a:t>Define an </a:t>
            </a:r>
            <a:r>
              <a:rPr lang="en-US" b="1" i="1" dirty="0"/>
              <a:t>interface</a:t>
            </a:r>
            <a:r>
              <a:rPr lang="en-US" dirty="0"/>
              <a:t> for the class which will have decorators. </a:t>
            </a:r>
          </a:p>
          <a:p>
            <a:pPr marL="514350" indent="-514350">
              <a:buSzPct val="93000"/>
              <a:buFont typeface="+mj-lt"/>
              <a:buAutoNum type="arabicPeriod"/>
            </a:pPr>
            <a:r>
              <a:rPr lang="en-US" b="1" i="1" dirty="0"/>
              <a:t>Implement that interface</a:t>
            </a:r>
            <a:r>
              <a:rPr lang="en-US" dirty="0"/>
              <a:t> with basic functionalities. </a:t>
            </a:r>
          </a:p>
          <a:p>
            <a:pPr marL="514350" indent="-514350">
              <a:buSzPct val="93000"/>
              <a:buFont typeface="+mj-lt"/>
              <a:buAutoNum type="arabicPeriod"/>
            </a:pPr>
            <a:r>
              <a:rPr lang="en-US" dirty="0"/>
              <a:t>Create the </a:t>
            </a:r>
            <a:r>
              <a:rPr lang="en-US" b="1" i="1" dirty="0"/>
              <a:t>decorator base class – </a:t>
            </a:r>
            <a:r>
              <a:rPr lang="en-US" dirty="0"/>
              <a:t>an </a:t>
            </a:r>
            <a:r>
              <a:rPr lang="en-US" b="1" i="1" dirty="0"/>
              <a:t>abstract class</a:t>
            </a:r>
            <a:r>
              <a:rPr lang="en-US" dirty="0"/>
              <a:t> that contains (aggregation) an </a:t>
            </a:r>
            <a:r>
              <a:rPr lang="en-US" i="1" dirty="0"/>
              <a:t>attribute type of the interface</a:t>
            </a:r>
            <a:r>
              <a:rPr lang="en-US" dirty="0"/>
              <a:t>. </a:t>
            </a:r>
          </a:p>
          <a:p>
            <a:pPr lvl="1"/>
            <a:r>
              <a:rPr lang="en-US" dirty="0"/>
              <a:t>The constructor assigns the interface type instance to that attribute. </a:t>
            </a:r>
          </a:p>
          <a:p>
            <a:pPr marL="514350" indent="-514350">
              <a:buSzPct val="93000"/>
              <a:buFont typeface="+mj-lt"/>
              <a:buAutoNum type="arabicPeriod"/>
            </a:pPr>
            <a:r>
              <a:rPr lang="en-US" b="1" i="1" dirty="0"/>
              <a:t>Extend this class </a:t>
            </a:r>
            <a:r>
              <a:rPr lang="en-US" dirty="0"/>
              <a:t>and create as many </a:t>
            </a:r>
            <a:r>
              <a:rPr lang="en-US" b="1" i="1" dirty="0"/>
              <a:t>concrete decorator</a:t>
            </a:r>
            <a:r>
              <a:rPr lang="en-US" dirty="0"/>
              <a:t> classes. </a:t>
            </a:r>
          </a:p>
          <a:p>
            <a:pPr lvl="1"/>
            <a:r>
              <a:rPr lang="en-US" dirty="0"/>
              <a:t>The concrete decorator class will add its own methods. </a:t>
            </a:r>
          </a:p>
          <a:p>
            <a:pPr lvl="1"/>
            <a:r>
              <a:rPr lang="en-US" dirty="0"/>
              <a:t>After / before executing its own method the concrete decorator will call the base instance’s method. </a:t>
            </a:r>
          </a:p>
          <a:p>
            <a:r>
              <a:rPr lang="en-US" u="sng" dirty="0"/>
              <a:t>Key</a:t>
            </a:r>
            <a:r>
              <a:rPr lang="en-US" dirty="0"/>
              <a:t> to this Decorator DP is the </a:t>
            </a:r>
            <a:r>
              <a:rPr lang="en-US" u="sng" dirty="0"/>
              <a:t>binding of method and the base instance at runtime</a:t>
            </a:r>
            <a:r>
              <a:rPr lang="en-US" dirty="0"/>
              <a:t> based on the object passed as parameter to the constructor. Thus dynamically customizing the behavior of that specific instance.</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19</a:t>
            </a:fld>
            <a:endParaRPr lang="he-IL"/>
          </a:p>
        </p:txBody>
      </p:sp>
    </p:spTree>
    <p:extLst>
      <p:ext uri="{BB962C8B-B14F-4D97-AF65-F5344CB8AC3E}">
        <p14:creationId xmlns:p14="http://schemas.microsoft.com/office/powerpoint/2010/main" val="286495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of Listeners</a:t>
            </a:r>
          </a:p>
        </p:txBody>
      </p:sp>
      <p:sp>
        <p:nvSpPr>
          <p:cNvPr id="3" name="Content Placeholder 2"/>
          <p:cNvSpPr>
            <a:spLocks noGrp="1"/>
          </p:cNvSpPr>
          <p:nvPr>
            <p:ph idx="1"/>
          </p:nvPr>
        </p:nvSpPr>
        <p:spPr>
          <a:xfrm>
            <a:off x="677334" y="2160589"/>
            <a:ext cx="8596668" cy="3287711"/>
          </a:xfrm>
        </p:spPr>
        <p:txBody>
          <a:bodyPr>
            <a:normAutofit/>
          </a:bodyPr>
          <a:lstStyle/>
          <a:p>
            <a:r>
              <a:rPr lang="en-US" sz="2000" dirty="0"/>
              <a:t>We will provide a possibility to </a:t>
            </a:r>
            <a:r>
              <a:rPr lang="en-US" sz="2000" i="1" u="sng" dirty="0"/>
              <a:t>register</a:t>
            </a:r>
            <a:r>
              <a:rPr lang="en-US" sz="2000" dirty="0"/>
              <a:t> for listening to different threads</a:t>
            </a:r>
          </a:p>
          <a:p>
            <a:r>
              <a:rPr lang="en-US" sz="2000" dirty="0"/>
              <a:t>OOP: </a:t>
            </a:r>
          </a:p>
          <a:p>
            <a:pPr lvl="1"/>
            <a:r>
              <a:rPr lang="en-US" sz="2000" dirty="0"/>
              <a:t>Every LISTENER/OBSERVER must implement the same interface with </a:t>
            </a:r>
            <a:r>
              <a:rPr lang="en-US" sz="2000" b="1" u="sng" dirty="0"/>
              <a:t>reaction</a:t>
            </a:r>
            <a:r>
              <a:rPr lang="en-US" sz="2000" dirty="0"/>
              <a:t> method that will be implemented differently in each one</a:t>
            </a:r>
          </a:p>
          <a:p>
            <a:pPr lvl="1"/>
            <a:r>
              <a:rPr lang="en-US" sz="2000" dirty="0"/>
              <a:t>Every SUBJECT/OBSERVABLE must implement the following methods for </a:t>
            </a:r>
            <a:r>
              <a:rPr lang="en-US" sz="2000" b="1" u="sng" dirty="0"/>
              <a:t>adding</a:t>
            </a:r>
            <a:r>
              <a:rPr lang="en-US" sz="2000" dirty="0"/>
              <a:t> and </a:t>
            </a:r>
            <a:r>
              <a:rPr lang="en-US" sz="2000" b="1" u="sng" dirty="0"/>
              <a:t>removing</a:t>
            </a:r>
            <a:r>
              <a:rPr lang="en-US" sz="2000" dirty="0"/>
              <a:t> listeners, and </a:t>
            </a:r>
            <a:r>
              <a:rPr lang="en-US" sz="2000" b="1" u="sng" dirty="0"/>
              <a:t>notification</a:t>
            </a:r>
            <a:r>
              <a:rPr lang="en-US" sz="2000" b="1" dirty="0"/>
              <a:t> </a:t>
            </a:r>
            <a:r>
              <a:rPr lang="en-US" sz="2000" dirty="0"/>
              <a:t>to all listeners</a:t>
            </a:r>
          </a:p>
          <a:p>
            <a:endParaRPr lang="en-US" sz="2000" dirty="0"/>
          </a:p>
        </p:txBody>
      </p:sp>
    </p:spTree>
    <p:extLst>
      <p:ext uri="{BB962C8B-B14F-4D97-AF65-F5344CB8AC3E}">
        <p14:creationId xmlns:p14="http://schemas.microsoft.com/office/powerpoint/2010/main" val="10543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20</a:t>
            </a:fld>
            <a:endParaRPr lang="he-IL"/>
          </a:p>
        </p:txBody>
      </p:sp>
      <p:pic>
        <p:nvPicPr>
          <p:cNvPr id="2050" name="Picture 2" descr="UML diagram of a standard Decorator pattern (Go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015" y="650240"/>
            <a:ext cx="5832648" cy="520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20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ice-cream idea..</a:t>
            </a:r>
          </a:p>
        </p:txBody>
      </p:sp>
      <p:sp>
        <p:nvSpPr>
          <p:cNvPr id="5" name="Content Placeholder 4"/>
          <p:cNvSpPr>
            <a:spLocks noGrp="1"/>
          </p:cNvSpPr>
          <p:nvPr>
            <p:ph idx="1"/>
          </p:nvPr>
        </p:nvSpPr>
        <p:spPr/>
        <p:txBody>
          <a:bodyPr/>
          <a:lstStyle/>
          <a:p>
            <a:r>
              <a:rPr lang="en-US" dirty="0"/>
              <a:t>You create a </a:t>
            </a:r>
            <a:r>
              <a:rPr lang="en-US" b="1" dirty="0"/>
              <a:t>basic ice-cream </a:t>
            </a:r>
            <a:r>
              <a:rPr lang="en-US" dirty="0"/>
              <a:t>and then add toppings to it as you prefer. </a:t>
            </a:r>
          </a:p>
          <a:p>
            <a:r>
              <a:rPr lang="en-US" dirty="0"/>
              <a:t>The added </a:t>
            </a:r>
            <a:r>
              <a:rPr lang="en-US" b="1" dirty="0"/>
              <a:t>toppings</a:t>
            </a:r>
            <a:r>
              <a:rPr lang="en-US" dirty="0"/>
              <a:t> change the taste of the basic ice-cream. </a:t>
            </a:r>
          </a:p>
          <a:p>
            <a:pPr lvl="1"/>
            <a:r>
              <a:rPr lang="en-US" dirty="0"/>
              <a:t>You can add as many topping as you want. </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21</a:t>
            </a:fld>
            <a:endParaRPr lang="he-IL"/>
          </a:p>
        </p:txBody>
      </p:sp>
    </p:spTree>
    <p:extLst>
      <p:ext uri="{BB962C8B-B14F-4D97-AF65-F5344CB8AC3E}">
        <p14:creationId xmlns:p14="http://schemas.microsoft.com/office/powerpoint/2010/main" val="137744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Icecream</a:t>
            </a:r>
            <a:r>
              <a:rPr lang="en-US" dirty="0"/>
              <a:t> decorators</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22</a:t>
            </a:fld>
            <a:endParaRPr lang="he-IL"/>
          </a:p>
        </p:txBody>
      </p:sp>
      <p:pic>
        <p:nvPicPr>
          <p:cNvPr id="3074" name="Picture 2" descr="http://javapapers.com/wp-content/uploads/2011/05/Decorator-Patter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1489544"/>
            <a:ext cx="4176464" cy="533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16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Very simple example</a:t>
            </a:r>
            <a:br>
              <a:rPr lang="en-US" dirty="0"/>
            </a:br>
            <a:r>
              <a:rPr lang="en-US" sz="2200" dirty="0">
                <a:hlinkClick r:id="rId2"/>
              </a:rPr>
              <a:t>http://javapapers.com/design-patterns/decorator-pattern/</a:t>
            </a:r>
            <a:br>
              <a:rPr lang="en-US" sz="2200" dirty="0"/>
            </a:br>
            <a:endParaRPr lang="en-US" sz="2200" dirty="0"/>
          </a:p>
        </p:txBody>
      </p:sp>
      <p:sp>
        <p:nvSpPr>
          <p:cNvPr id="9" name="Content Placeholder 8"/>
          <p:cNvSpPr>
            <a:spLocks noGrp="1"/>
          </p:cNvSpPr>
          <p:nvPr>
            <p:ph idx="1"/>
          </p:nvPr>
        </p:nvSpPr>
        <p:spPr/>
        <p:txBody>
          <a:bodyPr/>
          <a:lstStyle/>
          <a:p>
            <a:r>
              <a:rPr lang="en-US" dirty="0"/>
              <a:t>An interface depicting an </a:t>
            </a:r>
            <a:r>
              <a:rPr lang="en-US" dirty="0" err="1"/>
              <a:t>icecream</a:t>
            </a:r>
            <a:r>
              <a:rPr lang="en-US" dirty="0"/>
              <a:t>:</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23</a:t>
            </a:fld>
            <a:endParaRPr lang="he-IL"/>
          </a:p>
        </p:txBody>
      </p:sp>
      <p:sp>
        <p:nvSpPr>
          <p:cNvPr id="7" name="Rectangle 2"/>
          <p:cNvSpPr>
            <a:spLocks noChangeArrowheads="1"/>
          </p:cNvSpPr>
          <p:nvPr/>
        </p:nvSpPr>
        <p:spPr bwMode="auto">
          <a:xfrm>
            <a:off x="2294714" y="2910590"/>
            <a:ext cx="8121766" cy="14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algn="l" rtl="0" fontAlgn="base">
              <a:spcBef>
                <a:spcPct val="0"/>
              </a:spcBef>
              <a:spcAft>
                <a:spcPct val="0"/>
              </a:spcAft>
            </a:pPr>
            <a:r>
              <a:rPr lang="en-US" sz="2800" dirty="0">
                <a:solidFill>
                  <a:srgbClr val="8959A8"/>
                </a:solidFill>
              </a:rPr>
              <a:t>public</a:t>
            </a:r>
            <a:r>
              <a:rPr lang="en-US" sz="2800" dirty="0">
                <a:solidFill>
                  <a:srgbClr val="4D4D4C"/>
                </a:solidFill>
              </a:rPr>
              <a:t> </a:t>
            </a:r>
            <a:r>
              <a:rPr lang="en-US" sz="2800" dirty="0">
                <a:solidFill>
                  <a:srgbClr val="8959A8"/>
                </a:solidFill>
              </a:rPr>
              <a:t>interface</a:t>
            </a:r>
            <a:r>
              <a:rPr lang="en-US" sz="2800" dirty="0">
                <a:solidFill>
                  <a:srgbClr val="4D4D4C"/>
                </a:solidFill>
              </a:rPr>
              <a:t> </a:t>
            </a:r>
            <a:r>
              <a:rPr lang="en-US" sz="2800" dirty="0" err="1">
                <a:solidFill>
                  <a:srgbClr val="4271AE"/>
                </a:solidFill>
              </a:rPr>
              <a:t>Icecream</a:t>
            </a:r>
            <a:r>
              <a:rPr lang="en-US" sz="2800" dirty="0">
                <a:solidFill>
                  <a:srgbClr val="4D4D4C"/>
                </a:solidFill>
              </a:rPr>
              <a:t> { </a:t>
            </a:r>
          </a:p>
          <a:p>
            <a:pPr lvl="0" algn="l" rtl="0" fontAlgn="base">
              <a:spcBef>
                <a:spcPct val="0"/>
              </a:spcBef>
              <a:spcAft>
                <a:spcPct val="0"/>
              </a:spcAft>
            </a:pPr>
            <a:r>
              <a:rPr lang="en-US" sz="2800" dirty="0">
                <a:solidFill>
                  <a:srgbClr val="4D4D4C"/>
                </a:solidFill>
              </a:rPr>
              <a:t>	</a:t>
            </a:r>
            <a:r>
              <a:rPr lang="en-US" sz="2800" dirty="0">
                <a:solidFill>
                  <a:srgbClr val="8959A8"/>
                </a:solidFill>
              </a:rPr>
              <a:t>public</a:t>
            </a:r>
            <a:r>
              <a:rPr lang="en-US" sz="2800" dirty="0">
                <a:solidFill>
                  <a:srgbClr val="4D4D4C"/>
                </a:solidFill>
              </a:rPr>
              <a:t> </a:t>
            </a:r>
            <a:r>
              <a:rPr lang="en-US" sz="2800" dirty="0">
                <a:solidFill>
                  <a:srgbClr val="4271AE"/>
                </a:solidFill>
              </a:rPr>
              <a:t>String</a:t>
            </a:r>
            <a:r>
              <a:rPr lang="en-US" sz="2800" dirty="0">
                <a:solidFill>
                  <a:srgbClr val="4D4D4C"/>
                </a:solidFill>
              </a:rPr>
              <a:t> </a:t>
            </a:r>
            <a:r>
              <a:rPr lang="en-US" sz="2800" dirty="0" err="1">
                <a:solidFill>
                  <a:srgbClr val="4D4D4C"/>
                </a:solidFill>
              </a:rPr>
              <a:t>makeIcecream</a:t>
            </a:r>
            <a:r>
              <a:rPr lang="en-US" sz="2800" dirty="0">
                <a:solidFill>
                  <a:srgbClr val="4D4D4C"/>
                </a:solidFill>
              </a:rPr>
              <a:t>(); </a:t>
            </a:r>
          </a:p>
          <a:p>
            <a:pPr lvl="0" algn="l" rtl="0" fontAlgn="base">
              <a:spcBef>
                <a:spcPct val="0"/>
              </a:spcBef>
              <a:spcAft>
                <a:spcPct val="0"/>
              </a:spcAft>
            </a:pPr>
            <a:r>
              <a:rPr lang="en-US" sz="2800" dirty="0">
                <a:solidFill>
                  <a:srgbClr val="4D4D4C"/>
                </a:solidFill>
              </a:rPr>
              <a:t>}</a:t>
            </a:r>
            <a:r>
              <a:rPr lang="en-US" altLang="en-US" sz="2800" dirty="0">
                <a:latin typeface="Arial" pitchFamily="34" charset="0"/>
                <a:cs typeface="Arial" pitchFamily="34" charset="0"/>
              </a:rPr>
              <a:t> </a:t>
            </a:r>
          </a:p>
        </p:txBody>
      </p:sp>
    </p:spTree>
    <p:extLst>
      <p:ext uri="{BB962C8B-B14F-4D97-AF65-F5344CB8AC3E}">
        <p14:creationId xmlns:p14="http://schemas.microsoft.com/office/powerpoint/2010/main" val="239796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5" name="Content Placeholder 4"/>
          <p:cNvSpPr>
            <a:spLocks noGrp="1"/>
          </p:cNvSpPr>
          <p:nvPr>
            <p:ph idx="1"/>
          </p:nvPr>
        </p:nvSpPr>
        <p:spPr/>
        <p:txBody>
          <a:bodyPr/>
          <a:lstStyle/>
          <a:p>
            <a:r>
              <a:rPr lang="en-US" dirty="0"/>
              <a:t>The concrete implementation of this interface. This is the base class on which the decorators will be added.</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24</a:t>
            </a:fld>
            <a:endParaRPr lang="he-IL"/>
          </a:p>
        </p:txBody>
      </p:sp>
      <p:sp>
        <p:nvSpPr>
          <p:cNvPr id="6" name="Rectangle 1"/>
          <p:cNvSpPr>
            <a:spLocks noChangeArrowheads="1"/>
          </p:cNvSpPr>
          <p:nvPr/>
        </p:nvSpPr>
        <p:spPr bwMode="auto">
          <a:xfrm>
            <a:off x="2495600" y="3057510"/>
            <a:ext cx="7543732" cy="274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60287" numCol="1" anchor="ctr" anchorCtr="0" compatLnSpc="1">
            <a:prstTxWarp prst="textNoShape">
              <a:avLst/>
            </a:prstTxWarp>
            <a:spAutoFit/>
          </a:bodyPr>
          <a:lstStyle/>
          <a:p>
            <a:pPr lvl="0" algn="l" rtl="0" fontAlgn="base">
              <a:spcBef>
                <a:spcPct val="0"/>
              </a:spcBef>
              <a:spcAft>
                <a:spcPct val="0"/>
              </a:spcAft>
            </a:pPr>
            <a:r>
              <a:rPr lang="en-US" sz="2800" dirty="0">
                <a:solidFill>
                  <a:srgbClr val="8959A8"/>
                </a:solidFill>
              </a:rPr>
              <a:t>public</a:t>
            </a:r>
            <a:r>
              <a:rPr lang="en-US" sz="2800" dirty="0">
                <a:solidFill>
                  <a:srgbClr val="4D4D4C"/>
                </a:solidFill>
              </a:rPr>
              <a:t> </a:t>
            </a:r>
            <a:r>
              <a:rPr lang="en-US" sz="2800" dirty="0">
                <a:solidFill>
                  <a:srgbClr val="8959A8"/>
                </a:solidFill>
              </a:rPr>
              <a:t>class</a:t>
            </a:r>
            <a:r>
              <a:rPr lang="en-US" sz="2800" dirty="0">
                <a:solidFill>
                  <a:srgbClr val="4D4D4C"/>
                </a:solidFill>
              </a:rPr>
              <a:t> </a:t>
            </a:r>
            <a:r>
              <a:rPr lang="en-US" sz="2800" dirty="0" err="1">
                <a:solidFill>
                  <a:srgbClr val="4271AE"/>
                </a:solidFill>
              </a:rPr>
              <a:t>SimpleIcecream</a:t>
            </a:r>
            <a:r>
              <a:rPr lang="en-US" sz="2800" dirty="0">
                <a:solidFill>
                  <a:srgbClr val="4D4D4C"/>
                </a:solidFill>
              </a:rPr>
              <a:t> </a:t>
            </a:r>
            <a:r>
              <a:rPr lang="en-US" sz="2800" dirty="0">
                <a:solidFill>
                  <a:srgbClr val="8959A8"/>
                </a:solidFill>
              </a:rPr>
              <a:t>implements</a:t>
            </a:r>
            <a:r>
              <a:rPr lang="en-US" sz="2800" dirty="0">
                <a:solidFill>
                  <a:srgbClr val="4D4D4C"/>
                </a:solidFill>
              </a:rPr>
              <a:t> </a:t>
            </a:r>
            <a:r>
              <a:rPr lang="en-US" sz="2800" dirty="0" err="1">
                <a:solidFill>
                  <a:srgbClr val="4271AE"/>
                </a:solidFill>
              </a:rPr>
              <a:t>Icecream</a:t>
            </a:r>
            <a:r>
              <a:rPr lang="en-US" sz="2800" dirty="0">
                <a:solidFill>
                  <a:srgbClr val="4D4D4C"/>
                </a:solidFill>
              </a:rPr>
              <a:t> { </a:t>
            </a:r>
          </a:p>
          <a:p>
            <a:pPr lvl="0" algn="l" rtl="0" fontAlgn="base">
              <a:spcBef>
                <a:spcPct val="0"/>
              </a:spcBef>
              <a:spcAft>
                <a:spcPct val="0"/>
              </a:spcAft>
            </a:pPr>
            <a:r>
              <a:rPr lang="en-US" sz="2800" dirty="0">
                <a:solidFill>
                  <a:srgbClr val="4D4D4C"/>
                </a:solidFill>
              </a:rPr>
              <a:t>	</a:t>
            </a:r>
            <a:r>
              <a:rPr lang="en-US" sz="2800" dirty="0">
                <a:solidFill>
                  <a:srgbClr val="F5871F"/>
                </a:solidFill>
              </a:rPr>
              <a:t>@Override</a:t>
            </a:r>
            <a:r>
              <a:rPr lang="en-US" sz="2800" dirty="0">
                <a:solidFill>
                  <a:srgbClr val="4D4D4C"/>
                </a:solidFill>
              </a:rPr>
              <a:t> </a:t>
            </a:r>
          </a:p>
          <a:p>
            <a:pPr lvl="0" algn="l" rtl="0" fontAlgn="base">
              <a:spcBef>
                <a:spcPct val="0"/>
              </a:spcBef>
              <a:spcAft>
                <a:spcPct val="0"/>
              </a:spcAft>
            </a:pPr>
            <a:r>
              <a:rPr lang="en-US" sz="2800" dirty="0">
                <a:solidFill>
                  <a:srgbClr val="4D4D4C"/>
                </a:solidFill>
              </a:rPr>
              <a:t>	</a:t>
            </a:r>
            <a:r>
              <a:rPr lang="en-US" sz="2800" dirty="0">
                <a:solidFill>
                  <a:srgbClr val="8959A8"/>
                </a:solidFill>
              </a:rPr>
              <a:t>public</a:t>
            </a:r>
            <a:r>
              <a:rPr lang="en-US" sz="2800" dirty="0">
                <a:solidFill>
                  <a:srgbClr val="4D4D4C"/>
                </a:solidFill>
              </a:rPr>
              <a:t> </a:t>
            </a:r>
            <a:r>
              <a:rPr lang="en-US" sz="2800" dirty="0">
                <a:solidFill>
                  <a:srgbClr val="4271AE"/>
                </a:solidFill>
              </a:rPr>
              <a:t>String</a:t>
            </a:r>
            <a:r>
              <a:rPr lang="en-US" sz="2800" dirty="0">
                <a:solidFill>
                  <a:srgbClr val="4D4D4C"/>
                </a:solidFill>
              </a:rPr>
              <a:t> </a:t>
            </a:r>
            <a:r>
              <a:rPr lang="en-US" sz="2800" dirty="0" err="1">
                <a:solidFill>
                  <a:srgbClr val="4D4D4C"/>
                </a:solidFill>
              </a:rPr>
              <a:t>makeIcecream</a:t>
            </a:r>
            <a:r>
              <a:rPr lang="en-US" sz="2800" dirty="0">
                <a:solidFill>
                  <a:srgbClr val="4D4D4C"/>
                </a:solidFill>
              </a:rPr>
              <a:t>() { </a:t>
            </a:r>
          </a:p>
          <a:p>
            <a:pPr lvl="0" algn="l" rtl="0" fontAlgn="base">
              <a:spcBef>
                <a:spcPct val="0"/>
              </a:spcBef>
              <a:spcAft>
                <a:spcPct val="0"/>
              </a:spcAft>
            </a:pPr>
            <a:r>
              <a:rPr lang="en-US" sz="2800" dirty="0">
                <a:solidFill>
                  <a:srgbClr val="4D4D4C"/>
                </a:solidFill>
              </a:rPr>
              <a:t>		</a:t>
            </a:r>
            <a:r>
              <a:rPr lang="en-US" sz="2800" dirty="0">
                <a:solidFill>
                  <a:srgbClr val="8959A8"/>
                </a:solidFill>
              </a:rPr>
              <a:t>return</a:t>
            </a:r>
            <a:r>
              <a:rPr lang="en-US" sz="2800" dirty="0">
                <a:solidFill>
                  <a:srgbClr val="4D4D4C"/>
                </a:solidFill>
              </a:rPr>
              <a:t> </a:t>
            </a:r>
            <a:r>
              <a:rPr lang="en-US" sz="2800" dirty="0">
                <a:solidFill>
                  <a:srgbClr val="718C00"/>
                </a:solidFill>
              </a:rPr>
              <a:t>"Base </a:t>
            </a:r>
            <a:r>
              <a:rPr lang="en-US" sz="2800" dirty="0" err="1">
                <a:solidFill>
                  <a:srgbClr val="718C00"/>
                </a:solidFill>
              </a:rPr>
              <a:t>Icecream</a:t>
            </a:r>
            <a:r>
              <a:rPr lang="en-US" sz="2800" dirty="0">
                <a:solidFill>
                  <a:srgbClr val="718C00"/>
                </a:solidFill>
              </a:rPr>
              <a:t>"</a:t>
            </a:r>
            <a:r>
              <a:rPr lang="en-US" sz="2800" dirty="0">
                <a:solidFill>
                  <a:srgbClr val="4D4D4C"/>
                </a:solidFill>
              </a:rPr>
              <a:t>; </a:t>
            </a:r>
          </a:p>
          <a:p>
            <a:pPr lvl="0" algn="l" rtl="0" fontAlgn="base">
              <a:spcBef>
                <a:spcPct val="0"/>
              </a:spcBef>
              <a:spcAft>
                <a:spcPct val="0"/>
              </a:spcAft>
            </a:pPr>
            <a:r>
              <a:rPr lang="en-US" sz="2800" dirty="0">
                <a:solidFill>
                  <a:srgbClr val="4D4D4C"/>
                </a:solidFill>
              </a:rPr>
              <a:t>	} </a:t>
            </a:r>
          </a:p>
          <a:p>
            <a:pPr lvl="0" algn="l" rtl="0" fontAlgn="base">
              <a:spcBef>
                <a:spcPct val="0"/>
              </a:spcBef>
              <a:spcAft>
                <a:spcPct val="0"/>
              </a:spcAft>
            </a:pPr>
            <a:r>
              <a:rPr lang="en-US" sz="2800" dirty="0">
                <a:solidFill>
                  <a:srgbClr val="4D4D4C"/>
                </a:solidFill>
              </a:rPr>
              <a:t>}</a:t>
            </a:r>
            <a:endParaRPr lang="en-US" altLang="en-US" sz="2800" dirty="0">
              <a:latin typeface="Arial" pitchFamily="34" charset="0"/>
              <a:cs typeface="Arial" pitchFamily="34" charset="0"/>
            </a:endParaRPr>
          </a:p>
        </p:txBody>
      </p:sp>
    </p:spTree>
    <p:extLst>
      <p:ext uri="{BB962C8B-B14F-4D97-AF65-F5344CB8AC3E}">
        <p14:creationId xmlns:p14="http://schemas.microsoft.com/office/powerpoint/2010/main" val="399498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5" name="Content Placeholder 4"/>
          <p:cNvSpPr>
            <a:spLocks noGrp="1"/>
          </p:cNvSpPr>
          <p:nvPr>
            <p:ph idx="1"/>
          </p:nvPr>
        </p:nvSpPr>
        <p:spPr/>
        <p:txBody>
          <a:bodyPr/>
          <a:lstStyle/>
          <a:p>
            <a:r>
              <a:rPr lang="en-US" dirty="0"/>
              <a:t>The decorator class – the </a:t>
            </a:r>
            <a:r>
              <a:rPr lang="en-US" u="sng" dirty="0"/>
              <a:t>core</a:t>
            </a:r>
            <a:r>
              <a:rPr lang="en-US" dirty="0"/>
              <a:t> of the decorator DP. </a:t>
            </a:r>
          </a:p>
          <a:p>
            <a:pPr lvl="1"/>
            <a:r>
              <a:rPr lang="en-US" dirty="0"/>
              <a:t>It contains an </a:t>
            </a:r>
            <a:r>
              <a:rPr lang="en-US" u="sng" dirty="0"/>
              <a:t>attribute for the type of interface</a:t>
            </a:r>
            <a:r>
              <a:rPr lang="en-US" dirty="0"/>
              <a:t>. </a:t>
            </a:r>
          </a:p>
          <a:p>
            <a:pPr lvl="1"/>
            <a:r>
              <a:rPr lang="en-US" dirty="0"/>
              <a:t>Instance is assigned dynamically at the creation of decorator using its constructor. </a:t>
            </a:r>
          </a:p>
          <a:p>
            <a:pPr lvl="1"/>
            <a:r>
              <a:rPr lang="en-US" dirty="0"/>
              <a:t>Once assigned that instance method will be invoked</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25</a:t>
            </a:fld>
            <a:endParaRPr lang="he-IL"/>
          </a:p>
        </p:txBody>
      </p:sp>
      <p:sp>
        <p:nvSpPr>
          <p:cNvPr id="6" name="Rectangle 1"/>
          <p:cNvSpPr>
            <a:spLocks noChangeArrowheads="1"/>
          </p:cNvSpPr>
          <p:nvPr/>
        </p:nvSpPr>
        <p:spPr bwMode="auto">
          <a:xfrm>
            <a:off x="2135560" y="3762781"/>
            <a:ext cx="8064896" cy="320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algn="l" rtl="0" fontAlgn="base">
              <a:spcBef>
                <a:spcPct val="0"/>
              </a:spcBef>
              <a:spcAft>
                <a:spcPct val="0"/>
              </a:spcAft>
            </a:pPr>
            <a:r>
              <a:rPr lang="en-US" sz="2200" dirty="0">
                <a:solidFill>
                  <a:srgbClr val="8959A8"/>
                </a:solidFill>
              </a:rPr>
              <a:t>public abstract</a:t>
            </a:r>
            <a:r>
              <a:rPr lang="en-US" sz="2200" dirty="0">
                <a:solidFill>
                  <a:srgbClr val="4D4D4C"/>
                </a:solidFill>
              </a:rPr>
              <a:t> </a:t>
            </a:r>
            <a:r>
              <a:rPr lang="en-US" sz="2200" dirty="0">
                <a:solidFill>
                  <a:srgbClr val="8959A8"/>
                </a:solidFill>
              </a:rPr>
              <a:t>class</a:t>
            </a:r>
            <a:r>
              <a:rPr lang="en-US" sz="2200" dirty="0">
                <a:solidFill>
                  <a:srgbClr val="4D4D4C"/>
                </a:solidFill>
              </a:rPr>
              <a:t> </a:t>
            </a:r>
            <a:r>
              <a:rPr lang="en-US" sz="2200" dirty="0" err="1">
                <a:solidFill>
                  <a:srgbClr val="4271AE"/>
                </a:solidFill>
              </a:rPr>
              <a:t>IcecreamDecorator</a:t>
            </a:r>
            <a:r>
              <a:rPr lang="en-US" sz="2200" dirty="0">
                <a:solidFill>
                  <a:srgbClr val="4D4D4C"/>
                </a:solidFill>
              </a:rPr>
              <a:t> </a:t>
            </a:r>
            <a:r>
              <a:rPr lang="en-US" sz="2200" dirty="0">
                <a:solidFill>
                  <a:srgbClr val="8959A8"/>
                </a:solidFill>
              </a:rPr>
              <a:t>implements</a:t>
            </a:r>
            <a:r>
              <a:rPr lang="en-US" sz="2200" dirty="0">
                <a:solidFill>
                  <a:srgbClr val="4D4D4C"/>
                </a:solidFill>
              </a:rPr>
              <a:t> </a:t>
            </a:r>
            <a:r>
              <a:rPr lang="en-US" sz="2200" dirty="0" err="1">
                <a:solidFill>
                  <a:srgbClr val="4271AE"/>
                </a:solidFill>
              </a:rPr>
              <a:t>Icecream</a:t>
            </a:r>
            <a:r>
              <a:rPr lang="en-US" sz="2200" dirty="0">
                <a:solidFill>
                  <a:srgbClr val="4D4D4C"/>
                </a:solidFill>
              </a:rPr>
              <a:t> { </a:t>
            </a:r>
          </a:p>
          <a:p>
            <a:pPr lvl="0" algn="l" rtl="0" fontAlgn="base">
              <a:spcBef>
                <a:spcPct val="0"/>
              </a:spcBef>
              <a:spcAft>
                <a:spcPct val="0"/>
              </a:spcAft>
            </a:pPr>
            <a:r>
              <a:rPr lang="en-US" sz="2200" dirty="0">
                <a:solidFill>
                  <a:srgbClr val="4D4D4C"/>
                </a:solidFill>
              </a:rPr>
              <a:t>	</a:t>
            </a:r>
            <a:r>
              <a:rPr lang="en-US" sz="2200" dirty="0">
                <a:solidFill>
                  <a:srgbClr val="8959A8"/>
                </a:solidFill>
              </a:rPr>
              <a:t>protected</a:t>
            </a:r>
            <a:r>
              <a:rPr lang="en-US" sz="2200" dirty="0">
                <a:solidFill>
                  <a:srgbClr val="4D4D4C"/>
                </a:solidFill>
              </a:rPr>
              <a:t> </a:t>
            </a:r>
            <a:r>
              <a:rPr lang="en-US" sz="2200" dirty="0" err="1">
                <a:solidFill>
                  <a:srgbClr val="4271AE"/>
                </a:solidFill>
              </a:rPr>
              <a:t>Icecream</a:t>
            </a:r>
            <a:r>
              <a:rPr lang="en-US" sz="2200" dirty="0">
                <a:solidFill>
                  <a:srgbClr val="4D4D4C"/>
                </a:solidFill>
              </a:rPr>
              <a:t> </a:t>
            </a:r>
            <a:r>
              <a:rPr lang="en-US" sz="2200" dirty="0" err="1">
                <a:solidFill>
                  <a:srgbClr val="4D4D4C"/>
                </a:solidFill>
              </a:rPr>
              <a:t>specialIcecream</a:t>
            </a:r>
            <a:r>
              <a:rPr lang="en-US" sz="2200" dirty="0">
                <a:solidFill>
                  <a:srgbClr val="4D4D4C"/>
                </a:solidFill>
              </a:rPr>
              <a:t>; </a:t>
            </a:r>
          </a:p>
          <a:p>
            <a:pPr lvl="0" algn="l" rtl="0" fontAlgn="base">
              <a:spcBef>
                <a:spcPct val="0"/>
              </a:spcBef>
              <a:spcAft>
                <a:spcPct val="0"/>
              </a:spcAft>
            </a:pPr>
            <a:r>
              <a:rPr lang="en-US" sz="2200" dirty="0">
                <a:solidFill>
                  <a:srgbClr val="8959A8"/>
                </a:solidFill>
              </a:rPr>
              <a:t>	public</a:t>
            </a:r>
            <a:r>
              <a:rPr lang="en-US" sz="2200" dirty="0">
                <a:solidFill>
                  <a:srgbClr val="4D4D4C"/>
                </a:solidFill>
              </a:rPr>
              <a:t> </a:t>
            </a:r>
            <a:r>
              <a:rPr lang="en-US" sz="2200" dirty="0" err="1">
                <a:solidFill>
                  <a:srgbClr val="4271AE"/>
                </a:solidFill>
              </a:rPr>
              <a:t>IcecreamDecorator</a:t>
            </a:r>
            <a:r>
              <a:rPr lang="en-US" sz="2200" dirty="0">
                <a:solidFill>
                  <a:srgbClr val="4D4D4C"/>
                </a:solidFill>
              </a:rPr>
              <a:t>(</a:t>
            </a:r>
            <a:r>
              <a:rPr lang="en-US" sz="2200" dirty="0" err="1">
                <a:solidFill>
                  <a:srgbClr val="4271AE"/>
                </a:solidFill>
              </a:rPr>
              <a:t>Icecream</a:t>
            </a:r>
            <a:r>
              <a:rPr lang="en-US" sz="2200" dirty="0">
                <a:solidFill>
                  <a:srgbClr val="4D4D4C"/>
                </a:solidFill>
              </a:rPr>
              <a:t> </a:t>
            </a:r>
            <a:r>
              <a:rPr lang="en-US" sz="2200" dirty="0" err="1">
                <a:solidFill>
                  <a:srgbClr val="4D4D4C"/>
                </a:solidFill>
              </a:rPr>
              <a:t>specialIcecream</a:t>
            </a:r>
            <a:r>
              <a:rPr lang="en-US" sz="2200" dirty="0">
                <a:solidFill>
                  <a:srgbClr val="4D4D4C"/>
                </a:solidFill>
              </a:rPr>
              <a:t>) { </a:t>
            </a:r>
          </a:p>
          <a:p>
            <a:pPr lvl="0" algn="l" rtl="0" fontAlgn="base">
              <a:spcBef>
                <a:spcPct val="0"/>
              </a:spcBef>
              <a:spcAft>
                <a:spcPct val="0"/>
              </a:spcAft>
            </a:pPr>
            <a:r>
              <a:rPr lang="en-US" sz="2200" dirty="0">
                <a:solidFill>
                  <a:srgbClr val="4D4D4C"/>
                </a:solidFill>
              </a:rPr>
              <a:t>		</a:t>
            </a:r>
            <a:r>
              <a:rPr lang="en-US" sz="2200" dirty="0" err="1">
                <a:solidFill>
                  <a:srgbClr val="8959A8"/>
                </a:solidFill>
              </a:rPr>
              <a:t>this</a:t>
            </a:r>
            <a:r>
              <a:rPr lang="en-US" sz="2200" dirty="0" err="1">
                <a:solidFill>
                  <a:srgbClr val="4D4D4C"/>
                </a:solidFill>
              </a:rPr>
              <a:t>.specialIcecream</a:t>
            </a:r>
            <a:r>
              <a:rPr lang="en-US" sz="2200" dirty="0">
                <a:solidFill>
                  <a:srgbClr val="4D4D4C"/>
                </a:solidFill>
              </a:rPr>
              <a:t> = </a:t>
            </a:r>
            <a:r>
              <a:rPr lang="en-US" sz="2200" dirty="0" err="1">
                <a:solidFill>
                  <a:srgbClr val="4D4D4C"/>
                </a:solidFill>
              </a:rPr>
              <a:t>specialIcecream</a:t>
            </a:r>
            <a:r>
              <a:rPr lang="en-US" sz="2200" dirty="0">
                <a:solidFill>
                  <a:srgbClr val="4D4D4C"/>
                </a:solidFill>
              </a:rPr>
              <a:t>; </a:t>
            </a:r>
          </a:p>
          <a:p>
            <a:pPr lvl="0" algn="l" rtl="0" fontAlgn="base">
              <a:spcBef>
                <a:spcPct val="0"/>
              </a:spcBef>
              <a:spcAft>
                <a:spcPct val="0"/>
              </a:spcAft>
            </a:pPr>
            <a:r>
              <a:rPr lang="en-US" sz="2200" dirty="0">
                <a:solidFill>
                  <a:srgbClr val="4D4D4C"/>
                </a:solidFill>
              </a:rPr>
              <a:t>	} </a:t>
            </a:r>
          </a:p>
          <a:p>
            <a:pPr lvl="0" algn="l" rtl="0" fontAlgn="base">
              <a:spcBef>
                <a:spcPct val="0"/>
              </a:spcBef>
              <a:spcAft>
                <a:spcPct val="0"/>
              </a:spcAft>
            </a:pPr>
            <a:r>
              <a:rPr lang="en-US" sz="2200" dirty="0">
                <a:solidFill>
                  <a:srgbClr val="8959A8"/>
                </a:solidFill>
              </a:rPr>
              <a:t>	public</a:t>
            </a:r>
            <a:r>
              <a:rPr lang="en-US" sz="2200" dirty="0">
                <a:solidFill>
                  <a:srgbClr val="4D4D4C"/>
                </a:solidFill>
              </a:rPr>
              <a:t> </a:t>
            </a:r>
            <a:r>
              <a:rPr lang="en-US" sz="2200" dirty="0">
                <a:solidFill>
                  <a:srgbClr val="4271AE"/>
                </a:solidFill>
              </a:rPr>
              <a:t>String</a:t>
            </a:r>
            <a:r>
              <a:rPr lang="en-US" sz="2200" dirty="0">
                <a:solidFill>
                  <a:srgbClr val="4D4D4C"/>
                </a:solidFill>
              </a:rPr>
              <a:t> </a:t>
            </a:r>
            <a:r>
              <a:rPr lang="en-US" sz="2200" dirty="0" err="1">
                <a:solidFill>
                  <a:srgbClr val="4D4D4C"/>
                </a:solidFill>
              </a:rPr>
              <a:t>makeIcecream</a:t>
            </a:r>
            <a:r>
              <a:rPr lang="en-US" sz="2200" dirty="0">
                <a:solidFill>
                  <a:srgbClr val="4D4D4C"/>
                </a:solidFill>
              </a:rPr>
              <a:t>() { </a:t>
            </a:r>
          </a:p>
          <a:p>
            <a:pPr lvl="0" algn="l" rtl="0" fontAlgn="base">
              <a:spcBef>
                <a:spcPct val="0"/>
              </a:spcBef>
              <a:spcAft>
                <a:spcPct val="0"/>
              </a:spcAft>
            </a:pPr>
            <a:r>
              <a:rPr lang="en-US" sz="2200" dirty="0">
                <a:solidFill>
                  <a:srgbClr val="4D4D4C"/>
                </a:solidFill>
              </a:rPr>
              <a:t>		</a:t>
            </a:r>
            <a:r>
              <a:rPr lang="en-US" sz="2200" dirty="0">
                <a:solidFill>
                  <a:srgbClr val="8959A8"/>
                </a:solidFill>
              </a:rPr>
              <a:t>return</a:t>
            </a:r>
            <a:r>
              <a:rPr lang="en-US" sz="2200" dirty="0">
                <a:solidFill>
                  <a:srgbClr val="4D4D4C"/>
                </a:solidFill>
              </a:rPr>
              <a:t> </a:t>
            </a:r>
            <a:r>
              <a:rPr lang="en-US" sz="2200" dirty="0" err="1">
                <a:solidFill>
                  <a:srgbClr val="4D4D4C"/>
                </a:solidFill>
              </a:rPr>
              <a:t>specialIcecream.makeIcecream</a:t>
            </a:r>
            <a:r>
              <a:rPr lang="en-US" sz="2200" dirty="0">
                <a:solidFill>
                  <a:srgbClr val="4D4D4C"/>
                </a:solidFill>
              </a:rPr>
              <a:t>(); </a:t>
            </a:r>
          </a:p>
          <a:p>
            <a:pPr lvl="0" algn="l" rtl="0" fontAlgn="base">
              <a:spcBef>
                <a:spcPct val="0"/>
              </a:spcBef>
              <a:spcAft>
                <a:spcPct val="0"/>
              </a:spcAft>
            </a:pPr>
            <a:r>
              <a:rPr lang="en-US" sz="2200" dirty="0">
                <a:solidFill>
                  <a:srgbClr val="4D4D4C"/>
                </a:solidFill>
              </a:rPr>
              <a:t>	} </a:t>
            </a:r>
          </a:p>
          <a:p>
            <a:pPr lvl="0" algn="l" rtl="0" fontAlgn="base">
              <a:spcBef>
                <a:spcPct val="0"/>
              </a:spcBef>
              <a:spcAft>
                <a:spcPct val="0"/>
              </a:spcAft>
            </a:pPr>
            <a:r>
              <a:rPr lang="en-US" sz="2200" dirty="0">
                <a:solidFill>
                  <a:srgbClr val="4D4D4C"/>
                </a:solidFill>
              </a:rPr>
              <a:t>}</a:t>
            </a:r>
            <a:endParaRPr lang="en-US" altLang="en-US" sz="2200" dirty="0">
              <a:latin typeface="Arial" pitchFamily="34" charset="0"/>
              <a:cs typeface="Arial" pitchFamily="34" charset="0"/>
            </a:endParaRPr>
          </a:p>
        </p:txBody>
      </p:sp>
    </p:spTree>
    <p:extLst>
      <p:ext uri="{BB962C8B-B14F-4D97-AF65-F5344CB8AC3E}">
        <p14:creationId xmlns:p14="http://schemas.microsoft.com/office/powerpoint/2010/main" val="3757603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5" name="Content Placeholder 4"/>
          <p:cNvSpPr>
            <a:spLocks noGrp="1"/>
          </p:cNvSpPr>
          <p:nvPr>
            <p:ph idx="1"/>
          </p:nvPr>
        </p:nvSpPr>
        <p:spPr>
          <a:xfrm>
            <a:off x="2136648" y="1412776"/>
            <a:ext cx="8153400" cy="4495800"/>
          </a:xfrm>
        </p:spPr>
        <p:txBody>
          <a:bodyPr/>
          <a:lstStyle/>
          <a:p>
            <a:r>
              <a:rPr lang="en-US" dirty="0"/>
              <a:t>Concrete decorator #1. </a:t>
            </a:r>
          </a:p>
          <a:p>
            <a:pPr lvl="1"/>
            <a:r>
              <a:rPr lang="en-US" dirty="0"/>
              <a:t>When the decorator is created the base instance is passed using the constructor and is assigned to the super class. </a:t>
            </a:r>
          </a:p>
          <a:p>
            <a:pPr lvl="1"/>
            <a:r>
              <a:rPr lang="en-US" dirty="0"/>
              <a:t>In the </a:t>
            </a:r>
            <a:r>
              <a:rPr lang="en-US" dirty="0" err="1"/>
              <a:t>makeIcecream</a:t>
            </a:r>
            <a:r>
              <a:rPr lang="en-US" dirty="0"/>
              <a:t> method we call the base method followed by its own method </a:t>
            </a:r>
            <a:r>
              <a:rPr lang="en-US" dirty="0" err="1"/>
              <a:t>addNuts</a:t>
            </a:r>
            <a:r>
              <a:rPr lang="en-US" dirty="0"/>
              <a:t>(). This </a:t>
            </a:r>
            <a:r>
              <a:rPr lang="en-US" dirty="0" err="1"/>
              <a:t>addNuts</a:t>
            </a:r>
            <a:r>
              <a:rPr lang="en-US" dirty="0"/>
              <a:t>() extends the behavior by adding its own steps.</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26</a:t>
            </a:fld>
            <a:endParaRPr lang="he-IL"/>
          </a:p>
        </p:txBody>
      </p:sp>
      <p:sp>
        <p:nvSpPr>
          <p:cNvPr id="6" name="Rectangle 1"/>
          <p:cNvSpPr>
            <a:spLocks noChangeArrowheads="1"/>
          </p:cNvSpPr>
          <p:nvPr/>
        </p:nvSpPr>
        <p:spPr bwMode="auto">
          <a:xfrm>
            <a:off x="2136648" y="3171076"/>
            <a:ext cx="8424936" cy="287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algn="l" rtl="0" fontAlgn="base">
              <a:spcBef>
                <a:spcPct val="0"/>
              </a:spcBef>
              <a:spcAft>
                <a:spcPct val="0"/>
              </a:spcAft>
            </a:pPr>
            <a:r>
              <a:rPr lang="en-US" sz="2200" dirty="0">
                <a:solidFill>
                  <a:srgbClr val="8959A8"/>
                </a:solidFill>
              </a:rPr>
              <a:t>public</a:t>
            </a:r>
            <a:r>
              <a:rPr lang="en-US" sz="2200" dirty="0">
                <a:solidFill>
                  <a:srgbClr val="4D4D4C"/>
                </a:solidFill>
              </a:rPr>
              <a:t> </a:t>
            </a:r>
            <a:r>
              <a:rPr lang="en-US" sz="2200" dirty="0">
                <a:solidFill>
                  <a:srgbClr val="8959A8"/>
                </a:solidFill>
              </a:rPr>
              <a:t>class</a:t>
            </a:r>
            <a:r>
              <a:rPr lang="en-US" sz="2200" dirty="0">
                <a:solidFill>
                  <a:srgbClr val="4D4D4C"/>
                </a:solidFill>
              </a:rPr>
              <a:t> </a:t>
            </a:r>
            <a:r>
              <a:rPr lang="en-US" sz="2200" dirty="0" err="1">
                <a:solidFill>
                  <a:srgbClr val="4271AE"/>
                </a:solidFill>
              </a:rPr>
              <a:t>NuttyDecorator</a:t>
            </a:r>
            <a:r>
              <a:rPr lang="en-US" sz="2200" dirty="0">
                <a:solidFill>
                  <a:srgbClr val="4D4D4C"/>
                </a:solidFill>
              </a:rPr>
              <a:t> </a:t>
            </a:r>
            <a:r>
              <a:rPr lang="en-US" sz="2200" dirty="0">
                <a:solidFill>
                  <a:srgbClr val="8959A8"/>
                </a:solidFill>
              </a:rPr>
              <a:t>extends</a:t>
            </a:r>
            <a:r>
              <a:rPr lang="en-US" sz="2200" dirty="0">
                <a:solidFill>
                  <a:srgbClr val="4D4D4C"/>
                </a:solidFill>
              </a:rPr>
              <a:t> </a:t>
            </a:r>
            <a:r>
              <a:rPr lang="en-US" sz="2200" dirty="0" err="1">
                <a:solidFill>
                  <a:srgbClr val="4271AE"/>
                </a:solidFill>
              </a:rPr>
              <a:t>IcecreamDecorator</a:t>
            </a:r>
            <a:r>
              <a:rPr lang="en-US" sz="2200" dirty="0">
                <a:solidFill>
                  <a:srgbClr val="4D4D4C"/>
                </a:solidFill>
              </a:rPr>
              <a:t> { </a:t>
            </a:r>
          </a:p>
          <a:p>
            <a:pPr lvl="0" algn="l" rtl="0" fontAlgn="base">
              <a:spcBef>
                <a:spcPct val="0"/>
              </a:spcBef>
              <a:spcAft>
                <a:spcPct val="0"/>
              </a:spcAft>
            </a:pPr>
            <a:r>
              <a:rPr lang="en-US" sz="2200" dirty="0">
                <a:solidFill>
                  <a:srgbClr val="8959A8"/>
                </a:solidFill>
              </a:rPr>
              <a:t>	public</a:t>
            </a:r>
            <a:r>
              <a:rPr lang="en-US" sz="2200" dirty="0">
                <a:solidFill>
                  <a:srgbClr val="4D4D4C"/>
                </a:solidFill>
              </a:rPr>
              <a:t> </a:t>
            </a:r>
            <a:r>
              <a:rPr lang="en-US" sz="2200" dirty="0" err="1">
                <a:solidFill>
                  <a:srgbClr val="4271AE"/>
                </a:solidFill>
              </a:rPr>
              <a:t>NuttyDecorator</a:t>
            </a:r>
            <a:r>
              <a:rPr lang="en-US" sz="2200" dirty="0">
                <a:solidFill>
                  <a:srgbClr val="4D4D4C"/>
                </a:solidFill>
              </a:rPr>
              <a:t>(</a:t>
            </a:r>
            <a:r>
              <a:rPr lang="en-US" sz="2200" dirty="0" err="1">
                <a:solidFill>
                  <a:srgbClr val="4271AE"/>
                </a:solidFill>
              </a:rPr>
              <a:t>Icecream</a:t>
            </a:r>
            <a:r>
              <a:rPr lang="en-US" sz="2200" dirty="0">
                <a:solidFill>
                  <a:srgbClr val="4D4D4C"/>
                </a:solidFill>
              </a:rPr>
              <a:t> </a:t>
            </a:r>
            <a:r>
              <a:rPr lang="en-US" sz="2200" dirty="0" err="1">
                <a:solidFill>
                  <a:srgbClr val="4D4D4C"/>
                </a:solidFill>
              </a:rPr>
              <a:t>specialIcecream</a:t>
            </a:r>
            <a:r>
              <a:rPr lang="en-US" sz="2200" dirty="0">
                <a:solidFill>
                  <a:srgbClr val="4D4D4C"/>
                </a:solidFill>
              </a:rPr>
              <a:t>) { </a:t>
            </a:r>
          </a:p>
          <a:p>
            <a:pPr lvl="0" algn="l" rtl="0" fontAlgn="base">
              <a:spcBef>
                <a:spcPct val="0"/>
              </a:spcBef>
              <a:spcAft>
                <a:spcPct val="0"/>
              </a:spcAft>
            </a:pPr>
            <a:r>
              <a:rPr lang="en-US" sz="2200" dirty="0">
                <a:solidFill>
                  <a:srgbClr val="4D4D4C"/>
                </a:solidFill>
              </a:rPr>
              <a:t>		</a:t>
            </a:r>
            <a:r>
              <a:rPr lang="en-US" sz="2200" dirty="0">
                <a:solidFill>
                  <a:srgbClr val="8959A8"/>
                </a:solidFill>
              </a:rPr>
              <a:t>super</a:t>
            </a:r>
            <a:r>
              <a:rPr lang="en-US" sz="2200" dirty="0">
                <a:solidFill>
                  <a:srgbClr val="4D4D4C"/>
                </a:solidFill>
              </a:rPr>
              <a:t>(</a:t>
            </a:r>
            <a:r>
              <a:rPr lang="en-US" sz="2200" dirty="0" err="1">
                <a:solidFill>
                  <a:srgbClr val="4D4D4C"/>
                </a:solidFill>
              </a:rPr>
              <a:t>specialIcecream</a:t>
            </a:r>
            <a:r>
              <a:rPr lang="en-US" sz="2200" dirty="0">
                <a:solidFill>
                  <a:srgbClr val="4D4D4C"/>
                </a:solidFill>
              </a:rPr>
              <a:t>); </a:t>
            </a:r>
          </a:p>
          <a:p>
            <a:pPr lvl="0" algn="l" rtl="0" fontAlgn="base">
              <a:spcBef>
                <a:spcPct val="0"/>
              </a:spcBef>
              <a:spcAft>
                <a:spcPct val="0"/>
              </a:spcAft>
            </a:pPr>
            <a:r>
              <a:rPr lang="en-US" sz="2200" dirty="0">
                <a:solidFill>
                  <a:srgbClr val="4D4D4C"/>
                </a:solidFill>
              </a:rPr>
              <a:t>	} </a:t>
            </a:r>
          </a:p>
          <a:p>
            <a:pPr lvl="0" algn="l" rtl="0" fontAlgn="base">
              <a:spcBef>
                <a:spcPct val="0"/>
              </a:spcBef>
              <a:spcAft>
                <a:spcPct val="0"/>
              </a:spcAft>
            </a:pPr>
            <a:r>
              <a:rPr lang="en-US" sz="2200" dirty="0">
                <a:solidFill>
                  <a:srgbClr val="8959A8"/>
                </a:solidFill>
              </a:rPr>
              <a:t>	public</a:t>
            </a:r>
            <a:r>
              <a:rPr lang="en-US" sz="2200" dirty="0">
                <a:solidFill>
                  <a:srgbClr val="4D4D4C"/>
                </a:solidFill>
              </a:rPr>
              <a:t> </a:t>
            </a:r>
            <a:r>
              <a:rPr lang="en-US" sz="2200" dirty="0">
                <a:solidFill>
                  <a:srgbClr val="4271AE"/>
                </a:solidFill>
              </a:rPr>
              <a:t>String</a:t>
            </a:r>
            <a:r>
              <a:rPr lang="en-US" sz="2200" dirty="0">
                <a:solidFill>
                  <a:srgbClr val="4D4D4C"/>
                </a:solidFill>
              </a:rPr>
              <a:t> </a:t>
            </a:r>
            <a:r>
              <a:rPr lang="en-US" sz="2200" dirty="0" err="1">
                <a:solidFill>
                  <a:srgbClr val="4D4D4C"/>
                </a:solidFill>
              </a:rPr>
              <a:t>makeIcecream</a:t>
            </a:r>
            <a:r>
              <a:rPr lang="en-US" sz="2200" dirty="0">
                <a:solidFill>
                  <a:srgbClr val="4D4D4C"/>
                </a:solidFill>
              </a:rPr>
              <a:t>() { </a:t>
            </a:r>
          </a:p>
          <a:p>
            <a:pPr lvl="0" algn="l" rtl="0" fontAlgn="base">
              <a:spcBef>
                <a:spcPct val="0"/>
              </a:spcBef>
              <a:spcAft>
                <a:spcPct val="0"/>
              </a:spcAft>
            </a:pPr>
            <a:r>
              <a:rPr lang="en-US" sz="2200" dirty="0">
                <a:solidFill>
                  <a:srgbClr val="4D4D4C"/>
                </a:solidFill>
              </a:rPr>
              <a:t>		</a:t>
            </a:r>
            <a:r>
              <a:rPr lang="en-US" sz="2200" dirty="0">
                <a:solidFill>
                  <a:srgbClr val="8959A8"/>
                </a:solidFill>
              </a:rPr>
              <a:t>return</a:t>
            </a:r>
            <a:r>
              <a:rPr lang="en-US" sz="2200" dirty="0">
                <a:solidFill>
                  <a:srgbClr val="4D4D4C"/>
                </a:solidFill>
              </a:rPr>
              <a:t> </a:t>
            </a:r>
            <a:r>
              <a:rPr lang="en-US" sz="2200" dirty="0" err="1">
                <a:solidFill>
                  <a:srgbClr val="4D4D4C"/>
                </a:solidFill>
              </a:rPr>
              <a:t>specialIcecream.makeIcecream</a:t>
            </a:r>
            <a:r>
              <a:rPr lang="en-US" sz="2200" dirty="0">
                <a:solidFill>
                  <a:srgbClr val="4D4D4C"/>
                </a:solidFill>
              </a:rPr>
              <a:t>() + </a:t>
            </a:r>
            <a:r>
              <a:rPr lang="en-US" sz="2200" dirty="0" err="1">
                <a:solidFill>
                  <a:srgbClr val="4D4D4C"/>
                </a:solidFill>
              </a:rPr>
              <a:t>addNuts</a:t>
            </a:r>
            <a:r>
              <a:rPr lang="en-US" sz="2200" dirty="0">
                <a:solidFill>
                  <a:srgbClr val="4D4D4C"/>
                </a:solidFill>
              </a:rPr>
              <a:t>(); </a:t>
            </a:r>
          </a:p>
          <a:p>
            <a:pPr lvl="0" algn="l" rtl="0" fontAlgn="base">
              <a:spcBef>
                <a:spcPct val="0"/>
              </a:spcBef>
              <a:spcAft>
                <a:spcPct val="0"/>
              </a:spcAft>
            </a:pPr>
            <a:r>
              <a:rPr lang="en-US" sz="2200" dirty="0">
                <a:solidFill>
                  <a:srgbClr val="4D4D4C"/>
                </a:solidFill>
              </a:rPr>
              <a:t>	} </a:t>
            </a:r>
          </a:p>
          <a:p>
            <a:pPr lvl="0" algn="l" rtl="0" fontAlgn="base">
              <a:spcBef>
                <a:spcPct val="0"/>
              </a:spcBef>
              <a:spcAft>
                <a:spcPct val="0"/>
              </a:spcAft>
            </a:pPr>
            <a:r>
              <a:rPr lang="en-US" sz="2200" dirty="0">
                <a:solidFill>
                  <a:srgbClr val="8959A8"/>
                </a:solidFill>
              </a:rPr>
              <a:t>	private</a:t>
            </a:r>
            <a:r>
              <a:rPr lang="en-US" sz="2200" dirty="0">
                <a:solidFill>
                  <a:srgbClr val="4D4D4C"/>
                </a:solidFill>
              </a:rPr>
              <a:t> </a:t>
            </a:r>
            <a:r>
              <a:rPr lang="en-US" sz="2200" dirty="0">
                <a:solidFill>
                  <a:srgbClr val="4271AE"/>
                </a:solidFill>
              </a:rPr>
              <a:t>String</a:t>
            </a:r>
            <a:r>
              <a:rPr lang="en-US" sz="2200" dirty="0">
                <a:solidFill>
                  <a:srgbClr val="4D4D4C"/>
                </a:solidFill>
              </a:rPr>
              <a:t> </a:t>
            </a:r>
            <a:r>
              <a:rPr lang="en-US" sz="2200" dirty="0" err="1">
                <a:solidFill>
                  <a:srgbClr val="4D4D4C"/>
                </a:solidFill>
              </a:rPr>
              <a:t>addNuts</a:t>
            </a:r>
            <a:r>
              <a:rPr lang="en-US" sz="2200" dirty="0">
                <a:solidFill>
                  <a:srgbClr val="4D4D4C"/>
                </a:solidFill>
              </a:rPr>
              <a:t>() { </a:t>
            </a:r>
            <a:r>
              <a:rPr lang="en-US" sz="2200" dirty="0">
                <a:solidFill>
                  <a:srgbClr val="8959A8"/>
                </a:solidFill>
              </a:rPr>
              <a:t>return</a:t>
            </a:r>
            <a:r>
              <a:rPr lang="en-US" sz="2200" dirty="0">
                <a:solidFill>
                  <a:srgbClr val="4D4D4C"/>
                </a:solidFill>
              </a:rPr>
              <a:t> </a:t>
            </a:r>
            <a:r>
              <a:rPr lang="en-US" sz="2200" dirty="0">
                <a:solidFill>
                  <a:srgbClr val="718C00"/>
                </a:solidFill>
              </a:rPr>
              <a:t>" + </a:t>
            </a:r>
            <a:r>
              <a:rPr lang="en-US" sz="2200" dirty="0" err="1">
                <a:solidFill>
                  <a:srgbClr val="718C00"/>
                </a:solidFill>
              </a:rPr>
              <a:t>cruncy</a:t>
            </a:r>
            <a:r>
              <a:rPr lang="en-US" sz="2200" dirty="0">
                <a:solidFill>
                  <a:srgbClr val="718C00"/>
                </a:solidFill>
              </a:rPr>
              <a:t> nuts"</a:t>
            </a:r>
            <a:r>
              <a:rPr lang="en-US" sz="2200" dirty="0">
                <a:solidFill>
                  <a:srgbClr val="4D4D4C"/>
                </a:solidFill>
              </a:rPr>
              <a:t>; } }</a:t>
            </a:r>
            <a:endParaRPr lang="en-US" altLang="en-US" sz="2200" dirty="0">
              <a:latin typeface="Arial" pitchFamily="34" charset="0"/>
              <a:cs typeface="Arial" pitchFamily="34" charset="0"/>
            </a:endParaRPr>
          </a:p>
        </p:txBody>
      </p:sp>
    </p:spTree>
    <p:extLst>
      <p:ext uri="{BB962C8B-B14F-4D97-AF65-F5344CB8AC3E}">
        <p14:creationId xmlns:p14="http://schemas.microsoft.com/office/powerpoint/2010/main" val="327769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5" name="Content Placeholder 4"/>
          <p:cNvSpPr>
            <a:spLocks noGrp="1"/>
          </p:cNvSpPr>
          <p:nvPr>
            <p:ph idx="1"/>
          </p:nvPr>
        </p:nvSpPr>
        <p:spPr>
          <a:xfrm>
            <a:off x="2136648" y="1412776"/>
            <a:ext cx="8153400" cy="4495800"/>
          </a:xfrm>
        </p:spPr>
        <p:txBody>
          <a:bodyPr/>
          <a:lstStyle/>
          <a:p>
            <a:r>
              <a:rPr lang="en-US" dirty="0"/>
              <a:t>Concrete decorator #2. </a:t>
            </a:r>
          </a:p>
          <a:p>
            <a:pPr lvl="1"/>
            <a:r>
              <a:rPr lang="en-US" dirty="0"/>
              <a:t>In the </a:t>
            </a:r>
            <a:r>
              <a:rPr lang="en-US" dirty="0" err="1"/>
              <a:t>makeIcecream</a:t>
            </a:r>
            <a:r>
              <a:rPr lang="en-US" dirty="0"/>
              <a:t> method we call the base method followed by its own method </a:t>
            </a:r>
            <a:r>
              <a:rPr lang="en-US" dirty="0" err="1"/>
              <a:t>addHoney</a:t>
            </a:r>
            <a:r>
              <a:rPr lang="en-US" dirty="0"/>
              <a:t>(). </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27</a:t>
            </a:fld>
            <a:endParaRPr lang="he-IL"/>
          </a:p>
        </p:txBody>
      </p:sp>
      <p:sp>
        <p:nvSpPr>
          <p:cNvPr id="6" name="Rectangle 1"/>
          <p:cNvSpPr>
            <a:spLocks noChangeArrowheads="1"/>
          </p:cNvSpPr>
          <p:nvPr/>
        </p:nvSpPr>
        <p:spPr bwMode="auto">
          <a:xfrm>
            <a:off x="1991544" y="2895490"/>
            <a:ext cx="8424936" cy="34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algn="l" rtl="0" fontAlgn="base">
              <a:spcBef>
                <a:spcPct val="0"/>
              </a:spcBef>
              <a:spcAft>
                <a:spcPct val="0"/>
              </a:spcAft>
            </a:pPr>
            <a:r>
              <a:rPr lang="en-US" sz="2400" dirty="0">
                <a:solidFill>
                  <a:srgbClr val="8959A8"/>
                </a:solidFill>
              </a:rPr>
              <a:t>public</a:t>
            </a:r>
            <a:r>
              <a:rPr lang="en-US" sz="2400" dirty="0">
                <a:solidFill>
                  <a:srgbClr val="4D4D4C"/>
                </a:solidFill>
              </a:rPr>
              <a:t> </a:t>
            </a:r>
            <a:r>
              <a:rPr lang="en-US" sz="2400" dirty="0">
                <a:solidFill>
                  <a:srgbClr val="8959A8"/>
                </a:solidFill>
              </a:rPr>
              <a:t>class</a:t>
            </a:r>
            <a:r>
              <a:rPr lang="en-US" sz="2400" dirty="0">
                <a:solidFill>
                  <a:srgbClr val="4D4D4C"/>
                </a:solidFill>
              </a:rPr>
              <a:t> </a:t>
            </a:r>
            <a:r>
              <a:rPr lang="en-US" sz="2400" dirty="0" err="1">
                <a:solidFill>
                  <a:srgbClr val="4271AE"/>
                </a:solidFill>
              </a:rPr>
              <a:t>HoneyDecorator</a:t>
            </a:r>
            <a:r>
              <a:rPr lang="en-US" sz="2400" dirty="0">
                <a:solidFill>
                  <a:srgbClr val="4D4D4C"/>
                </a:solidFill>
              </a:rPr>
              <a:t> </a:t>
            </a:r>
            <a:r>
              <a:rPr lang="en-US" sz="2400" dirty="0">
                <a:solidFill>
                  <a:srgbClr val="8959A8"/>
                </a:solidFill>
              </a:rPr>
              <a:t>extends</a:t>
            </a:r>
            <a:r>
              <a:rPr lang="en-US" sz="2400" dirty="0">
                <a:solidFill>
                  <a:srgbClr val="4D4D4C"/>
                </a:solidFill>
              </a:rPr>
              <a:t> </a:t>
            </a:r>
            <a:r>
              <a:rPr lang="en-US" sz="2400" dirty="0" err="1">
                <a:solidFill>
                  <a:srgbClr val="4271AE"/>
                </a:solidFill>
              </a:rPr>
              <a:t>IcecreamDecorator</a:t>
            </a: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a:solidFill>
                  <a:srgbClr val="8959A8"/>
                </a:solidFill>
              </a:rPr>
              <a:t>public</a:t>
            </a:r>
            <a:r>
              <a:rPr lang="en-US" sz="2400" dirty="0">
                <a:solidFill>
                  <a:srgbClr val="4D4D4C"/>
                </a:solidFill>
              </a:rPr>
              <a:t> </a:t>
            </a:r>
            <a:r>
              <a:rPr lang="en-US" sz="2400" dirty="0" err="1">
                <a:solidFill>
                  <a:srgbClr val="4271AE"/>
                </a:solidFill>
              </a:rPr>
              <a:t>HoneyDecorator</a:t>
            </a:r>
            <a:r>
              <a:rPr lang="en-US" sz="2400" dirty="0">
                <a:solidFill>
                  <a:srgbClr val="4D4D4C"/>
                </a:solidFill>
              </a:rPr>
              <a:t>(</a:t>
            </a:r>
            <a:r>
              <a:rPr lang="en-US" sz="2400" dirty="0" err="1">
                <a:solidFill>
                  <a:srgbClr val="4271AE"/>
                </a:solidFill>
              </a:rPr>
              <a:t>Icecream</a:t>
            </a:r>
            <a:r>
              <a:rPr lang="en-US" sz="2400" dirty="0">
                <a:solidFill>
                  <a:srgbClr val="4D4D4C"/>
                </a:solidFill>
              </a:rPr>
              <a:t> </a:t>
            </a:r>
            <a:r>
              <a:rPr lang="en-US" sz="2400" dirty="0" err="1">
                <a:solidFill>
                  <a:srgbClr val="4D4D4C"/>
                </a:solidFill>
              </a:rPr>
              <a:t>specialIcecream</a:t>
            </a:r>
            <a:r>
              <a:rPr lang="en-US" sz="2400" dirty="0">
                <a:solidFill>
                  <a:srgbClr val="4D4D4C"/>
                </a:solidFill>
              </a:rPr>
              <a:t>) { 			    </a:t>
            </a:r>
            <a:r>
              <a:rPr lang="en-US" sz="2400" dirty="0">
                <a:solidFill>
                  <a:srgbClr val="8959A8"/>
                </a:solidFill>
              </a:rPr>
              <a:t>super</a:t>
            </a:r>
            <a:r>
              <a:rPr lang="en-US" sz="2400" dirty="0">
                <a:solidFill>
                  <a:srgbClr val="4D4D4C"/>
                </a:solidFill>
              </a:rPr>
              <a:t>(</a:t>
            </a:r>
            <a:r>
              <a:rPr lang="en-US" sz="2400" dirty="0" err="1">
                <a:solidFill>
                  <a:srgbClr val="4D4D4C"/>
                </a:solidFill>
              </a:rPr>
              <a:t>specialIcecream</a:t>
            </a:r>
            <a:r>
              <a:rPr lang="en-US" sz="2400" dirty="0">
                <a:solidFill>
                  <a:srgbClr val="4D4D4C"/>
                </a:solidFill>
              </a:rPr>
              <a:t>); </a:t>
            </a:r>
          </a:p>
          <a:p>
            <a:pPr lvl="0" algn="l" rtl="0" fontAlgn="base">
              <a:spcBef>
                <a:spcPct val="0"/>
              </a:spcBef>
              <a:spcAft>
                <a:spcPct val="0"/>
              </a:spcAft>
            </a:pP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a:solidFill>
                  <a:srgbClr val="8959A8"/>
                </a:solidFill>
              </a:rPr>
              <a:t>public</a:t>
            </a:r>
            <a:r>
              <a:rPr lang="en-US" sz="2400" dirty="0">
                <a:solidFill>
                  <a:srgbClr val="4D4D4C"/>
                </a:solidFill>
              </a:rPr>
              <a:t> </a:t>
            </a:r>
            <a:r>
              <a:rPr lang="en-US" sz="2400" dirty="0">
                <a:solidFill>
                  <a:srgbClr val="4271AE"/>
                </a:solidFill>
              </a:rPr>
              <a:t>String</a:t>
            </a:r>
            <a:r>
              <a:rPr lang="en-US" sz="2400" dirty="0">
                <a:solidFill>
                  <a:srgbClr val="4D4D4C"/>
                </a:solidFill>
              </a:rPr>
              <a:t> </a:t>
            </a:r>
            <a:r>
              <a:rPr lang="en-US" sz="2400" dirty="0" err="1">
                <a:solidFill>
                  <a:srgbClr val="4D4D4C"/>
                </a:solidFill>
              </a:rPr>
              <a:t>makeIcecream</a:t>
            </a: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a:solidFill>
                  <a:srgbClr val="8959A8"/>
                </a:solidFill>
              </a:rPr>
              <a:t>return</a:t>
            </a:r>
            <a:r>
              <a:rPr lang="en-US" sz="2400" dirty="0">
                <a:solidFill>
                  <a:srgbClr val="4D4D4C"/>
                </a:solidFill>
              </a:rPr>
              <a:t> </a:t>
            </a:r>
            <a:r>
              <a:rPr lang="en-US" sz="2400" dirty="0" err="1">
                <a:solidFill>
                  <a:srgbClr val="4D4D4C"/>
                </a:solidFill>
              </a:rPr>
              <a:t>specialIcecream.makeIcecream</a:t>
            </a:r>
            <a:r>
              <a:rPr lang="en-US" sz="2400" dirty="0">
                <a:solidFill>
                  <a:srgbClr val="4D4D4C"/>
                </a:solidFill>
              </a:rPr>
              <a:t>() + </a:t>
            </a:r>
            <a:r>
              <a:rPr lang="en-US" sz="2400" dirty="0" err="1">
                <a:solidFill>
                  <a:srgbClr val="4D4D4C"/>
                </a:solidFill>
              </a:rPr>
              <a:t>addHoney</a:t>
            </a:r>
            <a:r>
              <a:rPr lang="en-US" sz="2400" dirty="0">
                <a:solidFill>
                  <a:srgbClr val="4D4D4C"/>
                </a:solidFill>
              </a:rPr>
              <a:t>(); </a:t>
            </a:r>
          </a:p>
          <a:p>
            <a:pPr lvl="0" algn="l" rtl="0" fontAlgn="base">
              <a:spcBef>
                <a:spcPct val="0"/>
              </a:spcBef>
              <a:spcAft>
                <a:spcPct val="0"/>
              </a:spcAft>
            </a:pP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a:solidFill>
                  <a:srgbClr val="8959A8"/>
                </a:solidFill>
              </a:rPr>
              <a:t>private</a:t>
            </a:r>
            <a:r>
              <a:rPr lang="en-US" sz="2400" dirty="0">
                <a:solidFill>
                  <a:srgbClr val="4D4D4C"/>
                </a:solidFill>
              </a:rPr>
              <a:t> </a:t>
            </a:r>
            <a:r>
              <a:rPr lang="en-US" sz="2400" dirty="0">
                <a:solidFill>
                  <a:srgbClr val="4271AE"/>
                </a:solidFill>
              </a:rPr>
              <a:t>String</a:t>
            </a:r>
            <a:r>
              <a:rPr lang="en-US" sz="2400" dirty="0">
                <a:solidFill>
                  <a:srgbClr val="4D4D4C"/>
                </a:solidFill>
              </a:rPr>
              <a:t> </a:t>
            </a:r>
            <a:r>
              <a:rPr lang="en-US" sz="2400" dirty="0" err="1">
                <a:solidFill>
                  <a:srgbClr val="4D4D4C"/>
                </a:solidFill>
              </a:rPr>
              <a:t>addHoney</a:t>
            </a:r>
            <a:r>
              <a:rPr lang="en-US" sz="2400" dirty="0">
                <a:solidFill>
                  <a:srgbClr val="4D4D4C"/>
                </a:solidFill>
              </a:rPr>
              <a:t>() { </a:t>
            </a:r>
            <a:r>
              <a:rPr lang="en-US" sz="2400" dirty="0">
                <a:solidFill>
                  <a:srgbClr val="8959A8"/>
                </a:solidFill>
              </a:rPr>
              <a:t>return</a:t>
            </a:r>
            <a:r>
              <a:rPr lang="en-US" sz="2400" dirty="0">
                <a:solidFill>
                  <a:srgbClr val="4D4D4C"/>
                </a:solidFill>
              </a:rPr>
              <a:t> </a:t>
            </a:r>
            <a:r>
              <a:rPr lang="en-US" sz="2400" dirty="0">
                <a:solidFill>
                  <a:srgbClr val="718C00"/>
                </a:solidFill>
              </a:rPr>
              <a:t>" + sweet honey"</a:t>
            </a:r>
            <a:r>
              <a:rPr lang="en-US" sz="2400" dirty="0">
                <a:solidFill>
                  <a:srgbClr val="4D4D4C"/>
                </a:solidFill>
              </a:rPr>
              <a:t>; } </a:t>
            </a:r>
          </a:p>
          <a:p>
            <a:pPr lvl="0" algn="l" rtl="0" fontAlgn="base">
              <a:spcBef>
                <a:spcPct val="0"/>
              </a:spcBef>
              <a:spcAft>
                <a:spcPct val="0"/>
              </a:spcAft>
            </a:pPr>
            <a:r>
              <a:rPr lang="en-US" sz="2400" dirty="0">
                <a:solidFill>
                  <a:srgbClr val="4D4D4C"/>
                </a:solidFill>
              </a:rPr>
              <a:t>}</a:t>
            </a:r>
            <a:endParaRPr lang="en-US" altLang="en-US" sz="2200" dirty="0">
              <a:latin typeface="Arial" pitchFamily="34" charset="0"/>
              <a:cs typeface="Arial" pitchFamily="34" charset="0"/>
            </a:endParaRPr>
          </a:p>
        </p:txBody>
      </p:sp>
    </p:spTree>
    <p:extLst>
      <p:ext uri="{BB962C8B-B14F-4D97-AF65-F5344CB8AC3E}">
        <p14:creationId xmlns:p14="http://schemas.microsoft.com/office/powerpoint/2010/main" val="2183608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the decorator pattern</a:t>
            </a:r>
          </a:p>
        </p:txBody>
      </p:sp>
      <p:sp>
        <p:nvSpPr>
          <p:cNvPr id="5" name="Content Placeholder 4"/>
          <p:cNvSpPr>
            <a:spLocks noGrp="1"/>
          </p:cNvSpPr>
          <p:nvPr>
            <p:ph idx="1"/>
          </p:nvPr>
        </p:nvSpPr>
        <p:spPr>
          <a:xfrm>
            <a:off x="2136648" y="1600200"/>
            <a:ext cx="8423848" cy="4495800"/>
          </a:xfrm>
        </p:spPr>
        <p:txBody>
          <a:bodyPr>
            <a:normAutofit/>
          </a:bodyPr>
          <a:lstStyle/>
          <a:p>
            <a:r>
              <a:rPr lang="en-US" sz="2400" dirty="0"/>
              <a:t>We can use as many decorators in any order we want. </a:t>
            </a:r>
          </a:p>
          <a:p>
            <a:r>
              <a:rPr lang="en-US" sz="2400" dirty="0"/>
              <a:t>This </a:t>
            </a:r>
            <a:r>
              <a:rPr lang="en-US" sz="2400" b="1" dirty="0"/>
              <a:t>flexibility</a:t>
            </a:r>
            <a:r>
              <a:rPr lang="en-US" sz="2400" dirty="0"/>
              <a:t> and changing the behavior of an instance of our choice at </a:t>
            </a:r>
            <a:r>
              <a:rPr lang="en-US" sz="2400" b="1" dirty="0"/>
              <a:t>runtime</a:t>
            </a:r>
            <a:r>
              <a:rPr lang="en-US" sz="2400" dirty="0"/>
              <a:t> is the main advantage of the decorator DP.</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28</a:t>
            </a:fld>
            <a:endParaRPr lang="he-IL"/>
          </a:p>
        </p:txBody>
      </p:sp>
      <p:sp>
        <p:nvSpPr>
          <p:cNvPr id="6" name="Rectangle 1"/>
          <p:cNvSpPr>
            <a:spLocks noChangeArrowheads="1"/>
          </p:cNvSpPr>
          <p:nvPr/>
        </p:nvSpPr>
        <p:spPr bwMode="auto">
          <a:xfrm>
            <a:off x="2279576" y="3356993"/>
            <a:ext cx="8136904" cy="274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algn="l" rtl="0" fontAlgn="base">
              <a:spcBef>
                <a:spcPct val="0"/>
              </a:spcBef>
              <a:spcAft>
                <a:spcPct val="0"/>
              </a:spcAft>
            </a:pPr>
            <a:r>
              <a:rPr lang="en-US" sz="2400" dirty="0">
                <a:solidFill>
                  <a:srgbClr val="8959A8"/>
                </a:solidFill>
              </a:rPr>
              <a:t>public</a:t>
            </a:r>
            <a:r>
              <a:rPr lang="en-US" sz="2400" dirty="0">
                <a:solidFill>
                  <a:srgbClr val="4D4D4C"/>
                </a:solidFill>
              </a:rPr>
              <a:t> </a:t>
            </a:r>
            <a:r>
              <a:rPr lang="en-US" sz="2400" dirty="0">
                <a:solidFill>
                  <a:srgbClr val="8959A8"/>
                </a:solidFill>
              </a:rPr>
              <a:t>class</a:t>
            </a:r>
            <a:r>
              <a:rPr lang="en-US" sz="2400" dirty="0">
                <a:solidFill>
                  <a:srgbClr val="4D4D4C"/>
                </a:solidFill>
              </a:rPr>
              <a:t> </a:t>
            </a:r>
            <a:r>
              <a:rPr lang="en-US" sz="2400" dirty="0" err="1">
                <a:solidFill>
                  <a:srgbClr val="4271AE"/>
                </a:solidFill>
              </a:rPr>
              <a:t>TestDecorator</a:t>
            </a: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a:solidFill>
                  <a:srgbClr val="8959A8"/>
                </a:solidFill>
              </a:rPr>
              <a:t>public</a:t>
            </a:r>
            <a:r>
              <a:rPr lang="en-US" sz="2400" dirty="0">
                <a:solidFill>
                  <a:srgbClr val="4D4D4C"/>
                </a:solidFill>
              </a:rPr>
              <a:t> </a:t>
            </a:r>
            <a:r>
              <a:rPr lang="en-US" sz="2400" dirty="0">
                <a:solidFill>
                  <a:srgbClr val="8959A8"/>
                </a:solidFill>
              </a:rPr>
              <a:t>static</a:t>
            </a:r>
            <a:r>
              <a:rPr lang="en-US" sz="2400" dirty="0">
                <a:solidFill>
                  <a:srgbClr val="4D4D4C"/>
                </a:solidFill>
              </a:rPr>
              <a:t> </a:t>
            </a:r>
            <a:r>
              <a:rPr lang="en-US" sz="2400" dirty="0">
                <a:solidFill>
                  <a:srgbClr val="8959A8"/>
                </a:solidFill>
              </a:rPr>
              <a:t>void</a:t>
            </a:r>
            <a:r>
              <a:rPr lang="en-US" sz="2400" dirty="0">
                <a:solidFill>
                  <a:srgbClr val="4D4D4C"/>
                </a:solidFill>
              </a:rPr>
              <a:t> main(</a:t>
            </a:r>
            <a:r>
              <a:rPr lang="en-US" sz="2400" dirty="0">
                <a:solidFill>
                  <a:srgbClr val="4271AE"/>
                </a:solidFill>
              </a:rPr>
              <a:t>String</a:t>
            </a:r>
            <a:r>
              <a:rPr lang="en-US" sz="2400" dirty="0">
                <a:solidFill>
                  <a:srgbClr val="4D4D4C"/>
                </a:solidFill>
              </a:rPr>
              <a:t> </a:t>
            </a:r>
            <a:r>
              <a:rPr lang="en-US" sz="2400" dirty="0" err="1">
                <a:solidFill>
                  <a:srgbClr val="4D4D4C"/>
                </a:solidFill>
              </a:rPr>
              <a:t>args</a:t>
            </a:r>
            <a:r>
              <a:rPr lang="en-US" sz="2400" dirty="0">
                <a:solidFill>
                  <a:srgbClr val="4D4D4C"/>
                </a:solidFill>
              </a:rPr>
              <a:t>[]) { </a:t>
            </a:r>
          </a:p>
          <a:p>
            <a:pPr lvl="0" algn="l" rtl="0" fontAlgn="base">
              <a:spcBef>
                <a:spcPct val="0"/>
              </a:spcBef>
              <a:spcAft>
                <a:spcPct val="0"/>
              </a:spcAft>
            </a:pPr>
            <a:r>
              <a:rPr lang="en-US" sz="2400" dirty="0">
                <a:solidFill>
                  <a:srgbClr val="4D4D4C"/>
                </a:solidFill>
              </a:rPr>
              <a:t>	</a:t>
            </a:r>
            <a:r>
              <a:rPr lang="en-US" sz="2400" dirty="0" err="1">
                <a:solidFill>
                  <a:srgbClr val="4271AE"/>
                </a:solidFill>
              </a:rPr>
              <a:t>Icecream</a:t>
            </a:r>
            <a:r>
              <a:rPr lang="en-US" sz="2400" dirty="0">
                <a:solidFill>
                  <a:srgbClr val="4D4D4C"/>
                </a:solidFill>
              </a:rPr>
              <a:t> </a:t>
            </a:r>
            <a:r>
              <a:rPr lang="en-US" sz="2400" dirty="0" err="1">
                <a:solidFill>
                  <a:srgbClr val="4D4D4C"/>
                </a:solidFill>
              </a:rPr>
              <a:t>icecream</a:t>
            </a:r>
            <a:r>
              <a:rPr lang="en-US" sz="2400" dirty="0">
                <a:solidFill>
                  <a:srgbClr val="4D4D4C"/>
                </a:solidFill>
              </a:rPr>
              <a:t> = </a:t>
            </a:r>
            <a:r>
              <a:rPr lang="en-US" sz="2400" dirty="0">
                <a:solidFill>
                  <a:srgbClr val="8959A8"/>
                </a:solidFill>
              </a:rPr>
              <a:t>new</a:t>
            </a:r>
            <a:r>
              <a:rPr lang="en-US" sz="2400" dirty="0">
                <a:solidFill>
                  <a:srgbClr val="4D4D4C"/>
                </a:solidFill>
              </a:rPr>
              <a:t> </a:t>
            </a:r>
            <a:r>
              <a:rPr lang="en-US" sz="2400" dirty="0" err="1">
                <a:solidFill>
                  <a:srgbClr val="4271AE"/>
                </a:solidFill>
              </a:rPr>
              <a:t>HoneyDecorator</a:t>
            </a:r>
            <a:r>
              <a:rPr lang="en-US" sz="2400" dirty="0">
                <a:solidFill>
                  <a:srgbClr val="4D4D4C"/>
                </a:solidFill>
              </a:rPr>
              <a:t>(</a:t>
            </a:r>
          </a:p>
          <a:p>
            <a:pPr lvl="0" algn="l" rtl="0" fontAlgn="base">
              <a:spcBef>
                <a:spcPct val="0"/>
              </a:spcBef>
              <a:spcAft>
                <a:spcPct val="0"/>
              </a:spcAft>
            </a:pPr>
            <a:r>
              <a:rPr lang="en-US" sz="2400" dirty="0">
                <a:solidFill>
                  <a:srgbClr val="4D4D4C"/>
                </a:solidFill>
              </a:rPr>
              <a:t>		</a:t>
            </a:r>
            <a:r>
              <a:rPr lang="en-US" sz="2400" dirty="0">
                <a:solidFill>
                  <a:srgbClr val="8959A8"/>
                </a:solidFill>
              </a:rPr>
              <a:t>new</a:t>
            </a:r>
            <a:r>
              <a:rPr lang="en-US" sz="2400" dirty="0">
                <a:solidFill>
                  <a:srgbClr val="4D4D4C"/>
                </a:solidFill>
              </a:rPr>
              <a:t> </a:t>
            </a:r>
            <a:r>
              <a:rPr lang="en-US" sz="2400" dirty="0" err="1">
                <a:solidFill>
                  <a:srgbClr val="4271AE"/>
                </a:solidFill>
              </a:rPr>
              <a:t>NuttyDecorator</a:t>
            </a:r>
            <a:r>
              <a:rPr lang="en-US" sz="2400" dirty="0">
                <a:solidFill>
                  <a:srgbClr val="4D4D4C"/>
                </a:solidFill>
              </a:rPr>
              <a:t>(</a:t>
            </a:r>
            <a:r>
              <a:rPr lang="en-US" sz="2400" dirty="0">
                <a:solidFill>
                  <a:srgbClr val="8959A8"/>
                </a:solidFill>
              </a:rPr>
              <a:t>new</a:t>
            </a:r>
            <a:r>
              <a:rPr lang="en-US" sz="2400" dirty="0">
                <a:solidFill>
                  <a:srgbClr val="4D4D4C"/>
                </a:solidFill>
              </a:rPr>
              <a:t> </a:t>
            </a:r>
            <a:r>
              <a:rPr lang="en-US" sz="2400" dirty="0" err="1">
                <a:solidFill>
                  <a:srgbClr val="4271AE"/>
                </a:solidFill>
              </a:rPr>
              <a:t>SimpleIcecream</a:t>
            </a:r>
            <a:r>
              <a:rPr lang="en-US" sz="2400" dirty="0">
                <a:solidFill>
                  <a:srgbClr val="4D4D4C"/>
                </a:solidFill>
              </a:rPr>
              <a:t>())); </a:t>
            </a:r>
          </a:p>
          <a:p>
            <a:pPr lvl="0" algn="l" rtl="0" fontAlgn="base">
              <a:spcBef>
                <a:spcPct val="0"/>
              </a:spcBef>
              <a:spcAft>
                <a:spcPct val="0"/>
              </a:spcAft>
            </a:pPr>
            <a:r>
              <a:rPr lang="en-US" sz="2400" dirty="0">
                <a:solidFill>
                  <a:srgbClr val="4D4D4C"/>
                </a:solidFill>
              </a:rPr>
              <a:t>	</a:t>
            </a:r>
            <a:r>
              <a:rPr lang="en-US" sz="2400" dirty="0" err="1">
                <a:solidFill>
                  <a:srgbClr val="4271AE"/>
                </a:solidFill>
              </a:rPr>
              <a:t>System</a:t>
            </a:r>
            <a:r>
              <a:rPr lang="en-US" sz="2400" dirty="0" err="1">
                <a:solidFill>
                  <a:srgbClr val="4D4D4C"/>
                </a:solidFill>
              </a:rPr>
              <a:t>.out.println</a:t>
            </a:r>
            <a:r>
              <a:rPr lang="en-US" sz="2400" dirty="0">
                <a:solidFill>
                  <a:srgbClr val="4D4D4C"/>
                </a:solidFill>
              </a:rPr>
              <a:t>(</a:t>
            </a:r>
            <a:r>
              <a:rPr lang="en-US" sz="2400" dirty="0" err="1">
                <a:solidFill>
                  <a:srgbClr val="4D4D4C"/>
                </a:solidFill>
              </a:rPr>
              <a:t>icecream.makeIcecream</a:t>
            </a:r>
            <a:r>
              <a:rPr lang="en-US" sz="2400" dirty="0">
                <a:solidFill>
                  <a:srgbClr val="4D4D4C"/>
                </a:solidFill>
              </a:rPr>
              <a:t>()); </a:t>
            </a:r>
          </a:p>
          <a:p>
            <a:pPr lvl="0" algn="l" rtl="0" fontAlgn="base">
              <a:spcBef>
                <a:spcPct val="0"/>
              </a:spcBef>
              <a:spcAft>
                <a:spcPct val="0"/>
              </a:spcAft>
            </a:pPr>
            <a:r>
              <a:rPr lang="en-US" sz="2400" dirty="0">
                <a:solidFill>
                  <a:srgbClr val="4D4D4C"/>
                </a:solidFill>
              </a:rPr>
              <a:t>      } </a:t>
            </a:r>
          </a:p>
          <a:p>
            <a:pPr lvl="0" algn="l" rtl="0" fontAlgn="base">
              <a:spcBef>
                <a:spcPct val="0"/>
              </a:spcBef>
              <a:spcAft>
                <a:spcPct val="0"/>
              </a:spcAft>
            </a:pPr>
            <a:r>
              <a:rPr lang="en-US" sz="2400" dirty="0">
                <a:solidFill>
                  <a:srgbClr val="4D4D4C"/>
                </a:solidFill>
              </a:rPr>
              <a:t>}</a:t>
            </a:r>
            <a:endParaRPr lang="en-US" altLang="en-US" sz="2400" dirty="0">
              <a:latin typeface="Arial" pitchFamily="34" charset="0"/>
              <a:cs typeface="Arial" pitchFamily="34" charset="0"/>
            </a:endParaRPr>
          </a:p>
        </p:txBody>
      </p:sp>
    </p:spTree>
    <p:extLst>
      <p:ext uri="{BB962C8B-B14F-4D97-AF65-F5344CB8AC3E}">
        <p14:creationId xmlns:p14="http://schemas.microsoft.com/office/powerpoint/2010/main" val="302206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4D93-9430-2966-6CE9-89B7D692D54F}"/>
              </a:ext>
            </a:extLst>
          </p:cNvPr>
          <p:cNvSpPr>
            <a:spLocks noGrp="1"/>
          </p:cNvSpPr>
          <p:nvPr>
            <p:ph type="title"/>
          </p:nvPr>
        </p:nvSpPr>
        <p:spPr/>
        <p:txBody>
          <a:bodyPr/>
          <a:lstStyle/>
          <a:p>
            <a:r>
              <a:rPr lang="en-US" dirty="0"/>
              <a:t>Bridge Design Pattern</a:t>
            </a:r>
            <a:endParaRPr lang="en-IL" dirty="0"/>
          </a:p>
        </p:txBody>
      </p:sp>
      <p:sp>
        <p:nvSpPr>
          <p:cNvPr id="3" name="Content Placeholder 2">
            <a:extLst>
              <a:ext uri="{FF2B5EF4-FFF2-40B4-BE49-F238E27FC236}">
                <a16:creationId xmlns:a16="http://schemas.microsoft.com/office/drawing/2014/main" id="{4C5B9632-FCD8-9AC8-4104-45851C3C68C2}"/>
              </a:ext>
            </a:extLst>
          </p:cNvPr>
          <p:cNvSpPr>
            <a:spLocks noGrp="1"/>
          </p:cNvSpPr>
          <p:nvPr>
            <p:ph idx="1"/>
          </p:nvPr>
        </p:nvSpPr>
        <p:spPr>
          <a:xfrm>
            <a:off x="758687" y="1812372"/>
            <a:ext cx="10515600" cy="3078126"/>
          </a:xfrm>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rPr>
              <a:t>Decouple an abstraction from its implementation</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so that the two can vary independently</a:t>
            </a:r>
          </a:p>
          <a:p>
            <a:pPr algn="l">
              <a:buFont typeface="Arial" panose="020B0604020202020204" pitchFamily="34" charset="0"/>
              <a:buChar char="•"/>
            </a:pPr>
            <a:r>
              <a:rPr lang="en-US" b="0" i="0" dirty="0">
                <a:solidFill>
                  <a:srgbClr val="000000"/>
                </a:solidFill>
                <a:effectLst/>
                <a:latin typeface="Calibri" panose="020F0502020204030204" pitchFamily="34" charset="0"/>
              </a:rPr>
              <a:t>Allows different implementations of an interface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to be decided upon dynamically.</a:t>
            </a:r>
          </a:p>
          <a:p>
            <a:endParaRPr lang="en-IL" dirty="0"/>
          </a:p>
        </p:txBody>
      </p:sp>
    </p:spTree>
    <p:extLst>
      <p:ext uri="{BB962C8B-B14F-4D97-AF65-F5344CB8AC3E}">
        <p14:creationId xmlns:p14="http://schemas.microsoft.com/office/powerpoint/2010/main" val="161568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design pattern</a:t>
            </a:r>
          </a:p>
        </p:txBody>
      </p:sp>
      <p:sp>
        <p:nvSpPr>
          <p:cNvPr id="3" name="Content Placeholder 2"/>
          <p:cNvSpPr>
            <a:spLocks noGrp="1"/>
          </p:cNvSpPr>
          <p:nvPr>
            <p:ph idx="1"/>
          </p:nvPr>
        </p:nvSpPr>
        <p:spPr/>
        <p:txBody>
          <a:bodyPr/>
          <a:lstStyle/>
          <a:p>
            <a:endParaRPr lang="en-US"/>
          </a:p>
        </p:txBody>
      </p:sp>
      <p:pic>
        <p:nvPicPr>
          <p:cNvPr id="6146" name="Picture 2" descr="https://upload.wikimedia.org/wikipedia/commons/thumb/8/8d/Observer.svg/500px-Observer.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14" y="1772816"/>
            <a:ext cx="834875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1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3B7D-4C14-9256-654F-C98A8F49F1E5}"/>
              </a:ext>
            </a:extLst>
          </p:cNvPr>
          <p:cNvSpPr>
            <a:spLocks noGrp="1"/>
          </p:cNvSpPr>
          <p:nvPr>
            <p:ph type="title"/>
          </p:nvPr>
        </p:nvSpPr>
        <p:spPr/>
        <p:txBody>
          <a:bodyPr/>
          <a:lstStyle/>
          <a:p>
            <a:r>
              <a:rPr lang="en-US" dirty="0" err="1"/>
              <a:t>Moivation</a:t>
            </a:r>
            <a:endParaRPr lang="en-IL" dirty="0"/>
          </a:p>
        </p:txBody>
      </p:sp>
      <p:sp>
        <p:nvSpPr>
          <p:cNvPr id="3" name="Content Placeholder 2">
            <a:extLst>
              <a:ext uri="{FF2B5EF4-FFF2-40B4-BE49-F238E27FC236}">
                <a16:creationId xmlns:a16="http://schemas.microsoft.com/office/drawing/2014/main" id="{86E34EFE-884B-D49C-09AF-78F37EE73011}"/>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rPr>
              <a:t>Avoid a permanent binding between an abstraction</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and its implementation</a:t>
            </a:r>
          </a:p>
          <a:p>
            <a:pPr algn="l">
              <a:buFont typeface="Arial" panose="020B0604020202020204" pitchFamily="34" charset="0"/>
              <a:buChar char="•"/>
            </a:pPr>
            <a:r>
              <a:rPr lang="en-US" b="0" i="0" dirty="0">
                <a:solidFill>
                  <a:srgbClr val="000000"/>
                </a:solidFill>
                <a:effectLst/>
                <a:latin typeface="Calibri" panose="020F0502020204030204" pitchFamily="34" charset="0"/>
              </a:rPr>
              <a:t>Both the abstractions and their implementation</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should be extensible by subclassing</a:t>
            </a:r>
          </a:p>
          <a:p>
            <a:pPr algn="l">
              <a:buFont typeface="Arial" panose="020B0604020202020204" pitchFamily="34" charset="0"/>
              <a:buChar char="•"/>
            </a:pPr>
            <a:r>
              <a:rPr lang="en-US" b="0" i="0" dirty="0">
                <a:solidFill>
                  <a:srgbClr val="000000"/>
                </a:solidFill>
                <a:effectLst/>
                <a:latin typeface="Calibri" panose="020F0502020204030204" pitchFamily="34" charset="0"/>
              </a:rPr>
              <a:t>Changes in the implementation of an abstraction</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do not impact the clients</a:t>
            </a:r>
          </a:p>
          <a:p>
            <a:pPr algn="l">
              <a:buFont typeface="Arial" panose="020B0604020202020204" pitchFamily="34" charset="0"/>
              <a:buChar char="•"/>
            </a:pPr>
            <a:r>
              <a:rPr lang="en-US" b="0" i="0" dirty="0">
                <a:solidFill>
                  <a:srgbClr val="000000"/>
                </a:solidFill>
                <a:effectLst/>
                <a:latin typeface="Calibri" panose="020F0502020204030204" pitchFamily="34" charset="0"/>
              </a:rPr>
              <a:t>Share an implementation among multi objects and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this facts should be hidden from the client</a:t>
            </a:r>
          </a:p>
          <a:p>
            <a:endParaRPr lang="en-IL" dirty="0"/>
          </a:p>
        </p:txBody>
      </p:sp>
    </p:spTree>
    <p:extLst>
      <p:ext uri="{BB962C8B-B14F-4D97-AF65-F5344CB8AC3E}">
        <p14:creationId xmlns:p14="http://schemas.microsoft.com/office/powerpoint/2010/main" val="103877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BA47-0533-0789-3754-206D2CC00887}"/>
              </a:ext>
            </a:extLst>
          </p:cNvPr>
          <p:cNvSpPr>
            <a:spLocks noGrp="1"/>
          </p:cNvSpPr>
          <p:nvPr>
            <p:ph type="title"/>
          </p:nvPr>
        </p:nvSpPr>
        <p:spPr/>
        <p:txBody>
          <a:bodyPr/>
          <a:lstStyle/>
          <a:p>
            <a:r>
              <a:rPr lang="en-US" dirty="0"/>
              <a:t>Structure</a:t>
            </a:r>
            <a:endParaRPr lang="en-IL" dirty="0"/>
          </a:p>
        </p:txBody>
      </p:sp>
      <p:pic>
        <p:nvPicPr>
          <p:cNvPr id="5" name="Content Placeholder 4">
            <a:extLst>
              <a:ext uri="{FF2B5EF4-FFF2-40B4-BE49-F238E27FC236}">
                <a16:creationId xmlns:a16="http://schemas.microsoft.com/office/drawing/2014/main" id="{923B7EF1-827C-BB7A-AA40-EEA27AA46C6F}"/>
              </a:ext>
            </a:extLst>
          </p:cNvPr>
          <p:cNvPicPr>
            <a:picLocks noGrp="1" noChangeAspect="1"/>
          </p:cNvPicPr>
          <p:nvPr>
            <p:ph idx="1"/>
          </p:nvPr>
        </p:nvPicPr>
        <p:blipFill rotWithShape="1">
          <a:blip r:embed="rId2"/>
          <a:srcRect l="19712" t="32679" r="21622" b="20941"/>
          <a:stretch/>
        </p:blipFill>
        <p:spPr>
          <a:xfrm>
            <a:off x="1611707" y="1981200"/>
            <a:ext cx="8653135" cy="3848100"/>
          </a:xfrm>
        </p:spPr>
      </p:pic>
    </p:spTree>
    <p:extLst>
      <p:ext uri="{BB962C8B-B14F-4D97-AF65-F5344CB8AC3E}">
        <p14:creationId xmlns:p14="http://schemas.microsoft.com/office/powerpoint/2010/main" val="305561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Bridge DP</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32</a:t>
            </a:fld>
            <a:endParaRPr lang="he-IL"/>
          </a:p>
        </p:txBody>
      </p:sp>
      <p:sp>
        <p:nvSpPr>
          <p:cNvPr id="6" name="Rectangle 5"/>
          <p:cNvSpPr/>
          <p:nvPr/>
        </p:nvSpPr>
        <p:spPr>
          <a:xfrm>
            <a:off x="4943872" y="1772816"/>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Vehicle</a:t>
            </a:r>
          </a:p>
        </p:txBody>
      </p:sp>
      <p:sp>
        <p:nvSpPr>
          <p:cNvPr id="8" name="Rectangle 7"/>
          <p:cNvSpPr/>
          <p:nvPr/>
        </p:nvSpPr>
        <p:spPr>
          <a:xfrm>
            <a:off x="3935760" y="4779793"/>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AssembleCar</a:t>
            </a:r>
            <a:endParaRPr lang="en-US" sz="2000" dirty="0">
              <a:solidFill>
                <a:schemeClr val="tx1"/>
              </a:solidFill>
            </a:endParaRPr>
          </a:p>
        </p:txBody>
      </p:sp>
      <p:sp>
        <p:nvSpPr>
          <p:cNvPr id="10" name="Rectangle 9"/>
          <p:cNvSpPr/>
          <p:nvPr/>
        </p:nvSpPr>
        <p:spPr>
          <a:xfrm>
            <a:off x="6392416" y="3140968"/>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Bike</a:t>
            </a:r>
          </a:p>
        </p:txBody>
      </p:sp>
      <p:sp>
        <p:nvSpPr>
          <p:cNvPr id="11" name="Rectangle 10"/>
          <p:cNvSpPr/>
          <p:nvPr/>
        </p:nvSpPr>
        <p:spPr>
          <a:xfrm>
            <a:off x="1919536" y="477924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ProduceCar</a:t>
            </a:r>
            <a:endParaRPr lang="en-US" sz="2000" dirty="0">
              <a:solidFill>
                <a:schemeClr val="tx1"/>
              </a:solidFill>
            </a:endParaRPr>
          </a:p>
        </p:txBody>
      </p:sp>
      <p:sp>
        <p:nvSpPr>
          <p:cNvPr id="13" name="Rectangle 12"/>
          <p:cNvSpPr/>
          <p:nvPr/>
        </p:nvSpPr>
        <p:spPr>
          <a:xfrm>
            <a:off x="6240016" y="4778691"/>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ProduceBike</a:t>
            </a:r>
            <a:endParaRPr lang="en-US" sz="2000" dirty="0">
              <a:solidFill>
                <a:schemeClr val="tx1"/>
              </a:solidFill>
            </a:endParaRPr>
          </a:p>
        </p:txBody>
      </p:sp>
      <p:sp>
        <p:nvSpPr>
          <p:cNvPr id="14" name="Rectangle 13"/>
          <p:cNvSpPr/>
          <p:nvPr/>
        </p:nvSpPr>
        <p:spPr>
          <a:xfrm>
            <a:off x="8184232" y="4779793"/>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AssembleBike</a:t>
            </a:r>
            <a:endParaRPr lang="en-US" sz="2000" dirty="0">
              <a:solidFill>
                <a:schemeClr val="tx1"/>
              </a:solidFill>
            </a:endParaRPr>
          </a:p>
        </p:txBody>
      </p:sp>
      <p:sp>
        <p:nvSpPr>
          <p:cNvPr id="15" name="Rectangle 14"/>
          <p:cNvSpPr/>
          <p:nvPr/>
        </p:nvSpPr>
        <p:spPr>
          <a:xfrm>
            <a:off x="3647728" y="3158701"/>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Car</a:t>
            </a:r>
          </a:p>
        </p:txBody>
      </p:sp>
      <p:cxnSp>
        <p:nvCxnSpPr>
          <p:cNvPr id="16" name="Straight Arrow Connector 15"/>
          <p:cNvCxnSpPr/>
          <p:nvPr/>
        </p:nvCxnSpPr>
        <p:spPr>
          <a:xfrm flipV="1">
            <a:off x="4511824" y="2348880"/>
            <a:ext cx="1152128" cy="792088"/>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p:cNvCxnSpPr>
          <p:nvPr/>
        </p:nvCxnSpPr>
        <p:spPr>
          <a:xfrm flipH="1" flipV="1">
            <a:off x="5807968" y="2348880"/>
            <a:ext cx="1448544" cy="792088"/>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783632" y="3734766"/>
            <a:ext cx="1584176" cy="1022501"/>
          </a:xfrm>
          <a:prstGeom prst="straightConnector1">
            <a:avLst/>
          </a:prstGeom>
          <a:ln w="31750">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320136" y="3734765"/>
            <a:ext cx="1656184" cy="1022502"/>
          </a:xfrm>
          <a:prstGeom prst="straightConnector1">
            <a:avLst/>
          </a:prstGeom>
          <a:ln w="31750">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511824" y="3734765"/>
            <a:ext cx="288032" cy="1021610"/>
          </a:xfrm>
          <a:prstGeom prst="straightConnector1">
            <a:avLst/>
          </a:prstGeom>
          <a:ln w="31750">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2"/>
          </p:cNvCxnSpPr>
          <p:nvPr/>
        </p:nvCxnSpPr>
        <p:spPr>
          <a:xfrm flipV="1">
            <a:off x="7066418" y="3717033"/>
            <a:ext cx="190094" cy="1062761"/>
          </a:xfrm>
          <a:prstGeom prst="straightConnector1">
            <a:avLst/>
          </a:prstGeom>
          <a:ln w="31750">
            <a:solidFill>
              <a:srgbClr val="00206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165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Bridge DP</a:t>
            </a:r>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33</a:t>
            </a:fld>
            <a:endParaRPr lang="he-IL"/>
          </a:p>
        </p:txBody>
      </p:sp>
      <p:sp>
        <p:nvSpPr>
          <p:cNvPr id="7" name="Rectangle 6"/>
          <p:cNvSpPr/>
          <p:nvPr/>
        </p:nvSpPr>
        <p:spPr>
          <a:xfrm>
            <a:off x="3935760" y="227687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Vehicle</a:t>
            </a:r>
          </a:p>
        </p:txBody>
      </p:sp>
      <p:sp>
        <p:nvSpPr>
          <p:cNvPr id="8" name="Rectangle 7"/>
          <p:cNvSpPr/>
          <p:nvPr/>
        </p:nvSpPr>
        <p:spPr>
          <a:xfrm>
            <a:off x="6384032" y="227687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Workshop</a:t>
            </a:r>
          </a:p>
        </p:txBody>
      </p:sp>
      <p:sp>
        <p:nvSpPr>
          <p:cNvPr id="9" name="Rectangle 8"/>
          <p:cNvSpPr/>
          <p:nvPr/>
        </p:nvSpPr>
        <p:spPr>
          <a:xfrm>
            <a:off x="4367808" y="3565670"/>
            <a:ext cx="9277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Bike</a:t>
            </a:r>
          </a:p>
        </p:txBody>
      </p:sp>
      <p:sp>
        <p:nvSpPr>
          <p:cNvPr id="10" name="Rectangle 9"/>
          <p:cNvSpPr/>
          <p:nvPr/>
        </p:nvSpPr>
        <p:spPr>
          <a:xfrm>
            <a:off x="2927648" y="3573016"/>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Car</a:t>
            </a:r>
          </a:p>
        </p:txBody>
      </p:sp>
      <p:sp>
        <p:nvSpPr>
          <p:cNvPr id="11" name="Rectangle 10"/>
          <p:cNvSpPr/>
          <p:nvPr/>
        </p:nvSpPr>
        <p:spPr>
          <a:xfrm>
            <a:off x="7752184" y="3565670"/>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Assembler</a:t>
            </a:r>
          </a:p>
        </p:txBody>
      </p:sp>
      <p:sp>
        <p:nvSpPr>
          <p:cNvPr id="12" name="Rectangle 11"/>
          <p:cNvSpPr/>
          <p:nvPr/>
        </p:nvSpPr>
        <p:spPr>
          <a:xfrm>
            <a:off x="6023992" y="3565670"/>
            <a:ext cx="1403991"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Producer</a:t>
            </a:r>
          </a:p>
        </p:txBody>
      </p:sp>
      <p:cxnSp>
        <p:nvCxnSpPr>
          <p:cNvPr id="13" name="Straight Connector 12"/>
          <p:cNvCxnSpPr>
            <a:stCxn id="7" idx="3"/>
            <a:endCxn id="8" idx="1"/>
          </p:cNvCxnSpPr>
          <p:nvPr/>
        </p:nvCxnSpPr>
        <p:spPr>
          <a:xfrm>
            <a:off x="5663952" y="2564904"/>
            <a:ext cx="720080"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0"/>
          </p:cNvCxnSpPr>
          <p:nvPr/>
        </p:nvCxnSpPr>
        <p:spPr>
          <a:xfrm flipH="1">
            <a:off x="3359696" y="2852936"/>
            <a:ext cx="1440160" cy="720080"/>
          </a:xfrm>
          <a:prstGeom prst="line">
            <a:avLst/>
          </a:prstGeom>
          <a:ln w="3175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31668" y="2852936"/>
            <a:ext cx="0" cy="712734"/>
          </a:xfrm>
          <a:prstGeom prst="line">
            <a:avLst/>
          </a:prstGeom>
          <a:ln w="3175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2"/>
            <a:endCxn id="12" idx="0"/>
          </p:cNvCxnSpPr>
          <p:nvPr/>
        </p:nvCxnSpPr>
        <p:spPr>
          <a:xfrm flipH="1">
            <a:off x="6725988" y="2852936"/>
            <a:ext cx="522141" cy="712734"/>
          </a:xfrm>
          <a:prstGeom prst="line">
            <a:avLst/>
          </a:prstGeom>
          <a:ln w="31750">
            <a:solidFill>
              <a:srgbClr val="002060"/>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11" idx="0"/>
          </p:cNvCxnSpPr>
          <p:nvPr/>
        </p:nvCxnSpPr>
        <p:spPr>
          <a:xfrm>
            <a:off x="7248128" y="2852936"/>
            <a:ext cx="1188132" cy="712734"/>
          </a:xfrm>
          <a:prstGeom prst="line">
            <a:avLst/>
          </a:prstGeom>
          <a:ln w="31750">
            <a:solidFill>
              <a:srgbClr val="002060"/>
            </a:solidFill>
            <a:head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43672" y="2132856"/>
            <a:ext cx="5544616" cy="108012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a:p>
            <a:pPr algn="ctr"/>
            <a:endParaRPr lang="en-US" dirty="0">
              <a:solidFill>
                <a:srgbClr val="0070C0"/>
              </a:solidFill>
            </a:endParaRPr>
          </a:p>
          <a:p>
            <a:pPr algn="ctr"/>
            <a:endParaRPr lang="en-US" dirty="0">
              <a:solidFill>
                <a:srgbClr val="0070C0"/>
              </a:solidFill>
            </a:endParaRPr>
          </a:p>
          <a:p>
            <a:pPr algn="ctr"/>
            <a:r>
              <a:rPr lang="en-US" dirty="0">
                <a:solidFill>
                  <a:srgbClr val="0070C0"/>
                </a:solidFill>
              </a:rPr>
              <a:t>BRIDGE</a:t>
            </a:r>
          </a:p>
        </p:txBody>
      </p:sp>
    </p:spTree>
    <p:extLst>
      <p:ext uri="{BB962C8B-B14F-4D97-AF65-F5344CB8AC3E}">
        <p14:creationId xmlns:p14="http://schemas.microsoft.com/office/powerpoint/2010/main" val="344569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a:t>
            </a:r>
          </a:p>
        </p:txBody>
      </p:sp>
      <p:sp>
        <p:nvSpPr>
          <p:cNvPr id="5" name="Content Placeholder 4"/>
          <p:cNvSpPr>
            <a:spLocks noGrp="1"/>
          </p:cNvSpPr>
          <p:nvPr>
            <p:ph idx="1"/>
          </p:nvPr>
        </p:nvSpPr>
        <p:spPr/>
        <p:txBody>
          <a:bodyPr>
            <a:normAutofit fontScale="85000" lnSpcReduction="20000"/>
          </a:bodyPr>
          <a:lstStyle/>
          <a:p>
            <a:r>
              <a:rPr lang="en-US" dirty="0"/>
              <a:t>Abstraction:</a:t>
            </a:r>
          </a:p>
          <a:p>
            <a:endParaRPr lang="en-US" dirty="0"/>
          </a:p>
          <a:p>
            <a:pPr marL="0" indent="0">
              <a:buNone/>
            </a:pPr>
            <a:r>
              <a:rPr lang="en-US" dirty="0">
                <a:solidFill>
                  <a:srgbClr val="78B937"/>
                </a:solidFill>
              </a:rPr>
              <a:t>/** * abstraction in bridge pattern * */</a:t>
            </a:r>
            <a:r>
              <a:rPr lang="en-US" dirty="0">
                <a:solidFill>
                  <a:srgbClr val="4D4D4C"/>
                </a:solidFill>
              </a:rPr>
              <a:t> </a:t>
            </a:r>
          </a:p>
          <a:p>
            <a:pPr marL="0" indent="0">
              <a:buNone/>
            </a:pPr>
            <a:r>
              <a:rPr lang="en-US" dirty="0">
                <a:solidFill>
                  <a:srgbClr val="8959A8"/>
                </a:solidFill>
              </a:rPr>
              <a:t>abstract</a:t>
            </a:r>
            <a:r>
              <a:rPr lang="en-US" dirty="0">
                <a:solidFill>
                  <a:srgbClr val="4D4D4C"/>
                </a:solidFill>
              </a:rPr>
              <a:t> </a:t>
            </a:r>
            <a:r>
              <a:rPr lang="en-US" dirty="0">
                <a:solidFill>
                  <a:srgbClr val="8959A8"/>
                </a:solidFill>
              </a:rPr>
              <a:t>class</a:t>
            </a:r>
            <a:r>
              <a:rPr lang="en-US" dirty="0">
                <a:solidFill>
                  <a:srgbClr val="4D4D4C"/>
                </a:solidFill>
              </a:rPr>
              <a:t> </a:t>
            </a:r>
            <a:r>
              <a:rPr lang="en-US" dirty="0">
                <a:solidFill>
                  <a:srgbClr val="4271AE"/>
                </a:solidFill>
              </a:rPr>
              <a:t>Vehicle</a:t>
            </a:r>
            <a:r>
              <a:rPr lang="en-US" dirty="0">
                <a:solidFill>
                  <a:srgbClr val="4D4D4C"/>
                </a:solidFill>
              </a:rPr>
              <a:t> { </a:t>
            </a:r>
          </a:p>
          <a:p>
            <a:pPr marL="0" indent="0">
              <a:buNone/>
            </a:pPr>
            <a:r>
              <a:rPr lang="en-US" dirty="0">
                <a:solidFill>
                  <a:srgbClr val="4D4D4C"/>
                </a:solidFill>
              </a:rPr>
              <a:t>	</a:t>
            </a:r>
            <a:r>
              <a:rPr lang="en-US" dirty="0">
                <a:solidFill>
                  <a:srgbClr val="8959A8"/>
                </a:solidFill>
              </a:rPr>
              <a:t>protected</a:t>
            </a:r>
            <a:r>
              <a:rPr lang="en-US" dirty="0">
                <a:solidFill>
                  <a:srgbClr val="4D4D4C"/>
                </a:solidFill>
              </a:rPr>
              <a:t> </a:t>
            </a:r>
            <a:r>
              <a:rPr lang="en-US" dirty="0">
                <a:solidFill>
                  <a:srgbClr val="4271AE"/>
                </a:solidFill>
              </a:rPr>
              <a:t>Workshop</a:t>
            </a:r>
            <a:r>
              <a:rPr lang="en-US" dirty="0">
                <a:solidFill>
                  <a:srgbClr val="4D4D4C"/>
                </a:solidFill>
              </a:rPr>
              <a:t> workShop1; </a:t>
            </a:r>
          </a:p>
          <a:p>
            <a:pPr marL="0" indent="0">
              <a:buNone/>
            </a:pPr>
            <a:r>
              <a:rPr lang="en-US" dirty="0">
                <a:solidFill>
                  <a:srgbClr val="4D4D4C"/>
                </a:solidFill>
              </a:rPr>
              <a:t>	</a:t>
            </a:r>
            <a:r>
              <a:rPr lang="en-US" dirty="0">
                <a:solidFill>
                  <a:srgbClr val="8959A8"/>
                </a:solidFill>
              </a:rPr>
              <a:t>protected</a:t>
            </a:r>
            <a:r>
              <a:rPr lang="en-US" dirty="0">
                <a:solidFill>
                  <a:srgbClr val="4D4D4C"/>
                </a:solidFill>
              </a:rPr>
              <a:t> </a:t>
            </a:r>
            <a:r>
              <a:rPr lang="en-US" dirty="0">
                <a:solidFill>
                  <a:srgbClr val="4271AE"/>
                </a:solidFill>
              </a:rPr>
              <a:t>Workshop</a:t>
            </a:r>
            <a:r>
              <a:rPr lang="en-US" dirty="0">
                <a:solidFill>
                  <a:srgbClr val="4D4D4C"/>
                </a:solidFill>
              </a:rPr>
              <a:t> workShop2; </a:t>
            </a:r>
          </a:p>
          <a:p>
            <a:pPr marL="0" indent="0">
              <a:buNone/>
            </a:pPr>
            <a:r>
              <a:rPr lang="en-US" dirty="0">
                <a:solidFill>
                  <a:srgbClr val="4D4D4C"/>
                </a:solidFill>
              </a:rPr>
              <a:t>	</a:t>
            </a:r>
            <a:r>
              <a:rPr lang="en-US" dirty="0">
                <a:solidFill>
                  <a:srgbClr val="8959A8"/>
                </a:solidFill>
              </a:rPr>
              <a:t>protected</a:t>
            </a:r>
            <a:r>
              <a:rPr lang="en-US" dirty="0">
                <a:solidFill>
                  <a:srgbClr val="4D4D4C"/>
                </a:solidFill>
              </a:rPr>
              <a:t> </a:t>
            </a:r>
            <a:r>
              <a:rPr lang="en-US" dirty="0">
                <a:solidFill>
                  <a:srgbClr val="4271AE"/>
                </a:solidFill>
              </a:rPr>
              <a:t>Vehicle</a:t>
            </a:r>
            <a:r>
              <a:rPr lang="en-US" dirty="0">
                <a:solidFill>
                  <a:srgbClr val="4D4D4C"/>
                </a:solidFill>
              </a:rPr>
              <a:t>(</a:t>
            </a:r>
            <a:r>
              <a:rPr lang="en-US" dirty="0">
                <a:solidFill>
                  <a:srgbClr val="4271AE"/>
                </a:solidFill>
              </a:rPr>
              <a:t>Workshop</a:t>
            </a:r>
            <a:r>
              <a:rPr lang="en-US" dirty="0">
                <a:solidFill>
                  <a:srgbClr val="4D4D4C"/>
                </a:solidFill>
              </a:rPr>
              <a:t> workShop1, </a:t>
            </a:r>
            <a:r>
              <a:rPr lang="en-US" dirty="0">
                <a:solidFill>
                  <a:srgbClr val="4271AE"/>
                </a:solidFill>
              </a:rPr>
              <a:t>Workshop</a:t>
            </a:r>
            <a:r>
              <a:rPr lang="en-US" dirty="0">
                <a:solidFill>
                  <a:srgbClr val="4D4D4C"/>
                </a:solidFill>
              </a:rPr>
              <a:t> workShop2) { </a:t>
            </a:r>
          </a:p>
          <a:p>
            <a:pPr marL="0" indent="0">
              <a:buNone/>
            </a:pPr>
            <a:r>
              <a:rPr lang="en-US" dirty="0">
                <a:solidFill>
                  <a:srgbClr val="4D4D4C"/>
                </a:solidFill>
              </a:rPr>
              <a:t>	        </a:t>
            </a:r>
            <a:r>
              <a:rPr lang="en-US" dirty="0">
                <a:solidFill>
                  <a:srgbClr val="8959A8"/>
                </a:solidFill>
              </a:rPr>
              <a:t>this</a:t>
            </a:r>
            <a:r>
              <a:rPr lang="en-US" dirty="0">
                <a:solidFill>
                  <a:srgbClr val="4D4D4C"/>
                </a:solidFill>
              </a:rPr>
              <a:t>.workShop1 = workShop1; </a:t>
            </a:r>
          </a:p>
          <a:p>
            <a:pPr marL="0" indent="0">
              <a:buNone/>
            </a:pPr>
            <a:r>
              <a:rPr lang="en-US" dirty="0">
                <a:solidFill>
                  <a:srgbClr val="4D4D4C"/>
                </a:solidFill>
              </a:rPr>
              <a:t>	        </a:t>
            </a:r>
            <a:r>
              <a:rPr lang="en-US" dirty="0">
                <a:solidFill>
                  <a:srgbClr val="8959A8"/>
                </a:solidFill>
              </a:rPr>
              <a:t>this</a:t>
            </a:r>
            <a:r>
              <a:rPr lang="en-US" dirty="0">
                <a:solidFill>
                  <a:srgbClr val="4D4D4C"/>
                </a:solidFill>
              </a:rPr>
              <a:t>.workShop2 = workShop2; </a:t>
            </a:r>
          </a:p>
          <a:p>
            <a:pPr marL="0" indent="0">
              <a:buNone/>
            </a:pPr>
            <a:r>
              <a:rPr lang="en-US" dirty="0">
                <a:solidFill>
                  <a:srgbClr val="4D4D4C"/>
                </a:solidFill>
              </a:rPr>
              <a:t>	} </a:t>
            </a:r>
          </a:p>
          <a:p>
            <a:pPr marL="0" indent="0">
              <a:buNone/>
            </a:pPr>
            <a:r>
              <a:rPr lang="en-US" dirty="0">
                <a:solidFill>
                  <a:srgbClr val="4D4D4C"/>
                </a:solidFill>
              </a:rPr>
              <a:t>	</a:t>
            </a:r>
            <a:r>
              <a:rPr lang="en-US" dirty="0">
                <a:solidFill>
                  <a:srgbClr val="8959A8"/>
                </a:solidFill>
              </a:rPr>
              <a:t>abstract</a:t>
            </a: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void</a:t>
            </a:r>
            <a:r>
              <a:rPr lang="en-US" dirty="0">
                <a:solidFill>
                  <a:srgbClr val="4D4D4C"/>
                </a:solidFill>
              </a:rPr>
              <a:t> manufacture(); </a:t>
            </a:r>
          </a:p>
          <a:p>
            <a:pPr marL="0" indent="0">
              <a:buNone/>
            </a:pPr>
            <a:r>
              <a:rPr lang="en-US" dirty="0">
                <a:solidFill>
                  <a:srgbClr val="4D4D4C"/>
                </a:solidFill>
              </a:rPr>
              <a:t>}</a:t>
            </a: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34</a:t>
            </a:fld>
            <a:endParaRPr lang="he-IL"/>
          </a:p>
        </p:txBody>
      </p:sp>
    </p:spTree>
    <p:extLst>
      <p:ext uri="{BB962C8B-B14F-4D97-AF65-F5344CB8AC3E}">
        <p14:creationId xmlns:p14="http://schemas.microsoft.com/office/powerpoint/2010/main" val="411879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853136"/>
          </a:xfrm>
        </p:spPr>
        <p:txBody>
          <a:bodyPr>
            <a:normAutofit fontScale="92500" lnSpcReduction="20000"/>
          </a:bodyPr>
          <a:lstStyle/>
          <a:p>
            <a:r>
              <a:rPr lang="en-US" dirty="0"/>
              <a:t>Refine Abstraction 1:</a:t>
            </a:r>
          </a:p>
          <a:p>
            <a:endParaRPr lang="en-US" dirty="0"/>
          </a:p>
          <a:p>
            <a:pPr marL="0" indent="0">
              <a:buNone/>
            </a:pPr>
            <a:r>
              <a:rPr lang="en-US" dirty="0">
                <a:solidFill>
                  <a:srgbClr val="78B937"/>
                </a:solidFill>
              </a:rPr>
              <a:t>/** * Refine abstraction 1 in bridge pattern */</a:t>
            </a:r>
            <a:r>
              <a:rPr lang="en-US" dirty="0">
                <a:solidFill>
                  <a:srgbClr val="4D4D4C"/>
                </a:solidFill>
              </a:rPr>
              <a:t> </a:t>
            </a:r>
          </a:p>
          <a:p>
            <a:pPr marL="0" indent="0">
              <a:buNone/>
            </a:pPr>
            <a:r>
              <a:rPr lang="en-US" dirty="0">
                <a:solidFill>
                  <a:srgbClr val="8959A8"/>
                </a:solidFill>
              </a:rPr>
              <a:t>public</a:t>
            </a:r>
            <a:r>
              <a:rPr lang="en-US" dirty="0">
                <a:solidFill>
                  <a:srgbClr val="4D4D4C"/>
                </a:solidFill>
              </a:rPr>
              <a:t> </a:t>
            </a:r>
            <a:r>
              <a:rPr lang="en-US" dirty="0">
                <a:solidFill>
                  <a:srgbClr val="8959A8"/>
                </a:solidFill>
              </a:rPr>
              <a:t>class</a:t>
            </a:r>
            <a:r>
              <a:rPr lang="en-US" dirty="0">
                <a:solidFill>
                  <a:srgbClr val="4D4D4C"/>
                </a:solidFill>
              </a:rPr>
              <a:t> </a:t>
            </a:r>
            <a:r>
              <a:rPr lang="en-US" dirty="0">
                <a:solidFill>
                  <a:srgbClr val="4271AE"/>
                </a:solidFill>
              </a:rPr>
              <a:t>Car</a:t>
            </a:r>
            <a:r>
              <a:rPr lang="en-US" dirty="0">
                <a:solidFill>
                  <a:srgbClr val="4D4D4C"/>
                </a:solidFill>
              </a:rPr>
              <a:t> </a:t>
            </a:r>
            <a:r>
              <a:rPr lang="en-US" dirty="0">
                <a:solidFill>
                  <a:srgbClr val="8959A8"/>
                </a:solidFill>
              </a:rPr>
              <a:t>extends</a:t>
            </a:r>
            <a:r>
              <a:rPr lang="en-US" dirty="0">
                <a:solidFill>
                  <a:srgbClr val="4D4D4C"/>
                </a:solidFill>
              </a:rPr>
              <a:t> </a:t>
            </a:r>
            <a:r>
              <a:rPr lang="en-US" dirty="0">
                <a:solidFill>
                  <a:srgbClr val="4271AE"/>
                </a:solidFill>
              </a:rPr>
              <a:t>Vehicle</a:t>
            </a:r>
            <a:r>
              <a:rPr lang="en-US" dirty="0">
                <a:solidFill>
                  <a:srgbClr val="4D4D4C"/>
                </a:solidFill>
              </a:rPr>
              <a:t> {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4271AE"/>
                </a:solidFill>
              </a:rPr>
              <a:t>Car</a:t>
            </a:r>
            <a:r>
              <a:rPr lang="en-US" dirty="0">
                <a:solidFill>
                  <a:srgbClr val="4D4D4C"/>
                </a:solidFill>
              </a:rPr>
              <a:t>(</a:t>
            </a:r>
            <a:r>
              <a:rPr lang="en-US" dirty="0">
                <a:solidFill>
                  <a:srgbClr val="4271AE"/>
                </a:solidFill>
              </a:rPr>
              <a:t>Workshop</a:t>
            </a:r>
            <a:r>
              <a:rPr lang="en-US" dirty="0">
                <a:solidFill>
                  <a:srgbClr val="4D4D4C"/>
                </a:solidFill>
              </a:rPr>
              <a:t> workShop1, </a:t>
            </a:r>
            <a:r>
              <a:rPr lang="en-US" dirty="0">
                <a:solidFill>
                  <a:srgbClr val="4271AE"/>
                </a:solidFill>
              </a:rPr>
              <a:t>Workshop</a:t>
            </a:r>
            <a:r>
              <a:rPr lang="en-US" dirty="0">
                <a:solidFill>
                  <a:srgbClr val="4D4D4C"/>
                </a:solidFill>
              </a:rPr>
              <a:t> workShop2) { </a:t>
            </a:r>
          </a:p>
          <a:p>
            <a:pPr marL="0" indent="0">
              <a:buNone/>
            </a:pPr>
            <a:r>
              <a:rPr lang="en-US" dirty="0">
                <a:solidFill>
                  <a:srgbClr val="4D4D4C"/>
                </a:solidFill>
              </a:rPr>
              <a:t>	        </a:t>
            </a:r>
            <a:r>
              <a:rPr lang="en-US" dirty="0">
                <a:solidFill>
                  <a:srgbClr val="8959A8"/>
                </a:solidFill>
              </a:rPr>
              <a:t>super</a:t>
            </a:r>
            <a:r>
              <a:rPr lang="en-US" dirty="0">
                <a:solidFill>
                  <a:srgbClr val="4D4D4C"/>
                </a:solidFill>
              </a:rPr>
              <a:t>(workShop1, workShop2); </a:t>
            </a:r>
          </a:p>
          <a:p>
            <a:pPr marL="0" indent="0">
              <a:buNone/>
            </a:pPr>
            <a:r>
              <a:rPr lang="en-US" dirty="0">
                <a:solidFill>
                  <a:srgbClr val="4D4D4C"/>
                </a:solidFill>
              </a:rPr>
              <a:t>	} </a:t>
            </a:r>
          </a:p>
          <a:p>
            <a:pPr marL="0" indent="0">
              <a:buNone/>
            </a:pPr>
            <a:r>
              <a:rPr lang="en-US" dirty="0">
                <a:solidFill>
                  <a:srgbClr val="4D4D4C"/>
                </a:solidFill>
              </a:rPr>
              <a:t>	</a:t>
            </a:r>
            <a:r>
              <a:rPr lang="en-US" dirty="0">
                <a:solidFill>
                  <a:srgbClr val="F5871F"/>
                </a:solidFill>
              </a:rPr>
              <a:t>@Override</a:t>
            </a:r>
            <a:r>
              <a:rPr lang="en-US" dirty="0">
                <a:solidFill>
                  <a:srgbClr val="4D4D4C"/>
                </a:solidFill>
              </a:rPr>
              <a:t>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void</a:t>
            </a:r>
            <a:r>
              <a:rPr lang="en-US" dirty="0">
                <a:solidFill>
                  <a:srgbClr val="4D4D4C"/>
                </a:solidFill>
              </a:rPr>
              <a:t> manufacture() { </a:t>
            </a:r>
          </a:p>
          <a:p>
            <a:pPr marL="0" indent="0">
              <a:buNone/>
            </a:pPr>
            <a:r>
              <a:rPr lang="en-US" dirty="0">
                <a:solidFill>
                  <a:srgbClr val="4D4D4C"/>
                </a:solidFill>
              </a:rPr>
              <a:t>	         </a:t>
            </a:r>
            <a:r>
              <a:rPr lang="en-US" dirty="0" err="1">
                <a:solidFill>
                  <a:srgbClr val="4271AE"/>
                </a:solidFill>
              </a:rPr>
              <a:t>System</a:t>
            </a:r>
            <a:r>
              <a:rPr lang="en-US" dirty="0" err="1">
                <a:solidFill>
                  <a:srgbClr val="4D4D4C"/>
                </a:solidFill>
              </a:rPr>
              <a:t>.out.print</a:t>
            </a:r>
            <a:r>
              <a:rPr lang="en-US" dirty="0">
                <a:solidFill>
                  <a:srgbClr val="4D4D4C"/>
                </a:solidFill>
              </a:rPr>
              <a:t>(</a:t>
            </a:r>
            <a:r>
              <a:rPr lang="en-US" dirty="0">
                <a:solidFill>
                  <a:srgbClr val="718C00"/>
                </a:solidFill>
              </a:rPr>
              <a:t>"Car "</a:t>
            </a:r>
            <a:r>
              <a:rPr lang="en-US" dirty="0">
                <a:solidFill>
                  <a:srgbClr val="4D4D4C"/>
                </a:solidFill>
              </a:rPr>
              <a:t>); </a:t>
            </a:r>
          </a:p>
          <a:p>
            <a:pPr marL="0" indent="0">
              <a:buNone/>
            </a:pPr>
            <a:r>
              <a:rPr lang="en-US" dirty="0">
                <a:solidFill>
                  <a:srgbClr val="4D4D4C"/>
                </a:solidFill>
              </a:rPr>
              <a:t>	         workShop1.work(); </a:t>
            </a:r>
          </a:p>
          <a:p>
            <a:pPr marL="0" indent="0">
              <a:buNone/>
            </a:pPr>
            <a:r>
              <a:rPr lang="en-US" dirty="0">
                <a:solidFill>
                  <a:srgbClr val="4D4D4C"/>
                </a:solidFill>
              </a:rPr>
              <a:t>	         workShop2.work(); </a:t>
            </a:r>
          </a:p>
          <a:p>
            <a:pPr marL="0" indent="0">
              <a:buNone/>
            </a:pPr>
            <a:r>
              <a:rPr lang="en-US" dirty="0">
                <a:solidFill>
                  <a:srgbClr val="4D4D4C"/>
                </a:solidFill>
              </a:rPr>
              <a:t>	} </a:t>
            </a:r>
          </a:p>
          <a:p>
            <a:pPr marL="0" indent="0">
              <a:buNone/>
            </a:pPr>
            <a:r>
              <a:rPr lang="en-US" dirty="0">
                <a:solidFill>
                  <a:srgbClr val="4D4D4C"/>
                </a:solidFill>
              </a:rPr>
              <a:t>}</a:t>
            </a: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35</a:t>
            </a:fld>
            <a:endParaRPr lang="he-IL"/>
          </a:p>
        </p:txBody>
      </p:sp>
    </p:spTree>
    <p:extLst>
      <p:ext uri="{BB962C8B-B14F-4D97-AF65-F5344CB8AC3E}">
        <p14:creationId xmlns:p14="http://schemas.microsoft.com/office/powerpoint/2010/main" val="380346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781128"/>
          </a:xfrm>
        </p:spPr>
        <p:txBody>
          <a:bodyPr>
            <a:normAutofit fontScale="92500" lnSpcReduction="20000"/>
          </a:bodyPr>
          <a:lstStyle/>
          <a:p>
            <a:r>
              <a:rPr lang="en-US" dirty="0"/>
              <a:t>Refine Abstraction 2:</a:t>
            </a:r>
          </a:p>
          <a:p>
            <a:endParaRPr lang="en-US" dirty="0"/>
          </a:p>
          <a:p>
            <a:pPr marL="0" indent="0">
              <a:buNone/>
            </a:pPr>
            <a:r>
              <a:rPr lang="en-US" dirty="0">
                <a:solidFill>
                  <a:srgbClr val="78B937"/>
                </a:solidFill>
              </a:rPr>
              <a:t>/** * Refine abstraction 2 in bridge pattern */</a:t>
            </a:r>
            <a:r>
              <a:rPr lang="en-US" dirty="0">
                <a:solidFill>
                  <a:srgbClr val="4D4D4C"/>
                </a:solidFill>
              </a:rPr>
              <a:t> </a:t>
            </a:r>
          </a:p>
          <a:p>
            <a:pPr marL="0" indent="0">
              <a:buNone/>
            </a:pPr>
            <a:r>
              <a:rPr lang="en-US" dirty="0">
                <a:solidFill>
                  <a:srgbClr val="8959A8"/>
                </a:solidFill>
              </a:rPr>
              <a:t>public</a:t>
            </a:r>
            <a:r>
              <a:rPr lang="en-US" dirty="0">
                <a:solidFill>
                  <a:srgbClr val="4D4D4C"/>
                </a:solidFill>
              </a:rPr>
              <a:t> </a:t>
            </a:r>
            <a:r>
              <a:rPr lang="en-US" dirty="0">
                <a:solidFill>
                  <a:srgbClr val="8959A8"/>
                </a:solidFill>
              </a:rPr>
              <a:t>class</a:t>
            </a:r>
            <a:r>
              <a:rPr lang="en-US" dirty="0">
                <a:solidFill>
                  <a:srgbClr val="4D4D4C"/>
                </a:solidFill>
              </a:rPr>
              <a:t> </a:t>
            </a:r>
            <a:r>
              <a:rPr lang="en-US" dirty="0">
                <a:solidFill>
                  <a:srgbClr val="4271AE"/>
                </a:solidFill>
              </a:rPr>
              <a:t>Bike</a:t>
            </a:r>
            <a:r>
              <a:rPr lang="en-US" dirty="0">
                <a:solidFill>
                  <a:srgbClr val="4D4D4C"/>
                </a:solidFill>
              </a:rPr>
              <a:t> </a:t>
            </a:r>
            <a:r>
              <a:rPr lang="en-US" dirty="0">
                <a:solidFill>
                  <a:srgbClr val="8959A8"/>
                </a:solidFill>
              </a:rPr>
              <a:t>extends</a:t>
            </a:r>
            <a:r>
              <a:rPr lang="en-US" dirty="0">
                <a:solidFill>
                  <a:srgbClr val="4D4D4C"/>
                </a:solidFill>
              </a:rPr>
              <a:t> </a:t>
            </a:r>
            <a:r>
              <a:rPr lang="en-US" dirty="0">
                <a:solidFill>
                  <a:srgbClr val="4271AE"/>
                </a:solidFill>
              </a:rPr>
              <a:t>Vehicle</a:t>
            </a:r>
            <a:r>
              <a:rPr lang="en-US" dirty="0">
                <a:solidFill>
                  <a:srgbClr val="4D4D4C"/>
                </a:solidFill>
              </a:rPr>
              <a:t> {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4271AE"/>
                </a:solidFill>
              </a:rPr>
              <a:t>Bike</a:t>
            </a:r>
            <a:r>
              <a:rPr lang="en-US" dirty="0">
                <a:solidFill>
                  <a:srgbClr val="4D4D4C"/>
                </a:solidFill>
              </a:rPr>
              <a:t>(</a:t>
            </a:r>
            <a:r>
              <a:rPr lang="en-US" dirty="0">
                <a:solidFill>
                  <a:srgbClr val="4271AE"/>
                </a:solidFill>
              </a:rPr>
              <a:t>Workshop</a:t>
            </a:r>
            <a:r>
              <a:rPr lang="en-US" dirty="0">
                <a:solidFill>
                  <a:srgbClr val="4D4D4C"/>
                </a:solidFill>
              </a:rPr>
              <a:t> workShop1, </a:t>
            </a:r>
            <a:r>
              <a:rPr lang="en-US" dirty="0">
                <a:solidFill>
                  <a:srgbClr val="4271AE"/>
                </a:solidFill>
              </a:rPr>
              <a:t>Workshop</a:t>
            </a:r>
            <a:r>
              <a:rPr lang="en-US" dirty="0">
                <a:solidFill>
                  <a:srgbClr val="4D4D4C"/>
                </a:solidFill>
              </a:rPr>
              <a:t> workShop2) { </a:t>
            </a:r>
          </a:p>
          <a:p>
            <a:pPr marL="0" indent="0">
              <a:buNone/>
            </a:pPr>
            <a:r>
              <a:rPr lang="en-US" dirty="0">
                <a:solidFill>
                  <a:srgbClr val="4D4D4C"/>
                </a:solidFill>
              </a:rPr>
              <a:t>	 	</a:t>
            </a:r>
            <a:r>
              <a:rPr lang="en-US" dirty="0">
                <a:solidFill>
                  <a:srgbClr val="8959A8"/>
                </a:solidFill>
              </a:rPr>
              <a:t>super</a:t>
            </a:r>
            <a:r>
              <a:rPr lang="en-US" dirty="0">
                <a:solidFill>
                  <a:srgbClr val="4D4D4C"/>
                </a:solidFill>
              </a:rPr>
              <a:t>(workShop1, workShop2); </a:t>
            </a:r>
          </a:p>
          <a:p>
            <a:pPr marL="0" indent="0">
              <a:buNone/>
            </a:pPr>
            <a:r>
              <a:rPr lang="en-US" dirty="0">
                <a:solidFill>
                  <a:srgbClr val="4D4D4C"/>
                </a:solidFill>
              </a:rPr>
              <a:t>	} </a:t>
            </a:r>
          </a:p>
          <a:p>
            <a:pPr marL="0" indent="0">
              <a:buNone/>
            </a:pPr>
            <a:r>
              <a:rPr lang="en-US" dirty="0">
                <a:solidFill>
                  <a:srgbClr val="4D4D4C"/>
                </a:solidFill>
              </a:rPr>
              <a:t>	</a:t>
            </a:r>
            <a:r>
              <a:rPr lang="en-US" dirty="0">
                <a:solidFill>
                  <a:srgbClr val="F5871F"/>
                </a:solidFill>
              </a:rPr>
              <a:t>@Override</a:t>
            </a:r>
            <a:r>
              <a:rPr lang="en-US" dirty="0">
                <a:solidFill>
                  <a:srgbClr val="4D4D4C"/>
                </a:solidFill>
              </a:rPr>
              <a:t>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void</a:t>
            </a:r>
            <a:r>
              <a:rPr lang="en-US" dirty="0">
                <a:solidFill>
                  <a:srgbClr val="4D4D4C"/>
                </a:solidFill>
              </a:rPr>
              <a:t> manufacture() { </a:t>
            </a:r>
          </a:p>
          <a:p>
            <a:pPr marL="0" indent="0">
              <a:buNone/>
            </a:pPr>
            <a:r>
              <a:rPr lang="en-US" dirty="0">
                <a:solidFill>
                  <a:srgbClr val="4D4D4C"/>
                </a:solidFill>
              </a:rPr>
              <a:t>		</a:t>
            </a:r>
            <a:r>
              <a:rPr lang="en-US" dirty="0" err="1">
                <a:solidFill>
                  <a:srgbClr val="4271AE"/>
                </a:solidFill>
              </a:rPr>
              <a:t>System</a:t>
            </a:r>
            <a:r>
              <a:rPr lang="en-US" dirty="0" err="1">
                <a:solidFill>
                  <a:srgbClr val="4D4D4C"/>
                </a:solidFill>
              </a:rPr>
              <a:t>.out.print</a:t>
            </a:r>
            <a:r>
              <a:rPr lang="en-US" dirty="0">
                <a:solidFill>
                  <a:srgbClr val="4D4D4C"/>
                </a:solidFill>
              </a:rPr>
              <a:t>(</a:t>
            </a:r>
            <a:r>
              <a:rPr lang="en-US" dirty="0">
                <a:solidFill>
                  <a:srgbClr val="718C00"/>
                </a:solidFill>
              </a:rPr>
              <a:t>"Bike "</a:t>
            </a:r>
            <a:r>
              <a:rPr lang="en-US" dirty="0">
                <a:solidFill>
                  <a:srgbClr val="4D4D4C"/>
                </a:solidFill>
              </a:rPr>
              <a:t>); </a:t>
            </a:r>
          </a:p>
          <a:p>
            <a:pPr marL="0" indent="0">
              <a:buNone/>
            </a:pPr>
            <a:r>
              <a:rPr lang="en-US" dirty="0">
                <a:solidFill>
                  <a:srgbClr val="4D4D4C"/>
                </a:solidFill>
              </a:rPr>
              <a:t>		workShop1.work(); </a:t>
            </a:r>
          </a:p>
          <a:p>
            <a:pPr marL="0" indent="0">
              <a:buNone/>
            </a:pPr>
            <a:r>
              <a:rPr lang="en-US" dirty="0">
                <a:solidFill>
                  <a:srgbClr val="4D4D4C"/>
                </a:solidFill>
              </a:rPr>
              <a:t>		workShop2.work(); </a:t>
            </a:r>
          </a:p>
          <a:p>
            <a:pPr marL="0" indent="0">
              <a:buNone/>
            </a:pPr>
            <a:r>
              <a:rPr lang="en-US" dirty="0">
                <a:solidFill>
                  <a:srgbClr val="4D4D4C"/>
                </a:solidFill>
              </a:rPr>
              <a:t>	} </a:t>
            </a:r>
          </a:p>
          <a:p>
            <a:pPr marL="0" indent="0">
              <a:buNone/>
            </a:pPr>
            <a:r>
              <a:rPr lang="en-US" dirty="0">
                <a:solidFill>
                  <a:srgbClr val="4D4D4C"/>
                </a:solidFill>
              </a:rPr>
              <a:t>} </a:t>
            </a: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36</a:t>
            </a:fld>
            <a:endParaRPr lang="he-IL"/>
          </a:p>
        </p:txBody>
      </p:sp>
    </p:spTree>
    <p:extLst>
      <p:ext uri="{BB962C8B-B14F-4D97-AF65-F5344CB8AC3E}">
        <p14:creationId xmlns:p14="http://schemas.microsoft.com/office/powerpoint/2010/main" val="2730392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781128"/>
          </a:xfrm>
        </p:spPr>
        <p:txBody>
          <a:bodyPr>
            <a:normAutofit/>
          </a:bodyPr>
          <a:lstStyle/>
          <a:p>
            <a:r>
              <a:rPr lang="en-US" dirty="0"/>
              <a:t>Implementer:</a:t>
            </a:r>
          </a:p>
          <a:p>
            <a:endParaRPr lang="en-US" dirty="0"/>
          </a:p>
          <a:p>
            <a:pPr marL="0" indent="0">
              <a:buNone/>
            </a:pPr>
            <a:r>
              <a:rPr lang="en-US" dirty="0">
                <a:solidFill>
                  <a:srgbClr val="78B937"/>
                </a:solidFill>
              </a:rPr>
              <a:t>/** * Implementer for bridge pattern * */</a:t>
            </a:r>
            <a:r>
              <a:rPr lang="en-US" dirty="0">
                <a:solidFill>
                  <a:srgbClr val="4D4D4C"/>
                </a:solidFill>
              </a:rPr>
              <a:t> </a:t>
            </a:r>
          </a:p>
          <a:p>
            <a:pPr marL="0" indent="0">
              <a:buNone/>
            </a:pPr>
            <a:r>
              <a:rPr lang="en-US" dirty="0">
                <a:solidFill>
                  <a:srgbClr val="8959A8"/>
                </a:solidFill>
              </a:rPr>
              <a:t>public</a:t>
            </a:r>
            <a:r>
              <a:rPr lang="en-US" dirty="0">
                <a:solidFill>
                  <a:srgbClr val="4D4D4C"/>
                </a:solidFill>
              </a:rPr>
              <a:t> </a:t>
            </a:r>
            <a:r>
              <a:rPr lang="en-US" dirty="0">
                <a:solidFill>
                  <a:srgbClr val="8959A8"/>
                </a:solidFill>
              </a:rPr>
              <a:t>interface</a:t>
            </a:r>
            <a:r>
              <a:rPr lang="en-US" dirty="0">
                <a:solidFill>
                  <a:srgbClr val="4D4D4C"/>
                </a:solidFill>
              </a:rPr>
              <a:t> </a:t>
            </a:r>
            <a:r>
              <a:rPr lang="en-US" dirty="0">
                <a:solidFill>
                  <a:srgbClr val="4271AE"/>
                </a:solidFill>
              </a:rPr>
              <a:t>Workshop</a:t>
            </a:r>
            <a:r>
              <a:rPr lang="en-US" dirty="0">
                <a:solidFill>
                  <a:srgbClr val="4D4D4C"/>
                </a:solidFill>
              </a:rPr>
              <a:t> {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void</a:t>
            </a:r>
            <a:r>
              <a:rPr lang="en-US" dirty="0">
                <a:solidFill>
                  <a:srgbClr val="4D4D4C"/>
                </a:solidFill>
              </a:rPr>
              <a:t> work(); </a:t>
            </a:r>
          </a:p>
          <a:p>
            <a:pPr marL="0" indent="0">
              <a:buNone/>
            </a:pPr>
            <a:r>
              <a:rPr lang="en-US" dirty="0">
                <a:solidFill>
                  <a:srgbClr val="4D4D4C"/>
                </a:solidFill>
              </a:rPr>
              <a:t>} </a:t>
            </a:r>
            <a:br>
              <a:rPr lang="en-US" dirty="0"/>
            </a:b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37</a:t>
            </a:fld>
            <a:endParaRPr lang="he-IL"/>
          </a:p>
        </p:txBody>
      </p:sp>
    </p:spTree>
    <p:extLst>
      <p:ext uri="{BB962C8B-B14F-4D97-AF65-F5344CB8AC3E}">
        <p14:creationId xmlns:p14="http://schemas.microsoft.com/office/powerpoint/2010/main" val="177040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781128"/>
          </a:xfrm>
        </p:spPr>
        <p:txBody>
          <a:bodyPr>
            <a:normAutofit/>
          </a:bodyPr>
          <a:lstStyle/>
          <a:p>
            <a:r>
              <a:rPr lang="en-US" dirty="0"/>
              <a:t>Concrete implementation 1:</a:t>
            </a:r>
          </a:p>
          <a:p>
            <a:endParaRPr lang="en-US" dirty="0"/>
          </a:p>
          <a:p>
            <a:pPr marL="0" indent="0">
              <a:buNone/>
            </a:pPr>
            <a:r>
              <a:rPr lang="en-US" dirty="0">
                <a:solidFill>
                  <a:srgbClr val="78B937"/>
                </a:solidFill>
              </a:rPr>
              <a:t>/** * Concrete implementation 1 for bridge pattern * */</a:t>
            </a:r>
            <a:r>
              <a:rPr lang="en-US" dirty="0">
                <a:solidFill>
                  <a:srgbClr val="4D4D4C"/>
                </a:solidFill>
              </a:rPr>
              <a:t> </a:t>
            </a:r>
          </a:p>
          <a:p>
            <a:pPr marL="0" indent="0">
              <a:buNone/>
            </a:pPr>
            <a:r>
              <a:rPr lang="en-US" dirty="0">
                <a:solidFill>
                  <a:srgbClr val="8959A8"/>
                </a:solidFill>
              </a:rPr>
              <a:t>public</a:t>
            </a:r>
            <a:r>
              <a:rPr lang="en-US" dirty="0">
                <a:solidFill>
                  <a:srgbClr val="4D4D4C"/>
                </a:solidFill>
              </a:rPr>
              <a:t> </a:t>
            </a:r>
            <a:r>
              <a:rPr lang="en-US" dirty="0">
                <a:solidFill>
                  <a:srgbClr val="8959A8"/>
                </a:solidFill>
              </a:rPr>
              <a:t>class</a:t>
            </a:r>
            <a:r>
              <a:rPr lang="en-US" dirty="0">
                <a:solidFill>
                  <a:srgbClr val="4D4D4C"/>
                </a:solidFill>
              </a:rPr>
              <a:t> </a:t>
            </a:r>
            <a:r>
              <a:rPr lang="en-US" dirty="0">
                <a:solidFill>
                  <a:srgbClr val="4271AE"/>
                </a:solidFill>
              </a:rPr>
              <a:t>Producer</a:t>
            </a:r>
            <a:r>
              <a:rPr lang="en-US" dirty="0">
                <a:solidFill>
                  <a:srgbClr val="4D4D4C"/>
                </a:solidFill>
              </a:rPr>
              <a:t> </a:t>
            </a:r>
            <a:r>
              <a:rPr lang="en-US" dirty="0">
                <a:solidFill>
                  <a:srgbClr val="8959A8"/>
                </a:solidFill>
              </a:rPr>
              <a:t>implements</a:t>
            </a:r>
            <a:r>
              <a:rPr lang="en-US" dirty="0">
                <a:solidFill>
                  <a:srgbClr val="4D4D4C"/>
                </a:solidFill>
              </a:rPr>
              <a:t> </a:t>
            </a:r>
            <a:r>
              <a:rPr lang="en-US" dirty="0">
                <a:solidFill>
                  <a:srgbClr val="4271AE"/>
                </a:solidFill>
              </a:rPr>
              <a:t>Workshop</a:t>
            </a:r>
            <a:r>
              <a:rPr lang="en-US" dirty="0">
                <a:solidFill>
                  <a:srgbClr val="4D4D4C"/>
                </a:solidFill>
              </a:rPr>
              <a:t> { </a:t>
            </a:r>
          </a:p>
          <a:p>
            <a:pPr marL="0" indent="0">
              <a:buNone/>
            </a:pPr>
            <a:r>
              <a:rPr lang="en-US" dirty="0">
                <a:solidFill>
                  <a:srgbClr val="4D4D4C"/>
                </a:solidFill>
              </a:rPr>
              <a:t>	</a:t>
            </a:r>
            <a:r>
              <a:rPr lang="en-US" dirty="0">
                <a:solidFill>
                  <a:srgbClr val="F5871F"/>
                </a:solidFill>
              </a:rPr>
              <a:t>@Override</a:t>
            </a:r>
            <a:r>
              <a:rPr lang="en-US" dirty="0">
                <a:solidFill>
                  <a:srgbClr val="4D4D4C"/>
                </a:solidFill>
              </a:rPr>
              <a:t>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void</a:t>
            </a:r>
            <a:r>
              <a:rPr lang="en-US" dirty="0">
                <a:solidFill>
                  <a:srgbClr val="4D4D4C"/>
                </a:solidFill>
              </a:rPr>
              <a:t> work() { </a:t>
            </a:r>
          </a:p>
          <a:p>
            <a:pPr marL="0" indent="0">
              <a:buNone/>
            </a:pPr>
            <a:r>
              <a:rPr lang="en-US" dirty="0">
                <a:solidFill>
                  <a:srgbClr val="4D4D4C"/>
                </a:solidFill>
              </a:rPr>
              <a:t>		</a:t>
            </a:r>
            <a:r>
              <a:rPr lang="en-US" dirty="0" err="1">
                <a:solidFill>
                  <a:srgbClr val="4271AE"/>
                </a:solidFill>
              </a:rPr>
              <a:t>System</a:t>
            </a:r>
            <a:r>
              <a:rPr lang="en-US" dirty="0" err="1">
                <a:solidFill>
                  <a:srgbClr val="4D4D4C"/>
                </a:solidFill>
              </a:rPr>
              <a:t>.out.print</a:t>
            </a:r>
            <a:r>
              <a:rPr lang="en-US" dirty="0">
                <a:solidFill>
                  <a:srgbClr val="4D4D4C"/>
                </a:solidFill>
              </a:rPr>
              <a:t>(</a:t>
            </a:r>
            <a:r>
              <a:rPr lang="en-US" dirty="0">
                <a:solidFill>
                  <a:srgbClr val="718C00"/>
                </a:solidFill>
              </a:rPr>
              <a:t>"Produced"</a:t>
            </a:r>
            <a:r>
              <a:rPr lang="en-US" dirty="0">
                <a:solidFill>
                  <a:srgbClr val="4D4D4C"/>
                </a:solidFill>
              </a:rPr>
              <a:t>); </a:t>
            </a:r>
          </a:p>
          <a:p>
            <a:pPr marL="0" indent="0">
              <a:buNone/>
            </a:pPr>
            <a:r>
              <a:rPr lang="en-US" dirty="0">
                <a:solidFill>
                  <a:srgbClr val="4D4D4C"/>
                </a:solidFill>
              </a:rPr>
              <a:t>	} </a:t>
            </a:r>
          </a:p>
          <a:p>
            <a:pPr marL="0" indent="0">
              <a:buNone/>
            </a:pPr>
            <a:r>
              <a:rPr lang="en-US" dirty="0">
                <a:solidFill>
                  <a:srgbClr val="4D4D4C"/>
                </a:solidFill>
              </a:rPr>
              <a:t>}</a:t>
            </a:r>
            <a:br>
              <a:rPr lang="en-US" dirty="0"/>
            </a:b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38</a:t>
            </a:fld>
            <a:endParaRPr lang="he-IL"/>
          </a:p>
        </p:txBody>
      </p:sp>
    </p:spTree>
    <p:extLst>
      <p:ext uri="{BB962C8B-B14F-4D97-AF65-F5344CB8AC3E}">
        <p14:creationId xmlns:p14="http://schemas.microsoft.com/office/powerpoint/2010/main" val="83149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781128"/>
          </a:xfrm>
        </p:spPr>
        <p:txBody>
          <a:bodyPr>
            <a:normAutofit fontScale="92500"/>
          </a:bodyPr>
          <a:lstStyle/>
          <a:p>
            <a:r>
              <a:rPr lang="en-US" dirty="0"/>
              <a:t>Concrete implementation 2:</a:t>
            </a:r>
          </a:p>
          <a:p>
            <a:endParaRPr lang="en-US" dirty="0"/>
          </a:p>
          <a:p>
            <a:pPr marL="0" indent="0">
              <a:buNone/>
            </a:pPr>
            <a:r>
              <a:rPr lang="en-US" sz="2700" dirty="0">
                <a:solidFill>
                  <a:srgbClr val="78B937"/>
                </a:solidFill>
              </a:rPr>
              <a:t>/** * Concrete implementation 2 for bridge pattern * */</a:t>
            </a:r>
            <a:r>
              <a:rPr lang="en-US" sz="2700" dirty="0">
                <a:solidFill>
                  <a:srgbClr val="4D4D4C"/>
                </a:solidFill>
              </a:rPr>
              <a:t> </a:t>
            </a:r>
          </a:p>
          <a:p>
            <a:pPr marL="0" indent="0">
              <a:buNone/>
            </a:pPr>
            <a:r>
              <a:rPr lang="en-US" sz="2700" dirty="0">
                <a:solidFill>
                  <a:srgbClr val="8959A8"/>
                </a:solidFill>
              </a:rPr>
              <a:t>public</a:t>
            </a:r>
            <a:r>
              <a:rPr lang="en-US" sz="2700" dirty="0">
                <a:solidFill>
                  <a:srgbClr val="4D4D4C"/>
                </a:solidFill>
              </a:rPr>
              <a:t> </a:t>
            </a:r>
            <a:r>
              <a:rPr lang="en-US" sz="2700" dirty="0">
                <a:solidFill>
                  <a:srgbClr val="8959A8"/>
                </a:solidFill>
              </a:rPr>
              <a:t>class</a:t>
            </a:r>
            <a:r>
              <a:rPr lang="en-US" sz="2700" dirty="0">
                <a:solidFill>
                  <a:srgbClr val="4D4D4C"/>
                </a:solidFill>
              </a:rPr>
              <a:t> </a:t>
            </a:r>
            <a:r>
              <a:rPr lang="en-US" sz="2700" dirty="0">
                <a:solidFill>
                  <a:srgbClr val="4271AE"/>
                </a:solidFill>
              </a:rPr>
              <a:t>Assembler</a:t>
            </a:r>
            <a:r>
              <a:rPr lang="en-US" sz="2700" dirty="0">
                <a:solidFill>
                  <a:srgbClr val="4D4D4C"/>
                </a:solidFill>
              </a:rPr>
              <a:t> </a:t>
            </a:r>
            <a:r>
              <a:rPr lang="en-US" sz="2700" dirty="0">
                <a:solidFill>
                  <a:srgbClr val="8959A8"/>
                </a:solidFill>
              </a:rPr>
              <a:t>implements</a:t>
            </a:r>
            <a:r>
              <a:rPr lang="en-US" sz="2700" dirty="0">
                <a:solidFill>
                  <a:srgbClr val="4D4D4C"/>
                </a:solidFill>
              </a:rPr>
              <a:t> </a:t>
            </a:r>
            <a:r>
              <a:rPr lang="en-US" sz="2700" dirty="0">
                <a:solidFill>
                  <a:srgbClr val="4271AE"/>
                </a:solidFill>
              </a:rPr>
              <a:t>Workshop</a:t>
            </a:r>
            <a:r>
              <a:rPr lang="en-US" sz="2700" dirty="0">
                <a:solidFill>
                  <a:srgbClr val="4D4D4C"/>
                </a:solidFill>
              </a:rPr>
              <a:t> { </a:t>
            </a:r>
          </a:p>
          <a:p>
            <a:pPr marL="0" indent="0">
              <a:buNone/>
            </a:pPr>
            <a:r>
              <a:rPr lang="en-US" sz="2700" dirty="0">
                <a:solidFill>
                  <a:srgbClr val="4D4D4C"/>
                </a:solidFill>
              </a:rPr>
              <a:t>	</a:t>
            </a:r>
            <a:r>
              <a:rPr lang="en-US" sz="2700" dirty="0">
                <a:solidFill>
                  <a:srgbClr val="F5871F"/>
                </a:solidFill>
              </a:rPr>
              <a:t>@Override</a:t>
            </a:r>
            <a:r>
              <a:rPr lang="en-US" sz="2700" dirty="0">
                <a:solidFill>
                  <a:srgbClr val="4D4D4C"/>
                </a:solidFill>
              </a:rPr>
              <a:t> </a:t>
            </a:r>
          </a:p>
          <a:p>
            <a:pPr marL="0" indent="0">
              <a:buNone/>
            </a:pPr>
            <a:r>
              <a:rPr lang="en-US" sz="2700" dirty="0">
                <a:solidFill>
                  <a:srgbClr val="4D4D4C"/>
                </a:solidFill>
              </a:rPr>
              <a:t>	</a:t>
            </a:r>
            <a:r>
              <a:rPr lang="en-US" sz="2700" dirty="0">
                <a:solidFill>
                  <a:srgbClr val="8959A8"/>
                </a:solidFill>
              </a:rPr>
              <a:t>public</a:t>
            </a:r>
            <a:r>
              <a:rPr lang="en-US" sz="2700" dirty="0">
                <a:solidFill>
                  <a:srgbClr val="4D4D4C"/>
                </a:solidFill>
              </a:rPr>
              <a:t> </a:t>
            </a:r>
            <a:r>
              <a:rPr lang="en-US" sz="2700" dirty="0">
                <a:solidFill>
                  <a:srgbClr val="8959A8"/>
                </a:solidFill>
              </a:rPr>
              <a:t>void</a:t>
            </a:r>
            <a:r>
              <a:rPr lang="en-US" sz="2700" dirty="0">
                <a:solidFill>
                  <a:srgbClr val="4D4D4C"/>
                </a:solidFill>
              </a:rPr>
              <a:t> work() { </a:t>
            </a:r>
          </a:p>
          <a:p>
            <a:pPr marL="0" indent="0">
              <a:buNone/>
            </a:pPr>
            <a:r>
              <a:rPr lang="en-US" sz="2700" dirty="0">
                <a:solidFill>
                  <a:srgbClr val="4D4D4C"/>
                </a:solidFill>
              </a:rPr>
              <a:t>		</a:t>
            </a:r>
            <a:r>
              <a:rPr lang="en-US" sz="2700" dirty="0" err="1">
                <a:solidFill>
                  <a:srgbClr val="4271AE"/>
                </a:solidFill>
              </a:rPr>
              <a:t>System</a:t>
            </a:r>
            <a:r>
              <a:rPr lang="en-US" sz="2700" dirty="0" err="1">
                <a:solidFill>
                  <a:srgbClr val="4D4D4C"/>
                </a:solidFill>
              </a:rPr>
              <a:t>.out.println</a:t>
            </a:r>
            <a:r>
              <a:rPr lang="en-US" sz="2700" dirty="0">
                <a:solidFill>
                  <a:srgbClr val="4D4D4C"/>
                </a:solidFill>
              </a:rPr>
              <a:t>(</a:t>
            </a:r>
            <a:r>
              <a:rPr lang="en-US" sz="2700" dirty="0">
                <a:solidFill>
                  <a:srgbClr val="718C00"/>
                </a:solidFill>
              </a:rPr>
              <a:t>" Assembled."</a:t>
            </a:r>
            <a:r>
              <a:rPr lang="en-US" sz="2700" dirty="0">
                <a:solidFill>
                  <a:srgbClr val="4D4D4C"/>
                </a:solidFill>
              </a:rPr>
              <a:t>); </a:t>
            </a:r>
          </a:p>
          <a:p>
            <a:pPr marL="0" indent="0">
              <a:buNone/>
            </a:pPr>
            <a:r>
              <a:rPr lang="en-US" sz="2700" dirty="0">
                <a:solidFill>
                  <a:srgbClr val="4D4D4C"/>
                </a:solidFill>
              </a:rPr>
              <a:t>	} </a:t>
            </a:r>
          </a:p>
          <a:p>
            <a:pPr marL="0" indent="0">
              <a:buNone/>
            </a:pPr>
            <a:r>
              <a:rPr lang="en-US" sz="2700" dirty="0">
                <a:solidFill>
                  <a:srgbClr val="4D4D4C"/>
                </a:solidFill>
              </a:rPr>
              <a:t>}</a:t>
            </a:r>
            <a:br>
              <a:rPr lang="en-US" dirty="0"/>
            </a:b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39</a:t>
            </a:fld>
            <a:endParaRPr lang="he-IL"/>
          </a:p>
        </p:txBody>
      </p:sp>
    </p:spTree>
    <p:extLst>
      <p:ext uri="{BB962C8B-B14F-4D97-AF65-F5344CB8AC3E}">
        <p14:creationId xmlns:p14="http://schemas.microsoft.com/office/powerpoint/2010/main" val="350166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19B5-94F6-34AA-84ED-6C47C02AD88D}"/>
              </a:ext>
            </a:extLst>
          </p:cNvPr>
          <p:cNvSpPr>
            <a:spLocks noGrp="1"/>
          </p:cNvSpPr>
          <p:nvPr>
            <p:ph type="title"/>
          </p:nvPr>
        </p:nvSpPr>
        <p:spPr/>
        <p:txBody>
          <a:bodyPr/>
          <a:lstStyle/>
          <a:p>
            <a:r>
              <a:rPr lang="en-US" dirty="0"/>
              <a:t>Observable and Observer</a:t>
            </a:r>
            <a:endParaRPr lang="en-IL" dirty="0"/>
          </a:p>
        </p:txBody>
      </p:sp>
      <p:sp>
        <p:nvSpPr>
          <p:cNvPr id="3" name="Content Placeholder 2">
            <a:extLst>
              <a:ext uri="{FF2B5EF4-FFF2-40B4-BE49-F238E27FC236}">
                <a16:creationId xmlns:a16="http://schemas.microsoft.com/office/drawing/2014/main" id="{0A9900EA-334B-AED3-0A36-ADE6757C8A62}"/>
              </a:ext>
            </a:extLst>
          </p:cNvPr>
          <p:cNvSpPr>
            <a:spLocks noGrp="1"/>
          </p:cNvSpPr>
          <p:nvPr>
            <p:ph idx="1"/>
          </p:nvPr>
        </p:nvSpPr>
        <p:spPr>
          <a:xfrm>
            <a:off x="596054" y="1632269"/>
            <a:ext cx="8596668" cy="3880773"/>
          </a:xfrm>
        </p:spPr>
        <p:txBody>
          <a:bodyPr/>
          <a:lstStyle/>
          <a:p>
            <a:r>
              <a:rPr lang="en-US" dirty="0"/>
              <a:t>Observable:</a:t>
            </a:r>
          </a:p>
          <a:p>
            <a:pPr lvl="1"/>
            <a:r>
              <a:rPr lang="en-US" dirty="0"/>
              <a:t>Class built-in in java which allows objects to be observed and notify their changes to other interested objects</a:t>
            </a:r>
          </a:p>
          <a:p>
            <a:pPr lvl="1"/>
            <a:r>
              <a:rPr lang="en-US" dirty="0"/>
              <a:t>Has the following methods:</a:t>
            </a:r>
          </a:p>
          <a:p>
            <a:pPr lvl="2"/>
            <a:r>
              <a:rPr lang="en-US" dirty="0"/>
              <a:t>Add</a:t>
            </a:r>
          </a:p>
          <a:p>
            <a:pPr lvl="2"/>
            <a:r>
              <a:rPr lang="en-US" dirty="0"/>
              <a:t>Delete</a:t>
            </a:r>
          </a:p>
          <a:p>
            <a:pPr lvl="2"/>
            <a:r>
              <a:rPr lang="en-US" dirty="0"/>
              <a:t>Notify</a:t>
            </a:r>
          </a:p>
          <a:p>
            <a:pPr lvl="2"/>
            <a:r>
              <a:rPr lang="en-US" dirty="0"/>
              <a:t>…</a:t>
            </a:r>
          </a:p>
          <a:p>
            <a:pPr lvl="1"/>
            <a:r>
              <a:rPr lang="en-US" dirty="0"/>
              <a:t>Observer</a:t>
            </a:r>
          </a:p>
          <a:p>
            <a:pPr lvl="2"/>
            <a:r>
              <a:rPr lang="en-US" dirty="0" err="1"/>
              <a:t>Inteface</a:t>
            </a:r>
            <a:r>
              <a:rPr lang="en-US" dirty="0"/>
              <a:t> built-in is implemented by objects that want to be notified of changes in the observed objects</a:t>
            </a:r>
          </a:p>
        </p:txBody>
      </p:sp>
    </p:spTree>
    <p:extLst>
      <p:ext uri="{BB962C8B-B14F-4D97-AF65-F5344CB8AC3E}">
        <p14:creationId xmlns:p14="http://schemas.microsoft.com/office/powerpoint/2010/main" val="1807822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Java, cont.</a:t>
            </a:r>
          </a:p>
        </p:txBody>
      </p:sp>
      <p:sp>
        <p:nvSpPr>
          <p:cNvPr id="5" name="Content Placeholder 4"/>
          <p:cNvSpPr>
            <a:spLocks noGrp="1"/>
          </p:cNvSpPr>
          <p:nvPr>
            <p:ph idx="1"/>
          </p:nvPr>
        </p:nvSpPr>
        <p:spPr>
          <a:xfrm>
            <a:off x="2136648" y="1600200"/>
            <a:ext cx="8153400" cy="4781128"/>
          </a:xfrm>
        </p:spPr>
        <p:txBody>
          <a:bodyPr>
            <a:normAutofit/>
          </a:bodyPr>
          <a:lstStyle/>
          <a:p>
            <a:r>
              <a:rPr lang="en-US" dirty="0"/>
              <a:t>Demo:</a:t>
            </a:r>
          </a:p>
          <a:p>
            <a:endParaRPr lang="en-US" dirty="0"/>
          </a:p>
          <a:p>
            <a:pPr marL="0" indent="0">
              <a:buNone/>
            </a:pPr>
            <a:r>
              <a:rPr lang="en-US" dirty="0">
                <a:solidFill>
                  <a:srgbClr val="78B937"/>
                </a:solidFill>
              </a:rPr>
              <a:t>/* * Demonstration of bridge design pattern */</a:t>
            </a:r>
            <a:r>
              <a:rPr lang="en-US" dirty="0">
                <a:solidFill>
                  <a:srgbClr val="4D4D4C"/>
                </a:solidFill>
              </a:rPr>
              <a:t> </a:t>
            </a:r>
          </a:p>
          <a:p>
            <a:pPr marL="0" indent="0">
              <a:buNone/>
            </a:pPr>
            <a:r>
              <a:rPr lang="en-US" dirty="0">
                <a:solidFill>
                  <a:srgbClr val="8959A8"/>
                </a:solidFill>
              </a:rPr>
              <a:t>public</a:t>
            </a:r>
            <a:r>
              <a:rPr lang="en-US" dirty="0">
                <a:solidFill>
                  <a:srgbClr val="4D4D4C"/>
                </a:solidFill>
              </a:rPr>
              <a:t> </a:t>
            </a:r>
            <a:r>
              <a:rPr lang="en-US" dirty="0">
                <a:solidFill>
                  <a:srgbClr val="8959A8"/>
                </a:solidFill>
              </a:rPr>
              <a:t>class</a:t>
            </a:r>
            <a:r>
              <a:rPr lang="en-US" dirty="0">
                <a:solidFill>
                  <a:srgbClr val="4D4D4C"/>
                </a:solidFill>
              </a:rPr>
              <a:t> </a:t>
            </a:r>
            <a:r>
              <a:rPr lang="en-US" dirty="0" err="1">
                <a:solidFill>
                  <a:srgbClr val="4271AE"/>
                </a:solidFill>
              </a:rPr>
              <a:t>BridgePattern</a:t>
            </a:r>
            <a:r>
              <a:rPr lang="en-US" dirty="0">
                <a:solidFill>
                  <a:srgbClr val="4D4D4C"/>
                </a:solidFill>
              </a:rPr>
              <a:t> { </a:t>
            </a:r>
          </a:p>
          <a:p>
            <a:pPr marL="0" indent="0">
              <a:buNone/>
            </a:pPr>
            <a:r>
              <a:rPr lang="en-US" dirty="0">
                <a:solidFill>
                  <a:srgbClr val="4D4D4C"/>
                </a:solidFill>
              </a:rPr>
              <a:t>      </a:t>
            </a:r>
            <a:r>
              <a:rPr lang="en-US" dirty="0">
                <a:solidFill>
                  <a:srgbClr val="8959A8"/>
                </a:solidFill>
              </a:rPr>
              <a:t>public</a:t>
            </a:r>
            <a:r>
              <a:rPr lang="en-US" dirty="0">
                <a:solidFill>
                  <a:srgbClr val="4D4D4C"/>
                </a:solidFill>
              </a:rPr>
              <a:t> </a:t>
            </a:r>
            <a:r>
              <a:rPr lang="en-US" dirty="0">
                <a:solidFill>
                  <a:srgbClr val="8959A8"/>
                </a:solidFill>
              </a:rPr>
              <a:t>static</a:t>
            </a:r>
            <a:r>
              <a:rPr lang="en-US" dirty="0">
                <a:solidFill>
                  <a:srgbClr val="4D4D4C"/>
                </a:solidFill>
              </a:rPr>
              <a:t> </a:t>
            </a:r>
            <a:r>
              <a:rPr lang="en-US" dirty="0">
                <a:solidFill>
                  <a:srgbClr val="8959A8"/>
                </a:solidFill>
              </a:rPr>
              <a:t>void</a:t>
            </a:r>
            <a:r>
              <a:rPr lang="en-US" dirty="0">
                <a:solidFill>
                  <a:srgbClr val="4D4D4C"/>
                </a:solidFill>
              </a:rPr>
              <a:t> main(</a:t>
            </a:r>
            <a:r>
              <a:rPr lang="en-US" dirty="0">
                <a:solidFill>
                  <a:srgbClr val="4271AE"/>
                </a:solidFill>
              </a:rPr>
              <a:t>String</a:t>
            </a:r>
            <a:r>
              <a:rPr lang="en-US" dirty="0">
                <a:solidFill>
                  <a:srgbClr val="4D4D4C"/>
                </a:solidFill>
              </a:rPr>
              <a:t>[] </a:t>
            </a:r>
            <a:r>
              <a:rPr lang="en-US" dirty="0" err="1">
                <a:solidFill>
                  <a:srgbClr val="4D4D4C"/>
                </a:solidFill>
              </a:rPr>
              <a:t>args</a:t>
            </a:r>
            <a:r>
              <a:rPr lang="en-US" dirty="0">
                <a:solidFill>
                  <a:srgbClr val="4D4D4C"/>
                </a:solidFill>
              </a:rPr>
              <a:t>) { </a:t>
            </a:r>
          </a:p>
          <a:p>
            <a:pPr marL="0" indent="0">
              <a:buNone/>
            </a:pPr>
            <a:r>
              <a:rPr lang="en-US" dirty="0">
                <a:solidFill>
                  <a:srgbClr val="4D4D4C"/>
                </a:solidFill>
              </a:rPr>
              <a:t>	</a:t>
            </a:r>
            <a:r>
              <a:rPr lang="en-US" dirty="0">
                <a:solidFill>
                  <a:srgbClr val="4271AE"/>
                </a:solidFill>
              </a:rPr>
              <a:t>Vehicle</a:t>
            </a:r>
            <a:r>
              <a:rPr lang="en-US" dirty="0">
                <a:solidFill>
                  <a:srgbClr val="4D4D4C"/>
                </a:solidFill>
              </a:rPr>
              <a:t> vehicle1 = </a:t>
            </a:r>
            <a:r>
              <a:rPr lang="en-US" dirty="0">
                <a:solidFill>
                  <a:srgbClr val="8959A8"/>
                </a:solidFill>
              </a:rPr>
              <a:t>new</a:t>
            </a:r>
            <a:r>
              <a:rPr lang="en-US" dirty="0">
                <a:solidFill>
                  <a:srgbClr val="4D4D4C"/>
                </a:solidFill>
              </a:rPr>
              <a:t> </a:t>
            </a:r>
            <a:r>
              <a:rPr lang="en-US" dirty="0">
                <a:solidFill>
                  <a:srgbClr val="4271AE"/>
                </a:solidFill>
              </a:rPr>
              <a:t>Car</a:t>
            </a:r>
            <a:r>
              <a:rPr lang="en-US" dirty="0">
                <a:solidFill>
                  <a:srgbClr val="4D4D4C"/>
                </a:solidFill>
              </a:rPr>
              <a:t>(</a:t>
            </a:r>
            <a:r>
              <a:rPr lang="en-US" dirty="0">
                <a:solidFill>
                  <a:srgbClr val="8959A8"/>
                </a:solidFill>
              </a:rPr>
              <a:t>new</a:t>
            </a:r>
            <a:r>
              <a:rPr lang="en-US" dirty="0">
                <a:solidFill>
                  <a:srgbClr val="4D4D4C"/>
                </a:solidFill>
              </a:rPr>
              <a:t> </a:t>
            </a:r>
            <a:r>
              <a:rPr lang="en-US" dirty="0">
                <a:solidFill>
                  <a:srgbClr val="4271AE"/>
                </a:solidFill>
              </a:rPr>
              <a:t>Producer</a:t>
            </a:r>
            <a:r>
              <a:rPr lang="en-US" dirty="0">
                <a:solidFill>
                  <a:srgbClr val="4D4D4C"/>
                </a:solidFill>
              </a:rPr>
              <a:t>(), </a:t>
            </a:r>
            <a:r>
              <a:rPr lang="en-US" dirty="0">
                <a:solidFill>
                  <a:srgbClr val="8959A8"/>
                </a:solidFill>
              </a:rPr>
              <a:t>new</a:t>
            </a:r>
            <a:r>
              <a:rPr lang="en-US" dirty="0">
                <a:solidFill>
                  <a:srgbClr val="4D4D4C"/>
                </a:solidFill>
              </a:rPr>
              <a:t> </a:t>
            </a:r>
            <a:r>
              <a:rPr lang="en-US" dirty="0">
                <a:solidFill>
                  <a:srgbClr val="4271AE"/>
                </a:solidFill>
              </a:rPr>
              <a:t>Assembler</a:t>
            </a:r>
            <a:r>
              <a:rPr lang="en-US" dirty="0">
                <a:solidFill>
                  <a:srgbClr val="4D4D4C"/>
                </a:solidFill>
              </a:rPr>
              <a:t>()); </a:t>
            </a:r>
          </a:p>
          <a:p>
            <a:pPr marL="0" indent="0">
              <a:buNone/>
            </a:pPr>
            <a:r>
              <a:rPr lang="en-US" dirty="0">
                <a:solidFill>
                  <a:srgbClr val="4D4D4C"/>
                </a:solidFill>
              </a:rPr>
              <a:t>	vehicle1.manufacture(); </a:t>
            </a:r>
          </a:p>
          <a:p>
            <a:pPr marL="0" indent="0">
              <a:buNone/>
            </a:pPr>
            <a:r>
              <a:rPr lang="en-US" dirty="0">
                <a:solidFill>
                  <a:srgbClr val="4D4D4C"/>
                </a:solidFill>
              </a:rPr>
              <a:t>	</a:t>
            </a:r>
            <a:r>
              <a:rPr lang="en-US" dirty="0">
                <a:solidFill>
                  <a:srgbClr val="4271AE"/>
                </a:solidFill>
              </a:rPr>
              <a:t>Vehicle</a:t>
            </a:r>
            <a:r>
              <a:rPr lang="en-US" dirty="0">
                <a:solidFill>
                  <a:srgbClr val="4D4D4C"/>
                </a:solidFill>
              </a:rPr>
              <a:t> vehicle2 = </a:t>
            </a:r>
            <a:r>
              <a:rPr lang="en-US" dirty="0">
                <a:solidFill>
                  <a:srgbClr val="8959A8"/>
                </a:solidFill>
              </a:rPr>
              <a:t>new</a:t>
            </a:r>
            <a:r>
              <a:rPr lang="en-US" dirty="0">
                <a:solidFill>
                  <a:srgbClr val="4D4D4C"/>
                </a:solidFill>
              </a:rPr>
              <a:t> </a:t>
            </a:r>
            <a:r>
              <a:rPr lang="en-US" dirty="0">
                <a:solidFill>
                  <a:srgbClr val="4271AE"/>
                </a:solidFill>
              </a:rPr>
              <a:t>Bike</a:t>
            </a:r>
            <a:r>
              <a:rPr lang="en-US" dirty="0">
                <a:solidFill>
                  <a:srgbClr val="4D4D4C"/>
                </a:solidFill>
              </a:rPr>
              <a:t>(</a:t>
            </a:r>
            <a:r>
              <a:rPr lang="en-US" dirty="0">
                <a:solidFill>
                  <a:srgbClr val="8959A8"/>
                </a:solidFill>
              </a:rPr>
              <a:t>new</a:t>
            </a:r>
            <a:r>
              <a:rPr lang="en-US" dirty="0">
                <a:solidFill>
                  <a:srgbClr val="4D4D4C"/>
                </a:solidFill>
              </a:rPr>
              <a:t> </a:t>
            </a:r>
            <a:r>
              <a:rPr lang="en-US" dirty="0">
                <a:solidFill>
                  <a:srgbClr val="4271AE"/>
                </a:solidFill>
              </a:rPr>
              <a:t>Producer</a:t>
            </a:r>
            <a:r>
              <a:rPr lang="en-US" dirty="0">
                <a:solidFill>
                  <a:srgbClr val="4D4D4C"/>
                </a:solidFill>
              </a:rPr>
              <a:t>(), </a:t>
            </a:r>
            <a:r>
              <a:rPr lang="en-US" dirty="0">
                <a:solidFill>
                  <a:srgbClr val="8959A8"/>
                </a:solidFill>
              </a:rPr>
              <a:t>new</a:t>
            </a:r>
            <a:r>
              <a:rPr lang="en-US" dirty="0">
                <a:solidFill>
                  <a:srgbClr val="4D4D4C"/>
                </a:solidFill>
              </a:rPr>
              <a:t> </a:t>
            </a:r>
            <a:r>
              <a:rPr lang="en-US" dirty="0">
                <a:solidFill>
                  <a:srgbClr val="4271AE"/>
                </a:solidFill>
              </a:rPr>
              <a:t>Assembler</a:t>
            </a:r>
            <a:r>
              <a:rPr lang="en-US" dirty="0">
                <a:solidFill>
                  <a:srgbClr val="4D4D4C"/>
                </a:solidFill>
              </a:rPr>
              <a:t>()); </a:t>
            </a:r>
          </a:p>
          <a:p>
            <a:pPr marL="0" indent="0">
              <a:buNone/>
            </a:pPr>
            <a:r>
              <a:rPr lang="en-US" dirty="0">
                <a:solidFill>
                  <a:srgbClr val="4D4D4C"/>
                </a:solidFill>
              </a:rPr>
              <a:t>	vehicle2.manufacture(); </a:t>
            </a:r>
          </a:p>
          <a:p>
            <a:pPr marL="0" indent="0">
              <a:buNone/>
            </a:pPr>
            <a:r>
              <a:rPr lang="en-US" dirty="0">
                <a:solidFill>
                  <a:srgbClr val="4D4D4C"/>
                </a:solidFill>
              </a:rPr>
              <a:t>      } </a:t>
            </a:r>
          </a:p>
          <a:p>
            <a:pPr marL="0" indent="0">
              <a:buNone/>
            </a:pPr>
            <a:r>
              <a:rPr lang="en-US" dirty="0">
                <a:solidFill>
                  <a:srgbClr val="4D4D4C"/>
                </a:solidFill>
              </a:rPr>
              <a:t>}</a:t>
            </a:r>
            <a:br>
              <a:rPr lang="en-US" dirty="0"/>
            </a:br>
            <a:endParaRPr lang="en-US" dirty="0"/>
          </a:p>
        </p:txBody>
      </p:sp>
      <p:sp>
        <p:nvSpPr>
          <p:cNvPr id="3" name="Date Placeholder 2"/>
          <p:cNvSpPr>
            <a:spLocks noGrp="1"/>
          </p:cNvSpPr>
          <p:nvPr>
            <p:ph type="dt" sz="half" idx="10"/>
          </p:nvPr>
        </p:nvSpPr>
        <p:spPr/>
        <p:txBody>
          <a:bodyPr/>
          <a:lstStyle/>
          <a:p>
            <a:fld id="{89CEA5E8-2CD8-41D3-965D-16312A9FA6CB}" type="datetime13">
              <a:rPr lang="he-IL" smtClean="0"/>
              <a:t>16.05.2023</a:t>
            </a:fld>
            <a:endParaRPr lang="he-IL"/>
          </a:p>
        </p:txBody>
      </p:sp>
      <p:sp>
        <p:nvSpPr>
          <p:cNvPr id="4" name="Slide Number Placeholder 3"/>
          <p:cNvSpPr>
            <a:spLocks noGrp="1"/>
          </p:cNvSpPr>
          <p:nvPr>
            <p:ph type="sldNum" sz="quarter" idx="12"/>
          </p:nvPr>
        </p:nvSpPr>
        <p:spPr/>
        <p:txBody>
          <a:bodyPr>
            <a:normAutofit/>
          </a:bodyPr>
          <a:lstStyle/>
          <a:p>
            <a:fld id="{D2A9950A-EEF9-4061-B11F-7CF7C37AE200}" type="slidenum">
              <a:rPr lang="he-IL" smtClean="0"/>
              <a:t>40</a:t>
            </a:fld>
            <a:endParaRPr lang="he-IL"/>
          </a:p>
        </p:txBody>
      </p:sp>
    </p:spTree>
    <p:extLst>
      <p:ext uri="{BB962C8B-B14F-4D97-AF65-F5344CB8AC3E}">
        <p14:creationId xmlns:p14="http://schemas.microsoft.com/office/powerpoint/2010/main" val="305430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 or Observer</a:t>
            </a:r>
          </a:p>
        </p:txBody>
      </p:sp>
      <p:sp>
        <p:nvSpPr>
          <p:cNvPr id="4" name="Content Placeholder 3"/>
          <p:cNvSpPr>
            <a:spLocks noGrp="1"/>
          </p:cNvSpPr>
          <p:nvPr>
            <p:ph sz="half" idx="1"/>
          </p:nvPr>
        </p:nvSpPr>
        <p:spPr>
          <a:xfrm>
            <a:off x="1600200" y="1371600"/>
            <a:ext cx="4495800" cy="5081736"/>
          </a:xfrm>
        </p:spPr>
        <p:txBody>
          <a:bodyPr>
            <a:normAutofit fontScale="85000" lnSpcReduction="20000"/>
          </a:bodyPr>
          <a:lstStyle/>
          <a:p>
            <a:r>
              <a:rPr lang="en-US" u="sng" dirty="0"/>
              <a:t>Listener/Observer</a:t>
            </a:r>
          </a:p>
          <a:p>
            <a:pPr>
              <a:buNone/>
            </a:pPr>
            <a:r>
              <a:rPr lang="en-US" sz="2000" dirty="0"/>
              <a:t>interface Observer{</a:t>
            </a:r>
          </a:p>
          <a:p>
            <a:pPr>
              <a:buNone/>
            </a:pPr>
            <a:r>
              <a:rPr lang="en-US" sz="2000" dirty="0"/>
              <a:t>	public void notify(String </a:t>
            </a:r>
            <a:r>
              <a:rPr lang="en-US" sz="2000" dirty="0" err="1"/>
              <a:t>msg</a:t>
            </a:r>
            <a:r>
              <a:rPr lang="en-US" sz="2000" dirty="0"/>
              <a:t>);</a:t>
            </a:r>
          </a:p>
          <a:p>
            <a:pPr>
              <a:buNone/>
            </a:pPr>
            <a:r>
              <a:rPr lang="en-US" sz="2000" dirty="0"/>
              <a:t>}</a:t>
            </a:r>
          </a:p>
          <a:p>
            <a:pPr>
              <a:buNone/>
            </a:pPr>
            <a:endParaRPr lang="en-US" sz="2000" dirty="0"/>
          </a:p>
          <a:p>
            <a:pPr>
              <a:buNone/>
            </a:pPr>
            <a:r>
              <a:rPr lang="en-US" sz="2000" dirty="0"/>
              <a:t>class </a:t>
            </a:r>
            <a:r>
              <a:rPr lang="en-US" sz="2000" dirty="0" err="1"/>
              <a:t>MyObserver</a:t>
            </a:r>
            <a:r>
              <a:rPr lang="en-US" sz="2000" dirty="0"/>
              <a:t> implements </a:t>
            </a:r>
            <a:r>
              <a:rPr lang="en-US" sz="2000" i="1" dirty="0">
                <a:solidFill>
                  <a:srgbClr val="C00000"/>
                </a:solidFill>
              </a:rPr>
              <a:t>Observer </a:t>
            </a:r>
            <a:r>
              <a:rPr lang="en-US" sz="2000" dirty="0"/>
              <a:t>{</a:t>
            </a:r>
          </a:p>
          <a:p>
            <a:pPr>
              <a:buNone/>
            </a:pPr>
            <a:r>
              <a:rPr lang="en-US" sz="2000" i="1" dirty="0">
                <a:solidFill>
                  <a:srgbClr val="C00000"/>
                </a:solidFill>
              </a:rPr>
              <a:t>	</a:t>
            </a:r>
            <a:r>
              <a:rPr lang="en-US" sz="2000" dirty="0"/>
              <a:t>public</a:t>
            </a:r>
            <a:r>
              <a:rPr lang="en-US" sz="2000" i="1" dirty="0">
                <a:solidFill>
                  <a:srgbClr val="C00000"/>
                </a:solidFill>
              </a:rPr>
              <a:t> </a:t>
            </a:r>
            <a:r>
              <a:rPr lang="en-US" sz="2000" dirty="0"/>
              <a:t>void</a:t>
            </a:r>
            <a:r>
              <a:rPr lang="en-US" sz="2000" i="1" dirty="0">
                <a:solidFill>
                  <a:srgbClr val="C00000"/>
                </a:solidFill>
              </a:rPr>
              <a:t> notify(String </a:t>
            </a:r>
            <a:r>
              <a:rPr lang="en-US" sz="2000" i="1" dirty="0" err="1">
                <a:solidFill>
                  <a:srgbClr val="C00000"/>
                </a:solidFill>
              </a:rPr>
              <a:t>msg</a:t>
            </a:r>
            <a:r>
              <a:rPr lang="en-US" sz="2000" i="1" dirty="0">
                <a:solidFill>
                  <a:srgbClr val="C00000"/>
                </a:solidFill>
              </a:rPr>
              <a:t>)</a:t>
            </a:r>
            <a:r>
              <a:rPr lang="en-US" sz="2000" dirty="0"/>
              <a:t>{..}</a:t>
            </a:r>
          </a:p>
          <a:p>
            <a:pPr>
              <a:buNone/>
            </a:pPr>
            <a:r>
              <a:rPr lang="en-US" sz="2000" dirty="0"/>
              <a:t>	…</a:t>
            </a:r>
          </a:p>
          <a:p>
            <a:pPr>
              <a:buNone/>
            </a:pPr>
            <a:r>
              <a:rPr lang="en-US" sz="2000" dirty="0"/>
              <a:t>}</a:t>
            </a:r>
          </a:p>
          <a:p>
            <a:pPr>
              <a:buNone/>
            </a:pPr>
            <a:endParaRPr lang="en-US" sz="2000" dirty="0"/>
          </a:p>
          <a:p>
            <a:pPr>
              <a:buNone/>
            </a:pPr>
            <a:r>
              <a:rPr lang="en-US" sz="2000" dirty="0"/>
              <a:t>public static void main(String[] ..){</a:t>
            </a:r>
          </a:p>
          <a:p>
            <a:pPr>
              <a:buNone/>
            </a:pPr>
            <a:r>
              <a:rPr lang="en-US" sz="2000" dirty="0"/>
              <a:t>	Observable t = new Observable();</a:t>
            </a:r>
          </a:p>
          <a:p>
            <a:pPr>
              <a:buNone/>
            </a:pPr>
            <a:r>
              <a:rPr lang="en-US" sz="2000" dirty="0"/>
              <a:t>	Observer ob = new </a:t>
            </a:r>
            <a:r>
              <a:rPr lang="en-US" sz="2000" dirty="0" err="1"/>
              <a:t>MyObserver</a:t>
            </a:r>
            <a:r>
              <a:rPr lang="en-US" sz="2000" dirty="0"/>
              <a:t>();</a:t>
            </a:r>
          </a:p>
          <a:p>
            <a:pPr>
              <a:buNone/>
            </a:pPr>
            <a:r>
              <a:rPr lang="en-US" sz="2000" dirty="0"/>
              <a:t>	t.</a:t>
            </a:r>
            <a:r>
              <a:rPr lang="en-US" sz="2000" i="1" dirty="0">
                <a:solidFill>
                  <a:srgbClr val="C00000"/>
                </a:solidFill>
              </a:rPr>
              <a:t> </a:t>
            </a:r>
            <a:r>
              <a:rPr lang="en-US" sz="2000" i="1" dirty="0" err="1">
                <a:solidFill>
                  <a:srgbClr val="C00000"/>
                </a:solidFill>
              </a:rPr>
              <a:t>registerObserver</a:t>
            </a:r>
            <a:r>
              <a:rPr lang="en-US" sz="2000" dirty="0"/>
              <a:t>(</a:t>
            </a:r>
            <a:r>
              <a:rPr lang="en-US" sz="2000" dirty="0" err="1"/>
              <a:t>ob</a:t>
            </a:r>
            <a:r>
              <a:rPr lang="en-US" sz="2000" dirty="0"/>
              <a:t>);</a:t>
            </a:r>
          </a:p>
          <a:p>
            <a:pPr>
              <a:buNone/>
            </a:pPr>
            <a:r>
              <a:rPr lang="en-US" sz="2000" dirty="0"/>
              <a:t>	</a:t>
            </a:r>
            <a:r>
              <a:rPr lang="en-US" sz="2000" dirty="0" err="1"/>
              <a:t>t.start</a:t>
            </a:r>
            <a:r>
              <a:rPr lang="en-US" sz="2000" dirty="0"/>
              <a:t>();</a:t>
            </a:r>
          </a:p>
          <a:p>
            <a:pPr>
              <a:buNone/>
            </a:pPr>
            <a:endParaRPr lang="en-US" sz="2000" dirty="0"/>
          </a:p>
        </p:txBody>
      </p:sp>
      <p:sp>
        <p:nvSpPr>
          <p:cNvPr id="5" name="Content Placeholder 4"/>
          <p:cNvSpPr>
            <a:spLocks noGrp="1"/>
          </p:cNvSpPr>
          <p:nvPr>
            <p:ph sz="half" idx="2"/>
          </p:nvPr>
        </p:nvSpPr>
        <p:spPr>
          <a:xfrm>
            <a:off x="5879976" y="1371601"/>
            <a:ext cx="4788024" cy="4754563"/>
          </a:xfrm>
        </p:spPr>
        <p:txBody>
          <a:bodyPr>
            <a:normAutofit fontScale="85000" lnSpcReduction="20000"/>
          </a:bodyPr>
          <a:lstStyle/>
          <a:p>
            <a:r>
              <a:rPr lang="en-US" u="sng" dirty="0"/>
              <a:t>Subject/Observable</a:t>
            </a:r>
          </a:p>
          <a:p>
            <a:pPr>
              <a:buNone/>
            </a:pPr>
            <a:endParaRPr lang="en-US" sz="2000" dirty="0"/>
          </a:p>
          <a:p>
            <a:pPr>
              <a:buNone/>
            </a:pPr>
            <a:r>
              <a:rPr lang="en-US" sz="2000" dirty="0"/>
              <a:t>class Observable extends Thread{</a:t>
            </a:r>
          </a:p>
          <a:p>
            <a:pPr>
              <a:buNone/>
            </a:pPr>
            <a:r>
              <a:rPr lang="en-US" sz="2000" i="1" dirty="0">
                <a:solidFill>
                  <a:srgbClr val="C00000"/>
                </a:solidFill>
              </a:rPr>
              <a:t>	Vector&lt;Observer&gt; list;</a:t>
            </a:r>
          </a:p>
          <a:p>
            <a:pPr>
              <a:buNone/>
            </a:pPr>
            <a:r>
              <a:rPr lang="en-US" sz="2000" i="1" dirty="0">
                <a:solidFill>
                  <a:srgbClr val="C00000"/>
                </a:solidFill>
              </a:rPr>
              <a:t>	</a:t>
            </a:r>
            <a:r>
              <a:rPr lang="en-US" sz="1800" dirty="0"/>
              <a:t>public</a:t>
            </a:r>
            <a:r>
              <a:rPr lang="en-US" sz="1800" i="1" dirty="0">
                <a:solidFill>
                  <a:srgbClr val="C00000"/>
                </a:solidFill>
              </a:rPr>
              <a:t> </a:t>
            </a:r>
            <a:r>
              <a:rPr lang="en-US" sz="1800" dirty="0"/>
              <a:t>void</a:t>
            </a:r>
            <a:r>
              <a:rPr lang="en-US" sz="1800" i="1" dirty="0">
                <a:solidFill>
                  <a:srgbClr val="C00000"/>
                </a:solidFill>
              </a:rPr>
              <a:t> </a:t>
            </a:r>
            <a:r>
              <a:rPr lang="en-US" sz="1800" i="1" dirty="0" err="1">
                <a:solidFill>
                  <a:srgbClr val="C00000"/>
                </a:solidFill>
              </a:rPr>
              <a:t>registerObserver</a:t>
            </a:r>
            <a:r>
              <a:rPr lang="en-US" sz="1800" i="1" dirty="0">
                <a:solidFill>
                  <a:srgbClr val="C00000"/>
                </a:solidFill>
              </a:rPr>
              <a:t>(Observer ob)</a:t>
            </a:r>
            <a:r>
              <a:rPr lang="en-US" sz="1800" dirty="0"/>
              <a:t>{</a:t>
            </a:r>
            <a:endParaRPr lang="en-US" sz="2000" dirty="0"/>
          </a:p>
          <a:p>
            <a:pPr>
              <a:buNone/>
            </a:pPr>
            <a:r>
              <a:rPr lang="en-US" sz="2000" dirty="0"/>
              <a:t>		</a:t>
            </a:r>
            <a:r>
              <a:rPr lang="en-US" sz="1800" dirty="0" err="1"/>
              <a:t>list.add</a:t>
            </a:r>
            <a:r>
              <a:rPr lang="en-US" sz="1800" dirty="0"/>
              <a:t>(ob); }</a:t>
            </a:r>
            <a:endParaRPr lang="en-US" sz="2000" dirty="0"/>
          </a:p>
          <a:p>
            <a:pPr>
              <a:buNone/>
            </a:pPr>
            <a:r>
              <a:rPr lang="en-US" sz="2000" dirty="0"/>
              <a:t>	</a:t>
            </a:r>
            <a:r>
              <a:rPr lang="en-US" sz="1800" dirty="0"/>
              <a:t>public</a:t>
            </a:r>
            <a:r>
              <a:rPr lang="en-US" sz="1800" i="1" dirty="0">
                <a:solidFill>
                  <a:srgbClr val="C00000"/>
                </a:solidFill>
              </a:rPr>
              <a:t> </a:t>
            </a:r>
            <a:r>
              <a:rPr lang="en-US" sz="1800" dirty="0"/>
              <a:t>void</a:t>
            </a:r>
            <a:r>
              <a:rPr lang="en-US" sz="1800" i="1" dirty="0">
                <a:solidFill>
                  <a:srgbClr val="C00000"/>
                </a:solidFill>
              </a:rPr>
              <a:t> </a:t>
            </a:r>
            <a:r>
              <a:rPr lang="en-US" sz="1800" i="1" dirty="0" err="1">
                <a:solidFill>
                  <a:srgbClr val="C00000"/>
                </a:solidFill>
              </a:rPr>
              <a:t>unregisterObserver</a:t>
            </a:r>
            <a:r>
              <a:rPr lang="en-US" sz="1800" i="1" dirty="0">
                <a:solidFill>
                  <a:srgbClr val="C00000"/>
                </a:solidFill>
              </a:rPr>
              <a:t>(Observer ob)</a:t>
            </a:r>
            <a:r>
              <a:rPr lang="en-US" sz="1800" dirty="0"/>
              <a:t>{</a:t>
            </a:r>
            <a:r>
              <a:rPr lang="en-US" sz="2000" dirty="0"/>
              <a:t> 	</a:t>
            </a:r>
            <a:r>
              <a:rPr lang="en-US" sz="1800" dirty="0" err="1"/>
              <a:t>list.remove</a:t>
            </a:r>
            <a:r>
              <a:rPr lang="en-US" sz="1800" dirty="0"/>
              <a:t>(</a:t>
            </a:r>
            <a:r>
              <a:rPr lang="en-US" sz="1800" dirty="0" err="1"/>
              <a:t>ob</a:t>
            </a:r>
            <a:r>
              <a:rPr lang="en-US" sz="1800" dirty="0"/>
              <a:t>); }</a:t>
            </a:r>
            <a:endParaRPr lang="en-US" sz="2000" dirty="0"/>
          </a:p>
          <a:p>
            <a:pPr>
              <a:buNone/>
            </a:pPr>
            <a:r>
              <a:rPr lang="en-US" sz="2000" dirty="0"/>
              <a:t>	</a:t>
            </a:r>
            <a:r>
              <a:rPr lang="en-US" sz="1800" dirty="0"/>
              <a:t>private void </a:t>
            </a:r>
            <a:r>
              <a:rPr lang="en-US" sz="1800" i="1" dirty="0" err="1">
                <a:solidFill>
                  <a:srgbClr val="C00000"/>
                </a:solidFill>
              </a:rPr>
              <a:t>notifyObservers</a:t>
            </a:r>
            <a:r>
              <a:rPr lang="en-US" sz="1800" dirty="0"/>
              <a:t>(String </a:t>
            </a:r>
            <a:r>
              <a:rPr lang="en-US" sz="1800" dirty="0" err="1"/>
              <a:t>msg</a:t>
            </a:r>
            <a:r>
              <a:rPr lang="en-US" sz="1800" dirty="0"/>
              <a:t>){</a:t>
            </a:r>
          </a:p>
          <a:p>
            <a:pPr>
              <a:buNone/>
            </a:pPr>
            <a:r>
              <a:rPr lang="en-US" sz="1800" dirty="0"/>
              <a:t>		for(Observer ob : list)</a:t>
            </a:r>
          </a:p>
          <a:p>
            <a:pPr>
              <a:buNone/>
            </a:pPr>
            <a:r>
              <a:rPr lang="en-US" sz="1800" dirty="0"/>
              <a:t>		      </a:t>
            </a:r>
            <a:r>
              <a:rPr lang="en-US" sz="1800" dirty="0" err="1"/>
              <a:t>ob.</a:t>
            </a:r>
            <a:r>
              <a:rPr lang="en-US" sz="1800" i="1" dirty="0" err="1">
                <a:solidFill>
                  <a:srgbClr val="C00000"/>
                </a:solidFill>
              </a:rPr>
              <a:t>notify</a:t>
            </a:r>
            <a:r>
              <a:rPr lang="en-US" sz="1800" i="1" dirty="0">
                <a:solidFill>
                  <a:srgbClr val="C00000"/>
                </a:solidFill>
              </a:rPr>
              <a:t> </a:t>
            </a:r>
            <a:r>
              <a:rPr lang="en-US" sz="1800" dirty="0"/>
              <a:t>(</a:t>
            </a:r>
            <a:r>
              <a:rPr lang="en-US" sz="1800" dirty="0" err="1"/>
              <a:t>msg</a:t>
            </a:r>
            <a:r>
              <a:rPr lang="en-US" sz="1800" dirty="0"/>
              <a:t>);</a:t>
            </a:r>
          </a:p>
          <a:p>
            <a:pPr>
              <a:buNone/>
            </a:pPr>
            <a:r>
              <a:rPr lang="en-US" sz="1800" dirty="0"/>
              <a:t>	}</a:t>
            </a:r>
            <a:endParaRPr lang="en-US" sz="2000" dirty="0"/>
          </a:p>
          <a:p>
            <a:pPr>
              <a:buNone/>
            </a:pPr>
            <a:endParaRPr lang="en-US" sz="2400" dirty="0"/>
          </a:p>
        </p:txBody>
      </p:sp>
      <p:sp>
        <p:nvSpPr>
          <p:cNvPr id="3" name="Rectangle 2"/>
          <p:cNvSpPr/>
          <p:nvPr/>
        </p:nvSpPr>
        <p:spPr>
          <a:xfrm>
            <a:off x="1631504" y="4581128"/>
            <a:ext cx="4320480" cy="18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92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 = observer</a:t>
            </a:r>
          </a:p>
        </p:txBody>
      </p:sp>
      <p:sp>
        <p:nvSpPr>
          <p:cNvPr id="3" name="Content Placeholder 2"/>
          <p:cNvSpPr>
            <a:spLocks noGrp="1"/>
          </p:cNvSpPr>
          <p:nvPr>
            <p:ph idx="1"/>
          </p:nvPr>
        </p:nvSpPr>
        <p:spPr/>
        <p:txBody>
          <a:bodyPr/>
          <a:lstStyle/>
          <a:p>
            <a:r>
              <a:rPr lang="en-US" dirty="0"/>
              <a:t>We will define our own interface Observer, but it is possible to use </a:t>
            </a:r>
            <a:r>
              <a:rPr lang="en-US" i="1" dirty="0" err="1">
                <a:hlinkClick r:id="rId3"/>
              </a:rPr>
              <a:t>java.util.Observer</a:t>
            </a:r>
            <a:endParaRPr lang="en-US" i="1" dirty="0"/>
          </a:p>
        </p:txBody>
      </p:sp>
    </p:spTree>
    <p:extLst>
      <p:ext uri="{BB962C8B-B14F-4D97-AF65-F5344CB8AC3E}">
        <p14:creationId xmlns:p14="http://schemas.microsoft.com/office/powerpoint/2010/main" val="280483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We will create virtual cats</a:t>
            </a:r>
          </a:p>
          <a:p>
            <a:pPr lvl="1"/>
            <a:r>
              <a:rPr lang="en-US" dirty="0"/>
              <a:t>They sleep most of time</a:t>
            </a:r>
          </a:p>
          <a:p>
            <a:pPr lvl="1"/>
            <a:r>
              <a:rPr lang="en-US" dirty="0"/>
              <a:t>We want to know how long was their sleep after they woke up</a:t>
            </a:r>
          </a:p>
        </p:txBody>
      </p:sp>
      <p:pic>
        <p:nvPicPr>
          <p:cNvPr id="5" name="Picture 2" descr="http://www.getserialkey.com/images/Virtual%20C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332656"/>
            <a:ext cx="20955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62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Concrete observer 1</a:t>
            </a:r>
          </a:p>
        </p:txBody>
      </p:sp>
      <p:sp>
        <p:nvSpPr>
          <p:cNvPr id="3" name="Content Placeholder 2"/>
          <p:cNvSpPr>
            <a:spLocks noGrp="1"/>
          </p:cNvSpPr>
          <p:nvPr>
            <p:ph idx="1"/>
          </p:nvPr>
        </p:nvSpPr>
        <p:spPr>
          <a:xfrm>
            <a:off x="1981200" y="1484785"/>
            <a:ext cx="8382000" cy="4641379"/>
          </a:xfrm>
        </p:spPr>
        <p:txBody>
          <a:bodyPr>
            <a:normAutofit fontScale="92500" lnSpcReduction="20000"/>
          </a:bodyPr>
          <a:lstStyle/>
          <a:p>
            <a:pPr>
              <a:buNone/>
            </a:pPr>
            <a:r>
              <a:rPr lang="en-US" sz="2600" b="1" dirty="0">
                <a:solidFill>
                  <a:srgbClr val="7F0055"/>
                </a:solidFill>
                <a:latin typeface="Courier New"/>
              </a:rPr>
              <a:t>public</a:t>
            </a:r>
            <a:r>
              <a:rPr lang="en-US" sz="2600" b="1" dirty="0">
                <a:solidFill>
                  <a:srgbClr val="000000"/>
                </a:solidFill>
                <a:latin typeface="Courier New"/>
              </a:rPr>
              <a:t> </a:t>
            </a:r>
            <a:r>
              <a:rPr lang="en-US" sz="2600" b="1" dirty="0">
                <a:solidFill>
                  <a:srgbClr val="7F0055"/>
                </a:solidFill>
                <a:latin typeface="Courier New"/>
              </a:rPr>
              <a:t>class</a:t>
            </a:r>
            <a:r>
              <a:rPr lang="en-US" sz="2600" b="1" dirty="0">
                <a:solidFill>
                  <a:srgbClr val="000000"/>
                </a:solidFill>
                <a:latin typeface="Courier New"/>
              </a:rPr>
              <a:t> Owner </a:t>
            </a:r>
            <a:r>
              <a:rPr lang="en-US" sz="2600" b="1" dirty="0">
                <a:solidFill>
                  <a:srgbClr val="7F0055"/>
                </a:solidFill>
                <a:latin typeface="Courier New"/>
              </a:rPr>
              <a:t>implements</a:t>
            </a:r>
            <a:r>
              <a:rPr lang="en-US" sz="2600" b="1" dirty="0">
                <a:solidFill>
                  <a:srgbClr val="000000"/>
                </a:solidFill>
                <a:latin typeface="Courier New"/>
              </a:rPr>
              <a:t> Observer{</a:t>
            </a:r>
          </a:p>
          <a:p>
            <a:pPr>
              <a:buNone/>
            </a:pPr>
            <a:endParaRPr lang="en-US" sz="2600" dirty="0">
              <a:latin typeface="Courier New"/>
            </a:endParaRPr>
          </a:p>
          <a:p>
            <a:pPr>
              <a:buNone/>
            </a:pPr>
            <a:r>
              <a:rPr lang="en-US" sz="2600" dirty="0">
                <a:solidFill>
                  <a:srgbClr val="646464"/>
                </a:solidFill>
                <a:latin typeface="Courier New"/>
              </a:rPr>
              <a:t>	@Override</a:t>
            </a:r>
          </a:p>
          <a:p>
            <a:pPr>
              <a:buNone/>
            </a:pPr>
            <a:r>
              <a:rPr lang="en-US" sz="2600" b="1" dirty="0">
                <a:solidFill>
                  <a:srgbClr val="7F0055"/>
                </a:solidFill>
                <a:latin typeface="Courier New"/>
              </a:rPr>
              <a:t>	public</a:t>
            </a:r>
            <a:r>
              <a:rPr lang="en-US" sz="2600" b="1" dirty="0">
                <a:solidFill>
                  <a:srgbClr val="000000"/>
                </a:solidFill>
                <a:latin typeface="Courier New"/>
              </a:rPr>
              <a:t> </a:t>
            </a:r>
            <a:r>
              <a:rPr lang="en-US" sz="2600" b="1" dirty="0">
                <a:solidFill>
                  <a:srgbClr val="7F0055"/>
                </a:solidFill>
                <a:latin typeface="Courier New"/>
              </a:rPr>
              <a:t>void</a:t>
            </a:r>
            <a:r>
              <a:rPr lang="en-US" sz="2600" b="1" dirty="0">
                <a:solidFill>
                  <a:srgbClr val="000000"/>
                </a:solidFill>
                <a:latin typeface="Courier New"/>
              </a:rPr>
              <a:t> notify(String </a:t>
            </a:r>
            <a:r>
              <a:rPr lang="en-US" sz="2600" b="1" dirty="0" err="1">
                <a:solidFill>
                  <a:srgbClr val="000000"/>
                </a:solidFill>
                <a:latin typeface="Courier New"/>
              </a:rPr>
              <a:t>msg</a:t>
            </a:r>
            <a:r>
              <a:rPr lang="en-US" sz="2600" b="1" dirty="0">
                <a:solidFill>
                  <a:srgbClr val="000000"/>
                </a:solidFill>
                <a:latin typeface="Courier New"/>
              </a:rPr>
              <a:t>) {</a:t>
            </a:r>
          </a:p>
          <a:p>
            <a:pPr>
              <a:buNone/>
            </a:pPr>
            <a:r>
              <a:rPr lang="en-US" sz="2600" dirty="0">
                <a:solidFill>
                  <a:srgbClr val="000000"/>
                </a:solidFill>
                <a:latin typeface="Courier New"/>
              </a:rPr>
              <a:t>	 </a:t>
            </a:r>
            <a:r>
              <a:rPr lang="en-US" sz="2600" dirty="0" err="1">
                <a:solidFill>
                  <a:srgbClr val="000000"/>
                </a:solidFill>
                <a:latin typeface="Courier New"/>
              </a:rPr>
              <a:t>System.</a:t>
            </a:r>
            <a:r>
              <a:rPr lang="en-US" sz="2600" i="1" dirty="0" err="1">
                <a:solidFill>
                  <a:srgbClr val="0000C0"/>
                </a:solidFill>
                <a:latin typeface="Courier New"/>
              </a:rPr>
              <a:t>out</a:t>
            </a:r>
            <a:r>
              <a:rPr lang="en-US" sz="2600" i="1" dirty="0" err="1">
                <a:solidFill>
                  <a:srgbClr val="000000"/>
                </a:solidFill>
                <a:latin typeface="Courier New"/>
              </a:rPr>
              <a:t>.println</a:t>
            </a:r>
            <a:r>
              <a:rPr lang="en-US" sz="2600" i="1" dirty="0">
                <a:solidFill>
                  <a:srgbClr val="000000"/>
                </a:solidFill>
                <a:latin typeface="Courier New"/>
              </a:rPr>
              <a:t>(</a:t>
            </a:r>
            <a:r>
              <a:rPr lang="en-US" sz="2600" i="1" dirty="0">
                <a:solidFill>
                  <a:srgbClr val="2A00FF"/>
                </a:solidFill>
                <a:latin typeface="Courier New"/>
              </a:rPr>
              <a:t>"+++++++++++++++++++"</a:t>
            </a:r>
            <a:r>
              <a:rPr lang="en-US" sz="2600" i="1" dirty="0">
                <a:solidFill>
                  <a:srgbClr val="000000"/>
                </a:solidFill>
                <a:latin typeface="Courier New"/>
              </a:rPr>
              <a:t>);</a:t>
            </a:r>
          </a:p>
          <a:p>
            <a:pPr>
              <a:buNone/>
            </a:pPr>
            <a:r>
              <a:rPr lang="en-US" sz="2600" dirty="0">
                <a:solidFill>
                  <a:srgbClr val="000000"/>
                </a:solidFill>
                <a:latin typeface="Courier New"/>
              </a:rPr>
              <a:t>   </a:t>
            </a:r>
            <a:r>
              <a:rPr lang="en-US" sz="2600" dirty="0" err="1">
                <a:solidFill>
                  <a:srgbClr val="000000"/>
                </a:solidFill>
                <a:latin typeface="Courier New"/>
              </a:rPr>
              <a:t>System.</a:t>
            </a:r>
            <a:r>
              <a:rPr lang="en-US" sz="2600" i="1" dirty="0" err="1">
                <a:solidFill>
                  <a:srgbClr val="0000C0"/>
                </a:solidFill>
                <a:latin typeface="Courier New"/>
              </a:rPr>
              <a:t>out</a:t>
            </a:r>
            <a:r>
              <a:rPr lang="en-US" sz="2600" i="1" dirty="0" err="1">
                <a:solidFill>
                  <a:srgbClr val="000000"/>
                </a:solidFill>
                <a:latin typeface="Courier New"/>
              </a:rPr>
              <a:t>.println</a:t>
            </a:r>
            <a:r>
              <a:rPr lang="en-US" sz="2600" i="1" dirty="0">
                <a:solidFill>
                  <a:srgbClr val="000000"/>
                </a:solidFill>
                <a:latin typeface="Courier New"/>
              </a:rPr>
              <a:t>(</a:t>
            </a:r>
            <a:r>
              <a:rPr lang="en-US" sz="2600" i="1" dirty="0">
                <a:solidFill>
                  <a:srgbClr val="2A00FF"/>
                </a:solidFill>
                <a:latin typeface="Courier New"/>
              </a:rPr>
              <a:t>“OWNER got a notification: "</a:t>
            </a:r>
            <a:r>
              <a:rPr lang="en-US" sz="2600" i="1" dirty="0">
                <a:solidFill>
                  <a:srgbClr val="000000"/>
                </a:solidFill>
                <a:latin typeface="Courier New"/>
              </a:rPr>
              <a:t>+</a:t>
            </a:r>
            <a:r>
              <a:rPr lang="en-US" sz="2600" i="1" dirty="0" err="1">
                <a:solidFill>
                  <a:srgbClr val="000000"/>
                </a:solidFill>
                <a:latin typeface="Courier New"/>
              </a:rPr>
              <a:t>msg</a:t>
            </a:r>
            <a:r>
              <a:rPr lang="en-US" sz="2600" i="1" dirty="0">
                <a:solidFill>
                  <a:srgbClr val="000000"/>
                </a:solidFill>
                <a:latin typeface="Courier New"/>
              </a:rPr>
              <a:t>);</a:t>
            </a:r>
          </a:p>
          <a:p>
            <a:pPr>
              <a:buNone/>
            </a:pPr>
            <a:r>
              <a:rPr lang="en-US" sz="2600" i="1" dirty="0">
                <a:solidFill>
                  <a:srgbClr val="000000"/>
                </a:solidFill>
                <a:latin typeface="Courier New"/>
              </a:rPr>
              <a:t>	 </a:t>
            </a:r>
            <a:r>
              <a:rPr lang="en-US" sz="2600" b="1" dirty="0">
                <a:solidFill>
                  <a:srgbClr val="000000"/>
                </a:solidFill>
                <a:latin typeface="Courier New"/>
              </a:rPr>
              <a:t>play();</a:t>
            </a:r>
            <a:endParaRPr lang="en-US" sz="2600" b="1" dirty="0">
              <a:latin typeface="Courier New"/>
            </a:endParaRPr>
          </a:p>
          <a:p>
            <a:pPr>
              <a:buNone/>
            </a:pPr>
            <a:r>
              <a:rPr lang="en-US" sz="2600" dirty="0">
                <a:solidFill>
                  <a:srgbClr val="000000"/>
                </a:solidFill>
                <a:latin typeface="Courier New"/>
              </a:rPr>
              <a:t>  }</a:t>
            </a:r>
          </a:p>
          <a:p>
            <a:pPr>
              <a:buNone/>
            </a:pPr>
            <a:endParaRPr lang="en-US" sz="2600" dirty="0">
              <a:latin typeface="Courier New"/>
            </a:endParaRPr>
          </a:p>
          <a:p>
            <a:pPr>
              <a:buNone/>
            </a:pPr>
            <a:r>
              <a:rPr lang="en-US" sz="2600" dirty="0">
                <a:solidFill>
                  <a:srgbClr val="000000"/>
                </a:solidFill>
                <a:latin typeface="Courier New"/>
              </a:rPr>
              <a:t>}</a:t>
            </a:r>
            <a:endParaRPr lang="en-US" dirty="0"/>
          </a:p>
        </p:txBody>
      </p:sp>
    </p:spTree>
    <p:extLst>
      <p:ext uri="{BB962C8B-B14F-4D97-AF65-F5344CB8AC3E}">
        <p14:creationId xmlns:p14="http://schemas.microsoft.com/office/powerpoint/2010/main" val="128583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r>
              <a:rPr lang="en-US" dirty="0"/>
              <a:t>Concrete observer 2</a:t>
            </a:r>
          </a:p>
        </p:txBody>
      </p:sp>
      <p:sp>
        <p:nvSpPr>
          <p:cNvPr id="3" name="Content Placeholder 2"/>
          <p:cNvSpPr>
            <a:spLocks noGrp="1"/>
          </p:cNvSpPr>
          <p:nvPr>
            <p:ph idx="1"/>
          </p:nvPr>
        </p:nvSpPr>
        <p:spPr>
          <a:xfrm>
            <a:off x="1981200" y="1412776"/>
            <a:ext cx="8507288" cy="5292824"/>
          </a:xfrm>
        </p:spPr>
        <p:txBody>
          <a:bodyPr>
            <a:normAutofit/>
          </a:bodyPr>
          <a:lstStyle/>
          <a:p>
            <a:pPr>
              <a:buNone/>
            </a:pPr>
            <a:r>
              <a:rPr lang="en-US" sz="2400" b="1" dirty="0">
                <a:solidFill>
                  <a:srgbClr val="7F0055"/>
                </a:solidFill>
                <a:latin typeface="Courier New"/>
              </a:rPr>
              <a:t>public</a:t>
            </a:r>
            <a:r>
              <a:rPr lang="en-US" sz="2400" b="1" dirty="0">
                <a:solidFill>
                  <a:srgbClr val="000000"/>
                </a:solidFill>
                <a:latin typeface="Courier New"/>
              </a:rPr>
              <a:t> </a:t>
            </a:r>
            <a:r>
              <a:rPr lang="en-US" sz="2400" b="1" dirty="0">
                <a:solidFill>
                  <a:srgbClr val="7F0055"/>
                </a:solidFill>
                <a:latin typeface="Courier New"/>
              </a:rPr>
              <a:t>class</a:t>
            </a:r>
            <a:r>
              <a:rPr lang="en-US" sz="2400" b="1" dirty="0">
                <a:solidFill>
                  <a:srgbClr val="000000"/>
                </a:solidFill>
                <a:latin typeface="Courier New"/>
              </a:rPr>
              <a:t> Vet </a:t>
            </a:r>
            <a:r>
              <a:rPr lang="en-US" sz="2400" b="1" dirty="0">
                <a:solidFill>
                  <a:srgbClr val="7F0055"/>
                </a:solidFill>
                <a:latin typeface="Courier New"/>
              </a:rPr>
              <a:t>implements</a:t>
            </a:r>
            <a:r>
              <a:rPr lang="en-US" sz="2400" b="1" dirty="0">
                <a:solidFill>
                  <a:srgbClr val="000000"/>
                </a:solidFill>
                <a:latin typeface="Courier New"/>
              </a:rPr>
              <a:t> Observer{</a:t>
            </a:r>
          </a:p>
          <a:p>
            <a:pPr>
              <a:buNone/>
            </a:pPr>
            <a:endParaRPr lang="en-US" sz="2400" dirty="0">
              <a:latin typeface="Courier New"/>
            </a:endParaRPr>
          </a:p>
          <a:p>
            <a:pPr>
              <a:buNone/>
            </a:pPr>
            <a:r>
              <a:rPr lang="en-US" sz="2400" dirty="0">
                <a:solidFill>
                  <a:srgbClr val="646464"/>
                </a:solidFill>
                <a:latin typeface="Courier New"/>
              </a:rPr>
              <a:t>	@Override</a:t>
            </a:r>
          </a:p>
          <a:p>
            <a:pPr>
              <a:buNone/>
            </a:pPr>
            <a:r>
              <a:rPr lang="en-US" sz="2400" b="1" dirty="0">
                <a:solidFill>
                  <a:srgbClr val="7F0055"/>
                </a:solidFill>
                <a:latin typeface="Courier New"/>
              </a:rPr>
              <a:t>	public</a:t>
            </a:r>
            <a:r>
              <a:rPr lang="en-US" sz="2400" b="1" dirty="0">
                <a:solidFill>
                  <a:srgbClr val="000000"/>
                </a:solidFill>
                <a:latin typeface="Courier New"/>
              </a:rPr>
              <a:t> </a:t>
            </a:r>
            <a:r>
              <a:rPr lang="en-US" sz="2400" b="1" dirty="0">
                <a:solidFill>
                  <a:srgbClr val="7F0055"/>
                </a:solidFill>
                <a:latin typeface="Courier New"/>
              </a:rPr>
              <a:t>void</a:t>
            </a:r>
            <a:r>
              <a:rPr lang="en-US" sz="2400" b="1" dirty="0">
                <a:solidFill>
                  <a:srgbClr val="000000"/>
                </a:solidFill>
                <a:latin typeface="Courier New"/>
              </a:rPr>
              <a:t> notify(String </a:t>
            </a:r>
            <a:r>
              <a:rPr lang="en-US" sz="2400" b="1" dirty="0" err="1">
                <a:solidFill>
                  <a:srgbClr val="000000"/>
                </a:solidFill>
                <a:latin typeface="Courier New"/>
              </a:rPr>
              <a:t>msg</a:t>
            </a:r>
            <a:r>
              <a:rPr lang="en-US" sz="2400" b="1" dirty="0">
                <a:solidFill>
                  <a:srgbClr val="000000"/>
                </a:solidFill>
                <a:latin typeface="Courier New"/>
              </a:rPr>
              <a:t>) {</a:t>
            </a:r>
          </a:p>
          <a:p>
            <a:pPr>
              <a:buNone/>
            </a:pPr>
            <a:r>
              <a:rPr lang="en-US" sz="2400" dirty="0">
                <a:solidFill>
                  <a:srgbClr val="000000"/>
                </a:solidFill>
                <a:latin typeface="Courier New"/>
              </a:rPr>
              <a:t>	 </a:t>
            </a:r>
            <a:r>
              <a:rPr lang="en-US" sz="2400" dirty="0" err="1">
                <a:solidFill>
                  <a:srgbClr val="000000"/>
                </a:solidFill>
                <a:latin typeface="Courier New"/>
              </a:rPr>
              <a:t>System.</a:t>
            </a:r>
            <a:r>
              <a:rPr lang="en-US" sz="2400" i="1" dirty="0" err="1">
                <a:solidFill>
                  <a:srgbClr val="0000C0"/>
                </a:solidFill>
                <a:latin typeface="Courier New"/>
              </a:rPr>
              <a:t>out</a:t>
            </a:r>
            <a:r>
              <a:rPr lang="en-US" sz="2400" i="1" dirty="0" err="1">
                <a:solidFill>
                  <a:srgbClr val="000000"/>
                </a:solidFill>
                <a:latin typeface="Courier New"/>
              </a:rPr>
              <a:t>.println</a:t>
            </a:r>
            <a:r>
              <a:rPr lang="en-US" sz="2400" i="1" dirty="0">
                <a:solidFill>
                  <a:srgbClr val="000000"/>
                </a:solidFill>
                <a:latin typeface="Courier New"/>
              </a:rPr>
              <a:t>(</a:t>
            </a:r>
            <a:r>
              <a:rPr lang="en-US" sz="2400" i="1" dirty="0">
                <a:solidFill>
                  <a:srgbClr val="2A00FF"/>
                </a:solidFill>
                <a:latin typeface="Courier New"/>
              </a:rPr>
              <a:t>"*******************"</a:t>
            </a:r>
            <a:r>
              <a:rPr lang="en-US" sz="2400" i="1" dirty="0">
                <a:solidFill>
                  <a:srgbClr val="000000"/>
                </a:solidFill>
                <a:latin typeface="Courier New"/>
              </a:rPr>
              <a:t>);</a:t>
            </a:r>
          </a:p>
          <a:p>
            <a:pPr>
              <a:buNone/>
            </a:pPr>
            <a:r>
              <a:rPr lang="en-US" sz="2400" dirty="0">
                <a:solidFill>
                  <a:srgbClr val="000000"/>
                </a:solidFill>
                <a:latin typeface="Courier New"/>
              </a:rPr>
              <a:t>	 </a:t>
            </a:r>
            <a:r>
              <a:rPr lang="en-US" sz="2400" dirty="0" err="1">
                <a:solidFill>
                  <a:srgbClr val="000000"/>
                </a:solidFill>
                <a:latin typeface="Courier New"/>
              </a:rPr>
              <a:t>System.</a:t>
            </a:r>
            <a:r>
              <a:rPr lang="en-US" sz="2400" i="1" dirty="0" err="1">
                <a:solidFill>
                  <a:srgbClr val="0000C0"/>
                </a:solidFill>
                <a:latin typeface="Courier New"/>
              </a:rPr>
              <a:t>out</a:t>
            </a:r>
            <a:r>
              <a:rPr lang="en-US" sz="2400" i="1" dirty="0" err="1">
                <a:solidFill>
                  <a:srgbClr val="000000"/>
                </a:solidFill>
                <a:latin typeface="Courier New"/>
              </a:rPr>
              <a:t>.println</a:t>
            </a:r>
            <a:r>
              <a:rPr lang="en-US" sz="2400" i="1" dirty="0">
                <a:solidFill>
                  <a:srgbClr val="000000"/>
                </a:solidFill>
                <a:latin typeface="Courier New"/>
              </a:rPr>
              <a:t>(</a:t>
            </a:r>
            <a:r>
              <a:rPr lang="en-US" sz="2400" i="1" dirty="0">
                <a:solidFill>
                  <a:srgbClr val="2A00FF"/>
                </a:solidFill>
                <a:latin typeface="Courier New"/>
              </a:rPr>
              <a:t>“VET got a notification: "</a:t>
            </a:r>
            <a:r>
              <a:rPr lang="en-US" sz="2400" i="1" dirty="0">
                <a:solidFill>
                  <a:srgbClr val="000000"/>
                </a:solidFill>
                <a:latin typeface="Courier New"/>
              </a:rPr>
              <a:t>+</a:t>
            </a:r>
            <a:r>
              <a:rPr lang="en-US" sz="2400" i="1" dirty="0" err="1">
                <a:solidFill>
                  <a:srgbClr val="000000"/>
                </a:solidFill>
                <a:latin typeface="Courier New"/>
              </a:rPr>
              <a:t>msg</a:t>
            </a:r>
            <a:r>
              <a:rPr lang="en-US" sz="2400" i="1" dirty="0">
                <a:solidFill>
                  <a:srgbClr val="000000"/>
                </a:solidFill>
                <a:latin typeface="Courier New"/>
              </a:rPr>
              <a:t>);</a:t>
            </a:r>
          </a:p>
          <a:p>
            <a:pPr>
              <a:buNone/>
            </a:pPr>
            <a:r>
              <a:rPr lang="en-US" sz="2400" i="1" dirty="0">
                <a:solidFill>
                  <a:srgbClr val="000000"/>
                </a:solidFill>
                <a:latin typeface="Courier New"/>
              </a:rPr>
              <a:t>   </a:t>
            </a:r>
            <a:r>
              <a:rPr lang="en-US" sz="2400" b="1" dirty="0">
                <a:solidFill>
                  <a:srgbClr val="000000"/>
                </a:solidFill>
                <a:latin typeface="Courier New"/>
              </a:rPr>
              <a:t>checkup();</a:t>
            </a:r>
          </a:p>
          <a:p>
            <a:pPr>
              <a:buNone/>
            </a:pPr>
            <a:r>
              <a:rPr lang="en-US" sz="2400" dirty="0">
                <a:solidFill>
                  <a:srgbClr val="000000"/>
                </a:solidFill>
                <a:latin typeface="Courier New"/>
              </a:rPr>
              <a:t>	}</a:t>
            </a:r>
          </a:p>
          <a:p>
            <a:pPr>
              <a:buNone/>
            </a:pPr>
            <a:r>
              <a:rPr lang="en-US" sz="2400" dirty="0">
                <a:solidFill>
                  <a:srgbClr val="000000"/>
                </a:solidFill>
                <a:latin typeface="Courier New"/>
              </a:rPr>
              <a:t>}</a:t>
            </a:r>
            <a:endParaRPr lang="en-US" dirty="0">
              <a:solidFill>
                <a:srgbClr val="000000"/>
              </a:solidFill>
              <a:latin typeface="Courier New"/>
            </a:endParaRPr>
          </a:p>
          <a:p>
            <a:endParaRPr lang="en-US" dirty="0"/>
          </a:p>
        </p:txBody>
      </p:sp>
    </p:spTree>
    <p:extLst>
      <p:ext uri="{BB962C8B-B14F-4D97-AF65-F5344CB8AC3E}">
        <p14:creationId xmlns:p14="http://schemas.microsoft.com/office/powerpoint/2010/main" val="1209180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475</TotalTime>
  <Words>2551</Words>
  <Application>Microsoft Office PowerPoint</Application>
  <PresentationFormat>Widescreen</PresentationFormat>
  <Paragraphs>427</Paragraphs>
  <Slides>40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 New</vt:lpstr>
      <vt:lpstr>Trebuchet MS</vt:lpstr>
      <vt:lpstr>Wingdings</vt:lpstr>
      <vt:lpstr>Wingdings 3</vt:lpstr>
      <vt:lpstr>Facet</vt:lpstr>
      <vt:lpstr>Advanced Topics in Programming Lab 9.5 – Design patterns</vt:lpstr>
      <vt:lpstr>Idea of Listeners</vt:lpstr>
      <vt:lpstr>Observer design pattern</vt:lpstr>
      <vt:lpstr>Observable and Observer</vt:lpstr>
      <vt:lpstr>Listener or Observer</vt:lpstr>
      <vt:lpstr>Owner = observer</vt:lpstr>
      <vt:lpstr>Example</vt:lpstr>
      <vt:lpstr>Concrete observer 1</vt:lpstr>
      <vt:lpstr>Concrete observer 2</vt:lpstr>
      <vt:lpstr>Subject/Observable</vt:lpstr>
      <vt:lpstr>Test</vt:lpstr>
      <vt:lpstr>The same using java.util.Observable</vt:lpstr>
      <vt:lpstr>Decorator Design Pattern</vt:lpstr>
      <vt:lpstr>Decorator vs. inheritance</vt:lpstr>
      <vt:lpstr>When to use?</vt:lpstr>
      <vt:lpstr>Problem with inheritance</vt:lpstr>
      <vt:lpstr>With Decorator</vt:lpstr>
      <vt:lpstr>Design</vt:lpstr>
      <vt:lpstr>Step by step</vt:lpstr>
      <vt:lpstr>Decorator</vt:lpstr>
      <vt:lpstr>An ice-cream idea..</vt:lpstr>
      <vt:lpstr>Icecream decorators</vt:lpstr>
      <vt:lpstr>Very simple example http://javapapers.com/design-patterns/decorator-pattern/ </vt:lpstr>
      <vt:lpstr>Example, cont.</vt:lpstr>
      <vt:lpstr>Example, cont.</vt:lpstr>
      <vt:lpstr>Example, cont.</vt:lpstr>
      <vt:lpstr>Example, cont.</vt:lpstr>
      <vt:lpstr>Execution of the decorator pattern</vt:lpstr>
      <vt:lpstr>Bridge Design Pattern</vt:lpstr>
      <vt:lpstr>Moivation</vt:lpstr>
      <vt:lpstr>Structure</vt:lpstr>
      <vt:lpstr>Before Bridge DP</vt:lpstr>
      <vt:lpstr>After Bridge DP</vt:lpstr>
      <vt:lpstr>Example in Java</vt:lpstr>
      <vt:lpstr>Example in Java, cont.</vt:lpstr>
      <vt:lpstr>Example in Java, cont.</vt:lpstr>
      <vt:lpstr>Example in Java, cont.</vt:lpstr>
      <vt:lpstr>Example in Java, cont.</vt:lpstr>
      <vt:lpstr>Example in Java, cont.</vt:lpstr>
      <vt:lpstr>Example in Java,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עומר רייכשטיין</dc:creator>
  <cp:lastModifiedBy>nitay yakoby</cp:lastModifiedBy>
  <cp:revision>3</cp:revision>
  <dcterms:created xsi:type="dcterms:W3CDTF">2022-06-12T12:47:58Z</dcterms:created>
  <dcterms:modified xsi:type="dcterms:W3CDTF">2023-05-16T08:06:45Z</dcterms:modified>
</cp:coreProperties>
</file>