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17"/>
  </p:notesMasterIdLst>
  <p:sldIdLst>
    <p:sldId id="286" r:id="rId2"/>
    <p:sldId id="290" r:id="rId3"/>
    <p:sldId id="287" r:id="rId4"/>
    <p:sldId id="288" r:id="rId5"/>
    <p:sldId id="291" r:id="rId6"/>
    <p:sldId id="292" r:id="rId7"/>
    <p:sldId id="293" r:id="rId8"/>
    <p:sldId id="294" r:id="rId9"/>
    <p:sldId id="301" r:id="rId10"/>
    <p:sldId id="302" r:id="rId11"/>
    <p:sldId id="295" r:id="rId12"/>
    <p:sldId id="296" r:id="rId13"/>
    <p:sldId id="297" r:id="rId14"/>
    <p:sldId id="299" r:id="rId15"/>
    <p:sldId id="30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85D87B5-646E-4B81-A63B-BC4E5ECD720E}">
          <p14:sldIdLst/>
        </p14:section>
        <p14:section name="Untitled Section" id="{C07308BB-FFAB-43AD-955A-3A66396EECC0}">
          <p14:sldIdLst>
            <p14:sldId id="286"/>
            <p14:sldId id="290"/>
            <p14:sldId id="287"/>
            <p14:sldId id="288"/>
            <p14:sldId id="291"/>
            <p14:sldId id="292"/>
            <p14:sldId id="293"/>
            <p14:sldId id="294"/>
            <p14:sldId id="301"/>
            <p14:sldId id="302"/>
            <p14:sldId id="295"/>
            <p14:sldId id="296"/>
            <p14:sldId id="297"/>
            <p14:sldId id="299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36"/>
    <p:restoredTop sz="93692"/>
  </p:normalViewPr>
  <p:slideViewPr>
    <p:cSldViewPr snapToGrid="0" snapToObjects="1">
      <p:cViewPr varScale="1">
        <p:scale>
          <a:sx n="87" d="100"/>
          <a:sy n="87" d="100"/>
        </p:scale>
        <p:origin x="3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9A26C-E32A-0842-B5B6-EF949C454305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B3646-101C-0C45-8140-ABF43D63A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0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95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6900" y="577457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Variable Types</a:t>
            </a:r>
            <a:r>
              <a:rPr lang="fr-FR" dirty="0"/>
              <a:t/>
            </a:r>
            <a:br>
              <a:rPr lang="fr-FR" dirty="0"/>
            </a:b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2808254"/>
              </p:ext>
            </p:extLst>
          </p:nvPr>
        </p:nvGraphicFramePr>
        <p:xfrm>
          <a:off x="2124450" y="1484602"/>
          <a:ext cx="8915400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0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243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10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Type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long, float, complex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counter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miles=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1000.0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Strings in Python are identified as a contiguous set of characters represented in the quotation marks. 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</a:t>
                      </a:r>
                      <a:r>
                        <a:rPr lang="en-US" dirty="0" smtClean="0"/>
                        <a:t> = “Hello</a:t>
                      </a:r>
                      <a:r>
                        <a:rPr lang="en-US" baseline="0" dirty="0" smtClean="0"/>
                        <a:t> world” 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34112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Tuple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Tuples can be thought of as 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read-only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lists. tuples are enclosed in parentheses ( ( ) 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tuple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abcd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786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2.23,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'john',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70.2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4553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list contains items separated by commas and enclosed within square brackets ([]).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list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abcd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786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2.23,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'john',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70.2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84613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Dictionary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Python's dictionaries are kind of hash table type. Dictionaries are enclosed by curly braces ({ }) 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err="1" smtClean="0">
                          <a:effectLst/>
                        </a:rPr>
                        <a:t>tinydict</a:t>
                      </a:r>
                      <a:r>
                        <a:rPr lang="fr-FR" dirty="0" smtClean="0">
                          <a:effectLst/>
                        </a:rPr>
                        <a:t> 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fr-FR" dirty="0" smtClean="0">
                          <a:effectLst/>
                        </a:rPr>
                        <a:t> 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{'</a:t>
                      </a: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':</a:t>
                      </a:r>
                      <a:r>
                        <a:rPr lang="fr-FR" dirty="0" smtClean="0">
                          <a:effectLst/>
                        </a:rPr>
                        <a:t> 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'john','code':6734,</a:t>
                      </a:r>
                      <a:r>
                        <a:rPr lang="fr-FR" dirty="0" smtClean="0">
                          <a:effectLst/>
                        </a:rPr>
                        <a:t> 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dept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':</a:t>
                      </a:r>
                      <a:r>
                        <a:rPr lang="fr-FR" dirty="0" smtClean="0">
                          <a:effectLst/>
                        </a:rPr>
                        <a:t> 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'sales'}</a:t>
                      </a:r>
                      <a:r>
                        <a:rPr lang="fr-FR" dirty="0" smtClean="0">
                          <a:effectLst/>
                        </a:rPr>
                        <a:t> </a:t>
                      </a:r>
                      <a:r>
                        <a:rPr lang="fr-FR" dirty="0" smtClean="0"/>
                        <a:t/>
                      </a:r>
                      <a:br>
                        <a:rPr lang="fr-FR" dirty="0" smtClean="0"/>
                      </a:b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0474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4036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216246"/>
            <a:ext cx="8911687" cy="775093"/>
          </a:xfrm>
        </p:spPr>
        <p:txBody>
          <a:bodyPr>
            <a:normAutofit fontScale="90000"/>
          </a:bodyPr>
          <a:lstStyle/>
          <a:p>
            <a:r>
              <a:rPr lang="fr-FR" b="1" dirty="0" err="1"/>
              <a:t>Locating</a:t>
            </a:r>
            <a:r>
              <a:rPr lang="fr-FR" b="1" dirty="0"/>
              <a:t> Modules</a:t>
            </a:r>
            <a:r>
              <a:rPr lang="fr-FR" dirty="0"/>
              <a:t/>
            </a:r>
            <a:br>
              <a:rPr lang="fr-FR" dirty="0"/>
            </a:br>
            <a:r>
              <a:rPr lang="fr-FR" b="1" dirty="0"/>
              <a:t/>
            </a:r>
            <a:br>
              <a:rPr lang="fr-FR" b="1" dirty="0"/>
            </a:b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current directory.</a:t>
            </a:r>
          </a:p>
          <a:p>
            <a:r>
              <a:rPr lang="en-US" dirty="0"/>
              <a:t>If the module isn't found, Python then searches each directory in the shell variable PYTHONPATH.</a:t>
            </a:r>
          </a:p>
          <a:p>
            <a:r>
              <a:rPr lang="en-US" dirty="0"/>
              <a:t>If all else fails, Python checks the default path. On UNIX, this default path is normally /</a:t>
            </a:r>
            <a:r>
              <a:rPr lang="en-US" dirty="0" err="1"/>
              <a:t>usr</a:t>
            </a:r>
            <a:r>
              <a:rPr lang="en-US" dirty="0"/>
              <a:t>/local/lib/python/.</a:t>
            </a:r>
          </a:p>
        </p:txBody>
      </p:sp>
    </p:spTree>
    <p:extLst>
      <p:ext uri="{BB962C8B-B14F-4D97-AF65-F5344CB8AC3E}">
        <p14:creationId xmlns:p14="http://schemas.microsoft.com/office/powerpoint/2010/main" val="2695512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4650" y="1148957"/>
            <a:ext cx="8911687" cy="775093"/>
          </a:xfrm>
        </p:spPr>
        <p:txBody>
          <a:bodyPr>
            <a:normAutofit fontScale="90000"/>
          </a:bodyPr>
          <a:lstStyle/>
          <a:p>
            <a:r>
              <a:rPr lang="fr-FR" b="1" dirty="0" err="1" smtClean="0"/>
              <a:t>Function</a:t>
            </a:r>
            <a:r>
              <a:rPr lang="fr-FR" b="1" dirty="0" smtClean="0"/>
              <a:t> __main__</a:t>
            </a:r>
            <a:r>
              <a:rPr lang="fr-FR" b="1" dirty="0"/>
              <a:t/>
            </a:r>
            <a:br>
              <a:rPr lang="fr-FR" b="1" dirty="0"/>
            </a:b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__main__ is </a:t>
            </a:r>
            <a:r>
              <a:rPr lang="en-US" dirty="0"/>
              <a:t>the name of the scope in which top-level code executes. A module’s __name__ is set equal to '__main__' when read from standard input, a script, or from an interactive prompt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A module can discover whether or not it is running in the main scope by checking its own __name__, which allows a common idiom for conditionally executing code in a module when it is run as a script or with python -m but not when it is imported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if __name__ == "__main__":</a:t>
            </a:r>
          </a:p>
          <a:p>
            <a:pPr marL="0" indent="0">
              <a:buNone/>
            </a:pPr>
            <a:r>
              <a:rPr lang="en-US" dirty="0"/>
              <a:t>    # execute only if run as a script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 smtClean="0"/>
              <a:t>functionname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350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761410"/>
            <a:ext cx="8911687" cy="775093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Python Object </a:t>
            </a:r>
            <a:r>
              <a:rPr lang="fr-FR" b="1" dirty="0" err="1"/>
              <a:t>Oriented</a:t>
            </a:r>
            <a:r>
              <a:rPr lang="fr-FR" dirty="0"/>
              <a:t/>
            </a:r>
            <a:br>
              <a:rPr lang="fr-FR" dirty="0"/>
            </a:br>
            <a:r>
              <a:rPr lang="fr-FR" b="1" dirty="0"/>
              <a:t/>
            </a:r>
            <a:br>
              <a:rPr lang="fr-FR" b="1" dirty="0"/>
            </a:b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71600"/>
            <a:ext cx="8915400" cy="453962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Class</a:t>
            </a:r>
            <a:r>
              <a:rPr lang="en-US" dirty="0"/>
              <a:t>: A user-defined prototype for an object that defines a set of attributes that characterize any object of the class. The attributes are data members (class variables and instance variables) and methods, accessed via dot notation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Class variable:</a:t>
            </a:r>
            <a:r>
              <a:rPr lang="en-US" dirty="0" smtClean="0"/>
              <a:t> A variable that is shared by all instances of a class. Class variables are defined within a class but outside any of the class's methods. Class variables are not used as frequently as instance variables are.</a:t>
            </a:r>
          </a:p>
          <a:p>
            <a:pPr marL="0" indent="0">
              <a:buNone/>
            </a:pPr>
            <a:r>
              <a:rPr lang="en-US" b="1" dirty="0" smtClean="0"/>
              <a:t>Instance </a:t>
            </a:r>
            <a:r>
              <a:rPr lang="en-US" b="1" dirty="0"/>
              <a:t>variable:</a:t>
            </a:r>
            <a:r>
              <a:rPr lang="en-US" dirty="0"/>
              <a:t> A variable that is defined inside a method and belongs only to the current instance of a </a:t>
            </a:r>
            <a:r>
              <a:rPr lang="en-US" dirty="0" smtClean="0"/>
              <a:t>class</a:t>
            </a:r>
          </a:p>
          <a:p>
            <a:pPr marL="0" indent="0">
              <a:buNone/>
            </a:pPr>
            <a:r>
              <a:rPr lang="en-US" b="1" dirty="0"/>
              <a:t>Method :</a:t>
            </a:r>
            <a:r>
              <a:rPr lang="en-US" dirty="0"/>
              <a:t> A special kind of function that is defined in a class definition.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Instance:</a:t>
            </a:r>
            <a:r>
              <a:rPr lang="en-US" dirty="0"/>
              <a:t> An individual object of a certain class. An object </a:t>
            </a:r>
            <a:r>
              <a:rPr lang="en-US" dirty="0" err="1"/>
              <a:t>obj</a:t>
            </a:r>
            <a:r>
              <a:rPr lang="en-US" dirty="0"/>
              <a:t> that belongs to a </a:t>
            </a:r>
            <a:r>
              <a:rPr lang="en-US" dirty="0" smtClean="0"/>
              <a:t>class </a:t>
            </a:r>
            <a:r>
              <a:rPr lang="en-US" dirty="0"/>
              <a:t>Circle, for example, is an instance of the class Circle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Instantiation:</a:t>
            </a:r>
            <a:r>
              <a:rPr lang="en-US" dirty="0"/>
              <a:t> The creation of an instance of a class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Object:</a:t>
            </a:r>
            <a:r>
              <a:rPr lang="en-US" dirty="0"/>
              <a:t> A unique instance of a data structure that's defined by its class. An object comprises both data members (class variables and instance variables) and methods.</a:t>
            </a:r>
          </a:p>
        </p:txBody>
      </p:sp>
    </p:spTree>
    <p:extLst>
      <p:ext uri="{BB962C8B-B14F-4D97-AF65-F5344CB8AC3E}">
        <p14:creationId xmlns:p14="http://schemas.microsoft.com/office/powerpoint/2010/main" val="1165930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761410"/>
            <a:ext cx="8911687" cy="775093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Creating</a:t>
            </a:r>
            <a:r>
              <a:rPr lang="fr-FR" dirty="0"/>
              <a:t> Classes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b="1" dirty="0"/>
              <a:t/>
            </a:r>
            <a:br>
              <a:rPr lang="fr-FR" b="1" dirty="0"/>
            </a:b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71600"/>
            <a:ext cx="8915400" cy="453962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class Person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   __name</a:t>
            </a:r>
            <a:r>
              <a:rPr lang="en-US" dirty="0"/>
              <a:t>= ""</a:t>
            </a:r>
          </a:p>
          <a:p>
            <a:pPr marL="0" indent="0">
              <a:buNone/>
            </a:pPr>
            <a:r>
              <a:rPr lang="en-US" dirty="0"/>
              <a:t>    __age =0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name):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self.__name</a:t>
            </a:r>
            <a:r>
              <a:rPr lang="en-US" dirty="0"/>
              <a:t> = name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getName</a:t>
            </a:r>
            <a:r>
              <a:rPr lang="en-US" dirty="0"/>
              <a:t>(self):</a:t>
            </a:r>
          </a:p>
          <a:p>
            <a:pPr marL="0" indent="0">
              <a:buNone/>
            </a:pPr>
            <a:r>
              <a:rPr lang="en-US" dirty="0"/>
              <a:t>        return </a:t>
            </a:r>
            <a:r>
              <a:rPr lang="en-US" dirty="0" err="1"/>
              <a:t>self.__</a:t>
            </a:r>
            <a:r>
              <a:rPr lang="en-US" dirty="0" err="1" smtClean="0"/>
              <a:t>name</a:t>
            </a:r>
            <a:endParaRPr lang="en-US" dirty="0" smtClean="0"/>
          </a:p>
          <a:p>
            <a:pPr marL="0" indent="0">
              <a:buNone/>
            </a:pPr>
            <a:r>
              <a:rPr lang="en-US" smtClean="0"/>
              <a:t>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str</a:t>
            </a:r>
            <a:r>
              <a:rPr lang="en-US" dirty="0"/>
              <a:t>__(self):</a:t>
            </a:r>
          </a:p>
          <a:p>
            <a:pPr marL="0" indent="0">
              <a:buNone/>
            </a:pPr>
            <a:r>
              <a:rPr lang="en-US" dirty="0"/>
              <a:t>        return "name: %</a:t>
            </a:r>
            <a:r>
              <a:rPr lang="en-US" dirty="0" err="1"/>
              <a:t>s"%self.__</a:t>
            </a:r>
            <a:r>
              <a:rPr lang="en-US" dirty="0" err="1" smtClean="0"/>
              <a:t>name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first method </a:t>
            </a:r>
            <a:r>
              <a:rPr lang="en-US" i="1" dirty="0"/>
              <a:t>__</a:t>
            </a:r>
            <a:r>
              <a:rPr lang="en-US" i="1" dirty="0" err="1"/>
              <a:t>init</a:t>
            </a:r>
            <a:r>
              <a:rPr lang="en-US" i="1" dirty="0"/>
              <a:t>__()</a:t>
            </a:r>
            <a:r>
              <a:rPr lang="en-US" dirty="0"/>
              <a:t> is a special method, which is called class constructor or initialization method that Python calls when you create a new instance of this class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 Python adds the </a:t>
            </a:r>
            <a:r>
              <a:rPr lang="en-US" i="1" dirty="0"/>
              <a:t>self</a:t>
            </a:r>
            <a:r>
              <a:rPr lang="en-US" dirty="0"/>
              <a:t> argument to the </a:t>
            </a:r>
            <a:r>
              <a:rPr lang="en-US" dirty="0" smtClean="0"/>
              <a:t>method; </a:t>
            </a:r>
            <a:r>
              <a:rPr lang="en-US" dirty="0"/>
              <a:t>you do not need to include it when you call the methods.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4050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050" y="310757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Base </a:t>
            </a:r>
            <a:r>
              <a:rPr lang="fr-FR" b="1" dirty="0" err="1"/>
              <a:t>Overloading</a:t>
            </a:r>
            <a:r>
              <a:rPr lang="fr-FR" b="1" dirty="0"/>
              <a:t> </a:t>
            </a:r>
            <a:r>
              <a:rPr lang="fr-FR" b="1" dirty="0" err="1" smtClean="0"/>
              <a:t>Methods</a:t>
            </a:r>
            <a:r>
              <a:rPr lang="fr-FR" b="1" dirty="0" smtClean="0"/>
              <a:t> - Object</a:t>
            </a:r>
            <a:r>
              <a:rPr lang="fr-FR" dirty="0"/>
              <a:t/>
            </a:r>
            <a:br>
              <a:rPr lang="fr-FR" dirty="0"/>
            </a:br>
            <a:r>
              <a:rPr lang="fr-FR" b="1" dirty="0"/>
              <a:t/>
            </a:r>
            <a:br>
              <a:rPr lang="fr-FR" b="1" dirty="0"/>
            </a:b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9938485"/>
              </p:ext>
            </p:extLst>
          </p:nvPr>
        </p:nvGraphicFramePr>
        <p:xfrm>
          <a:off x="1543050" y="1222982"/>
          <a:ext cx="10045536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300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485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method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fr-FR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 ( self [,</a:t>
                      </a:r>
                      <a:r>
                        <a:rPr lang="fr-FR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...] 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Constructor (with any optional arguments)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fr-FR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lang="fr-FR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fr-FR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className</a:t>
                      </a:r>
                      <a:r>
                        <a:rPr lang="fr-FR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fr-FR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baseline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fr-FR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__( self 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Destructor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deletes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 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fr-FR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</a:t>
                      </a:r>
                      <a:r>
                        <a:rPr lang="fr-FR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fr-FR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__( self 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Evaluatable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string 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representation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fr-FR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</a:t>
                      </a:r>
                      <a:r>
                        <a:rPr lang="fr-FR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lang="fr-FR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60780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fr-FR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__( self 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Printable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string 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representation</a:t>
                      </a:r>
                      <a:endParaRPr lang="en-US" dirty="0" smtClean="0">
                        <a:effectLst/>
                      </a:endParaRPr>
                    </a:p>
                    <a:p>
                      <a:pPr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fr-FR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fr-FR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lang="fr-FR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23740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fr-FR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 ( self, x 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 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comparison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fr-FR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fr-FR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lang="fr-FR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x)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15591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511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761410"/>
            <a:ext cx="8911687" cy="775093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Class </a:t>
            </a:r>
            <a:r>
              <a:rPr lang="fr-FR" b="1" dirty="0" err="1"/>
              <a:t>Inheritance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b="1" dirty="0"/>
              <a:t/>
            </a:r>
            <a:br>
              <a:rPr lang="fr-FR" b="1" dirty="0"/>
            </a:b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71600"/>
            <a:ext cx="8915400" cy="45396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Instead of starting from scratch, you can create a class by deriving it from a preexisting class by listing the parent class in parentheses after the new class name.</a:t>
            </a:r>
          </a:p>
          <a:p>
            <a:r>
              <a:rPr lang="en-US" dirty="0"/>
              <a:t>The child class inherits the attributes of its parent class, and you can use those attributes as if they were defined in the child class. A child class can also override data members and methods from the parent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Example: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class Parent: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parentAttr</a:t>
            </a:r>
            <a:r>
              <a:rPr lang="en-US" sz="1400" dirty="0" smtClean="0"/>
              <a:t> </a:t>
            </a:r>
            <a:r>
              <a:rPr lang="en-US" sz="1400" dirty="0"/>
              <a:t>= 100</a:t>
            </a:r>
          </a:p>
          <a:p>
            <a:pPr marL="0" indent="0">
              <a:buNone/>
            </a:pPr>
            <a:r>
              <a:rPr lang="en-US" sz="1400" dirty="0"/>
              <a:t>   </a:t>
            </a:r>
            <a:r>
              <a:rPr lang="en-US" sz="1400" dirty="0" smtClean="0"/>
              <a:t>		</a:t>
            </a:r>
            <a:r>
              <a:rPr lang="en-US" sz="1400" dirty="0" err="1" smtClean="0"/>
              <a:t>def</a:t>
            </a:r>
            <a:r>
              <a:rPr lang="en-US" sz="1400" dirty="0" smtClean="0"/>
              <a:t> </a:t>
            </a:r>
            <a:r>
              <a:rPr lang="en-US" sz="1400" dirty="0"/>
              <a:t>__</a:t>
            </a:r>
            <a:r>
              <a:rPr lang="en-US" sz="1400" dirty="0" err="1"/>
              <a:t>init</a:t>
            </a:r>
            <a:r>
              <a:rPr lang="en-US" sz="1400" dirty="0"/>
              <a:t>__(self):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US" sz="1400" dirty="0" smtClean="0"/>
              <a:t>			print </a:t>
            </a:r>
            <a:r>
              <a:rPr lang="en-US" sz="1400" dirty="0"/>
              <a:t>"Calling parent </a:t>
            </a:r>
            <a:r>
              <a:rPr lang="en-US" sz="1400" dirty="0" smtClean="0"/>
              <a:t>constructor“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class Child (Parent):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sz="1400" dirty="0" err="1"/>
              <a:t>def</a:t>
            </a:r>
            <a:r>
              <a:rPr lang="en-US" sz="1400" dirty="0"/>
              <a:t> __</a:t>
            </a:r>
            <a:r>
              <a:rPr lang="en-US" sz="1400" dirty="0" err="1"/>
              <a:t>init</a:t>
            </a:r>
            <a:r>
              <a:rPr lang="en-US" sz="1400" dirty="0"/>
              <a:t>__(self):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US" sz="1400" dirty="0" smtClean="0"/>
              <a:t>			print </a:t>
            </a:r>
            <a:r>
              <a:rPr lang="en-US" sz="1400" dirty="0"/>
              <a:t>"Calling child constructor"</a:t>
            </a:r>
          </a:p>
        </p:txBody>
      </p:sp>
    </p:spTree>
    <p:extLst>
      <p:ext uri="{BB962C8B-B14F-4D97-AF65-F5344CB8AC3E}">
        <p14:creationId xmlns:p14="http://schemas.microsoft.com/office/powerpoint/2010/main" val="26197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8163" y="575051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Data Type conversion &amp; </a:t>
            </a:r>
            <a:r>
              <a:rPr lang="fr-FR" b="1" dirty="0" err="1" smtClean="0"/>
              <a:t>built</a:t>
            </a:r>
            <a:r>
              <a:rPr lang="fr-FR" b="1" dirty="0" smtClean="0"/>
              <a:t>-in </a:t>
            </a:r>
            <a:r>
              <a:rPr lang="fr-FR" b="1" dirty="0" err="1" smtClean="0"/>
              <a:t>functions</a:t>
            </a:r>
            <a:r>
              <a:rPr lang="fr-FR" dirty="0"/>
              <a:t/>
            </a:r>
            <a:br>
              <a:rPr lang="fr-FR" dirty="0"/>
            </a:b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4806851"/>
              </p:ext>
            </p:extLst>
          </p:nvPr>
        </p:nvGraphicFramePr>
        <p:xfrm>
          <a:off x="2124450" y="1484602"/>
          <a:ext cx="8915400" cy="385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0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243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10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Type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(x),</a:t>
                      </a:r>
                      <a:r>
                        <a:rPr lang="en-US" baseline="0" dirty="0" smtClean="0"/>
                        <a:t> long(x), float(x), complex(x), abs(x), round(x,2), floor(x), ceil(x)…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effectLst/>
                        </a:rPr>
                        <a:t>Int</a:t>
                      </a:r>
                      <a:r>
                        <a:rPr lang="en-US" dirty="0" smtClean="0">
                          <a:effectLst/>
                        </a:rPr>
                        <a:t>(10.0), float(10)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(x), 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(x), 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eval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s.title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s.strip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s.Split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s.find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</a:t>
                      </a:r>
                      <a:r>
                        <a:rPr lang="en-US" dirty="0" smtClean="0"/>
                        <a:t>(list([1,2,3]))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s.Upper</a:t>
                      </a:r>
                      <a:r>
                        <a:rPr lang="en-US" dirty="0" smtClean="0"/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 smtClean="0">
                          <a:effectLst/>
                        </a:rPr>
                        <a:t>s</a:t>
                      </a: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fr-FR" dirty="0" err="1" smtClean="0">
                          <a:effectLst/>
                        </a:rPr>
                        <a:t>replace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  <a:r>
                        <a:rPr lang="fr-FR" dirty="0" smtClean="0">
                          <a:effectLst/>
                        </a:rPr>
                        <a:t> 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fr-F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was</a:t>
                      </a:r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34112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Tuple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tuple(s)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dirty="0" smtClean="0">
                          <a:effectLst/>
                        </a:rPr>
                        <a:t> tuple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([1,2,3,4])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4553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list(s),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li.remove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(x),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li.count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(x),</a:t>
                      </a:r>
                      <a:r>
                        <a:rPr lang="en-US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li.pop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li.index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(x), </a:t>
                      </a:r>
                      <a:r>
                        <a:rPr lang="en-US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li.insert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(1, x), </a:t>
                      </a:r>
                      <a:r>
                        <a:rPr lang="en-US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li.sort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li.reverse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L = list(t), t[::2]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84613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Dictionary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dict.keys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dict.values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dict.clear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(),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dict.get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effectLst/>
                        </a:rPr>
                        <a:t> d = </a:t>
                      </a:r>
                      <a:r>
                        <a:rPr lang="fr-FR" dirty="0" err="1" smtClean="0">
                          <a:effectLst/>
                        </a:rPr>
                        <a:t>dict</a:t>
                      </a:r>
                      <a:r>
                        <a:rPr lang="fr-FR" dirty="0" smtClean="0">
                          <a:effectLst/>
                        </a:rPr>
                        <a:t>({"one":"1"})</a:t>
                      </a:r>
                      <a:r>
                        <a:rPr lang="fr-FR" dirty="0" smtClean="0"/>
                        <a:t/>
                      </a:r>
                      <a:br>
                        <a:rPr lang="fr-FR" dirty="0" smtClean="0"/>
                      </a:b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0474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8200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050" y="310757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fr-FR" b="1" dirty="0" err="1"/>
              <a:t>Decision</a:t>
            </a:r>
            <a:r>
              <a:rPr lang="fr-FR" b="1" dirty="0"/>
              <a:t> </a:t>
            </a:r>
            <a:r>
              <a:rPr lang="fr-FR" b="1" dirty="0" err="1"/>
              <a:t>Making</a:t>
            </a:r>
            <a:r>
              <a:rPr lang="fr-FR" b="1" dirty="0"/>
              <a:t/>
            </a:r>
            <a:br>
              <a:rPr lang="fr-FR" b="1" dirty="0"/>
            </a:b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8601594"/>
              </p:ext>
            </p:extLst>
          </p:nvPr>
        </p:nvGraphicFramePr>
        <p:xfrm>
          <a:off x="1543050" y="1222982"/>
          <a:ext cx="10045536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85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85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485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Statement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If</a:t>
                      </a:r>
                      <a:r>
                        <a:rPr lang="en-US" baseline="0" dirty="0" smtClean="0"/>
                        <a:t> statement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 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statement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consists of a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expression followed by one or more statements.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 = 100</a:t>
                      </a:r>
                    </a:p>
                    <a:p>
                      <a:r>
                        <a:rPr lang="en-US" dirty="0" smtClean="0"/>
                        <a:t>if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 == 100 : </a:t>
                      </a:r>
                    </a:p>
                    <a:p>
                      <a:r>
                        <a:rPr lang="en-US" dirty="0" smtClean="0"/>
                        <a:t>     print</a:t>
                      </a:r>
                      <a:r>
                        <a:rPr lang="en-US" baseline="0" dirty="0" smtClean="0"/>
                        <a:t> (“something”)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If else</a:t>
                      </a:r>
                      <a:r>
                        <a:rPr lang="en-US" baseline="0" dirty="0" smtClean="0"/>
                        <a:t> statement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An</a:t>
                      </a:r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b="1" dirty="0">
                          <a:effectLst/>
                        </a:rPr>
                        <a:t>if statement</a:t>
                      </a:r>
                      <a:r>
                        <a:rPr lang="en-US" dirty="0">
                          <a:effectLst/>
                        </a:rPr>
                        <a:t> can be followed by an optional </a:t>
                      </a:r>
                      <a:r>
                        <a:rPr lang="en-US" b="1" dirty="0">
                          <a:effectLst/>
                        </a:rPr>
                        <a:t>else statement</a:t>
                      </a:r>
                      <a:r>
                        <a:rPr lang="en-US" dirty="0">
                          <a:effectLst/>
                        </a:rPr>
                        <a:t>, which executes when the </a:t>
                      </a:r>
                      <a:r>
                        <a:rPr lang="en-US" dirty="0" err="1">
                          <a:effectLst/>
                        </a:rPr>
                        <a:t>boolean</a:t>
                      </a:r>
                      <a:r>
                        <a:rPr lang="en-US" dirty="0">
                          <a:effectLst/>
                        </a:rPr>
                        <a:t> expression is FALSE.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 = 100</a:t>
                      </a:r>
                    </a:p>
                    <a:p>
                      <a:r>
                        <a:rPr lang="en-US" dirty="0" smtClean="0"/>
                        <a:t>if </a:t>
                      </a:r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 == 100  : </a:t>
                      </a:r>
                    </a:p>
                    <a:p>
                      <a:r>
                        <a:rPr lang="en-US" dirty="0" smtClean="0"/>
                        <a:t>     print</a:t>
                      </a:r>
                      <a:r>
                        <a:rPr lang="en-US" baseline="0" dirty="0" smtClean="0"/>
                        <a:t> “something”</a:t>
                      </a:r>
                    </a:p>
                    <a:p>
                      <a:r>
                        <a:rPr lang="en-US" baseline="0" dirty="0" smtClean="0"/>
                        <a:t>else:</a:t>
                      </a:r>
                    </a:p>
                    <a:p>
                      <a:r>
                        <a:rPr lang="en-US" dirty="0" smtClean="0"/>
                        <a:t>     print</a:t>
                      </a:r>
                      <a:r>
                        <a:rPr lang="en-US" baseline="0" dirty="0" smtClean="0"/>
                        <a:t> “nothing”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Nested if statement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 can use one 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or 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 if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statement inside another 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or 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 if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statement(s).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 = 100</a:t>
                      </a:r>
                    </a:p>
                    <a:p>
                      <a:r>
                        <a:rPr lang="en-US" dirty="0" smtClean="0"/>
                        <a:t>if ( </a:t>
                      </a:r>
                      <a:r>
                        <a:rPr lang="en-US" dirty="0" err="1" smtClean="0"/>
                        <a:t>var</a:t>
                      </a:r>
                      <a:r>
                        <a:rPr lang="en-US" dirty="0" smtClean="0"/>
                        <a:t> &gt;50) : </a:t>
                      </a:r>
                    </a:p>
                    <a:p>
                      <a:r>
                        <a:rPr lang="en-US" dirty="0" smtClean="0"/>
                        <a:t>     print</a:t>
                      </a:r>
                      <a:r>
                        <a:rPr lang="en-US" baseline="0" dirty="0" smtClean="0"/>
                        <a:t> “something”</a:t>
                      </a:r>
                    </a:p>
                    <a:p>
                      <a:r>
                        <a:rPr lang="en-US" baseline="0" dirty="0" smtClean="0"/>
                        <a:t>     if (</a:t>
                      </a:r>
                      <a:r>
                        <a:rPr lang="en-US" baseline="0" dirty="0" err="1" smtClean="0"/>
                        <a:t>var</a:t>
                      </a:r>
                      <a:r>
                        <a:rPr lang="en-US" baseline="0" dirty="0" smtClean="0"/>
                        <a:t> &gt;80): </a:t>
                      </a:r>
                    </a:p>
                    <a:p>
                      <a:r>
                        <a:rPr lang="en-US" baseline="0" dirty="0" smtClean="0"/>
                        <a:t>           print “</a:t>
                      </a:r>
                      <a:r>
                        <a:rPr lang="en-US" baseline="0" dirty="0" err="1" smtClean="0"/>
                        <a:t>greate</a:t>
                      </a:r>
                      <a:r>
                        <a:rPr lang="en-US" baseline="0" dirty="0" smtClean="0"/>
                        <a:t>”</a:t>
                      </a:r>
                    </a:p>
                    <a:p>
                      <a:r>
                        <a:rPr lang="en-US" baseline="0" dirty="0" smtClean="0"/>
                        <a:t>else:</a:t>
                      </a:r>
                    </a:p>
                    <a:p>
                      <a:r>
                        <a:rPr lang="en-US" dirty="0" smtClean="0"/>
                        <a:t>     print</a:t>
                      </a:r>
                      <a:r>
                        <a:rPr lang="en-US" baseline="0" dirty="0" smtClean="0"/>
                        <a:t> “nothing”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60780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670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050" y="310757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Loop</a:t>
            </a:r>
            <a:r>
              <a:rPr lang="fr-FR" b="1" dirty="0"/>
              <a:t/>
            </a:r>
            <a:br>
              <a:rPr lang="fr-FR" b="1" dirty="0"/>
            </a:b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0542303"/>
              </p:ext>
            </p:extLst>
          </p:nvPr>
        </p:nvGraphicFramePr>
        <p:xfrm>
          <a:off x="1543050" y="928342"/>
          <a:ext cx="10045536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300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485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Statement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While</a:t>
                      </a:r>
                      <a:r>
                        <a:rPr lang="en-US" baseline="0" dirty="0" smtClean="0"/>
                        <a:t> loop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Repeats a statement or group of statements while a given condition is TRUE. It tests the condition before executing the loop body.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</a:t>
                      </a:r>
                      <a:r>
                        <a:rPr lang="en-US" baseline="0" dirty="0" smtClean="0"/>
                        <a:t> =100</a:t>
                      </a:r>
                    </a:p>
                    <a:p>
                      <a:r>
                        <a:rPr lang="en-US" baseline="0" dirty="0" smtClean="0"/>
                        <a:t>While </a:t>
                      </a:r>
                      <a:r>
                        <a:rPr lang="en-US" baseline="0" dirty="0" err="1" smtClean="0"/>
                        <a:t>var</a:t>
                      </a:r>
                      <a:r>
                        <a:rPr lang="en-US" baseline="0" dirty="0" smtClean="0"/>
                        <a:t> &gt;50:</a:t>
                      </a:r>
                    </a:p>
                    <a:p>
                      <a:r>
                        <a:rPr lang="en-US" baseline="0" dirty="0" smtClean="0"/>
                        <a:t>      print </a:t>
                      </a:r>
                      <a:r>
                        <a:rPr lang="en-US" baseline="0" dirty="0" err="1" smtClean="0"/>
                        <a:t>var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       </a:t>
                      </a:r>
                      <a:r>
                        <a:rPr lang="en-US" baseline="0" dirty="0" err="1" smtClean="0"/>
                        <a:t>var</a:t>
                      </a:r>
                      <a:r>
                        <a:rPr lang="en-US" baseline="0" dirty="0" smtClean="0"/>
                        <a:t> -=10</a:t>
                      </a:r>
                    </a:p>
                    <a:p>
                      <a:endParaRPr lang="en-US" baseline="0" dirty="0" smtClean="0"/>
                    </a:p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</a:t>
                      </a:r>
                      <a:r>
                        <a:rPr lang="en-US" baseline="0" dirty="0" smtClean="0"/>
                        <a:t> loop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Executes a sequence of statements multiple times and abbreviates the code that manages the loop variable.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 x</a:t>
                      </a:r>
                      <a:r>
                        <a:rPr lang="en-US" baseline="0" dirty="0" smtClean="0"/>
                        <a:t> in range(20):</a:t>
                      </a:r>
                    </a:p>
                    <a:p>
                      <a:r>
                        <a:rPr lang="en-US" baseline="0" dirty="0" smtClean="0"/>
                        <a:t>     print x</a:t>
                      </a:r>
                      <a:endParaRPr lang="en-US" baseline="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endParaRPr lang="en-US" baseline="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7596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050" y="310757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Loop Control </a:t>
            </a:r>
            <a:r>
              <a:rPr lang="fr-FR" b="1" dirty="0" err="1" smtClean="0"/>
              <a:t>statement</a:t>
            </a:r>
            <a:r>
              <a:rPr lang="fr-FR" b="1" dirty="0"/>
              <a:t/>
            </a:r>
            <a:br>
              <a:rPr lang="fr-FR" b="1" dirty="0"/>
            </a:b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1856676"/>
              </p:ext>
            </p:extLst>
          </p:nvPr>
        </p:nvGraphicFramePr>
        <p:xfrm>
          <a:off x="1543050" y="1222982"/>
          <a:ext cx="10045536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300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485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Control Statement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Break</a:t>
                      </a:r>
                      <a:r>
                        <a:rPr lang="en-US" baseline="0" dirty="0" smtClean="0"/>
                        <a:t> statement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Terminates </a:t>
                      </a:r>
                      <a:r>
                        <a:rPr lang="en-US" dirty="0">
                          <a:effectLst/>
                        </a:rPr>
                        <a:t>the loop statement and transfers execution to the statement immediately following the loop.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 x</a:t>
                      </a:r>
                      <a:r>
                        <a:rPr lang="en-US" baseline="0" dirty="0" smtClean="0"/>
                        <a:t> in range(20):</a:t>
                      </a:r>
                    </a:p>
                    <a:p>
                      <a:r>
                        <a:rPr lang="en-US" baseline="0" dirty="0" smtClean="0"/>
                        <a:t>        if(x==5):</a:t>
                      </a:r>
                    </a:p>
                    <a:p>
                      <a:r>
                        <a:rPr lang="en-US" baseline="0" dirty="0" smtClean="0"/>
                        <a:t>                break</a:t>
                      </a:r>
                    </a:p>
                    <a:p>
                      <a:r>
                        <a:rPr lang="en-US" baseline="0" dirty="0" smtClean="0"/>
                        <a:t>        print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Continue statement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Causes the loop to skip the remainder of its body and immediately retest its condition prior to reiterating.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 x</a:t>
                      </a:r>
                      <a:r>
                        <a:rPr lang="en-US" baseline="0" dirty="0" smtClean="0"/>
                        <a:t> in range(20):</a:t>
                      </a:r>
                    </a:p>
                    <a:p>
                      <a:r>
                        <a:rPr lang="en-US" baseline="0" dirty="0" smtClean="0"/>
                        <a:t>        if(x==5):</a:t>
                      </a:r>
                    </a:p>
                    <a:p>
                      <a:r>
                        <a:rPr lang="en-US" baseline="0" dirty="0" smtClean="0"/>
                        <a:t>                continue</a:t>
                      </a:r>
                    </a:p>
                    <a:p>
                      <a:r>
                        <a:rPr lang="en-US" baseline="0" dirty="0" smtClean="0"/>
                        <a:t>        print x</a:t>
                      </a:r>
                    </a:p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Pass statement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pass statement in Python is used when a statement is required syntactically but you do not want any command or code to execute.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 </a:t>
                      </a:r>
                      <a:r>
                        <a:rPr lang="en-US" dirty="0" err="1" smtClean="0"/>
                        <a:t>functionname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dirty="0" smtClean="0"/>
                        <a:t>       pass</a:t>
                      </a:r>
                    </a:p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60780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23740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0559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1352550"/>
            <a:ext cx="8911687" cy="781050"/>
          </a:xfrm>
        </p:spPr>
        <p:txBody>
          <a:bodyPr>
            <a:normAutofit fontScale="90000"/>
          </a:bodyPr>
          <a:lstStyle/>
          <a:p>
            <a:r>
              <a:rPr lang="fr-FR" b="1" dirty="0" err="1" smtClean="0"/>
              <a:t>Function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function is a block of organized, reusable code that is used to perform a single, related action. Functions provide better modularity for your application and a high degree of code reusing.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506614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4650" y="1148957"/>
            <a:ext cx="8911687" cy="775093"/>
          </a:xfrm>
        </p:spPr>
        <p:txBody>
          <a:bodyPr>
            <a:normAutofit fontScale="90000"/>
          </a:bodyPr>
          <a:lstStyle/>
          <a:p>
            <a:r>
              <a:rPr lang="fr-FR" b="1" dirty="0" err="1" smtClean="0"/>
              <a:t>Defining</a:t>
            </a:r>
            <a:r>
              <a:rPr lang="fr-FR" b="1" dirty="0" smtClean="0"/>
              <a:t> a </a:t>
            </a:r>
            <a:r>
              <a:rPr lang="fr-FR" b="1" dirty="0" err="1" smtClean="0"/>
              <a:t>Function</a:t>
            </a:r>
            <a:r>
              <a:rPr lang="fr-FR" b="1" dirty="0"/>
              <a:t/>
            </a:r>
            <a:br>
              <a:rPr lang="fr-FR" b="1" dirty="0"/>
            </a:b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blocks begin with the keyword </a:t>
            </a:r>
            <a:r>
              <a:rPr lang="en-US" b="1" dirty="0" err="1"/>
              <a:t>def</a:t>
            </a:r>
            <a:r>
              <a:rPr lang="en-US" dirty="0"/>
              <a:t> followed by the function name and parentheses ( ( ) ).</a:t>
            </a:r>
          </a:p>
          <a:p>
            <a:r>
              <a:rPr lang="en-US" dirty="0"/>
              <a:t>Any input parameters or arguments should be placed within these parentheses. You can also define parameters inside these parentheses.</a:t>
            </a:r>
          </a:p>
          <a:p>
            <a:r>
              <a:rPr lang="en-US" dirty="0"/>
              <a:t>The first statement of a function can be an optional statement - the documentation string of the function or </a:t>
            </a:r>
            <a:r>
              <a:rPr lang="en-US" i="1" dirty="0" err="1"/>
              <a:t>docstring</a:t>
            </a:r>
            <a:r>
              <a:rPr lang="en-US" dirty="0"/>
              <a:t>.</a:t>
            </a:r>
          </a:p>
          <a:p>
            <a:r>
              <a:rPr lang="en-US" dirty="0"/>
              <a:t>The code block within every function starts with a colon (:) and is indented.</a:t>
            </a:r>
          </a:p>
          <a:p>
            <a:r>
              <a:rPr lang="en-US" dirty="0"/>
              <a:t>The statement return [expression] exits a function, optionally passing back an expression to the caller. A return statement with no arguments is the same as return None.</a:t>
            </a:r>
          </a:p>
        </p:txBody>
      </p:sp>
    </p:spTree>
    <p:extLst>
      <p:ext uri="{BB962C8B-B14F-4D97-AF65-F5344CB8AC3E}">
        <p14:creationId xmlns:p14="http://schemas.microsoft.com/office/powerpoint/2010/main" val="3463589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4650" y="1148957"/>
            <a:ext cx="8911687" cy="775093"/>
          </a:xfrm>
        </p:spPr>
        <p:txBody>
          <a:bodyPr>
            <a:normAutofit fontScale="90000"/>
          </a:bodyPr>
          <a:lstStyle/>
          <a:p>
            <a:r>
              <a:rPr lang="fr-FR" b="1" dirty="0" err="1" smtClean="0"/>
              <a:t>Calling</a:t>
            </a:r>
            <a:r>
              <a:rPr lang="fr-FR" b="1" dirty="0" smtClean="0"/>
              <a:t> a </a:t>
            </a:r>
            <a:r>
              <a:rPr lang="fr-FR" b="1" dirty="0" err="1" smtClean="0"/>
              <a:t>Function</a:t>
            </a:r>
            <a:r>
              <a:rPr lang="fr-FR" b="1" dirty="0"/>
              <a:t/>
            </a:r>
            <a:br>
              <a:rPr lang="fr-FR" b="1" dirty="0"/>
            </a:b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Once the basic structure of a function is finalized, you can execute it by calling it from another function or directly from the Python prompt. Following is the example to call </a:t>
            </a:r>
            <a:r>
              <a:rPr lang="en-US" dirty="0" smtClean="0"/>
              <a:t>function </a:t>
            </a:r>
          </a:p>
          <a:p>
            <a:pPr marL="0" indent="0">
              <a:buNone/>
            </a:pPr>
            <a:r>
              <a:rPr lang="en-US" dirty="0" smtClean="0"/>
              <a:t>Ex.</a:t>
            </a:r>
          </a:p>
          <a:p>
            <a:pPr marL="0" indent="0">
              <a:buNone/>
            </a:pPr>
            <a:r>
              <a:rPr lang="en-US" altLang="zh-CN" dirty="0" err="1"/>
              <a:t>d</a:t>
            </a:r>
            <a:r>
              <a:rPr lang="en-US" dirty="0" err="1" smtClean="0"/>
              <a:t>ef</a:t>
            </a:r>
            <a:r>
              <a:rPr lang="en-US" dirty="0" smtClean="0"/>
              <a:t> </a:t>
            </a:r>
            <a:r>
              <a:rPr lang="en-US" dirty="0" err="1" smtClean="0"/>
              <a:t>printme</a:t>
            </a:r>
            <a:r>
              <a:rPr lang="en-US" dirty="0" smtClean="0"/>
              <a:t>(</a:t>
            </a:r>
            <a:r>
              <a:rPr lang="en-US" dirty="0" err="1" smtClean="0"/>
              <a:t>str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print(</a:t>
            </a:r>
            <a:r>
              <a:rPr lang="en-US" dirty="0" err="1" smtClean="0"/>
              <a:t>str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altLang="zh-CN" dirty="0" err="1"/>
              <a:t>p</a:t>
            </a:r>
            <a:r>
              <a:rPr lang="en-US" dirty="0" err="1" smtClean="0"/>
              <a:t>rintme</a:t>
            </a:r>
            <a:r>
              <a:rPr lang="en-US" dirty="0" smtClean="0"/>
              <a:t>(“hello world”)</a:t>
            </a:r>
          </a:p>
          <a:p>
            <a:pPr marL="0" indent="0">
              <a:buNone/>
            </a:pPr>
            <a:r>
              <a:rPr lang="en-US" altLang="zh-CN" dirty="0" err="1"/>
              <a:t>p</a:t>
            </a:r>
            <a:r>
              <a:rPr lang="en-US" dirty="0" err="1" smtClean="0"/>
              <a:t>rintme</a:t>
            </a:r>
            <a:r>
              <a:rPr lang="en-US" dirty="0" smtClean="0"/>
              <a:t>(“test”)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463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216246"/>
            <a:ext cx="8911687" cy="775093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Module</a:t>
            </a:r>
            <a:r>
              <a:rPr lang="fr-FR" b="1" dirty="0"/>
              <a:t/>
            </a:r>
            <a:br>
              <a:rPr lang="fr-FR" b="1" dirty="0"/>
            </a:b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module is a file consisting of Python code. A module can define functions, </a:t>
            </a:r>
            <a:r>
              <a:rPr lang="en-US" dirty="0" smtClean="0"/>
              <a:t>classes </a:t>
            </a:r>
            <a:r>
              <a:rPr lang="en-US" dirty="0"/>
              <a:t>and variables. A module can also include runnable code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fr-FR" dirty="0"/>
              <a:t>The </a:t>
            </a:r>
            <a:r>
              <a:rPr lang="fr-FR" i="1" dirty="0"/>
              <a:t>import</a:t>
            </a:r>
            <a:r>
              <a:rPr lang="fr-FR" dirty="0"/>
              <a:t> </a:t>
            </a:r>
            <a:r>
              <a:rPr lang="fr-FR" dirty="0" err="1"/>
              <a:t>Statement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The </a:t>
            </a:r>
            <a:r>
              <a:rPr lang="fr-FR" i="1" dirty="0" err="1"/>
              <a:t>from</a:t>
            </a:r>
            <a:r>
              <a:rPr lang="fr-FR" i="1" dirty="0"/>
              <a:t>...import *</a:t>
            </a:r>
            <a:r>
              <a:rPr lang="fr-FR" dirty="0"/>
              <a:t> </a:t>
            </a:r>
            <a:r>
              <a:rPr lang="fr-FR" dirty="0" err="1"/>
              <a:t>Statement</a:t>
            </a:r>
            <a:r>
              <a:rPr lang="fr-FR" dirty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400" dirty="0" smtClean="0"/>
              <a:t>a.py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err="1" smtClean="0"/>
              <a:t>def</a:t>
            </a:r>
            <a:r>
              <a:rPr lang="en-US" sz="1400" dirty="0" smtClean="0"/>
              <a:t> </a:t>
            </a:r>
            <a:r>
              <a:rPr lang="en-US" sz="1400" dirty="0" err="1" smtClean="0"/>
              <a:t>printeme</a:t>
            </a:r>
            <a:r>
              <a:rPr lang="en-US" sz="1400" dirty="0" smtClean="0"/>
              <a:t>(</a:t>
            </a:r>
            <a:r>
              <a:rPr lang="en-US" sz="1400" dirty="0" err="1" smtClean="0"/>
              <a:t>str</a:t>
            </a:r>
            <a:r>
              <a:rPr lang="en-US" sz="1400" dirty="0" smtClean="0"/>
              <a:t>):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print(</a:t>
            </a:r>
            <a:r>
              <a:rPr lang="en-US" sz="1400" dirty="0" err="1" smtClean="0"/>
              <a:t>str</a:t>
            </a:r>
            <a:r>
              <a:rPr lang="en-US" sz="1400" dirty="0" smtClean="0"/>
              <a:t>)</a:t>
            </a:r>
          </a:p>
          <a:p>
            <a:pPr marL="0" indent="0">
              <a:buNone/>
            </a:pPr>
            <a:r>
              <a:rPr lang="en-US" sz="1400" dirty="0" smtClean="0"/>
              <a:t>b.py</a:t>
            </a:r>
          </a:p>
          <a:p>
            <a:pPr marL="0" indent="0">
              <a:buNone/>
            </a:pPr>
            <a:r>
              <a:rPr lang="en-US" sz="1400" dirty="0" smtClean="0"/>
              <a:t> from a import </a:t>
            </a:r>
            <a:r>
              <a:rPr lang="en-US" sz="1400" dirty="0" err="1" smtClean="0"/>
              <a:t>printme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 smtClean="0"/>
              <a:t>printme</a:t>
            </a:r>
            <a:r>
              <a:rPr lang="en-US" sz="1400" dirty="0" smtClean="0"/>
              <a:t>(“method from a file”)</a:t>
            </a:r>
          </a:p>
        </p:txBody>
      </p:sp>
    </p:spTree>
    <p:extLst>
      <p:ext uri="{BB962C8B-B14F-4D97-AF65-F5344CB8AC3E}">
        <p14:creationId xmlns:p14="http://schemas.microsoft.com/office/powerpoint/2010/main" val="291432311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1690</TotalTime>
  <Words>1042</Words>
  <Application>Microsoft Macintosh PowerPoint</Application>
  <PresentationFormat>Widescreen</PresentationFormat>
  <Paragraphs>191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Century Gothic</vt:lpstr>
      <vt:lpstr>Wingdings 3</vt:lpstr>
      <vt:lpstr>幼圆</vt:lpstr>
      <vt:lpstr>Arial</vt:lpstr>
      <vt:lpstr>Wisp</vt:lpstr>
      <vt:lpstr>Variable Types  </vt:lpstr>
      <vt:lpstr>Data Type conversion &amp; built-in functions  </vt:lpstr>
      <vt:lpstr>Decision Making  </vt:lpstr>
      <vt:lpstr>Loop  </vt:lpstr>
      <vt:lpstr>Loop Control statement  </vt:lpstr>
      <vt:lpstr>Function </vt:lpstr>
      <vt:lpstr>Defining a Function  </vt:lpstr>
      <vt:lpstr>Calling a Function  </vt:lpstr>
      <vt:lpstr>Module  </vt:lpstr>
      <vt:lpstr>Locating Modules   </vt:lpstr>
      <vt:lpstr>Function __main__  </vt:lpstr>
      <vt:lpstr>Python Object Oriented   </vt:lpstr>
      <vt:lpstr>Creating Classes    </vt:lpstr>
      <vt:lpstr>Base Overloading Methods - Object   </vt:lpstr>
      <vt:lpstr>Class Inheritance     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Charles Cao</dc:creator>
  <cp:lastModifiedBy>Charles Cao</cp:lastModifiedBy>
  <cp:revision>114</cp:revision>
  <dcterms:created xsi:type="dcterms:W3CDTF">2017-09-05T02:12:52Z</dcterms:created>
  <dcterms:modified xsi:type="dcterms:W3CDTF">2017-11-20T05:55:49Z</dcterms:modified>
</cp:coreProperties>
</file>