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62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61" r:id="rId14"/>
    <p:sldId id="256" r:id="rId15"/>
    <p:sldId id="258" r:id="rId16"/>
    <p:sldId id="257" r:id="rId17"/>
    <p:sldId id="263" r:id="rId18"/>
    <p:sldId id="265" r:id="rId19"/>
    <p:sldId id="264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3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971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913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851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8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8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3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aucelabs.com/resources/articles/selenium-tips-css-selectors" TargetMode="External"/><Relationship Id="rId2" Type="http://schemas.openxmlformats.org/officeDocument/2006/relationships/hyperlink" Target="https://www.w3schools.com/cssref/tryse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olsqa.com/cucumber/data-driven-testing-using-examples-keywor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sites.google.com/a/chromium.org/chromedriver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" TargetMode="External"/><Relationship Id="rId2" Type="http://schemas.openxmlformats.org/officeDocument/2006/relationships/hyperlink" Target="https://pypi.python.org/pypi/robotframework#id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pi.python.org/pypi/robotframework#id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s://pypi.python.org/pypi/robotframework" TargetMode="External"/><Relationship Id="rId4" Type="http://schemas.openxmlformats.org/officeDocument/2006/relationships/hyperlink" Target="http://pip-installer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ons.mozilla.org/en-US/firefox/addon/selenium-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3D1B-7360-F24E-B94B-D3D094D1B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B948-F771-7A48-BA76-7802961E8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Nebula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9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Relative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4098" name="Picture 2" descr="XPath in Selenium: Complete Gui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1" y="2479745"/>
            <a:ext cx="6348413" cy="324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96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https://www.w3schools.com/cssref/trysel.asp</a:t>
            </a:r>
            <a:endParaRPr lang="en-US" dirty="0"/>
          </a:p>
          <a:p>
            <a:r>
              <a:rPr lang="en-US" dirty="0">
                <a:hlinkClick r:id="rId3"/>
              </a:rPr>
              <a:t>https://saucelabs.com/resources/articles/selenium-tips-css-selectors</a:t>
            </a:r>
            <a:endParaRPr lang="en-US" dirty="0"/>
          </a:p>
          <a:p>
            <a:r>
              <a:rPr lang="en-US" dirty="0">
                <a:hlinkClick r:id="rId4"/>
              </a:rPr>
              <a:t>http://toolsqa.com/cucumber/data-driven-testing-using-examples-keyword/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AF3-E2AB-064A-913B-46A2FB2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Install</a:t>
            </a:r>
            <a:r>
              <a:rPr lang="zh-Hans" altLang="en-US" dirty="0"/>
              <a:t> </a:t>
            </a:r>
            <a:r>
              <a:rPr lang="en-US" altLang="zh-Hans" dirty="0"/>
              <a:t>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9D5C-7EFE-CB4C-9FE0-A63C7738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p</a:t>
            </a:r>
            <a:r>
              <a:rPr lang="en-CA" dirty="0" err="1"/>
              <a:t>ip</a:t>
            </a:r>
            <a:r>
              <a:rPr lang="en-US" altLang="zh-Hans" dirty="0"/>
              <a:t>3</a:t>
            </a:r>
            <a:r>
              <a:rPr lang="zh-Hans" altLang="en-US" dirty="0"/>
              <a:t> </a:t>
            </a:r>
            <a:r>
              <a:rPr lang="en-CA" dirty="0"/>
              <a:t>install</a:t>
            </a:r>
            <a:r>
              <a:rPr lang="zh-Hans" altLang="en-US" dirty="0"/>
              <a:t> </a:t>
            </a:r>
            <a:r>
              <a:rPr lang="en-CA" dirty="0"/>
              <a:t>selenium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1E95-DDED-E74C-8DA7-88342AE7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Drivers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79406-281D-8C4F-A76C-901D6E3AB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450" y="3305810"/>
          <a:ext cx="8761413" cy="1737360"/>
        </p:xfrm>
        <a:graphic>
          <a:graphicData uri="http://schemas.openxmlformats.org/drawingml/2006/table">
            <a:tbl>
              <a:tblPr/>
              <a:tblGrid>
                <a:gridCol w="1401826">
                  <a:extLst>
                    <a:ext uri="{9D8B030D-6E8A-4147-A177-3AD203B41FA5}">
                      <a16:colId xmlns:a16="http://schemas.microsoft.com/office/drawing/2014/main" val="1081643663"/>
                    </a:ext>
                  </a:extLst>
                </a:gridCol>
                <a:gridCol w="7359587">
                  <a:extLst>
                    <a:ext uri="{9D8B030D-6E8A-4147-A177-3AD203B41FA5}">
                      <a16:colId xmlns:a16="http://schemas.microsoft.com/office/drawing/2014/main" val="3417471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Chrome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2"/>
                        </a:rPr>
                        <a:t>https://sites.google.com/a/chromium.org/chromedriver/downloads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77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Edge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https://developer.microsoft.com/en-us/microsoft-edge/tools/webdriver/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84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Firefox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hlinkClick r:id="rId4"/>
                        </a:rPr>
                        <a:t>https://github.com/mozilla/geckodriver/releases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27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Safari</a:t>
                      </a:r>
                      <a:r>
                        <a:rPr lang="en-CA"/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/>
                        </a:rPr>
                        <a:t>https://webkit.org/blog/6900/webdriver-support-in-safari-10/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444334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5"/>
            <a:extLst>
              <a:ext uri="{FF2B5EF4-FFF2-40B4-BE49-F238E27FC236}">
                <a16:creationId xmlns:a16="http://schemas.microsoft.com/office/drawing/2014/main" id="{82081951-29DA-3E4D-9FB6-A0A5308F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761-89A2-C34D-9C6D-6ED3C4D9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" dirty="0"/>
              <a:t>Robot</a:t>
            </a:r>
            <a:r>
              <a:rPr lang="zh-Hans" altLang="en-US" dirty="0"/>
              <a:t> </a:t>
            </a:r>
            <a:r>
              <a:rPr lang="en-US" altLang="zh-Hans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FF666-8553-5E46-801D-266845523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ans" dirty="0" err="1"/>
              <a:t>ccao@nebula-ai.com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32-6E4F-B44E-A1DC-7DC9FE8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Introduction</a:t>
            </a:r>
            <a:br>
              <a:rPr lang="en-C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EED-1386-2249-8FDA-1BBD6E63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Robot </a:t>
            </a:r>
            <a:r>
              <a:rPr lang="en-CA" dirty="0" err="1">
                <a:hlinkClick r:id="rId3"/>
              </a:rPr>
              <a:t>Framework</a:t>
            </a:r>
            <a:r>
              <a:rPr lang="en-CA" dirty="0" err="1"/>
              <a:t>is</a:t>
            </a:r>
            <a:r>
              <a:rPr lang="en-CA" dirty="0"/>
              <a:t> a generic open source </a:t>
            </a:r>
            <a:r>
              <a:rPr lang="en-CA" dirty="0" err="1"/>
              <a:t>testautomation</a:t>
            </a:r>
            <a:r>
              <a:rPr lang="en-CA" dirty="0"/>
              <a:t> framework for acceptance testing and acceptance test-</a:t>
            </a:r>
            <a:r>
              <a:rPr lang="en-CA" dirty="0" err="1"/>
              <a:t>drivendevelopment</a:t>
            </a:r>
            <a:r>
              <a:rPr lang="en-CA" dirty="0"/>
              <a:t> (ATDD). It has easy-to-use tabular test data syntax and it </a:t>
            </a:r>
            <a:r>
              <a:rPr lang="en-CA" dirty="0" err="1"/>
              <a:t>utilizesthe</a:t>
            </a:r>
            <a:r>
              <a:rPr lang="en-CA" dirty="0"/>
              <a:t> keyword-driven testing approach. Its testing capabilities can be </a:t>
            </a:r>
            <a:r>
              <a:rPr lang="en-CA" dirty="0" err="1"/>
              <a:t>extendedby</a:t>
            </a:r>
            <a:r>
              <a:rPr lang="en-CA" dirty="0"/>
              <a:t> test libraries implemented either with Python or Java, and users can </a:t>
            </a:r>
            <a:r>
              <a:rPr lang="en-CA" dirty="0" err="1"/>
              <a:t>createnew</a:t>
            </a:r>
            <a:r>
              <a:rPr lang="en-CA" dirty="0"/>
              <a:t> higher-level keywords from existing ones using the same syntax that is </a:t>
            </a:r>
            <a:r>
              <a:rPr lang="en-CA" dirty="0" err="1"/>
              <a:t>usedfor</a:t>
            </a:r>
            <a:r>
              <a:rPr lang="en-CA" dirty="0"/>
              <a:t> creating test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9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7729-1F66-F64C-8DFE-6EDBD9B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2"/>
              </a:rPr>
              <a:t>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ABAA-FDA4-B845-BAD4-EBFE39CB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already </a:t>
            </a:r>
            <a:r>
              <a:rPr lang="en-CA" dirty="0" err="1"/>
              <a:t>have</a:t>
            </a:r>
            <a:r>
              <a:rPr lang="en-CA" dirty="0" err="1">
                <a:hlinkClick r:id="rId3"/>
              </a:rPr>
              <a:t>Python</a:t>
            </a:r>
            <a:r>
              <a:rPr lang="en-CA" dirty="0" err="1"/>
              <a:t>with</a:t>
            </a:r>
            <a:r>
              <a:rPr lang="en-CA" dirty="0" err="1">
                <a:hlinkClick r:id="rId4"/>
              </a:rPr>
              <a:t>pip</a:t>
            </a:r>
            <a:r>
              <a:rPr lang="en-CA" dirty="0" err="1"/>
              <a:t>installed,you</a:t>
            </a:r>
            <a:r>
              <a:rPr lang="en-CA" dirty="0"/>
              <a:t> can simply run:</a:t>
            </a:r>
          </a:p>
          <a:p>
            <a:pPr lvl="1"/>
            <a:r>
              <a:rPr lang="en-CA" dirty="0"/>
              <a:t>pip</a:t>
            </a:r>
            <a:r>
              <a:rPr lang="en-US" altLang="zh-Hans" dirty="0"/>
              <a:t>3</a:t>
            </a:r>
            <a:r>
              <a:rPr lang="en-CA" dirty="0"/>
              <a:t> install </a:t>
            </a:r>
            <a:r>
              <a:rPr lang="en-CA" dirty="0" err="1"/>
              <a:t>robotframework</a:t>
            </a:r>
            <a:endParaRPr lang="en-CA" dirty="0"/>
          </a:p>
          <a:p>
            <a:r>
              <a:rPr lang="en-CA" dirty="0"/>
              <a:t>Alternatively you can get Robot Framework source code by downloading the </a:t>
            </a:r>
            <a:r>
              <a:rPr lang="en-CA" dirty="0" err="1"/>
              <a:t>sourcedistribution</a:t>
            </a:r>
            <a:r>
              <a:rPr lang="en-CA" dirty="0"/>
              <a:t> </a:t>
            </a:r>
            <a:r>
              <a:rPr lang="en-CA" dirty="0" err="1"/>
              <a:t>from</a:t>
            </a:r>
            <a:r>
              <a:rPr lang="en-CA" dirty="0" err="1">
                <a:hlinkClick r:id="rId5"/>
              </a:rPr>
              <a:t>PyPI</a:t>
            </a:r>
            <a:r>
              <a:rPr lang="en-CA" dirty="0" err="1"/>
              <a:t>and</a:t>
            </a:r>
            <a:r>
              <a:rPr lang="en-CA" dirty="0"/>
              <a:t> extracting it, or by cloning the project </a:t>
            </a:r>
            <a:r>
              <a:rPr lang="en-CA" dirty="0" err="1"/>
              <a:t>repositoryfrom</a:t>
            </a:r>
            <a:r>
              <a:rPr lang="en-CA" dirty="0" err="1">
                <a:hlinkClick r:id="rId6"/>
              </a:rPr>
              <a:t>GitHub</a:t>
            </a:r>
            <a:r>
              <a:rPr lang="en-CA" dirty="0"/>
              <a:t>. After that you can install the framework with:</a:t>
            </a:r>
          </a:p>
          <a:p>
            <a:pPr lvl="1"/>
            <a:r>
              <a:rPr lang="en-CA" dirty="0"/>
              <a:t>python </a:t>
            </a:r>
            <a:r>
              <a:rPr lang="en-CA" dirty="0" err="1"/>
              <a:t>setup.py</a:t>
            </a:r>
            <a:r>
              <a:rPr lang="en-CA" dirty="0"/>
              <a:t>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D1F7-9217-074E-807C-23A6181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EC12-043C-6940-8402-EC810B22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ip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A" dirty="0"/>
              <a:t>install robotframework-selenium2screenshots</a:t>
            </a:r>
          </a:p>
          <a:p>
            <a:r>
              <a:rPr lang="en-US" dirty="0"/>
              <a:t>pip3 install </a:t>
            </a:r>
            <a:r>
              <a:rPr lang="en-US" dirty="0" err="1"/>
              <a:t>SeleniumLibrary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884-4B06-7D40-83FC-11B16F0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/>
              <a:t>tags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6568-EC37-1349-A8C2-B4103650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</a:t>
            </a:r>
            <a:r>
              <a:rPr lang="en-US" altLang="zh-CN" dirty="0"/>
              <a:t>--</a:t>
            </a:r>
            <a:r>
              <a:rPr lang="en-CA" dirty="0"/>
              <a:t>variable</a:t>
            </a:r>
            <a:r>
              <a:rPr lang="zh-CN" altLang="en-US" dirty="0"/>
              <a:t> </a:t>
            </a:r>
            <a:r>
              <a:rPr lang="en-CA" dirty="0"/>
              <a:t>BROWSER:IE</a:t>
            </a:r>
            <a:r>
              <a:rPr lang="zh-CN" altLang="en-US" dirty="0"/>
              <a:t>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271-EDF5-AA42-9950-D02A947C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DFBB-A4E7-0943-8BA7-2B5FB6A0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pybot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'Functional Test' </a:t>
            </a:r>
            <a:r>
              <a:rPr lang="en-US" dirty="0" err="1"/>
              <a:t>facebook.robot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Test Automation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CSS selector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665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3EFF-F299-6841-81F4-2C9579E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00FF-058B-584C-A0B6-57BA42EB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</a:t>
            </a:r>
            <a:r>
              <a:rPr lang="en-CA" dirty="0" err="1"/>
              <a:t>tests.robotrobot</a:t>
            </a:r>
            <a:r>
              <a:rPr lang="en-CA" dirty="0"/>
              <a:t> --variable </a:t>
            </a:r>
            <a:r>
              <a:rPr lang="en-CA" dirty="0" err="1"/>
              <a:t>HOST:example.com</a:t>
            </a:r>
            <a:r>
              <a:rPr lang="en-CA" dirty="0"/>
              <a:t> --</a:t>
            </a:r>
            <a:r>
              <a:rPr lang="en-CA" dirty="0" err="1"/>
              <a:t>outputdir</a:t>
            </a:r>
            <a:r>
              <a:rPr lang="en-CA" dirty="0"/>
              <a:t> results path/to/tests/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6A6C-2F81-244D-89FC-E7F9FB44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Selenium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545E9D-20A2-854F-8801-26D979D5C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1574733"/>
            <a:ext cx="5736431" cy="42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</a:t>
            </a:r>
            <a:br>
              <a:rPr lang="en-US" altLang="x-non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x-none" dirty="0"/>
              <a:t>Selenium is a robust set of tools that supports rapid development of test automation for web-based applications.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provides a rich set of testing functions specifically geared to the needs of testing of a web application. </a:t>
            </a:r>
          </a:p>
          <a:p>
            <a:pPr algn="just">
              <a:lnSpc>
                <a:spcPct val="90000"/>
              </a:lnSpc>
            </a:pPr>
            <a:r>
              <a:rPr lang="en-US" altLang="x-none" dirty="0"/>
              <a:t>Selenium operations are highly flexible, allowing many options for locating UI elements and comparing expected test results against actual application behavior.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Selenium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Supports Cross Browser Testing. The Selenium tests can be run on multiple browsers.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Allows scripting in several languages like Java, C#, PHP and Python.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Assertion statements provide an efficient way of comparing expected and actual results.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Inbuilt reporting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x-none" dirty="0"/>
              <a:t>Selenium IDE is an integrated development environment for Selenium tests.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is implemented as a Firefox extension, and allows you to record, edit, and replay the test in </a:t>
            </a:r>
            <a:r>
              <a:rPr lang="en-US" altLang="x-none" dirty="0" err="1"/>
              <a:t>firefox</a:t>
            </a:r>
            <a:endParaRPr lang="en-US" altLang="x-none" dirty="0"/>
          </a:p>
          <a:p>
            <a:pPr algn="just">
              <a:lnSpc>
                <a:spcPct val="80000"/>
              </a:lnSpc>
            </a:pPr>
            <a:r>
              <a:rPr lang="en-US" altLang="x-none" dirty="0"/>
              <a:t>Selenium IDE allows you to save tests as HTML, Java, Ruby scripts, or any other format </a:t>
            </a:r>
          </a:p>
          <a:p>
            <a:pPr algn="just">
              <a:lnSpc>
                <a:spcPct val="80000"/>
              </a:lnSpc>
            </a:pPr>
            <a:r>
              <a:rPr lang="en-US" altLang="x-none" dirty="0"/>
              <a:t>It allows you to automatically add assertions to all the pages.</a:t>
            </a:r>
          </a:p>
          <a:p>
            <a:r>
              <a:rPr lang="en-US" dirty="0">
                <a:hlinkClick r:id="rId2"/>
              </a:rPr>
              <a:t>https://addons.mozilla.org/en-US/firefox/addon/selenium-ide/</a:t>
            </a:r>
            <a:endParaRPr lang="en-US" dirty="0"/>
          </a:p>
          <a:p>
            <a:r>
              <a:rPr lang="en-US" altLang="zh-CN" dirty="0"/>
              <a:t>firebug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XPath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779673"/>
            <a:ext cx="6348413" cy="2643269"/>
          </a:xfrm>
        </p:spPr>
      </p:pic>
    </p:spTree>
    <p:extLst>
      <p:ext uri="{BB962C8B-B14F-4D97-AF65-F5344CB8AC3E}">
        <p14:creationId xmlns:p14="http://schemas.microsoft.com/office/powerpoint/2010/main" val="6531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39926" y="1871566"/>
            <a:ext cx="3754233" cy="3133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Xpath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=//</a:t>
            </a:r>
            <a:r>
              <a:rPr lang="en-US" altLang="en-US" sz="1800" dirty="0" err="1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tagname</a:t>
            </a:r>
            <a:r>
              <a:rPr lang="en-US" altLang="en-US" sz="1800" dirty="0">
                <a:solidFill>
                  <a:srgbClr val="333333"/>
                </a:solidFill>
                <a:latin typeface="Arial Unicode MS" panose="020B0604020202020204" pitchFamily="34" charset="-128"/>
                <a:ea typeface="Monaco"/>
              </a:rPr>
              <a:t>[@attribute='value']</a:t>
            </a:r>
            <a:r>
              <a:rPr lang="en-US" altLang="en-US" sz="800" dirty="0"/>
              <a:t>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// :</a:t>
            </a:r>
            <a:r>
              <a:rPr lang="en-CA" dirty="0"/>
              <a:t> Select current node.</a:t>
            </a:r>
          </a:p>
          <a:p>
            <a:r>
              <a:rPr lang="en-CA" b="1" dirty="0" err="1"/>
              <a:t>Tagname</a:t>
            </a:r>
            <a:r>
              <a:rPr lang="en-CA" b="1" dirty="0"/>
              <a:t>: </a:t>
            </a:r>
            <a:r>
              <a:rPr lang="en-CA" dirty="0" err="1"/>
              <a:t>Tagname</a:t>
            </a:r>
            <a:r>
              <a:rPr lang="en-CA" dirty="0"/>
              <a:t> of the particular node.</a:t>
            </a:r>
          </a:p>
          <a:p>
            <a:r>
              <a:rPr lang="en-CA" b="1" dirty="0"/>
              <a:t>@:</a:t>
            </a:r>
            <a:r>
              <a:rPr lang="en-CA" dirty="0"/>
              <a:t> Select attribute.</a:t>
            </a:r>
          </a:p>
          <a:p>
            <a:r>
              <a:rPr lang="en-CA" b="1" dirty="0"/>
              <a:t>Attribute:</a:t>
            </a:r>
            <a:r>
              <a:rPr lang="en-CA" dirty="0"/>
              <a:t> Attribute name of the node.</a:t>
            </a:r>
          </a:p>
          <a:p>
            <a:r>
              <a:rPr lang="en-CA" b="1" dirty="0"/>
              <a:t>Value:</a:t>
            </a:r>
            <a:r>
              <a:rPr lang="en-CA" dirty="0"/>
              <a:t> Value of the attribute.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4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Absolute </a:t>
            </a:r>
            <a:r>
              <a:rPr lang="en-CA" b="1" dirty="0" err="1"/>
              <a:t>xpath</a:t>
            </a:r>
            <a:r>
              <a:rPr lang="en-CA" b="1" dirty="0"/>
              <a:t>:</a:t>
            </a:r>
            <a:endParaRPr lang="en-CA" dirty="0"/>
          </a:p>
        </p:txBody>
      </p:sp>
      <p:pic>
        <p:nvPicPr>
          <p:cNvPr id="3074" name="Picture 2" descr="http://cdn.guru99.com/images/3-2016/032816_0758_XPathinSele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1" y="2460167"/>
            <a:ext cx="6348413" cy="328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540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{45070D63-FE4B-8947-B124-23A22783E7B2}tf10001060</Template>
  <TotalTime>93</TotalTime>
  <Words>514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Unicode MS</vt:lpstr>
      <vt:lpstr>Arial</vt:lpstr>
      <vt:lpstr>Trebuchet MS</vt:lpstr>
      <vt:lpstr>Wingdings 3</vt:lpstr>
      <vt:lpstr>Facet</vt:lpstr>
      <vt:lpstr>Python selenium</vt:lpstr>
      <vt:lpstr>Test Automation Using Selenium</vt:lpstr>
      <vt:lpstr>Selenium</vt:lpstr>
      <vt:lpstr>Selenium </vt:lpstr>
      <vt:lpstr>Selenium Features</vt:lpstr>
      <vt:lpstr>Selenium IDE</vt:lpstr>
      <vt:lpstr>What is XPath</vt:lpstr>
      <vt:lpstr>Xpath=//tagname[@attribute='value'] </vt:lpstr>
      <vt:lpstr>Absolute xpath:</vt:lpstr>
      <vt:lpstr>Relative xpath:</vt:lpstr>
      <vt:lpstr>CSS Selector</vt:lpstr>
      <vt:lpstr>Install selenium</vt:lpstr>
      <vt:lpstr>Drivers</vt:lpstr>
      <vt:lpstr>Robot Framework</vt:lpstr>
      <vt:lpstr>Introduction </vt:lpstr>
      <vt:lpstr>Installation</vt:lpstr>
      <vt:lpstr>PowerPoint Presentation</vt:lpstr>
      <vt:lpstr>Run script with tags</vt:lpstr>
      <vt:lpstr>Run script with tags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</dc:title>
  <dc:creator>Charles Cao</dc:creator>
  <cp:lastModifiedBy>Charles Cao</cp:lastModifiedBy>
  <cp:revision>13</cp:revision>
  <dcterms:created xsi:type="dcterms:W3CDTF">2018-02-07T23:02:41Z</dcterms:created>
  <dcterms:modified xsi:type="dcterms:W3CDTF">2019-05-18T17:56:28Z</dcterms:modified>
</cp:coreProperties>
</file>