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4"/>
  </p:notesMasterIdLst>
  <p:sldIdLst>
    <p:sldId id="286" r:id="rId2"/>
    <p:sldId id="290" r:id="rId3"/>
    <p:sldId id="287" r:id="rId4"/>
    <p:sldId id="288" r:id="rId5"/>
    <p:sldId id="291" r:id="rId6"/>
    <p:sldId id="292" r:id="rId7"/>
    <p:sldId id="293" r:id="rId8"/>
    <p:sldId id="294" r:id="rId9"/>
    <p:sldId id="301" r:id="rId10"/>
    <p:sldId id="302" r:id="rId11"/>
    <p:sldId id="295" r:id="rId12"/>
    <p:sldId id="296" r:id="rId13"/>
    <p:sldId id="297" r:id="rId14"/>
    <p:sldId id="299" r:id="rId15"/>
    <p:sldId id="300" r:id="rId16"/>
    <p:sldId id="306" r:id="rId17"/>
    <p:sldId id="303" r:id="rId18"/>
    <p:sldId id="304" r:id="rId19"/>
    <p:sldId id="307" r:id="rId20"/>
    <p:sldId id="305" r:id="rId21"/>
    <p:sldId id="309" r:id="rId22"/>
    <p:sldId id="30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5D87B5-646E-4B81-A63B-BC4E5ECD720E}">
          <p14:sldIdLst/>
        </p14:section>
        <p14:section name="Untitled Section" id="{C07308BB-FFAB-43AD-955A-3A66396EECC0}">
          <p14:sldIdLst>
            <p14:sldId id="286"/>
            <p14:sldId id="290"/>
            <p14:sldId id="287"/>
            <p14:sldId id="288"/>
            <p14:sldId id="291"/>
            <p14:sldId id="292"/>
            <p14:sldId id="293"/>
            <p14:sldId id="294"/>
            <p14:sldId id="301"/>
            <p14:sldId id="302"/>
            <p14:sldId id="295"/>
            <p14:sldId id="296"/>
            <p14:sldId id="297"/>
            <p14:sldId id="299"/>
            <p14:sldId id="300"/>
            <p14:sldId id="306"/>
            <p14:sldId id="303"/>
            <p14:sldId id="304"/>
            <p14:sldId id="307"/>
            <p14:sldId id="305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7"/>
    <p:restoredTop sz="93761"/>
  </p:normalViewPr>
  <p:slideViewPr>
    <p:cSldViewPr snapToGrid="0" snapToObjects="1">
      <p:cViewPr varScale="1">
        <p:scale>
          <a:sx n="87" d="100"/>
          <a:sy n="87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9A26C-E32A-0842-B5B6-EF949C45430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B3646-101C-0C45-8140-ABF43D63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900" y="5774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Variable Types</a:t>
            </a:r>
            <a:br>
              <a:rPr lang="fr-FR" dirty="0"/>
            </a:b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808254"/>
              </p:ext>
            </p:extLst>
          </p:nvPr>
        </p:nvGraphicFramePr>
        <p:xfrm>
          <a:off x="2124450" y="1484602"/>
          <a:ext cx="89154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long, float, 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counter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 in Python are identified as a contiguous set of characters represented in the quotation marks.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</a:t>
                      </a:r>
                      <a:r>
                        <a:rPr lang="en-US" dirty="0"/>
                        <a:t> = “Hello</a:t>
                      </a:r>
                      <a:r>
                        <a:rPr lang="en-US" baseline="0" dirty="0"/>
                        <a:t> world”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Tuples can be thought of as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read-only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lists. tuples are enclosed in parentheses ( ( )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tuple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5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list contains items separated by commas and enclosed within square brackets ([]).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list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6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Python's dictionaries are kind of hash table type. Dictionaries are enclosed by curly braces ({ })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effectLst/>
                        </a:rPr>
                        <a:t>tinydict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'john','code':6734,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'sales'}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br>
                        <a:rPr lang="fr-FR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7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0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6246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Locating</a:t>
            </a:r>
            <a:r>
              <a:rPr lang="fr-FR" b="1" dirty="0"/>
              <a:t> Modules</a:t>
            </a: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current directory.</a:t>
            </a:r>
          </a:p>
          <a:p>
            <a:r>
              <a:rPr lang="en-US" dirty="0"/>
              <a:t>If the module isn't found, Python then searches each directory in the shell variable PYTHONPATH.</a:t>
            </a:r>
          </a:p>
          <a:p>
            <a:r>
              <a:rPr lang="en-US" dirty="0"/>
              <a:t>If all else fails, Python checks the default path. On UNIX, this default path is normally /</a:t>
            </a:r>
            <a:r>
              <a:rPr lang="en-US" dirty="0" err="1"/>
              <a:t>usr</a:t>
            </a:r>
            <a:r>
              <a:rPr lang="en-US" dirty="0"/>
              <a:t>/local/lib/python/.</a:t>
            </a:r>
          </a:p>
        </p:txBody>
      </p:sp>
    </p:spTree>
    <p:extLst>
      <p:ext uri="{BB962C8B-B14F-4D97-AF65-F5344CB8AC3E}">
        <p14:creationId xmlns:p14="http://schemas.microsoft.com/office/powerpoint/2010/main" val="269551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Function</a:t>
            </a:r>
            <a:r>
              <a:rPr lang="fr-FR" b="1" dirty="0"/>
              <a:t> __main__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__main__ is the name of the scope in which top-level code executes. A module’s __name__ is set equal to '__main__' when read from standard input, a script, or from an interactive prompt.</a:t>
            </a:r>
          </a:p>
          <a:p>
            <a:pPr marL="0" indent="0">
              <a:buNone/>
            </a:pPr>
            <a:r>
              <a:rPr lang="en-US" dirty="0"/>
              <a:t>A module can discover whether or not it is running in the main scope by checking its own __name__, which allows a common idiom for conditionally executing code in a module when it is run as a script or with python -m but not when it is imported:</a:t>
            </a:r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# execute only if run as a script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functionname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635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Python Object </a:t>
            </a:r>
            <a:r>
              <a:rPr lang="fr-FR" b="1" dirty="0" err="1"/>
              <a:t>Oriented</a:t>
            </a: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: A user-defined prototype for an object that defines a set of attributes that characterize any object of the class. The attributes are data members (class variables and instance variables) and methods, accessed via dot notation.</a:t>
            </a:r>
          </a:p>
          <a:p>
            <a:pPr marL="0" indent="0">
              <a:buNone/>
            </a:pPr>
            <a:r>
              <a:rPr lang="en-US" b="1" dirty="0"/>
              <a:t>Class variable:</a:t>
            </a:r>
            <a:r>
              <a:rPr lang="en-US" dirty="0"/>
              <a:t> A variable that is shared by all instances of a class. Class variables are defined within a class but outside any of the class's methods. Class variables are not used as frequently as instance variables are.</a:t>
            </a:r>
          </a:p>
          <a:p>
            <a:pPr marL="0" indent="0">
              <a:buNone/>
            </a:pPr>
            <a:r>
              <a:rPr lang="en-US" b="1" dirty="0"/>
              <a:t>Instance variable:</a:t>
            </a:r>
            <a:r>
              <a:rPr lang="en-US" dirty="0"/>
              <a:t> A variable that is defined inside a method and belongs only to the current instance of a class</a:t>
            </a:r>
          </a:p>
          <a:p>
            <a:pPr marL="0" indent="0">
              <a:buNone/>
            </a:pPr>
            <a:r>
              <a:rPr lang="en-US" b="1" dirty="0"/>
              <a:t>Method :</a:t>
            </a:r>
            <a:r>
              <a:rPr lang="en-US" dirty="0"/>
              <a:t> A special kind of function that is defined in a class definition.</a:t>
            </a:r>
          </a:p>
          <a:p>
            <a:pPr marL="0" indent="0">
              <a:buNone/>
            </a:pPr>
            <a:r>
              <a:rPr lang="en-US" b="1" dirty="0"/>
              <a:t>Instance:</a:t>
            </a:r>
            <a:r>
              <a:rPr lang="en-US" dirty="0"/>
              <a:t> An individual object of a certain class. An object </a:t>
            </a:r>
            <a:r>
              <a:rPr lang="en-US" dirty="0" err="1"/>
              <a:t>obj</a:t>
            </a:r>
            <a:r>
              <a:rPr lang="en-US" dirty="0"/>
              <a:t> that belongs to a class Circle, for example, is an instance of the class Circle.</a:t>
            </a:r>
          </a:p>
          <a:p>
            <a:pPr marL="0" indent="0">
              <a:buNone/>
            </a:pPr>
            <a:r>
              <a:rPr lang="en-US" b="1" dirty="0"/>
              <a:t>Instantiation:</a:t>
            </a:r>
            <a:r>
              <a:rPr lang="en-US" dirty="0"/>
              <a:t> The creation of an instance of a class.</a:t>
            </a:r>
          </a:p>
          <a:p>
            <a:pPr marL="0" indent="0">
              <a:buNone/>
            </a:pPr>
            <a:r>
              <a:rPr lang="en-US" b="1" dirty="0"/>
              <a:t>Object:</a:t>
            </a:r>
            <a:r>
              <a:rPr lang="en-US" dirty="0"/>
              <a:t> A unique instance of a data structure that's defined by its class. An object comprises both data members (class variables and instance variables) and methods.</a:t>
            </a:r>
          </a:p>
        </p:txBody>
      </p:sp>
    </p:spTree>
    <p:extLst>
      <p:ext uri="{BB962C8B-B14F-4D97-AF65-F5344CB8AC3E}">
        <p14:creationId xmlns:p14="http://schemas.microsoft.com/office/powerpoint/2010/main" val="116593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Creating</a:t>
            </a:r>
            <a:r>
              <a:rPr lang="fr-FR" dirty="0"/>
              <a:t> Classes</a:t>
            </a:r>
            <a:br>
              <a:rPr lang="fr-FR" dirty="0"/>
            </a:b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class Person: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__name= 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__age =0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def __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__(self, name):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self.__name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name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def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getName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return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self.__name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__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return "name: %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s"%self.__name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first method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__()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is a special method, which is called class constructor or initialization method that Python calls when you create a new instance of this class.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Python adds the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argument to the method; you do not need to include it when you call the methods.</a:t>
            </a:r>
          </a:p>
        </p:txBody>
      </p:sp>
    </p:spTree>
    <p:extLst>
      <p:ext uri="{BB962C8B-B14F-4D97-AF65-F5344CB8AC3E}">
        <p14:creationId xmlns:p14="http://schemas.microsoft.com/office/powerpoint/2010/main" val="306405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Base </a:t>
            </a:r>
            <a:r>
              <a:rPr lang="fr-FR" b="1" dirty="0" err="1"/>
              <a:t>Overloading</a:t>
            </a:r>
            <a:r>
              <a:rPr lang="fr-FR" b="1" dirty="0"/>
              <a:t> </a:t>
            </a:r>
            <a:r>
              <a:rPr lang="fr-FR" b="1" dirty="0" err="1"/>
              <a:t>Methods</a:t>
            </a:r>
            <a:r>
              <a:rPr lang="fr-FR" b="1" dirty="0"/>
              <a:t> - Object</a:t>
            </a: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938485"/>
              </p:ext>
            </p:extLst>
          </p:nvPr>
        </p:nvGraphicFramePr>
        <p:xfrm>
          <a:off x="1543050" y="1222982"/>
          <a:ext cx="1004553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( self [,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...]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 (with any optional arguments)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Destructor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Evaluatable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Printable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( self, x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59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1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Inheritance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starting from scratch, you can create a class by deriving it from a preexisting class by listing the parent class in parentheses after the new class name.</a:t>
            </a:r>
          </a:p>
          <a:p>
            <a:r>
              <a:rPr lang="en-US" dirty="0"/>
              <a:t>The child class inherits the attributes of its parent class, and you can use those attributes as if they were defined in the child class. A child class can also override data members and methods from the parent.</a:t>
            </a:r>
          </a:p>
          <a:p>
            <a:r>
              <a:rPr lang="en-US" dirty="0"/>
              <a:t>Example:</a:t>
            </a:r>
          </a:p>
          <a:p>
            <a:r>
              <a:rPr lang="en-US" sz="1400" dirty="0"/>
              <a:t> class Parent: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parentAttr</a:t>
            </a:r>
            <a:r>
              <a:rPr lang="en-US" sz="1400" dirty="0"/>
              <a:t> = 100</a:t>
            </a:r>
          </a:p>
          <a:p>
            <a:pPr marL="0" indent="0">
              <a:buNone/>
            </a:pPr>
            <a:r>
              <a:rPr lang="en-US" sz="1400" dirty="0"/>
              <a:t>   		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			print "Calling parent constructor“</a:t>
            </a:r>
          </a:p>
          <a:p>
            <a:pPr marL="0" indent="0">
              <a:buNone/>
            </a:pPr>
            <a:r>
              <a:rPr lang="en-US" sz="1400" dirty="0"/>
              <a:t>       class Child (Parent):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			print "Calling child constructor"</a:t>
            </a:r>
          </a:p>
        </p:txBody>
      </p:sp>
    </p:spTree>
    <p:extLst>
      <p:ext uri="{BB962C8B-B14F-4D97-AF65-F5344CB8AC3E}">
        <p14:creationId xmlns:p14="http://schemas.microsoft.com/office/powerpoint/2010/main" val="26197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83EE-C5FC-5F42-B488-26666DBA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8AB73-43E5-6B4F-9656-0D0196D8F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						----</a:t>
            </a:r>
            <a:r>
              <a:rPr lang="en-CA" dirty="0" err="1"/>
              <a:t>unittest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8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93D6-31A6-DF43-9D7E-7D4BAF7C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259C-F206-4045-B836-D897F158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1" dirty="0"/>
              <a:t>def </a:t>
            </a:r>
            <a:r>
              <a:rPr lang="en-CA" dirty="0" err="1"/>
              <a:t>gass_sum</a:t>
            </a:r>
            <a:r>
              <a:rPr lang="en-CA" dirty="0"/>
              <a:t>(count=100):</a:t>
            </a:r>
            <a:br>
              <a:rPr lang="en-CA" dirty="0"/>
            </a:br>
            <a:r>
              <a:rPr lang="en-CA" dirty="0"/>
              <a:t>    </a:t>
            </a:r>
            <a:r>
              <a:rPr lang="en-CA" b="1" dirty="0"/>
              <a:t>if </a:t>
            </a:r>
            <a:r>
              <a:rPr lang="en-CA" dirty="0"/>
              <a:t>type(count).__name__ != </a:t>
            </a:r>
            <a:r>
              <a:rPr lang="en-CA" b="1" dirty="0"/>
              <a:t>'</a:t>
            </a:r>
            <a:r>
              <a:rPr lang="en-CA" b="1" dirty="0" err="1"/>
              <a:t>int</a:t>
            </a:r>
            <a:r>
              <a:rPr lang="en-CA" b="1" dirty="0"/>
              <a:t>'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</a:t>
            </a:r>
            <a:r>
              <a:rPr lang="en-CA" b="1" dirty="0"/>
              <a:t>return "</a:t>
            </a:r>
            <a:r>
              <a:rPr lang="en-CA" b="1" dirty="0" err="1"/>
              <a:t>Error,type</a:t>
            </a:r>
            <a:r>
              <a:rPr lang="en-CA" b="1" dirty="0"/>
              <a:t> not supported"</a:t>
            </a:r>
            <a:br>
              <a:rPr lang="en-CA" b="1" dirty="0"/>
            </a:br>
            <a:r>
              <a:rPr lang="en-CA" b="1" dirty="0"/>
              <a:t>    </a:t>
            </a:r>
            <a:r>
              <a:rPr lang="en-CA" dirty="0"/>
              <a:t>sum = 0</a:t>
            </a:r>
            <a:br>
              <a:rPr lang="en-CA" dirty="0"/>
            </a:br>
            <a:r>
              <a:rPr lang="en-CA" dirty="0"/>
              <a:t>    </a:t>
            </a:r>
            <a:r>
              <a:rPr lang="en-CA" b="1" dirty="0"/>
              <a:t>for </a:t>
            </a:r>
            <a:r>
              <a:rPr lang="en-CA" dirty="0"/>
              <a:t>x </a:t>
            </a:r>
            <a:r>
              <a:rPr lang="en-CA" b="1" dirty="0"/>
              <a:t>in </a:t>
            </a:r>
            <a:r>
              <a:rPr lang="en-CA" dirty="0"/>
              <a:t>range(count):</a:t>
            </a:r>
            <a:br>
              <a:rPr lang="en-CA" dirty="0"/>
            </a:br>
            <a:r>
              <a:rPr lang="en-CA" dirty="0"/>
              <a:t>        </a:t>
            </a:r>
            <a:r>
              <a:rPr lang="en-CA" i="1" dirty="0"/>
              <a:t># </a:t>
            </a:r>
            <a:r>
              <a:rPr lang="en-CA" i="1" dirty="0" err="1"/>
              <a:t>tmp</a:t>
            </a:r>
            <a:r>
              <a:rPr lang="en-CA" i="1" dirty="0"/>
              <a:t> is the temperate value of </a:t>
            </a:r>
            <a:r>
              <a:rPr lang="en-CA" i="1" dirty="0" err="1"/>
              <a:t>th</a:t>
            </a:r>
            <a:r>
              <a:rPr lang="en-CA" i="1" dirty="0"/>
              <a:t> x+1.</a:t>
            </a:r>
            <a:br>
              <a:rPr lang="en-CA" i="1" dirty="0"/>
            </a:br>
            <a:r>
              <a:rPr lang="en-CA" i="1" dirty="0"/>
              <a:t>        # e.g. when x = 0, </a:t>
            </a:r>
            <a:r>
              <a:rPr lang="en-CA" i="1" dirty="0" err="1"/>
              <a:t>tmp</a:t>
            </a:r>
            <a:r>
              <a:rPr lang="en-CA" i="1" dirty="0"/>
              <a:t> should be 1</a:t>
            </a:r>
            <a:br>
              <a:rPr lang="en-CA" i="1" dirty="0"/>
            </a:br>
            <a:r>
              <a:rPr lang="en-CA" i="1" dirty="0"/>
              <a:t>        </a:t>
            </a:r>
            <a:r>
              <a:rPr lang="en-CA" dirty="0" err="1"/>
              <a:t>tmp</a:t>
            </a:r>
            <a:r>
              <a:rPr lang="en-CA" dirty="0"/>
              <a:t> = x + 1</a:t>
            </a:r>
            <a:br>
              <a:rPr lang="en-CA" dirty="0"/>
            </a:br>
            <a:r>
              <a:rPr lang="en-CA" dirty="0"/>
              <a:t>        sum += </a:t>
            </a:r>
            <a:r>
              <a:rPr lang="en-CA" dirty="0" err="1"/>
              <a:t>tmp</a:t>
            </a:r>
            <a:br>
              <a:rPr lang="en-CA" dirty="0"/>
            </a:br>
            <a:r>
              <a:rPr lang="en-CA" dirty="0"/>
              <a:t>    </a:t>
            </a:r>
            <a:r>
              <a:rPr lang="en-CA" b="1" dirty="0"/>
              <a:t>return </a:t>
            </a:r>
            <a:r>
              <a:rPr lang="en-CA" dirty="0"/>
              <a:t>sum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b="1" dirty="0"/>
              <a:t>if </a:t>
            </a:r>
            <a:r>
              <a:rPr lang="en-CA" dirty="0"/>
              <a:t>__name__ == </a:t>
            </a:r>
            <a:r>
              <a:rPr lang="en-CA" b="1" dirty="0"/>
              <a:t>"__main__"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 err="1"/>
              <a:t>gass_sum</a:t>
            </a:r>
            <a:r>
              <a:rPr lang="en-CA" dirty="0"/>
              <a:t>(100)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 err="1"/>
              <a:t>gass_sum</a:t>
            </a:r>
            <a:r>
              <a:rPr lang="en-CA" dirty="0"/>
              <a:t>(-100)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6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DAB2-2683-784B-A4CF-613A7F1C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FDF3-35E6-2F44-B049-D4C97550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import </a:t>
            </a:r>
            <a:r>
              <a:rPr lang="en-CA" dirty="0" err="1"/>
              <a:t>unittest</a:t>
            </a:r>
            <a:br>
              <a:rPr lang="en-CA" dirty="0"/>
            </a:br>
            <a:r>
              <a:rPr lang="en-CA" b="1" dirty="0"/>
              <a:t>from </a:t>
            </a:r>
            <a:r>
              <a:rPr lang="en-CA" dirty="0"/>
              <a:t>course2.guass_function </a:t>
            </a:r>
            <a:r>
              <a:rPr lang="en-CA" b="1" dirty="0"/>
              <a:t>import </a:t>
            </a:r>
            <a:r>
              <a:rPr lang="en-CA" dirty="0"/>
              <a:t>*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b="1" dirty="0"/>
              <a:t>class </a:t>
            </a:r>
            <a:r>
              <a:rPr lang="en-CA" dirty="0" err="1"/>
              <a:t>TestGaussSum</a:t>
            </a:r>
            <a:r>
              <a:rPr lang="en-CA" dirty="0"/>
              <a:t>(</a:t>
            </a:r>
            <a:r>
              <a:rPr lang="en-CA" dirty="0" err="1"/>
              <a:t>unittest.TestCase</a:t>
            </a:r>
            <a:r>
              <a:rPr lang="en-CA" dirty="0"/>
              <a:t>):</a:t>
            </a:r>
            <a:br>
              <a:rPr lang="en-CA" dirty="0"/>
            </a:br>
            <a:r>
              <a:rPr lang="en-CA" dirty="0"/>
              <a:t>    </a:t>
            </a:r>
            <a:r>
              <a:rPr lang="en-CA" b="1" dirty="0"/>
              <a:t>def </a:t>
            </a:r>
            <a:r>
              <a:rPr lang="en-CA" dirty="0" err="1"/>
              <a:t>test_gass_sum</a:t>
            </a:r>
            <a:r>
              <a:rPr lang="en-CA" dirty="0"/>
              <a:t>(self):</a:t>
            </a:r>
            <a:br>
              <a:rPr lang="en-CA" dirty="0"/>
            </a:br>
            <a:r>
              <a:rPr lang="en-CA" dirty="0"/>
              <a:t>        </a:t>
            </a:r>
            <a:r>
              <a:rPr lang="en-CA" dirty="0" err="1"/>
              <a:t>self.assertEqual</a:t>
            </a:r>
            <a:r>
              <a:rPr lang="en-CA" dirty="0"/>
              <a:t>(</a:t>
            </a:r>
            <a:r>
              <a:rPr lang="en-CA" dirty="0" err="1"/>
              <a:t>gass_sum</a:t>
            </a:r>
            <a:r>
              <a:rPr lang="en-CA" dirty="0"/>
              <a:t>(100), 5050)</a:t>
            </a:r>
            <a:br>
              <a:rPr lang="en-CA" dirty="0"/>
            </a:br>
            <a:r>
              <a:rPr lang="en-CA" b="1" dirty="0"/>
              <a:t>if </a:t>
            </a:r>
            <a:r>
              <a:rPr lang="en-CA" dirty="0"/>
              <a:t>__name__ == </a:t>
            </a:r>
            <a:r>
              <a:rPr lang="en-CA" b="1" dirty="0"/>
              <a:t>"__main__"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 err="1"/>
              <a:t>unittest.main</a:t>
            </a:r>
            <a:r>
              <a:rPr lang="en-CA" dirty="0"/>
              <a:t>()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00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F4B1-44B5-D949-A740-203A6C85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787C-34DF-E441-AF05-05F1FC9E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self.assertEqual</a:t>
            </a:r>
            <a:r>
              <a:rPr lang="en-CA" dirty="0"/>
              <a:t>('</a:t>
            </a:r>
            <a:r>
              <a:rPr lang="en-CA" dirty="0" err="1"/>
              <a:t>foo'.upper</a:t>
            </a:r>
            <a:r>
              <a:rPr lang="en-CA" dirty="0"/>
              <a:t>(), 'FOO’)</a:t>
            </a:r>
          </a:p>
          <a:p>
            <a:r>
              <a:rPr lang="en-CA" dirty="0" err="1"/>
              <a:t>self.assertTrue</a:t>
            </a:r>
            <a:r>
              <a:rPr lang="en-CA" dirty="0"/>
              <a:t>('FOO'.</a:t>
            </a:r>
            <a:r>
              <a:rPr lang="en-CA" dirty="0" err="1"/>
              <a:t>isupper</a:t>
            </a:r>
            <a:r>
              <a:rPr lang="en-CA" dirty="0"/>
              <a:t>()) </a:t>
            </a:r>
          </a:p>
          <a:p>
            <a:r>
              <a:rPr lang="en-CA" dirty="0" err="1"/>
              <a:t>self.assertFalse</a:t>
            </a:r>
            <a:r>
              <a:rPr lang="en-CA" dirty="0"/>
              <a:t>('Foo'.</a:t>
            </a:r>
            <a:r>
              <a:rPr lang="en-CA" dirty="0" err="1"/>
              <a:t>isupper</a:t>
            </a:r>
            <a:r>
              <a:rPr lang="en-CA" dirty="0"/>
              <a:t>())</a:t>
            </a:r>
          </a:p>
          <a:p>
            <a:r>
              <a:rPr lang="en-CA" dirty="0"/>
              <a:t>def </a:t>
            </a:r>
            <a:r>
              <a:rPr lang="en-CA" dirty="0" err="1"/>
              <a:t>test_split</a:t>
            </a:r>
            <a:r>
              <a:rPr lang="en-CA" dirty="0"/>
              <a:t>(self): s = 'hello world' </a:t>
            </a:r>
            <a:r>
              <a:rPr lang="en-CA" dirty="0" err="1"/>
              <a:t>self.assertEqual</a:t>
            </a:r>
            <a:r>
              <a:rPr lang="en-CA" dirty="0"/>
              <a:t>(</a:t>
            </a:r>
            <a:r>
              <a:rPr lang="en-CA" dirty="0" err="1"/>
              <a:t>s.split</a:t>
            </a:r>
            <a:r>
              <a:rPr lang="en-CA" dirty="0"/>
              <a:t>(), ['hello', 'world'])</a:t>
            </a:r>
          </a:p>
          <a:p>
            <a:pPr lvl="2"/>
            <a:r>
              <a:rPr lang="en-CA" dirty="0"/>
              <a:t>with </a:t>
            </a:r>
            <a:r>
              <a:rPr lang="en-CA" dirty="0" err="1"/>
              <a:t>self.assertRaises</a:t>
            </a:r>
            <a:r>
              <a:rPr lang="en-CA" dirty="0"/>
              <a:t>(</a:t>
            </a:r>
            <a:r>
              <a:rPr lang="en-CA" dirty="0" err="1"/>
              <a:t>TypeError</a:t>
            </a:r>
            <a:r>
              <a:rPr lang="en-CA" dirty="0"/>
              <a:t>): </a:t>
            </a:r>
            <a:r>
              <a:rPr lang="en-CA" dirty="0" err="1"/>
              <a:t>s.split</a:t>
            </a:r>
            <a:r>
              <a:rPr lang="en-CA" dirty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1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163" y="57505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Data Type conversion &amp; </a:t>
            </a:r>
            <a:r>
              <a:rPr lang="fr-FR" b="1" dirty="0" err="1"/>
              <a:t>built</a:t>
            </a:r>
            <a:r>
              <a:rPr lang="fr-FR" b="1" dirty="0"/>
              <a:t>-in </a:t>
            </a:r>
            <a:r>
              <a:rPr lang="fr-FR" b="1" dirty="0" err="1"/>
              <a:t>functions</a:t>
            </a:r>
            <a:br>
              <a:rPr lang="fr-FR" dirty="0"/>
            </a:b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806851"/>
              </p:ext>
            </p:extLst>
          </p:nvPr>
        </p:nvGraphicFramePr>
        <p:xfrm>
          <a:off x="2124450" y="1484602"/>
          <a:ext cx="89154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(x),</a:t>
                      </a:r>
                      <a:r>
                        <a:rPr lang="en-US" baseline="0" dirty="0"/>
                        <a:t> long(x), float(x), complex(x), abs(x), round(x,2), floor(x), ceil(x)…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(10.0), float(10)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s.title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s.strip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s.Split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s.find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Str</a:t>
                      </a:r>
                      <a:r>
                        <a:rPr lang="en-US" dirty="0"/>
                        <a:t>(list([1,2,3]))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s.Upper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effectLst/>
                        </a:rPr>
                        <a:t>s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dirty="0" err="1">
                          <a:effectLst/>
                        </a:rPr>
                        <a:t>replace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tuple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([1,2,3,4])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5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list(s),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li.count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li.pop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li.index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li.insert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x),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li.sort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li.reverse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 = list(t), t[::2]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6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 d = </a:t>
                      </a:r>
                      <a:r>
                        <a:rPr lang="fr-FR" dirty="0" err="1">
                          <a:effectLst/>
                        </a:rPr>
                        <a:t>dict</a:t>
                      </a:r>
                      <a:r>
                        <a:rPr lang="fr-FR" dirty="0">
                          <a:effectLst/>
                        </a:rPr>
                        <a:t>({"one":"1"})</a:t>
                      </a:r>
                      <a:br>
                        <a:rPr lang="fr-FR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7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200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BD76-7B00-2F4A-89F1-FB16600E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4E0C-2441-5C46-8567-B7A6DD8A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CA" dirty="0"/>
            </a:br>
            <a:r>
              <a:rPr lang="en-CA" dirty="0"/>
              <a:t>    @</a:t>
            </a:r>
            <a:r>
              <a:rPr lang="en-CA" dirty="0" err="1"/>
              <a:t>unittest.skip</a:t>
            </a:r>
            <a:r>
              <a:rPr lang="en-CA" dirty="0"/>
              <a:t>(</a:t>
            </a:r>
            <a:r>
              <a:rPr lang="en-CA" b="1" dirty="0"/>
              <a:t>"Not implemented"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/>
              <a:t>    </a:t>
            </a:r>
            <a:r>
              <a:rPr lang="en-CA" b="1" dirty="0"/>
              <a:t>def </a:t>
            </a:r>
            <a:r>
              <a:rPr lang="en-CA" dirty="0" err="1"/>
              <a:t>test_gass_sum_negative</a:t>
            </a:r>
            <a:r>
              <a:rPr lang="en-CA" dirty="0"/>
              <a:t>(self):</a:t>
            </a:r>
            <a:br>
              <a:rPr lang="en-CA" dirty="0"/>
            </a:br>
            <a:r>
              <a:rPr lang="en-CA" dirty="0"/>
              <a:t>        </a:t>
            </a:r>
            <a:r>
              <a:rPr lang="en-CA" dirty="0" err="1"/>
              <a:t>self.assertEqual</a:t>
            </a:r>
            <a:r>
              <a:rPr lang="en-CA" dirty="0"/>
              <a:t>(</a:t>
            </a:r>
            <a:r>
              <a:rPr lang="en-CA" dirty="0" err="1"/>
              <a:t>gass_sum</a:t>
            </a:r>
            <a:r>
              <a:rPr lang="en-CA" dirty="0"/>
              <a:t>(-100), -5050)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06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AC40-E78B-564E-8097-E15923D6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D448-66CC-0344-96CC-5A3948034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suite = </a:t>
            </a:r>
            <a:r>
              <a:rPr lang="en-CA" dirty="0" err="1"/>
              <a:t>unittest.TestSuite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 err="1"/>
              <a:t>suite.addTest</a:t>
            </a:r>
            <a:r>
              <a:rPr lang="en-CA" dirty="0"/>
              <a:t>(</a:t>
            </a:r>
            <a:r>
              <a:rPr lang="en-CA" dirty="0" err="1"/>
              <a:t>TestGaussSum</a:t>
            </a:r>
            <a:r>
              <a:rPr lang="en-CA" dirty="0"/>
              <a:t>(</a:t>
            </a:r>
            <a:r>
              <a:rPr lang="en-CA" b="1" dirty="0"/>
              <a:t>'</a:t>
            </a:r>
            <a:r>
              <a:rPr lang="en-CA" b="1" dirty="0" err="1"/>
              <a:t>test_gass_sum_negative</a:t>
            </a:r>
            <a:r>
              <a:rPr lang="en-CA" b="1" dirty="0"/>
              <a:t>'</a:t>
            </a:r>
            <a:r>
              <a:rPr lang="en-CA" dirty="0"/>
              <a:t>))</a:t>
            </a:r>
            <a:br>
              <a:rPr lang="en-CA" dirty="0"/>
            </a:br>
            <a:r>
              <a:rPr lang="en-CA" dirty="0" err="1"/>
              <a:t>suite.addTest</a:t>
            </a:r>
            <a:r>
              <a:rPr lang="en-CA" dirty="0"/>
              <a:t>(</a:t>
            </a:r>
            <a:r>
              <a:rPr lang="en-CA" dirty="0" err="1"/>
              <a:t>TestGaussSum</a:t>
            </a:r>
            <a:r>
              <a:rPr lang="en-CA" dirty="0"/>
              <a:t>(</a:t>
            </a:r>
            <a:r>
              <a:rPr lang="en-CA" b="1" dirty="0"/>
              <a:t>'</a:t>
            </a:r>
            <a:r>
              <a:rPr lang="en-CA" b="1" dirty="0" err="1"/>
              <a:t>test_gass_sum_float</a:t>
            </a:r>
            <a:r>
              <a:rPr lang="en-CA" b="1"/>
              <a:t>'</a:t>
            </a:r>
            <a:r>
              <a:rPr lang="en-CA"/>
              <a:t>))</a:t>
            </a:r>
            <a:br>
              <a:rPr lang="en-CA"/>
            </a:br>
            <a:r>
              <a:rPr lang="en-CA" b="1"/>
              <a:t>return </a:t>
            </a:r>
            <a:r>
              <a:rPr lang="en-CA"/>
              <a:t>suite</a:t>
            </a:r>
            <a:br>
              <a:rPr lang="en-CA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49F6-F588-2943-ADCF-6240137E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79FD-121A-DF42-98B6-DF1BE340B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-m </a:t>
            </a:r>
            <a:r>
              <a:rPr lang="en-CA" dirty="0" err="1"/>
              <a:t>unittest</a:t>
            </a:r>
            <a:r>
              <a:rPr lang="en-CA" dirty="0"/>
              <a:t> test_module1 test_module2</a:t>
            </a:r>
          </a:p>
          <a:p>
            <a:r>
              <a:rPr lang="en-CA" dirty="0"/>
              <a:t>python -m </a:t>
            </a:r>
            <a:r>
              <a:rPr lang="en-CA" dirty="0" err="1"/>
              <a:t>unittest</a:t>
            </a:r>
            <a:r>
              <a:rPr lang="en-CA" dirty="0"/>
              <a:t> </a:t>
            </a:r>
            <a:r>
              <a:rPr lang="en-CA" dirty="0" err="1"/>
              <a:t>test_module.TestClass</a:t>
            </a:r>
            <a:r>
              <a:rPr lang="en-CA" dirty="0"/>
              <a:t> </a:t>
            </a:r>
          </a:p>
          <a:p>
            <a:r>
              <a:rPr lang="en-CA" dirty="0"/>
              <a:t>python -m </a:t>
            </a:r>
            <a:r>
              <a:rPr lang="en-CA" dirty="0" err="1"/>
              <a:t>unittest</a:t>
            </a:r>
            <a:r>
              <a:rPr lang="en-CA" dirty="0"/>
              <a:t> </a:t>
            </a:r>
            <a:r>
              <a:rPr lang="en-CA" dirty="0" err="1"/>
              <a:t>test_module</a:t>
            </a:r>
            <a:r>
              <a:rPr lang="en-CA" dirty="0"/>
              <a:t>.. </a:t>
            </a:r>
            <a:r>
              <a:rPr lang="en-CA" dirty="0" err="1"/>
              <a:t>TestClasstest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2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Decision</a:t>
            </a:r>
            <a:r>
              <a:rPr lang="fr-FR" b="1" dirty="0"/>
              <a:t> </a:t>
            </a:r>
            <a:r>
              <a:rPr lang="fr-FR" b="1" dirty="0" err="1"/>
              <a:t>Making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055009"/>
              </p:ext>
            </p:extLst>
          </p:nvPr>
        </p:nvGraphicFramePr>
        <p:xfrm>
          <a:off x="1543050" y="1222982"/>
          <a:ext cx="10045536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  <a:r>
                        <a:rPr lang="en-US" baseline="0" dirty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statement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consists of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 followed by one or more statements.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var</a:t>
                      </a:r>
                      <a:r>
                        <a:rPr lang="en-US" dirty="0"/>
                        <a:t> = 100</a:t>
                      </a:r>
                    </a:p>
                    <a:p>
                      <a:r>
                        <a:rPr lang="en-US" dirty="0"/>
                        <a:t>if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== 100 : 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(“something”)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else</a:t>
                      </a:r>
                      <a:r>
                        <a:rPr lang="en-US" baseline="0" dirty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 </a:t>
                      </a:r>
                      <a:r>
                        <a:rPr lang="en-US" b="1" dirty="0">
                          <a:effectLst/>
                        </a:rPr>
                        <a:t>if statement</a:t>
                      </a:r>
                      <a:r>
                        <a:rPr lang="en-US" dirty="0">
                          <a:effectLst/>
                        </a:rPr>
                        <a:t> can be followed by an optional </a:t>
                      </a:r>
                      <a:r>
                        <a:rPr lang="en-US" b="1" dirty="0">
                          <a:effectLst/>
                        </a:rPr>
                        <a:t>else statement</a:t>
                      </a:r>
                      <a:r>
                        <a:rPr lang="en-US" dirty="0">
                          <a:effectLst/>
                        </a:rPr>
                        <a:t>, which executes when the </a:t>
                      </a:r>
                      <a:r>
                        <a:rPr lang="en-US" dirty="0" err="1"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expression is FALSE.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= 100</a:t>
                      </a:r>
                    </a:p>
                    <a:p>
                      <a:r>
                        <a:rPr lang="en-US" dirty="0"/>
                        <a:t>if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== 100  : 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“something”</a:t>
                      </a:r>
                    </a:p>
                    <a:p>
                      <a:r>
                        <a:rPr lang="en-US" baseline="0" dirty="0"/>
                        <a:t>else: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“nothing”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Nested if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use one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statement inside another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statement(s).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= 100</a:t>
                      </a:r>
                    </a:p>
                    <a:p>
                      <a:r>
                        <a:rPr lang="en-US" dirty="0"/>
                        <a:t>if (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&gt;50) : 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“something”</a:t>
                      </a:r>
                    </a:p>
                    <a:p>
                      <a:r>
                        <a:rPr lang="en-US" baseline="0" dirty="0"/>
                        <a:t>     if (</a:t>
                      </a:r>
                      <a:r>
                        <a:rPr lang="en-US" baseline="0" dirty="0" err="1"/>
                        <a:t>var</a:t>
                      </a:r>
                      <a:r>
                        <a:rPr lang="en-US" baseline="0" dirty="0"/>
                        <a:t> &gt;80): </a:t>
                      </a:r>
                    </a:p>
                    <a:p>
                      <a:r>
                        <a:rPr lang="en-US" baseline="0" dirty="0"/>
                        <a:t>           print “</a:t>
                      </a:r>
                      <a:r>
                        <a:rPr lang="en-US" baseline="0" dirty="0" err="1"/>
                        <a:t>greate</a:t>
                      </a:r>
                      <a:r>
                        <a:rPr lang="en-US" baseline="0" dirty="0"/>
                        <a:t>”</a:t>
                      </a:r>
                    </a:p>
                    <a:p>
                      <a:r>
                        <a:rPr lang="en-US" baseline="0" dirty="0"/>
                        <a:t>else: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“nothing”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7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Loop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740534"/>
              </p:ext>
            </p:extLst>
          </p:nvPr>
        </p:nvGraphicFramePr>
        <p:xfrm>
          <a:off x="1543050" y="928342"/>
          <a:ext cx="1004553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  <a:r>
                        <a:rPr lang="en-US" baseline="0" dirty="0"/>
                        <a:t> loop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Repeats a statement or group of statements while a given condition is TRUE. It tests the condition before executing the loop body.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baseline="0" dirty="0"/>
                        <a:t> =100</a:t>
                      </a:r>
                    </a:p>
                    <a:p>
                      <a:r>
                        <a:rPr lang="en-US" baseline="0" dirty="0"/>
                        <a:t>while </a:t>
                      </a:r>
                      <a:r>
                        <a:rPr lang="en-US" baseline="0" dirty="0" err="1"/>
                        <a:t>var</a:t>
                      </a:r>
                      <a:r>
                        <a:rPr lang="en-US" baseline="0" dirty="0"/>
                        <a:t> &gt;50:</a:t>
                      </a:r>
                    </a:p>
                    <a:p>
                      <a:r>
                        <a:rPr lang="en-US" baseline="0" dirty="0"/>
                        <a:t>      print(</a:t>
                      </a:r>
                      <a:r>
                        <a:rPr lang="en-US" baseline="0" dirty="0" err="1"/>
                        <a:t>var</a:t>
                      </a:r>
                      <a:r>
                        <a:rPr lang="en-US" baseline="0" dirty="0"/>
                        <a:t>)</a:t>
                      </a:r>
                    </a:p>
                    <a:p>
                      <a:r>
                        <a:rPr lang="en-US" baseline="0" dirty="0"/>
                        <a:t>       </a:t>
                      </a:r>
                      <a:r>
                        <a:rPr lang="en-US" baseline="0" dirty="0" err="1"/>
                        <a:t>var</a:t>
                      </a:r>
                      <a:r>
                        <a:rPr lang="en-US" baseline="0" dirty="0"/>
                        <a:t> -=10</a:t>
                      </a:r>
                    </a:p>
                    <a:p>
                      <a:endParaRPr lang="en-US" baseline="0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  <a:r>
                        <a:rPr lang="en-US" baseline="0" dirty="0"/>
                        <a:t> loop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a sequence of statements multiple times and abbreviates the code that manages the loop variable.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x</a:t>
                      </a:r>
                      <a:r>
                        <a:rPr lang="en-US" baseline="0" dirty="0"/>
                        <a:t> in range(20):</a:t>
                      </a:r>
                    </a:p>
                    <a:p>
                      <a:r>
                        <a:rPr lang="en-US" baseline="0" dirty="0"/>
                        <a:t>     print(x)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9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Loop Control </a:t>
            </a:r>
            <a:r>
              <a:rPr lang="fr-FR" b="1" dirty="0" err="1"/>
              <a:t>statement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856676"/>
              </p:ext>
            </p:extLst>
          </p:nvPr>
        </p:nvGraphicFramePr>
        <p:xfrm>
          <a:off x="1543050" y="1222982"/>
          <a:ext cx="1004553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Control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  <a:r>
                        <a:rPr lang="en-US" baseline="0" dirty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Terminates the loop statement and transfers execution to the statement immediately following the loop.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x</a:t>
                      </a:r>
                      <a:r>
                        <a:rPr lang="en-US" baseline="0" dirty="0"/>
                        <a:t> in range(20):</a:t>
                      </a:r>
                    </a:p>
                    <a:p>
                      <a:r>
                        <a:rPr lang="en-US" baseline="0" dirty="0"/>
                        <a:t>        if(x==5):</a:t>
                      </a:r>
                    </a:p>
                    <a:p>
                      <a:r>
                        <a:rPr lang="en-US" baseline="0" dirty="0"/>
                        <a:t>                break</a:t>
                      </a:r>
                    </a:p>
                    <a:p>
                      <a:r>
                        <a:rPr lang="en-US" baseline="0" dirty="0"/>
                        <a:t>        print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Continue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loop to skip the remainder of its body and immediately retest its condition prior to reiterating.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x</a:t>
                      </a:r>
                      <a:r>
                        <a:rPr lang="en-US" baseline="0" dirty="0"/>
                        <a:t> in range(20):</a:t>
                      </a:r>
                    </a:p>
                    <a:p>
                      <a:r>
                        <a:rPr lang="en-US" baseline="0" dirty="0"/>
                        <a:t>        if(x==5):</a:t>
                      </a:r>
                    </a:p>
                    <a:p>
                      <a:r>
                        <a:rPr lang="en-US" baseline="0" dirty="0"/>
                        <a:t>                continue</a:t>
                      </a:r>
                    </a:p>
                    <a:p>
                      <a:r>
                        <a:rPr lang="en-US" baseline="0" dirty="0"/>
                        <a:t>        print x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pass statement in Python is used when a statement is required syntactically but you do not want any command or code to execute.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 </a:t>
                      </a:r>
                      <a:r>
                        <a:rPr lang="en-US" dirty="0" err="1"/>
                        <a:t>functionname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dirty="0"/>
                        <a:t>       pass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5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352550"/>
            <a:ext cx="8911687" cy="781050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Function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function is a block of organized, reusable code that is used to perform a single, related action. Functions provide better modularity for your application and a high degree of code reusing.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0661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Defining</a:t>
            </a:r>
            <a:r>
              <a:rPr lang="fr-FR" b="1" dirty="0"/>
              <a:t> a </a:t>
            </a:r>
            <a:r>
              <a:rPr lang="fr-FR" b="1" dirty="0" err="1"/>
              <a:t>Function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blocks begin with the keyword </a:t>
            </a:r>
            <a:r>
              <a:rPr lang="en-US" b="1" dirty="0" err="1"/>
              <a:t>def</a:t>
            </a:r>
            <a:r>
              <a:rPr lang="en-US" dirty="0"/>
              <a:t> followed by the function name and parentheses ( ( ) ).</a:t>
            </a:r>
          </a:p>
          <a:p>
            <a:r>
              <a:rPr lang="en-US" dirty="0"/>
              <a:t>Any input parameters or arguments should be placed within these parentheses. You can also define parameters inside these parentheses.</a:t>
            </a:r>
          </a:p>
          <a:p>
            <a:r>
              <a:rPr lang="en-US" dirty="0"/>
              <a:t>The first statement of a function can be an optional statement - the documentation string of the function or </a:t>
            </a:r>
            <a:r>
              <a:rPr lang="en-US" i="1" dirty="0" err="1"/>
              <a:t>docstring</a:t>
            </a:r>
            <a:r>
              <a:rPr lang="en-US" dirty="0"/>
              <a:t>.</a:t>
            </a:r>
          </a:p>
          <a:p>
            <a:r>
              <a:rPr lang="en-US" dirty="0"/>
              <a:t>The code block within every function starts with a colon (:) and is indented.</a:t>
            </a:r>
          </a:p>
          <a:p>
            <a:r>
              <a:rPr lang="en-US" dirty="0"/>
              <a:t>The statement return [expression] exits a function, optionally passing back an expression to the caller. A return statement with no arguments is the same as return None.</a:t>
            </a:r>
          </a:p>
        </p:txBody>
      </p:sp>
    </p:spTree>
    <p:extLst>
      <p:ext uri="{BB962C8B-B14F-4D97-AF65-F5344CB8AC3E}">
        <p14:creationId xmlns:p14="http://schemas.microsoft.com/office/powerpoint/2010/main" val="346358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Calling</a:t>
            </a:r>
            <a:r>
              <a:rPr lang="fr-FR" b="1" dirty="0"/>
              <a:t> a </a:t>
            </a:r>
            <a:r>
              <a:rPr lang="fr-FR" b="1" dirty="0" err="1"/>
              <a:t>Function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the basic structure of a function is finalized, you can execute it by calling it from another function or directly from the Python prompt. Following is the example to call function </a:t>
            </a:r>
          </a:p>
          <a:p>
            <a:pPr marL="0" indent="0">
              <a:buNone/>
            </a:pPr>
            <a:r>
              <a:rPr lang="en-US" dirty="0"/>
              <a:t>Ex.</a:t>
            </a:r>
          </a:p>
          <a:p>
            <a:pPr marL="0" indent="0">
              <a:buNone/>
            </a:pPr>
            <a:r>
              <a:rPr lang="en-US" altLang="zh-CN" dirty="0"/>
              <a:t>d</a:t>
            </a:r>
            <a:r>
              <a:rPr lang="en-US" dirty="0"/>
              <a:t>ef </a:t>
            </a:r>
            <a:r>
              <a:rPr lang="en-US" dirty="0" err="1"/>
              <a:t>printme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dirty="0" err="1"/>
              <a:t>rintme</a:t>
            </a:r>
            <a:r>
              <a:rPr lang="en-US" dirty="0"/>
              <a:t>(“hello world”)</a:t>
            </a:r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dirty="0" err="1"/>
              <a:t>rintme</a:t>
            </a:r>
            <a:r>
              <a:rPr lang="en-US" dirty="0"/>
              <a:t>(“test”)</a:t>
            </a:r>
          </a:p>
        </p:txBody>
      </p:sp>
    </p:spTree>
    <p:extLst>
      <p:ext uri="{BB962C8B-B14F-4D97-AF65-F5344CB8AC3E}">
        <p14:creationId xmlns:p14="http://schemas.microsoft.com/office/powerpoint/2010/main" val="336846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6246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Module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module is a file consisting of Python code. A module can define functions, classes and variables. A module can also include runnable code.</a:t>
            </a:r>
          </a:p>
          <a:p>
            <a:pPr marL="0" indent="0">
              <a:buNone/>
            </a:pPr>
            <a:r>
              <a:rPr lang="fr-FR" dirty="0"/>
              <a:t>The </a:t>
            </a:r>
            <a:r>
              <a:rPr lang="fr-FR" i="1" dirty="0"/>
              <a:t>import</a:t>
            </a:r>
            <a:r>
              <a:rPr lang="fr-FR" dirty="0"/>
              <a:t> </a:t>
            </a:r>
            <a:r>
              <a:rPr lang="fr-FR" dirty="0" err="1"/>
              <a:t>Statement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The </a:t>
            </a:r>
            <a:r>
              <a:rPr lang="fr-FR" i="1" dirty="0" err="1"/>
              <a:t>from</a:t>
            </a:r>
            <a:r>
              <a:rPr lang="fr-FR" i="1" dirty="0"/>
              <a:t>...import *</a:t>
            </a:r>
            <a:r>
              <a:rPr lang="fr-FR" dirty="0"/>
              <a:t> </a:t>
            </a:r>
            <a:r>
              <a:rPr lang="fr-FR" dirty="0" err="1"/>
              <a:t>Statement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a.py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printeme</a:t>
            </a:r>
            <a:r>
              <a:rPr lang="en-US" sz="1400" dirty="0"/>
              <a:t>(</a:t>
            </a:r>
            <a:r>
              <a:rPr lang="en-US" sz="1400" dirty="0" err="1"/>
              <a:t>str</a:t>
            </a:r>
            <a:r>
              <a:rPr lang="en-US" sz="1400" dirty="0"/>
              <a:t>):</a:t>
            </a:r>
          </a:p>
          <a:p>
            <a:pPr marL="0" indent="0">
              <a:buNone/>
            </a:pPr>
            <a:r>
              <a:rPr lang="en-US" sz="1400" dirty="0"/>
              <a:t>        print(</a:t>
            </a:r>
            <a:r>
              <a:rPr lang="en-US" sz="1400" dirty="0" err="1"/>
              <a:t>str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b.py</a:t>
            </a:r>
          </a:p>
          <a:p>
            <a:pPr marL="0" indent="0">
              <a:buNone/>
            </a:pPr>
            <a:r>
              <a:rPr lang="en-US" sz="1400" dirty="0"/>
              <a:t> from a import </a:t>
            </a:r>
            <a:r>
              <a:rPr lang="en-US" sz="1400" dirty="0" err="1"/>
              <a:t>printme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printme</a:t>
            </a:r>
            <a:r>
              <a:rPr lang="en-US" sz="1400" dirty="0"/>
              <a:t>(“method from a file”)</a:t>
            </a:r>
          </a:p>
        </p:txBody>
      </p:sp>
    </p:spTree>
    <p:extLst>
      <p:ext uri="{BB962C8B-B14F-4D97-AF65-F5344CB8AC3E}">
        <p14:creationId xmlns:p14="http://schemas.microsoft.com/office/powerpoint/2010/main" val="29143231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1880</TotalTime>
  <Words>1279</Words>
  <Application>Microsoft Macintosh PowerPoint</Application>
  <PresentationFormat>Widescreen</PresentationFormat>
  <Paragraphs>211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幼圆</vt:lpstr>
      <vt:lpstr>Arial</vt:lpstr>
      <vt:lpstr>Calibri</vt:lpstr>
      <vt:lpstr>Century Gothic</vt:lpstr>
      <vt:lpstr>Wingdings 3</vt:lpstr>
      <vt:lpstr>Wisp</vt:lpstr>
      <vt:lpstr>Variable Types  </vt:lpstr>
      <vt:lpstr>Data Type conversion &amp; built-in functions  </vt:lpstr>
      <vt:lpstr>Decision Making  </vt:lpstr>
      <vt:lpstr>Loop  </vt:lpstr>
      <vt:lpstr>Loop Control statement  </vt:lpstr>
      <vt:lpstr>Function </vt:lpstr>
      <vt:lpstr>Defining a Function  </vt:lpstr>
      <vt:lpstr>Calling a Function  </vt:lpstr>
      <vt:lpstr>Module  </vt:lpstr>
      <vt:lpstr>Locating Modules   </vt:lpstr>
      <vt:lpstr>Function __main__  </vt:lpstr>
      <vt:lpstr>Python Object Oriented   </vt:lpstr>
      <vt:lpstr>Creating Classes    </vt:lpstr>
      <vt:lpstr>Base Overloading Methods - Object   </vt:lpstr>
      <vt:lpstr>Class Inheritance     </vt:lpstr>
      <vt:lpstr>Unit Test</vt:lpstr>
      <vt:lpstr>Source code</vt:lpstr>
      <vt:lpstr>Unittest</vt:lpstr>
      <vt:lpstr>Asset Types</vt:lpstr>
      <vt:lpstr>Skip tests</vt:lpstr>
      <vt:lpstr>Test suite</vt:lpstr>
      <vt:lpstr>Command 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Charles Cao</dc:creator>
  <cp:lastModifiedBy>Charles Cao</cp:lastModifiedBy>
  <cp:revision>133</cp:revision>
  <dcterms:created xsi:type="dcterms:W3CDTF">2017-09-05T02:12:52Z</dcterms:created>
  <dcterms:modified xsi:type="dcterms:W3CDTF">2018-11-10T20:09:44Z</dcterms:modified>
</cp:coreProperties>
</file>