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2"/>
  </p:notesMasterIdLst>
  <p:sldIdLst>
    <p:sldId id="256" r:id="rId2"/>
    <p:sldId id="257" r:id="rId3"/>
    <p:sldId id="284" r:id="rId4"/>
    <p:sldId id="285" r:id="rId5"/>
    <p:sldId id="266" r:id="rId6"/>
    <p:sldId id="267" r:id="rId7"/>
    <p:sldId id="268" r:id="rId8"/>
    <p:sldId id="258" r:id="rId9"/>
    <p:sldId id="259" r:id="rId10"/>
    <p:sldId id="260" r:id="rId11"/>
    <p:sldId id="261" r:id="rId12"/>
    <p:sldId id="262" r:id="rId13"/>
    <p:sldId id="263" r:id="rId14"/>
    <p:sldId id="264" r:id="rId15"/>
    <p:sldId id="265" r:id="rId16"/>
    <p:sldId id="269" r:id="rId17"/>
    <p:sldId id="273" r:id="rId18"/>
    <p:sldId id="274" r:id="rId19"/>
    <p:sldId id="270" r:id="rId20"/>
    <p:sldId id="272" r:id="rId21"/>
    <p:sldId id="271" r:id="rId22"/>
    <p:sldId id="275" r:id="rId23"/>
    <p:sldId id="276" r:id="rId24"/>
    <p:sldId id="280" r:id="rId25"/>
    <p:sldId id="277" r:id="rId26"/>
    <p:sldId id="278" r:id="rId27"/>
    <p:sldId id="281" r:id="rId28"/>
    <p:sldId id="283" r:id="rId29"/>
    <p:sldId id="279"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9"/>
    <p:restoredTop sz="94604"/>
  </p:normalViewPr>
  <p:slideViewPr>
    <p:cSldViewPr snapToGrid="0" snapToObjects="1">
      <p:cViewPr varScale="1">
        <p:scale>
          <a:sx n="87" d="100"/>
          <a:sy n="87" d="100"/>
        </p:scale>
        <p:origin x="208" y="2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9A26C-E32A-0842-B5B6-EF949C454305}" type="datetimeFigureOut">
              <a:rPr lang="en-US" smtClean="0"/>
              <a:t>6/23/18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3646-101C-0C45-8140-ABF43D63AFD8}" type="slidenum">
              <a:rPr lang="en-US" smtClean="0"/>
              <a:t>‹#›</a:t>
            </a:fld>
            <a:endParaRPr lang="en-US"/>
          </a:p>
        </p:txBody>
      </p:sp>
    </p:spTree>
    <p:extLst>
      <p:ext uri="{BB962C8B-B14F-4D97-AF65-F5344CB8AC3E}">
        <p14:creationId xmlns:p14="http://schemas.microsoft.com/office/powerpoint/2010/main" val="23900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4A4B3646-101C-0C45-8140-ABF43D63AFD8}" type="slidenum">
              <a:rPr lang="en-US" smtClean="0"/>
              <a:t>10</a:t>
            </a:fld>
            <a:endParaRPr lang="en-US"/>
          </a:p>
        </p:txBody>
      </p:sp>
    </p:spTree>
    <p:extLst>
      <p:ext uri="{BB962C8B-B14F-4D97-AF65-F5344CB8AC3E}">
        <p14:creationId xmlns:p14="http://schemas.microsoft.com/office/powerpoint/2010/main" val="110825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B3646-101C-0C45-8140-ABF43D63AFD8}" type="slidenum">
              <a:rPr lang="en-US" smtClean="0"/>
              <a:t>22</a:t>
            </a:fld>
            <a:endParaRPr lang="en-US"/>
          </a:p>
        </p:txBody>
      </p:sp>
    </p:spTree>
    <p:extLst>
      <p:ext uri="{BB962C8B-B14F-4D97-AF65-F5344CB8AC3E}">
        <p14:creationId xmlns:p14="http://schemas.microsoft.com/office/powerpoint/2010/main" val="10846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6/23/18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395042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cao@ecvictor.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ython.org/downloads/release/python-36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gramiz.com/python-programming/variables-datatype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programiz.com/python-programming/func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ayscale.com/research/CA/Skill=Python/Salar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Introduction</a:t>
            </a:r>
            <a:r>
              <a:rPr lang="zh-CN" altLang="en-US" dirty="0"/>
              <a:t> </a:t>
            </a:r>
            <a:r>
              <a:rPr lang="en-US" altLang="zh-CN" dirty="0"/>
              <a:t>to</a:t>
            </a:r>
            <a:r>
              <a:rPr lang="zh-CN" altLang="en-US" dirty="0"/>
              <a:t> </a:t>
            </a:r>
            <a:r>
              <a:rPr lang="en-US" altLang="zh-CN" dirty="0"/>
              <a:t>python</a:t>
            </a:r>
            <a:endParaRPr lang="en-US" dirty="0"/>
          </a:p>
        </p:txBody>
      </p:sp>
      <p:sp>
        <p:nvSpPr>
          <p:cNvPr id="3" name="Subtitle 2"/>
          <p:cNvSpPr>
            <a:spLocks noGrp="1"/>
          </p:cNvSpPr>
          <p:nvPr>
            <p:ph type="subTitle" idx="1"/>
          </p:nvPr>
        </p:nvSpPr>
        <p:spPr/>
        <p:txBody>
          <a:bodyPr>
            <a:normAutofit lnSpcReduction="10000"/>
          </a:bodyPr>
          <a:lstStyle/>
          <a:p>
            <a:r>
              <a:rPr lang="en-US" altLang="zh-CN" dirty="0"/>
              <a:t>Charles</a:t>
            </a:r>
            <a:r>
              <a:rPr lang="zh-CN" altLang="en-US" dirty="0"/>
              <a:t> </a:t>
            </a:r>
            <a:r>
              <a:rPr lang="en-US" altLang="zh-CN" dirty="0"/>
              <a:t>Cao</a:t>
            </a:r>
            <a:r>
              <a:rPr lang="zh-CN" altLang="en-US" dirty="0"/>
              <a:t> </a:t>
            </a:r>
            <a:endParaRPr lang="en-US" altLang="zh-CN" dirty="0"/>
          </a:p>
          <a:p>
            <a:r>
              <a:rPr lang="en-US" altLang="zh-CN" dirty="0">
                <a:hlinkClick r:id="rId2"/>
              </a:rPr>
              <a:t>ccao@ecvictor.com</a:t>
            </a:r>
            <a:endParaRPr lang="en-US" altLang="zh-CN" dirty="0"/>
          </a:p>
          <a:p>
            <a:r>
              <a:rPr lang="en-US" altLang="zh-CN" dirty="0"/>
              <a:t>Thanks</a:t>
            </a:r>
            <a:r>
              <a:rPr lang="zh-CN" altLang="en-US" dirty="0"/>
              <a:t> </a:t>
            </a:r>
            <a:r>
              <a:rPr lang="en-US" altLang="zh-CN" dirty="0"/>
              <a:t>to</a:t>
            </a:r>
            <a:r>
              <a:rPr lang="zh-CN" altLang="en-US" dirty="0"/>
              <a:t> </a:t>
            </a:r>
            <a:r>
              <a:rPr lang="en-US" altLang="zh-CN" dirty="0" err="1"/>
              <a:t>www.programiz.com</a:t>
            </a:r>
            <a:endParaRPr lang="en-US" dirty="0"/>
          </a:p>
        </p:txBody>
      </p:sp>
    </p:spTree>
    <p:extLst>
      <p:ext uri="{BB962C8B-B14F-4D97-AF65-F5344CB8AC3E}">
        <p14:creationId xmlns:p14="http://schemas.microsoft.com/office/powerpoint/2010/main" val="109397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 Python on Your Operating System</a:t>
            </a:r>
            <a:br>
              <a:rPr lang="en-US" b="1" dirty="0"/>
            </a:br>
            <a:endParaRPr lang="en-US" dirty="0"/>
          </a:p>
        </p:txBody>
      </p:sp>
      <p:sp>
        <p:nvSpPr>
          <p:cNvPr id="3" name="Content Placeholder 2"/>
          <p:cNvSpPr>
            <a:spLocks noGrp="1"/>
          </p:cNvSpPr>
          <p:nvPr>
            <p:ph idx="1"/>
          </p:nvPr>
        </p:nvSpPr>
        <p:spPr/>
        <p:txBody>
          <a:bodyPr/>
          <a:lstStyle/>
          <a:p>
            <a:r>
              <a:rPr lang="en-US" dirty="0">
                <a:hlinkClick r:id="rId3"/>
              </a:rPr>
              <a:t>https://www.python.org/downloads/release/python-362/</a:t>
            </a:r>
            <a:endParaRPr lang="en-US" dirty="0"/>
          </a:p>
          <a:p>
            <a:r>
              <a:rPr lang="en-US" dirty="0"/>
              <a:t>When the download is complete, open the package and follow the instructions. </a:t>
            </a:r>
            <a:r>
              <a:rPr lang="en-US"/>
              <a:t>You will see "The installation was successful" message when Python is successfully installed.</a:t>
            </a:r>
          </a:p>
        </p:txBody>
      </p:sp>
    </p:spTree>
    <p:extLst>
      <p:ext uri="{BB962C8B-B14F-4D97-AF65-F5344CB8AC3E}">
        <p14:creationId xmlns:p14="http://schemas.microsoft.com/office/powerpoint/2010/main" val="117800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Hello World Example</a:t>
            </a:r>
            <a:endParaRPr lang="en-US" dirty="0"/>
          </a:p>
        </p:txBody>
      </p:sp>
      <p:sp>
        <p:nvSpPr>
          <p:cNvPr id="3" name="Content Placeholder 2"/>
          <p:cNvSpPr>
            <a:spLocks noGrp="1"/>
          </p:cNvSpPr>
          <p:nvPr>
            <p:ph idx="1"/>
          </p:nvPr>
        </p:nvSpPr>
        <p:spPr/>
        <p:txBody>
          <a:bodyPr/>
          <a:lstStyle/>
          <a:p>
            <a:r>
              <a:rPr lang="en-US" dirty="0"/>
              <a:t>print("Hello world!")</a:t>
            </a:r>
          </a:p>
        </p:txBody>
      </p:sp>
    </p:spTree>
    <p:extLst>
      <p:ext uri="{BB962C8B-B14F-4D97-AF65-F5344CB8AC3E}">
        <p14:creationId xmlns:p14="http://schemas.microsoft.com/office/powerpoint/2010/main" val="94394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Keywords</a:t>
            </a:r>
            <a:br>
              <a:rPr lang="en-US" b="1" dirty="0"/>
            </a:br>
            <a:endParaRPr lang="en-US" dirty="0"/>
          </a:p>
        </p:txBody>
      </p:sp>
      <p:pic>
        <p:nvPicPr>
          <p:cNvPr id="4" name="Content Placeholder 3"/>
          <p:cNvPicPr>
            <a:picLocks noGrp="1" noChangeAspect="1"/>
          </p:cNvPicPr>
          <p:nvPr>
            <p:ph idx="1"/>
          </p:nvPr>
        </p:nvPicPr>
        <p:blipFill rotWithShape="1">
          <a:blip r:embed="rId2"/>
          <a:srcRect r="9152" b="3140"/>
          <a:stretch/>
        </p:blipFill>
        <p:spPr>
          <a:xfrm>
            <a:off x="2592924" y="1446244"/>
            <a:ext cx="6382634" cy="4024477"/>
          </a:xfrm>
          <a:prstGeom prst="rect">
            <a:avLst/>
          </a:prstGeom>
        </p:spPr>
      </p:pic>
      <p:sp>
        <p:nvSpPr>
          <p:cNvPr id="5" name="Rectangle 4"/>
          <p:cNvSpPr/>
          <p:nvPr/>
        </p:nvSpPr>
        <p:spPr>
          <a:xfrm>
            <a:off x="2592924" y="5601176"/>
            <a:ext cx="8911687" cy="923330"/>
          </a:xfrm>
          <a:prstGeom prst="rect">
            <a:avLst/>
          </a:prstGeom>
        </p:spPr>
        <p:txBody>
          <a:bodyPr wrap="square">
            <a:spAutoFit/>
          </a:bodyPr>
          <a:lstStyle/>
          <a:p>
            <a:r>
              <a:rPr lang="en-US" dirty="0"/>
              <a:t>We cannot use a keyword as </a:t>
            </a:r>
            <a:r>
              <a:rPr lang="en-US" dirty="0">
                <a:hlinkClick r:id="rId3" tooltip="Python Variables"/>
              </a:rPr>
              <a:t>variable name</a:t>
            </a:r>
            <a:r>
              <a:rPr lang="en-US" dirty="0"/>
              <a:t>, </a:t>
            </a:r>
            <a:r>
              <a:rPr lang="en-US" dirty="0">
                <a:hlinkClick r:id="rId4" tooltip="Python Functions"/>
              </a:rPr>
              <a:t>function</a:t>
            </a:r>
            <a:r>
              <a:rPr lang="en-US" dirty="0"/>
              <a:t> name or any other identifier. They are used to define the syntax and structure of the Python language.</a:t>
            </a:r>
            <a:r>
              <a:rPr lang="zh-CN" altLang="en-US" dirty="0"/>
              <a:t>    </a:t>
            </a:r>
            <a:r>
              <a:rPr lang="en-US" dirty="0"/>
              <a:t>In Python, keywords are case sensitive.</a:t>
            </a:r>
          </a:p>
        </p:txBody>
      </p:sp>
    </p:spTree>
    <p:extLst>
      <p:ext uri="{BB962C8B-B14F-4D97-AF65-F5344CB8AC3E}">
        <p14:creationId xmlns:p14="http://schemas.microsoft.com/office/powerpoint/2010/main" val="101663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Statement</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592925" y="2106295"/>
            <a:ext cx="3213100" cy="1028700"/>
          </a:xfrm>
          <a:prstGeom prst="rect">
            <a:avLst/>
          </a:prstGeom>
        </p:spPr>
      </p:pic>
      <p:pic>
        <p:nvPicPr>
          <p:cNvPr id="5" name="Picture 4"/>
          <p:cNvPicPr>
            <a:picLocks noChangeAspect="1"/>
          </p:cNvPicPr>
          <p:nvPr/>
        </p:nvPicPr>
        <p:blipFill>
          <a:blip r:embed="rId3"/>
          <a:stretch>
            <a:fillRect/>
          </a:stretch>
        </p:blipFill>
        <p:spPr>
          <a:xfrm>
            <a:off x="2592925" y="4227830"/>
            <a:ext cx="3276600" cy="596900"/>
          </a:xfrm>
          <a:prstGeom prst="rect">
            <a:avLst/>
          </a:prstGeom>
        </p:spPr>
      </p:pic>
    </p:spTree>
    <p:extLst>
      <p:ext uri="{BB962C8B-B14F-4D97-AF65-F5344CB8AC3E}">
        <p14:creationId xmlns:p14="http://schemas.microsoft.com/office/powerpoint/2010/main" val="129095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Comments</a:t>
            </a:r>
            <a:br>
              <a:rPr lang="en-US" b="1" dirty="0"/>
            </a:br>
            <a:endParaRPr lang="en-US" dirty="0"/>
          </a:p>
        </p:txBody>
      </p:sp>
      <p:sp>
        <p:nvSpPr>
          <p:cNvPr id="3" name="Content Placeholder 2"/>
          <p:cNvSpPr>
            <a:spLocks noGrp="1"/>
          </p:cNvSpPr>
          <p:nvPr>
            <p:ph idx="1"/>
          </p:nvPr>
        </p:nvSpPr>
        <p:spPr/>
        <p:txBody>
          <a:bodyPr/>
          <a:lstStyle/>
          <a:p>
            <a:endParaRPr lang="en-US" dirty="0"/>
          </a:p>
          <a:p>
            <a:r>
              <a:rPr lang="en-US" dirty="0"/>
              <a:t>#This is a comment </a:t>
            </a:r>
          </a:p>
          <a:p>
            <a:r>
              <a:rPr lang="en-US"/>
              <a:t>#print out Hello </a:t>
            </a:r>
          </a:p>
          <a:p>
            <a:r>
              <a:rPr lang="en-US"/>
              <a:t>print('Hello')</a:t>
            </a:r>
            <a:endParaRPr lang="en-US" dirty="0"/>
          </a:p>
          <a:p>
            <a:endParaRPr lang="en-US" dirty="0"/>
          </a:p>
          <a:p>
            <a:endParaRPr lang="en-US" dirty="0"/>
          </a:p>
          <a:p>
            <a:r>
              <a:rPr lang="en-US" dirty="0"/>
              <a:t>#This is a long comment </a:t>
            </a:r>
          </a:p>
          <a:p>
            <a:r>
              <a:rPr lang="en-US" dirty="0"/>
              <a:t>#and it extends </a:t>
            </a:r>
          </a:p>
          <a:p>
            <a:r>
              <a:rPr lang="en-US" dirty="0"/>
              <a:t>#to multiple lines</a:t>
            </a:r>
          </a:p>
        </p:txBody>
      </p:sp>
    </p:spTree>
    <p:extLst>
      <p:ext uri="{BB962C8B-B14F-4D97-AF65-F5344CB8AC3E}">
        <p14:creationId xmlns:p14="http://schemas.microsoft.com/office/powerpoint/2010/main" val="113263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Variables and Types</a:t>
            </a:r>
            <a:endParaRPr lang="en-US" dirty="0"/>
          </a:p>
        </p:txBody>
      </p:sp>
      <p:sp>
        <p:nvSpPr>
          <p:cNvPr id="3" name="Content Placeholder 2"/>
          <p:cNvSpPr>
            <a:spLocks noGrp="1"/>
          </p:cNvSpPr>
          <p:nvPr>
            <p:ph idx="1"/>
          </p:nvPr>
        </p:nvSpPr>
        <p:spPr/>
        <p:txBody>
          <a:bodyPr/>
          <a:lstStyle/>
          <a:p>
            <a:r>
              <a:rPr lang="en-US" b="1" dirty="0"/>
              <a:t>Numbers</a:t>
            </a:r>
          </a:p>
          <a:p>
            <a:pPr lvl="1"/>
            <a:r>
              <a:rPr lang="en-US" dirty="0"/>
              <a:t>Python supports two types of numbers - integers and floating point numbers.</a:t>
            </a:r>
          </a:p>
          <a:p>
            <a:pPr lvl="1"/>
            <a:r>
              <a:rPr lang="en-US" altLang="zh-CN" b="1" dirty="0" err="1"/>
              <a:t>E.g</a:t>
            </a:r>
            <a:r>
              <a:rPr lang="zh-CN" altLang="en-US" b="1" dirty="0"/>
              <a:t> </a:t>
            </a:r>
            <a:r>
              <a:rPr lang="en-US" altLang="zh-CN" b="1" dirty="0"/>
              <a:t>A=7</a:t>
            </a:r>
            <a:endParaRPr lang="en-US" b="1" dirty="0"/>
          </a:p>
          <a:p>
            <a:r>
              <a:rPr lang="en-US" b="1" dirty="0"/>
              <a:t>Strings</a:t>
            </a:r>
          </a:p>
          <a:p>
            <a:pPr lvl="1"/>
            <a:r>
              <a:rPr lang="en-US" dirty="0"/>
              <a:t>Strings are defined either with a single quote or a double quotes.</a:t>
            </a:r>
          </a:p>
        </p:txBody>
      </p:sp>
    </p:spTree>
    <p:extLst>
      <p:ext uri="{BB962C8B-B14F-4D97-AF65-F5344CB8AC3E}">
        <p14:creationId xmlns:p14="http://schemas.microsoft.com/office/powerpoint/2010/main" val="9417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Mixing operators between numbers and strings is not supported</a:t>
            </a:r>
          </a:p>
        </p:txBody>
      </p:sp>
      <p:sp>
        <p:nvSpPr>
          <p:cNvPr id="3" name="Content Placeholder 2"/>
          <p:cNvSpPr>
            <a:spLocks noGrp="1"/>
          </p:cNvSpPr>
          <p:nvPr>
            <p:ph idx="1"/>
          </p:nvPr>
        </p:nvSpPr>
        <p:spPr/>
        <p:txBody>
          <a:bodyPr/>
          <a:lstStyle/>
          <a:p>
            <a:r>
              <a:rPr lang="en-US" dirty="0"/>
              <a:t>one = 1</a:t>
            </a:r>
          </a:p>
          <a:p>
            <a:r>
              <a:rPr lang="en-US" dirty="0"/>
              <a:t>two = 2</a:t>
            </a:r>
          </a:p>
          <a:p>
            <a:r>
              <a:rPr lang="en-US" dirty="0"/>
              <a:t>hello = "hello”</a:t>
            </a:r>
          </a:p>
          <a:p>
            <a:r>
              <a:rPr lang="en-US" dirty="0"/>
              <a:t>print(one + two + hello)</a:t>
            </a:r>
          </a:p>
        </p:txBody>
      </p:sp>
    </p:spTree>
    <p:extLst>
      <p:ext uri="{BB962C8B-B14F-4D97-AF65-F5344CB8AC3E}">
        <p14:creationId xmlns:p14="http://schemas.microsoft.com/office/powerpoint/2010/main" val="185932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Styles</a:t>
            </a:r>
          </a:p>
        </p:txBody>
      </p:sp>
      <p:sp>
        <p:nvSpPr>
          <p:cNvPr id="3" name="Content Placeholder 2"/>
          <p:cNvSpPr>
            <a:spLocks noGrp="1"/>
          </p:cNvSpPr>
          <p:nvPr>
            <p:ph idx="1"/>
          </p:nvPr>
        </p:nvSpPr>
        <p:spPr/>
        <p:txBody>
          <a:bodyPr>
            <a:normAutofit fontScale="92500" lnSpcReduction="20000"/>
          </a:bodyPr>
          <a:lstStyle/>
          <a:p>
            <a:r>
              <a:rPr lang="en-US" dirty="0"/>
              <a:t>b (single lowercase letter)</a:t>
            </a:r>
          </a:p>
          <a:p>
            <a:r>
              <a:rPr lang="en-US" dirty="0"/>
              <a:t>B (single uppercase letter)</a:t>
            </a:r>
          </a:p>
          <a:p>
            <a:r>
              <a:rPr lang="en-US" dirty="0"/>
              <a:t>lowercase</a:t>
            </a:r>
          </a:p>
          <a:p>
            <a:r>
              <a:rPr lang="en-US" dirty="0" err="1"/>
              <a:t>lower_case_with_underscores</a:t>
            </a:r>
            <a:endParaRPr lang="en-US" dirty="0"/>
          </a:p>
          <a:p>
            <a:r>
              <a:rPr lang="en-US" dirty="0"/>
              <a:t>UPPERCASE</a:t>
            </a:r>
          </a:p>
          <a:p>
            <a:r>
              <a:rPr lang="en-US" dirty="0"/>
              <a:t>UPPER_CASE_WITH_UNDERSCORES</a:t>
            </a:r>
          </a:p>
          <a:p>
            <a:r>
              <a:rPr lang="en-US" dirty="0" err="1"/>
              <a:t>CapitalizedWords</a:t>
            </a:r>
            <a:r>
              <a:rPr lang="en-US" dirty="0"/>
              <a:t> (or </a:t>
            </a:r>
            <a:r>
              <a:rPr lang="en-US" dirty="0" err="1"/>
              <a:t>CapWords</a:t>
            </a:r>
            <a:r>
              <a:rPr lang="en-US" dirty="0"/>
              <a:t>, or </a:t>
            </a:r>
            <a:r>
              <a:rPr lang="en-US" dirty="0" err="1"/>
              <a:t>CamelCase</a:t>
            </a:r>
            <a:r>
              <a:rPr lang="en-US" dirty="0"/>
              <a:t> -- so named because of the bumpy look of its letters. This is also sometimes known as </a:t>
            </a:r>
            <a:r>
              <a:rPr lang="en-US" dirty="0" err="1"/>
              <a:t>StudlyCaps</a:t>
            </a:r>
            <a:r>
              <a:rPr lang="en-US" dirty="0"/>
              <a:t>.</a:t>
            </a:r>
          </a:p>
          <a:p>
            <a:r>
              <a:rPr lang="en-US" dirty="0"/>
              <a:t>Note: When using abbreviations in </a:t>
            </a:r>
            <a:r>
              <a:rPr lang="en-US" dirty="0" err="1"/>
              <a:t>CapWords</a:t>
            </a:r>
            <a:r>
              <a:rPr lang="en-US" dirty="0"/>
              <a:t>, capitalize all the letters of the abbreviation. Thus </a:t>
            </a:r>
            <a:r>
              <a:rPr lang="en-US" dirty="0" err="1"/>
              <a:t>HTTPServerError</a:t>
            </a:r>
            <a:r>
              <a:rPr lang="en-US" dirty="0"/>
              <a:t> is better than </a:t>
            </a:r>
            <a:r>
              <a:rPr lang="en-US" dirty="0" err="1"/>
              <a:t>HttpServerError</a:t>
            </a:r>
            <a:r>
              <a:rPr lang="en-US" dirty="0"/>
              <a:t>.</a:t>
            </a:r>
          </a:p>
          <a:p>
            <a:r>
              <a:rPr lang="en-US" dirty="0" err="1"/>
              <a:t>mixedCase</a:t>
            </a:r>
            <a:r>
              <a:rPr lang="en-US" dirty="0"/>
              <a:t> (differs from </a:t>
            </a:r>
            <a:r>
              <a:rPr lang="en-US" dirty="0" err="1"/>
              <a:t>CapitalizedWords</a:t>
            </a:r>
            <a:r>
              <a:rPr lang="en-US" dirty="0"/>
              <a:t> by initial lowercase character!)</a:t>
            </a:r>
          </a:p>
          <a:p>
            <a:r>
              <a:rPr lang="en-US" dirty="0" err="1"/>
              <a:t>Capitalized_Words_With_Underscores</a:t>
            </a:r>
            <a:r>
              <a:rPr lang="en-US" dirty="0"/>
              <a:t> (ugly!)</a:t>
            </a:r>
          </a:p>
          <a:p>
            <a:endParaRPr lang="en-US" dirty="0"/>
          </a:p>
        </p:txBody>
      </p:sp>
    </p:spTree>
    <p:extLst>
      <p:ext uri="{BB962C8B-B14F-4D97-AF65-F5344CB8AC3E}">
        <p14:creationId xmlns:p14="http://schemas.microsoft.com/office/powerpoint/2010/main" val="203680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a:t>
            </a:r>
          </a:p>
        </p:txBody>
      </p:sp>
      <p:sp>
        <p:nvSpPr>
          <p:cNvPr id="3" name="Content Placeholder 2"/>
          <p:cNvSpPr>
            <a:spLocks noGrp="1"/>
          </p:cNvSpPr>
          <p:nvPr>
            <p:ph idx="1"/>
          </p:nvPr>
        </p:nvSpPr>
        <p:spPr/>
        <p:txBody>
          <a:bodyPr>
            <a:normAutofit fontScale="92500" lnSpcReduction="10000"/>
          </a:bodyPr>
          <a:lstStyle/>
          <a:p>
            <a:r>
              <a:rPr lang="en-US" dirty="0" err="1"/>
              <a:t>local_var_name</a:t>
            </a:r>
            <a:endParaRPr lang="en-US" dirty="0"/>
          </a:p>
          <a:p>
            <a:r>
              <a:rPr lang="en-US" dirty="0"/>
              <a:t>GLOBAL_VAR_NAME</a:t>
            </a:r>
          </a:p>
          <a:p>
            <a:r>
              <a:rPr lang="en-US" dirty="0" err="1"/>
              <a:t>module_name</a:t>
            </a:r>
            <a:endParaRPr lang="en-US" dirty="0"/>
          </a:p>
          <a:p>
            <a:r>
              <a:rPr lang="en-US" dirty="0"/>
              <a:t> </a:t>
            </a:r>
            <a:r>
              <a:rPr lang="en-US" dirty="0" err="1"/>
              <a:t>package_name</a:t>
            </a:r>
            <a:endParaRPr lang="en-US" dirty="0"/>
          </a:p>
          <a:p>
            <a:r>
              <a:rPr lang="en-US" dirty="0" err="1"/>
              <a:t>ClassName</a:t>
            </a:r>
            <a:endParaRPr lang="en-US" dirty="0"/>
          </a:p>
          <a:p>
            <a:r>
              <a:rPr lang="en-US" dirty="0"/>
              <a:t> </a:t>
            </a:r>
            <a:r>
              <a:rPr lang="en-US" dirty="0" err="1"/>
              <a:t>method_name</a:t>
            </a:r>
            <a:endParaRPr lang="en-US" dirty="0"/>
          </a:p>
          <a:p>
            <a:r>
              <a:rPr lang="en-US" dirty="0"/>
              <a:t> </a:t>
            </a:r>
            <a:r>
              <a:rPr lang="en-US" dirty="0" err="1"/>
              <a:t>ExceptionName</a:t>
            </a:r>
            <a:endParaRPr lang="en-US" dirty="0"/>
          </a:p>
          <a:p>
            <a:r>
              <a:rPr lang="en-US" dirty="0" err="1"/>
              <a:t>function_name</a:t>
            </a:r>
            <a:endParaRPr lang="en-US" dirty="0"/>
          </a:p>
          <a:p>
            <a:r>
              <a:rPr lang="en-US" dirty="0" err="1"/>
              <a:t>instance_var_name</a:t>
            </a:r>
            <a:endParaRPr lang="en-US" dirty="0"/>
          </a:p>
          <a:p>
            <a:r>
              <a:rPr lang="en-US" dirty="0" err="1"/>
              <a:t>function_parameter_name</a:t>
            </a:r>
            <a:endParaRPr lang="en-US" dirty="0"/>
          </a:p>
          <a:p>
            <a:endParaRPr lang="en-US" dirty="0"/>
          </a:p>
        </p:txBody>
      </p:sp>
    </p:spTree>
    <p:extLst>
      <p:ext uri="{BB962C8B-B14F-4D97-AF65-F5344CB8AC3E}">
        <p14:creationId xmlns:p14="http://schemas.microsoft.com/office/powerpoint/2010/main" val="1968690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Lists</a:t>
            </a:r>
            <a:br>
              <a:rPr lang="en-US" b="1" dirty="0"/>
            </a:br>
            <a:endParaRPr lang="en-US" dirty="0"/>
          </a:p>
        </p:txBody>
      </p:sp>
      <p:sp>
        <p:nvSpPr>
          <p:cNvPr id="3" name="Content Placeholder 2"/>
          <p:cNvSpPr>
            <a:spLocks noGrp="1"/>
          </p:cNvSpPr>
          <p:nvPr>
            <p:ph idx="1"/>
          </p:nvPr>
        </p:nvSpPr>
        <p:spPr/>
        <p:txBody>
          <a:bodyPr/>
          <a:lstStyle/>
          <a:p>
            <a:r>
              <a:rPr lang="en-US" dirty="0"/>
              <a:t>Lists are very similar to arrays</a:t>
            </a:r>
          </a:p>
          <a:p>
            <a:endParaRPr lang="en-US" dirty="0"/>
          </a:p>
          <a:p>
            <a:pPr lvl="1"/>
            <a:endParaRPr lang="en-US" dirty="0"/>
          </a:p>
          <a:p>
            <a:pPr lvl="1"/>
            <a:r>
              <a:rPr lang="en-US" dirty="0" err="1"/>
              <a:t>mylist</a:t>
            </a:r>
            <a:r>
              <a:rPr lang="en-US" dirty="0"/>
              <a:t> = []</a:t>
            </a:r>
          </a:p>
          <a:p>
            <a:pPr lvl="1"/>
            <a:r>
              <a:rPr lang="en-US" dirty="0" err="1"/>
              <a:t>mylist.append</a:t>
            </a:r>
            <a:r>
              <a:rPr lang="en-US" dirty="0"/>
              <a:t>(1)</a:t>
            </a:r>
          </a:p>
        </p:txBody>
      </p:sp>
    </p:spTree>
    <p:extLst>
      <p:ext uri="{BB962C8B-B14F-4D97-AF65-F5344CB8AC3E}">
        <p14:creationId xmlns:p14="http://schemas.microsoft.com/office/powerpoint/2010/main" val="142962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Instructors</a:t>
            </a:r>
            <a:endParaRPr lang="en-US" dirty="0"/>
          </a:p>
        </p:txBody>
      </p:sp>
      <p:sp>
        <p:nvSpPr>
          <p:cNvPr id="3" name="Content Placeholder 2"/>
          <p:cNvSpPr>
            <a:spLocks noGrp="1"/>
          </p:cNvSpPr>
          <p:nvPr>
            <p:ph idx="1"/>
          </p:nvPr>
        </p:nvSpPr>
        <p:spPr/>
        <p:txBody>
          <a:bodyPr/>
          <a:lstStyle/>
          <a:p>
            <a:r>
              <a:rPr lang="en-US" altLang="zh-CN" dirty="0"/>
              <a:t>Charles</a:t>
            </a:r>
            <a:r>
              <a:rPr lang="zh-CN" altLang="en-US" dirty="0"/>
              <a:t> </a:t>
            </a:r>
            <a:r>
              <a:rPr lang="en-US" altLang="zh-CN" dirty="0"/>
              <a:t>Cao</a:t>
            </a:r>
            <a:r>
              <a:rPr lang="zh-CN" altLang="en-US" dirty="0"/>
              <a:t> </a:t>
            </a:r>
            <a:endParaRPr lang="en-US" altLang="zh-CN" dirty="0"/>
          </a:p>
          <a:p>
            <a:pPr lvl="1"/>
            <a:r>
              <a:rPr lang="en-US" altLang="zh-CN" dirty="0"/>
              <a:t>Team</a:t>
            </a:r>
            <a:r>
              <a:rPr lang="zh-CN" altLang="en-US" dirty="0"/>
              <a:t> </a:t>
            </a:r>
            <a:r>
              <a:rPr lang="en-US" altLang="zh-CN" dirty="0"/>
              <a:t>leader</a:t>
            </a:r>
            <a:r>
              <a:rPr lang="zh-CN" altLang="en-US" dirty="0"/>
              <a:t> </a:t>
            </a:r>
            <a:r>
              <a:rPr lang="en-US" altLang="zh-CN" dirty="0"/>
              <a:t>of</a:t>
            </a:r>
            <a:r>
              <a:rPr lang="zh-CN" altLang="en-US" dirty="0"/>
              <a:t> </a:t>
            </a:r>
            <a:r>
              <a:rPr lang="en-US" altLang="zh-CN" dirty="0" err="1"/>
              <a:t>Paysafe</a:t>
            </a:r>
            <a:endParaRPr lang="en-US" altLang="zh-CN" dirty="0"/>
          </a:p>
          <a:p>
            <a:pPr lvl="1"/>
            <a:r>
              <a:rPr lang="en-US" altLang="zh-CN" dirty="0"/>
              <a:t>Founder</a:t>
            </a:r>
            <a:r>
              <a:rPr lang="zh-CN" altLang="en-US" dirty="0"/>
              <a:t> </a:t>
            </a:r>
            <a:r>
              <a:rPr lang="en-US" altLang="zh-CN" dirty="0"/>
              <a:t>of</a:t>
            </a:r>
            <a:r>
              <a:rPr lang="zh-CN" altLang="en-US" dirty="0"/>
              <a:t> </a:t>
            </a:r>
            <a:r>
              <a:rPr lang="en-US" altLang="zh-CN" dirty="0" err="1"/>
              <a:t>ECVictor</a:t>
            </a:r>
            <a:r>
              <a:rPr lang="zh-CN" altLang="en-US" dirty="0"/>
              <a:t> </a:t>
            </a:r>
            <a:endParaRPr lang="en-US" altLang="zh-CN" dirty="0"/>
          </a:p>
          <a:p>
            <a:pPr lvl="1"/>
            <a:r>
              <a:rPr lang="en-US" altLang="zh-CN" dirty="0"/>
              <a:t>10+</a:t>
            </a:r>
            <a:r>
              <a:rPr lang="zh-CN" altLang="en-US" dirty="0"/>
              <a:t> </a:t>
            </a:r>
            <a:r>
              <a:rPr lang="en-US" altLang="zh-CN" dirty="0"/>
              <a:t>software</a:t>
            </a:r>
            <a:r>
              <a:rPr lang="zh-CN" altLang="en-US" dirty="0"/>
              <a:t> </a:t>
            </a:r>
            <a:r>
              <a:rPr lang="en-US" altLang="zh-CN" dirty="0"/>
              <a:t>development</a:t>
            </a:r>
            <a:r>
              <a:rPr lang="zh-CN" altLang="en-US" dirty="0"/>
              <a:t> </a:t>
            </a:r>
            <a:r>
              <a:rPr lang="en-US" altLang="zh-CN" dirty="0"/>
              <a:t>experience</a:t>
            </a:r>
          </a:p>
          <a:p>
            <a:r>
              <a:rPr lang="en-US" altLang="zh-CN" dirty="0"/>
              <a:t>Dr.</a:t>
            </a:r>
            <a:r>
              <a:rPr lang="zh-CN" altLang="en-US" dirty="0"/>
              <a:t> </a:t>
            </a:r>
            <a:r>
              <a:rPr lang="en-US" altLang="zh-CN" dirty="0"/>
              <a:t>Tony</a:t>
            </a:r>
            <a:r>
              <a:rPr lang="zh-CN" altLang="en-US" dirty="0"/>
              <a:t> </a:t>
            </a:r>
            <a:r>
              <a:rPr lang="en-US" altLang="zh-CN" dirty="0"/>
              <a:t>Deng</a:t>
            </a:r>
          </a:p>
          <a:p>
            <a:pPr lvl="1"/>
            <a:r>
              <a:rPr lang="en-US" altLang="zh-CN" dirty="0"/>
              <a:t>Data</a:t>
            </a:r>
            <a:r>
              <a:rPr lang="zh-CN" altLang="en-US" dirty="0"/>
              <a:t> </a:t>
            </a:r>
            <a:r>
              <a:rPr lang="en-US" altLang="zh-CN" dirty="0"/>
              <a:t>scientist</a:t>
            </a:r>
          </a:p>
          <a:p>
            <a:r>
              <a:rPr lang="en-US" altLang="zh-CN" dirty="0"/>
              <a:t>Richard</a:t>
            </a:r>
            <a:r>
              <a:rPr lang="zh-CN" altLang="en-US" dirty="0"/>
              <a:t> </a:t>
            </a:r>
            <a:r>
              <a:rPr lang="en-US" altLang="zh-CN" dirty="0"/>
              <a:t>Yan</a:t>
            </a:r>
          </a:p>
          <a:p>
            <a:pPr lvl="1"/>
            <a:r>
              <a:rPr lang="en-US" altLang="zh-CN" dirty="0"/>
              <a:t>Senior</a:t>
            </a:r>
            <a:r>
              <a:rPr lang="zh-CN" altLang="en-US" dirty="0"/>
              <a:t> </a:t>
            </a:r>
            <a:r>
              <a:rPr lang="en-US" altLang="zh-CN" dirty="0"/>
              <a:t>python</a:t>
            </a:r>
            <a:r>
              <a:rPr lang="zh-CN" altLang="en-US" dirty="0"/>
              <a:t> </a:t>
            </a:r>
            <a:r>
              <a:rPr lang="en-US" altLang="zh-CN" dirty="0"/>
              <a:t>developer</a:t>
            </a:r>
          </a:p>
          <a:p>
            <a:endParaRPr lang="en-US" dirty="0"/>
          </a:p>
        </p:txBody>
      </p:sp>
    </p:spTree>
    <p:extLst>
      <p:ext uri="{BB962C8B-B14F-4D97-AF65-F5344CB8AC3E}">
        <p14:creationId xmlns:p14="http://schemas.microsoft.com/office/powerpoint/2010/main" val="1058489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List</a:t>
            </a:r>
            <a:r>
              <a:rPr lang="zh-CN" altLang="en-US" dirty="0"/>
              <a:t> </a:t>
            </a:r>
            <a:r>
              <a:rPr lang="en-US" altLang="zh-CN" dirty="0"/>
              <a:t>count</a:t>
            </a:r>
            <a:r>
              <a:rPr lang="zh-CN" altLang="en-US" dirty="0"/>
              <a:t> </a:t>
            </a:r>
            <a:r>
              <a:rPr lang="en-US" altLang="zh-CN" dirty="0"/>
              <a:t>start</a:t>
            </a:r>
            <a:r>
              <a:rPr lang="zh-CN" altLang="en-US" dirty="0"/>
              <a:t> </a:t>
            </a:r>
            <a:r>
              <a:rPr lang="en-US" altLang="zh-CN" dirty="0"/>
              <a:t>from</a:t>
            </a:r>
            <a:r>
              <a:rPr lang="zh-CN" altLang="en-US" dirty="0"/>
              <a:t> </a:t>
            </a:r>
            <a:r>
              <a:rPr lang="en-US" altLang="zh-CN" dirty="0"/>
              <a:t>0</a:t>
            </a:r>
            <a:endParaRPr lang="en-US" dirty="0"/>
          </a:p>
        </p:txBody>
      </p:sp>
      <p:sp>
        <p:nvSpPr>
          <p:cNvPr id="3" name="Content Placeholder 2"/>
          <p:cNvSpPr>
            <a:spLocks noGrp="1"/>
          </p:cNvSpPr>
          <p:nvPr>
            <p:ph idx="1"/>
          </p:nvPr>
        </p:nvSpPr>
        <p:spPr>
          <a:xfrm>
            <a:off x="2589212" y="2152261"/>
            <a:ext cx="8915400" cy="3777622"/>
          </a:xfrm>
        </p:spPr>
        <p:txBody>
          <a:bodyPr/>
          <a:lstStyle/>
          <a:p>
            <a:r>
              <a:rPr lang="en-US" altLang="zh-CN" dirty="0" err="1"/>
              <a:t>my_list</a:t>
            </a:r>
            <a:r>
              <a:rPr lang="en-US" altLang="zh-CN" dirty="0"/>
              <a:t>=[1,2,3,4]</a:t>
            </a:r>
          </a:p>
          <a:p>
            <a:r>
              <a:rPr lang="en-US" dirty="0"/>
              <a:t>print(</a:t>
            </a:r>
            <a:r>
              <a:rPr lang="en-US" altLang="zh-CN" dirty="0"/>
              <a:t>1</a:t>
            </a:r>
            <a:r>
              <a:rPr lang="en-US" dirty="0"/>
              <a:t>)</a:t>
            </a:r>
          </a:p>
        </p:txBody>
      </p:sp>
    </p:spTree>
    <p:extLst>
      <p:ext uri="{BB962C8B-B14F-4D97-AF65-F5344CB8AC3E}">
        <p14:creationId xmlns:p14="http://schemas.microsoft.com/office/powerpoint/2010/main" val="60413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Operators</a:t>
            </a:r>
          </a:p>
        </p:txBody>
      </p:sp>
      <p:sp>
        <p:nvSpPr>
          <p:cNvPr id="3" name="Content Placeholder 2"/>
          <p:cNvSpPr>
            <a:spLocks noGrp="1"/>
          </p:cNvSpPr>
          <p:nvPr>
            <p:ph idx="1"/>
          </p:nvPr>
        </p:nvSpPr>
        <p:spPr/>
        <p:txBody>
          <a:bodyPr/>
          <a:lstStyle/>
          <a:p>
            <a:r>
              <a:rPr lang="en-US" dirty="0"/>
              <a:t>Arithmetic Operators</a:t>
            </a:r>
          </a:p>
          <a:p>
            <a:r>
              <a:rPr lang="en-US" dirty="0"/>
              <a:t>Comparison (Relational) Operators</a:t>
            </a:r>
          </a:p>
          <a:p>
            <a:r>
              <a:rPr lang="en-US" dirty="0"/>
              <a:t>Assignment Operators</a:t>
            </a:r>
          </a:p>
          <a:p>
            <a:r>
              <a:rPr lang="en-US" dirty="0"/>
              <a:t>Logical Operators</a:t>
            </a:r>
          </a:p>
          <a:p>
            <a:r>
              <a:rPr lang="en-US" dirty="0"/>
              <a:t>Bitwise Operators</a:t>
            </a:r>
          </a:p>
          <a:p>
            <a:r>
              <a:rPr lang="en-US" dirty="0"/>
              <a:t>Membership Operators</a:t>
            </a:r>
          </a:p>
          <a:p>
            <a:r>
              <a:rPr lang="en-US" dirty="0"/>
              <a:t>Identity Operators</a:t>
            </a:r>
          </a:p>
          <a:p>
            <a:endParaRPr lang="en-US" dirty="0"/>
          </a:p>
        </p:txBody>
      </p:sp>
    </p:spTree>
    <p:extLst>
      <p:ext uri="{BB962C8B-B14F-4D97-AF65-F5344CB8AC3E}">
        <p14:creationId xmlns:p14="http://schemas.microsoft.com/office/powerpoint/2010/main" val="191994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Arithmetic Operators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73909584"/>
              </p:ext>
            </p:extLst>
          </p:nvPr>
        </p:nvGraphicFramePr>
        <p:xfrm>
          <a:off x="65314" y="1264555"/>
          <a:ext cx="12055152" cy="5533887"/>
        </p:xfrm>
        <a:graphic>
          <a:graphicData uri="http://schemas.openxmlformats.org/drawingml/2006/table">
            <a:tbl>
              <a:tblPr firstRow="1" bandRow="1">
                <a:tableStyleId>{5C22544A-7EE6-4342-B048-85BDC9FD1C3A}</a:tableStyleId>
              </a:tblPr>
              <a:tblGrid>
                <a:gridCol w="2610902">
                  <a:extLst>
                    <a:ext uri="{9D8B030D-6E8A-4147-A177-3AD203B41FA5}">
                      <a16:colId xmlns:a16="http://schemas.microsoft.com/office/drawing/2014/main" val="20000"/>
                    </a:ext>
                  </a:extLst>
                </a:gridCol>
                <a:gridCol w="5425866">
                  <a:extLst>
                    <a:ext uri="{9D8B030D-6E8A-4147-A177-3AD203B41FA5}">
                      <a16:colId xmlns:a16="http://schemas.microsoft.com/office/drawing/2014/main" val="20001"/>
                    </a:ext>
                  </a:extLst>
                </a:gridCol>
                <a:gridCol w="4018384">
                  <a:extLst>
                    <a:ext uri="{9D8B030D-6E8A-4147-A177-3AD203B41FA5}">
                      <a16:colId xmlns:a16="http://schemas.microsoft.com/office/drawing/2014/main" val="20002"/>
                    </a:ext>
                  </a:extLst>
                </a:gridCol>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extLst>
                  <a:ext uri="{0D108BD9-81ED-4DB2-BD59-A6C34878D82A}">
                    <a16:rowId xmlns:a16="http://schemas.microsoft.com/office/drawing/2014/main" val="10000"/>
                  </a:ext>
                </a:extLst>
              </a:tr>
              <a:tr h="370840">
                <a:tc>
                  <a:txBody>
                    <a:bodyPr/>
                    <a:lstStyle/>
                    <a:p>
                      <a:r>
                        <a:rPr lang="en-US" dirty="0"/>
                        <a:t>+ Addition</a:t>
                      </a:r>
                    </a:p>
                  </a:txBody>
                  <a:tcPr anchor="ctr"/>
                </a:tc>
                <a:tc>
                  <a:txBody>
                    <a:bodyPr/>
                    <a:lstStyle/>
                    <a:p>
                      <a:r>
                        <a:rPr lang="en-US"/>
                        <a:t>Adds values on either side of the operator.</a:t>
                      </a:r>
                    </a:p>
                  </a:txBody>
                  <a:tcPr anchor="ctr"/>
                </a:tc>
                <a:tc>
                  <a:txBody>
                    <a:bodyPr/>
                    <a:lstStyle/>
                    <a:p>
                      <a:r>
                        <a:rPr lang="mr-IN"/>
                        <a:t>a + b = 30</a:t>
                      </a:r>
                    </a:p>
                  </a:txBody>
                  <a:tcPr anchor="ctr"/>
                </a:tc>
                <a:extLst>
                  <a:ext uri="{0D108BD9-81ED-4DB2-BD59-A6C34878D82A}">
                    <a16:rowId xmlns:a16="http://schemas.microsoft.com/office/drawing/2014/main" val="10001"/>
                  </a:ext>
                </a:extLst>
              </a:tr>
              <a:tr h="370840">
                <a:tc>
                  <a:txBody>
                    <a:bodyPr/>
                    <a:lstStyle/>
                    <a:p>
                      <a:r>
                        <a:rPr lang="en-US"/>
                        <a:t>- Subtraction</a:t>
                      </a:r>
                    </a:p>
                  </a:txBody>
                  <a:tcPr anchor="ctr"/>
                </a:tc>
                <a:tc>
                  <a:txBody>
                    <a:bodyPr/>
                    <a:lstStyle/>
                    <a:p>
                      <a:r>
                        <a:rPr lang="en-US"/>
                        <a:t>Subtracts right hand operand from left hand operand.</a:t>
                      </a:r>
                    </a:p>
                  </a:txBody>
                  <a:tcPr anchor="ctr"/>
                </a:tc>
                <a:tc>
                  <a:txBody>
                    <a:bodyPr/>
                    <a:lstStyle/>
                    <a:p>
                      <a:r>
                        <a:rPr lang="mr-IN"/>
                        <a:t>a – b = -10</a:t>
                      </a:r>
                    </a:p>
                  </a:txBody>
                  <a:tcPr anchor="ctr"/>
                </a:tc>
                <a:extLst>
                  <a:ext uri="{0D108BD9-81ED-4DB2-BD59-A6C34878D82A}">
                    <a16:rowId xmlns:a16="http://schemas.microsoft.com/office/drawing/2014/main" val="10002"/>
                  </a:ext>
                </a:extLst>
              </a:tr>
              <a:tr h="370840">
                <a:tc>
                  <a:txBody>
                    <a:bodyPr/>
                    <a:lstStyle/>
                    <a:p>
                      <a:r>
                        <a:rPr lang="en-US"/>
                        <a:t>* Multiplication</a:t>
                      </a:r>
                    </a:p>
                  </a:txBody>
                  <a:tcPr anchor="ctr"/>
                </a:tc>
                <a:tc>
                  <a:txBody>
                    <a:bodyPr/>
                    <a:lstStyle/>
                    <a:p>
                      <a:r>
                        <a:rPr lang="en-US"/>
                        <a:t>Multiplies values on either side of the operator</a:t>
                      </a:r>
                    </a:p>
                  </a:txBody>
                  <a:tcPr anchor="ctr"/>
                </a:tc>
                <a:tc>
                  <a:txBody>
                    <a:bodyPr/>
                    <a:lstStyle/>
                    <a:p>
                      <a:r>
                        <a:rPr lang="en-US"/>
                        <a:t>a * b = 200</a:t>
                      </a:r>
                    </a:p>
                  </a:txBody>
                  <a:tcPr anchor="ctr"/>
                </a:tc>
                <a:extLst>
                  <a:ext uri="{0D108BD9-81ED-4DB2-BD59-A6C34878D82A}">
                    <a16:rowId xmlns:a16="http://schemas.microsoft.com/office/drawing/2014/main" val="10003"/>
                  </a:ext>
                </a:extLst>
              </a:tr>
              <a:tr h="521843">
                <a:tc>
                  <a:txBody>
                    <a:bodyPr/>
                    <a:lstStyle/>
                    <a:p>
                      <a:r>
                        <a:rPr lang="en-US" dirty="0"/>
                        <a:t>/ Division</a:t>
                      </a:r>
                    </a:p>
                  </a:txBody>
                  <a:tcPr anchor="ctr"/>
                </a:tc>
                <a:tc>
                  <a:txBody>
                    <a:bodyPr/>
                    <a:lstStyle/>
                    <a:p>
                      <a:r>
                        <a:rPr lang="en-US"/>
                        <a:t>Divides left hand operand by right hand operand</a:t>
                      </a:r>
                    </a:p>
                  </a:txBody>
                  <a:tcPr anchor="ctr"/>
                </a:tc>
                <a:tc>
                  <a:txBody>
                    <a:bodyPr/>
                    <a:lstStyle/>
                    <a:p>
                      <a:r>
                        <a:rPr lang="mr-IN"/>
                        <a:t>b / a = 2</a:t>
                      </a:r>
                    </a:p>
                  </a:txBody>
                  <a:tcPr anchor="ctr"/>
                </a:tc>
                <a:extLst>
                  <a:ext uri="{0D108BD9-81ED-4DB2-BD59-A6C34878D82A}">
                    <a16:rowId xmlns:a16="http://schemas.microsoft.com/office/drawing/2014/main" val="10004"/>
                  </a:ext>
                </a:extLst>
              </a:tr>
              <a:tr h="758840">
                <a:tc>
                  <a:txBody>
                    <a:bodyPr/>
                    <a:lstStyle/>
                    <a:p>
                      <a:r>
                        <a:rPr lang="en-US" dirty="0"/>
                        <a:t>% Modulus</a:t>
                      </a:r>
                    </a:p>
                  </a:txBody>
                  <a:tcPr anchor="ctr"/>
                </a:tc>
                <a:tc>
                  <a:txBody>
                    <a:bodyPr/>
                    <a:lstStyle/>
                    <a:p>
                      <a:r>
                        <a:rPr lang="en-US"/>
                        <a:t>Divides left hand operand by right hand operand and returns remainder</a:t>
                      </a:r>
                    </a:p>
                  </a:txBody>
                  <a:tcPr anchor="ctr"/>
                </a:tc>
                <a:tc>
                  <a:txBody>
                    <a:bodyPr/>
                    <a:lstStyle/>
                    <a:p>
                      <a:r>
                        <a:rPr lang="mr-IN" dirty="0" err="1"/>
                        <a:t>b</a:t>
                      </a:r>
                      <a:r>
                        <a:rPr lang="mr-IN" dirty="0"/>
                        <a:t> % </a:t>
                      </a:r>
                      <a:r>
                        <a:rPr lang="mr-IN" dirty="0" err="1"/>
                        <a:t>a</a:t>
                      </a:r>
                      <a:r>
                        <a:rPr lang="mr-IN" dirty="0"/>
                        <a:t> = 0</a:t>
                      </a:r>
                    </a:p>
                  </a:txBody>
                  <a:tcPr anchor="ctr"/>
                </a:tc>
                <a:extLst>
                  <a:ext uri="{0D108BD9-81ED-4DB2-BD59-A6C34878D82A}">
                    <a16:rowId xmlns:a16="http://schemas.microsoft.com/office/drawing/2014/main" val="10005"/>
                  </a:ext>
                </a:extLst>
              </a:tr>
              <a:tr h="370840">
                <a:tc>
                  <a:txBody>
                    <a:bodyPr/>
                    <a:lstStyle/>
                    <a:p>
                      <a:r>
                        <a:rPr lang="en-US"/>
                        <a:t>** Exponent</a:t>
                      </a:r>
                    </a:p>
                  </a:txBody>
                  <a:tcPr anchor="ctr"/>
                </a:tc>
                <a:tc>
                  <a:txBody>
                    <a:bodyPr/>
                    <a:lstStyle/>
                    <a:p>
                      <a:r>
                        <a:rPr lang="en-US"/>
                        <a:t>Performs exponential (power) calculation on operators</a:t>
                      </a:r>
                    </a:p>
                  </a:txBody>
                  <a:tcPr anchor="ctr"/>
                </a:tc>
                <a:tc>
                  <a:txBody>
                    <a:bodyPr/>
                    <a:lstStyle/>
                    <a:p>
                      <a:r>
                        <a:rPr lang="en-US"/>
                        <a:t>a**b =10 to the power 20</a:t>
                      </a:r>
                    </a:p>
                  </a:txBody>
                  <a:tcPr anchor="ctr"/>
                </a:tc>
                <a:extLst>
                  <a:ext uri="{0D108BD9-81ED-4DB2-BD59-A6C34878D82A}">
                    <a16:rowId xmlns:a16="http://schemas.microsoft.com/office/drawing/2014/main" val="10006"/>
                  </a:ext>
                </a:extLst>
              </a:tr>
              <a:tr h="1742287">
                <a:tc>
                  <a:txBody>
                    <a:bodyPr/>
                    <a:lstStyle/>
                    <a:p>
                      <a:r>
                        <a:rPr lang="mr-IN" dirty="0"/>
                        <a:t>//</a:t>
                      </a:r>
                    </a:p>
                  </a:txBody>
                  <a:tcPr anchor="ctr"/>
                </a:tc>
                <a:tc>
                  <a:txBody>
                    <a:bodyPr/>
                    <a:lstStyle/>
                    <a:p>
                      <a:r>
                        <a:rPr lang="en-US"/>
                        <a:t>Floor Division - The division of operands where the result is the quotient in which the digits after the decimal point are removed. But if one of the operands is negative, the result is floored, i.e., rounded away from zero (towards negative infinity):</a:t>
                      </a:r>
                    </a:p>
                  </a:txBody>
                  <a:tcPr anchor="ctr"/>
                </a:tc>
                <a:tc>
                  <a:txBody>
                    <a:bodyPr/>
                    <a:lstStyle/>
                    <a:p>
                      <a:r>
                        <a:rPr lang="mr-IN" dirty="0"/>
                        <a:t>9//2 = 4 </a:t>
                      </a:r>
                      <a:r>
                        <a:rPr lang="mr-IN" dirty="0" err="1"/>
                        <a:t>and</a:t>
                      </a:r>
                      <a:r>
                        <a:rPr lang="mr-IN" dirty="0"/>
                        <a:t> 9.0//2.0 = 4.0, -11//3 = -4, -11.0//3 = -4.0</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22973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29970197"/>
              </p:ext>
            </p:extLst>
          </p:nvPr>
        </p:nvGraphicFramePr>
        <p:xfrm>
          <a:off x="2589213" y="2133600"/>
          <a:ext cx="8915400" cy="333375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pPr algn="l" fontAlgn="b"/>
                      <a:r>
                        <a:rPr lang="en-US" sz="1200" b="1" i="0" u="none" strike="noStrike" dirty="0">
                          <a:solidFill>
                            <a:srgbClr val="000000"/>
                          </a:solidFill>
                          <a:effectLst/>
                          <a:latin typeface="Calibri" charset="0"/>
                        </a:rPr>
                        <a:t>Operator</a:t>
                      </a:r>
                    </a:p>
                  </a:txBody>
                  <a:tcPr marL="6350" marR="6350" marT="6350" marB="0" anchor="b"/>
                </a:tc>
                <a:tc>
                  <a:txBody>
                    <a:bodyPr/>
                    <a:lstStyle/>
                    <a:p>
                      <a:pPr algn="l" fontAlgn="b"/>
                      <a:r>
                        <a:rPr lang="en-US" sz="1200" b="1" i="0" u="none" strike="noStrike">
                          <a:solidFill>
                            <a:srgbClr val="000000"/>
                          </a:solidFill>
                          <a:effectLst/>
                          <a:latin typeface="Calibri" charset="0"/>
                        </a:rPr>
                        <a:t>Description</a:t>
                      </a:r>
                    </a:p>
                  </a:txBody>
                  <a:tcPr marL="6350" marR="6350" marT="6350" marB="0" anchor="b"/>
                </a:tc>
                <a:tc>
                  <a:txBody>
                    <a:bodyPr/>
                    <a:lstStyle/>
                    <a:p>
                      <a:pPr algn="l" fontAlgn="b"/>
                      <a:r>
                        <a:rPr lang="en-US" sz="1200" b="1" i="0" u="none" strike="noStrike">
                          <a:solidFill>
                            <a:srgbClr val="000000"/>
                          </a:solidFill>
                          <a:effectLst/>
                          <a:latin typeface="Calibri" charset="0"/>
                        </a:rPr>
                        <a:t>Example</a:t>
                      </a:r>
                    </a:p>
                  </a:txBody>
                  <a:tcPr marL="6350" marR="6350" marT="6350" marB="0" anchor="b"/>
                </a:tc>
                <a:extLst>
                  <a:ext uri="{0D108BD9-81ED-4DB2-BD59-A6C34878D82A}">
                    <a16:rowId xmlns:a16="http://schemas.microsoft.com/office/drawing/2014/main" val="10000"/>
                  </a:ext>
                </a:extLst>
              </a:tr>
              <a:tr h="370840">
                <a:tc>
                  <a:txBody>
                    <a:bodyPr/>
                    <a:lstStyle/>
                    <a:p>
                      <a:pPr algn="l" fontAlgn="b"/>
                      <a:r>
                        <a:rPr lang="mr-IN" sz="1200" b="0" i="0" u="none" strike="noStrike">
                          <a:solidFill>
                            <a:srgbClr val="000000"/>
                          </a:solidFill>
                          <a:effectLst/>
                          <a:latin typeface="Calibri" charset="0"/>
                        </a:rPr>
                        <a:t>==</a:t>
                      </a:r>
                    </a:p>
                  </a:txBody>
                  <a:tcPr marL="6350" marR="6350" marT="6350" marB="0" anchor="b"/>
                </a:tc>
                <a:tc>
                  <a:txBody>
                    <a:bodyPr/>
                    <a:lstStyle/>
                    <a:p>
                      <a:pPr algn="l" fontAlgn="b"/>
                      <a:r>
                        <a:rPr lang="en-US" sz="1200" b="0" i="0" u="none" strike="noStrike">
                          <a:solidFill>
                            <a:srgbClr val="000000"/>
                          </a:solidFill>
                          <a:effectLst/>
                          <a:latin typeface="Calibri" charset="0"/>
                        </a:rPr>
                        <a:t>If the values of two operands are equal, then the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 b) is not true.</a:t>
                      </a:r>
                    </a:p>
                  </a:txBody>
                  <a:tcPr marL="6350" marR="6350" marT="6350" marB="0" anchor="b"/>
                </a:tc>
                <a:extLst>
                  <a:ext uri="{0D108BD9-81ED-4DB2-BD59-A6C34878D82A}">
                    <a16:rowId xmlns:a16="http://schemas.microsoft.com/office/drawing/2014/main" val="10001"/>
                  </a:ext>
                </a:extLst>
              </a:tr>
              <a:tr h="370840">
                <a:tc>
                  <a:txBody>
                    <a:bodyPr/>
                    <a:lstStyle/>
                    <a:p>
                      <a:pPr algn="l" fontAlgn="b"/>
                      <a:r>
                        <a:rPr lang="mr-IN" sz="1200" b="0" i="0" u="none" strike="noStrike">
                          <a:solidFill>
                            <a:srgbClr val="000000"/>
                          </a:solidFill>
                          <a:effectLst/>
                          <a:latin typeface="Calibri" charset="0"/>
                        </a:rPr>
                        <a:t>!=</a:t>
                      </a:r>
                    </a:p>
                  </a:txBody>
                  <a:tcPr marL="6350" marR="6350" marT="6350" marB="0" anchor="b"/>
                </a:tc>
                <a:tc gridSpan="2">
                  <a:txBody>
                    <a:bodyPr/>
                    <a:lstStyle/>
                    <a:p>
                      <a:pPr algn="l" fontAlgn="b"/>
                      <a:r>
                        <a:rPr lang="en-US" sz="1200" b="0" i="0" u="none" strike="noStrike">
                          <a:solidFill>
                            <a:srgbClr val="000000"/>
                          </a:solidFill>
                          <a:effectLst/>
                          <a:latin typeface="Calibri" charset="0"/>
                        </a:rPr>
                        <a:t>If values of two operands are not equal, then condition becomes true.</a:t>
                      </a:r>
                    </a:p>
                  </a:txBody>
                  <a:tcPr marL="6350" marR="6350" marT="6350" marB="0" anchor="b"/>
                </a:tc>
                <a:tc hMerge="1">
                  <a:txBody>
                    <a:bodyPr/>
                    <a:lstStyle/>
                    <a:p>
                      <a:endParaRPr lang="en-US"/>
                    </a:p>
                  </a:txBody>
                  <a:tcPr/>
                </a:tc>
                <a:extLst>
                  <a:ext uri="{0D108BD9-81ED-4DB2-BD59-A6C34878D82A}">
                    <a16:rowId xmlns:a16="http://schemas.microsoft.com/office/drawing/2014/main" val="10002"/>
                  </a:ext>
                </a:extLst>
              </a:tr>
              <a:tr h="370840">
                <a:tc>
                  <a:txBody>
                    <a:bodyPr/>
                    <a:lstStyle/>
                    <a:p>
                      <a:pPr algn="l" fontAlgn="b"/>
                      <a:r>
                        <a:rPr lang="mr-IN" sz="1200" b="0" i="0" u="none" strike="noStrike">
                          <a:solidFill>
                            <a:srgbClr val="000000"/>
                          </a:solidFill>
                          <a:effectLst/>
                          <a:latin typeface="Calibri" charset="0"/>
                        </a:rPr>
                        <a:t>&gt;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greater than the value of right operand, then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&gt; b) is not true.</a:t>
                      </a:r>
                    </a:p>
                  </a:txBody>
                  <a:tcPr marL="6350" marR="6350" marT="6350" marB="0" anchor="b"/>
                </a:tc>
                <a:extLst>
                  <a:ext uri="{0D108BD9-81ED-4DB2-BD59-A6C34878D82A}">
                    <a16:rowId xmlns:a16="http://schemas.microsoft.com/office/drawing/2014/main" val="10003"/>
                  </a:ext>
                </a:extLst>
              </a:tr>
              <a:tr h="370840">
                <a:tc>
                  <a:txBody>
                    <a:bodyPr/>
                    <a:lstStyle/>
                    <a:p>
                      <a:pPr algn="l" fontAlgn="b"/>
                      <a:r>
                        <a:rPr lang="mr-IN" sz="1200" b="0" i="0" u="none" strike="noStrike">
                          <a:solidFill>
                            <a:srgbClr val="000000"/>
                          </a:solidFill>
                          <a:effectLst/>
                          <a:latin typeface="Calibri" charset="0"/>
                        </a:rPr>
                        <a:t>&lt;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less than the value of right operand, then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&lt; b) is true.</a:t>
                      </a:r>
                    </a:p>
                  </a:txBody>
                  <a:tcPr marL="6350" marR="6350" marT="6350" marB="0" anchor="b"/>
                </a:tc>
                <a:extLst>
                  <a:ext uri="{0D108BD9-81ED-4DB2-BD59-A6C34878D82A}">
                    <a16:rowId xmlns:a16="http://schemas.microsoft.com/office/drawing/2014/main" val="10004"/>
                  </a:ext>
                </a:extLst>
              </a:tr>
              <a:tr h="370840">
                <a:tc>
                  <a:txBody>
                    <a:bodyPr/>
                    <a:lstStyle/>
                    <a:p>
                      <a:pPr algn="l" fontAlgn="b"/>
                      <a:r>
                        <a:rPr lang="mr-IN" sz="1200" b="0" i="0" u="none" strike="noStrike">
                          <a:solidFill>
                            <a:srgbClr val="000000"/>
                          </a:solidFill>
                          <a:effectLst/>
                          <a:latin typeface="Calibri" charset="0"/>
                        </a:rPr>
                        <a:t>&gt;=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greater than or equal to the value of right operand, then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&gt;= b) is not true.</a:t>
                      </a:r>
                    </a:p>
                  </a:txBody>
                  <a:tcPr marL="6350" marR="6350" marT="6350" marB="0" anchor="b"/>
                </a:tc>
                <a:extLst>
                  <a:ext uri="{0D108BD9-81ED-4DB2-BD59-A6C34878D82A}">
                    <a16:rowId xmlns:a16="http://schemas.microsoft.com/office/drawing/2014/main" val="10005"/>
                  </a:ext>
                </a:extLst>
              </a:tr>
              <a:tr h="370840">
                <a:tc>
                  <a:txBody>
                    <a:bodyPr/>
                    <a:lstStyle/>
                    <a:p>
                      <a:pPr algn="l" fontAlgn="b"/>
                      <a:r>
                        <a:rPr lang="mr-IN" sz="1200" b="0" i="0" u="none" strike="noStrike">
                          <a:solidFill>
                            <a:srgbClr val="000000"/>
                          </a:solidFill>
                          <a:effectLst/>
                          <a:latin typeface="Calibri" charset="0"/>
                        </a:rPr>
                        <a:t>&lt;=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less than or equal to the value of right operand, then condition becomes true.</a:t>
                      </a:r>
                    </a:p>
                  </a:txBody>
                  <a:tcPr marL="6350" marR="6350" marT="6350" marB="0" anchor="b"/>
                </a:tc>
                <a:tc>
                  <a:txBody>
                    <a:bodyPr/>
                    <a:lstStyle/>
                    <a:p>
                      <a:pPr algn="l" fontAlgn="b"/>
                      <a:r>
                        <a:rPr lang="mr-IN" sz="1200" b="0" i="0" u="none" strike="noStrike" dirty="0">
                          <a:solidFill>
                            <a:srgbClr val="000000"/>
                          </a:solidFill>
                          <a:effectLst/>
                          <a:latin typeface="Calibri" charset="0"/>
                        </a:rPr>
                        <a:t>(</a:t>
                      </a:r>
                      <a:r>
                        <a:rPr lang="mr-IN" sz="1200" b="0" i="0" u="none" strike="noStrike" dirty="0" err="1">
                          <a:solidFill>
                            <a:srgbClr val="000000"/>
                          </a:solidFill>
                          <a:effectLst/>
                          <a:latin typeface="Calibri" charset="0"/>
                        </a:rPr>
                        <a:t>a</a:t>
                      </a:r>
                      <a:r>
                        <a:rPr lang="mr-IN" sz="1200" b="0" i="0" u="none" strike="noStrike" dirty="0">
                          <a:solidFill>
                            <a:srgbClr val="000000"/>
                          </a:solidFill>
                          <a:effectLst/>
                          <a:latin typeface="Calibri" charset="0"/>
                        </a:rPr>
                        <a:t> &lt;= </a:t>
                      </a:r>
                      <a:r>
                        <a:rPr lang="mr-IN" sz="1200" b="0" i="0" u="none" strike="noStrike" dirty="0" err="1">
                          <a:solidFill>
                            <a:srgbClr val="000000"/>
                          </a:solidFill>
                          <a:effectLst/>
                          <a:latin typeface="Calibri" charset="0"/>
                        </a:rPr>
                        <a:t>b</a:t>
                      </a:r>
                      <a:r>
                        <a:rPr lang="mr-IN" sz="1200" b="0" i="0" u="none" strike="noStrike" dirty="0">
                          <a:solidFill>
                            <a:srgbClr val="000000"/>
                          </a:solidFill>
                          <a:effectLst/>
                          <a:latin typeface="Calibri" charset="0"/>
                        </a:rPr>
                        <a:t>) </a:t>
                      </a:r>
                      <a:r>
                        <a:rPr lang="mr-IN" sz="1200" b="0" i="0" u="none" strike="noStrike" dirty="0" err="1">
                          <a:solidFill>
                            <a:srgbClr val="000000"/>
                          </a:solidFill>
                          <a:effectLst/>
                          <a:latin typeface="Calibri" charset="0"/>
                        </a:rPr>
                        <a:t>is</a:t>
                      </a:r>
                      <a:r>
                        <a:rPr lang="mr-IN" sz="1200" b="0" i="0" u="none" strike="noStrike" dirty="0">
                          <a:solidFill>
                            <a:srgbClr val="000000"/>
                          </a:solidFill>
                          <a:effectLst/>
                          <a:latin typeface="Calibri" charset="0"/>
                        </a:rPr>
                        <a:t> </a:t>
                      </a:r>
                      <a:r>
                        <a:rPr lang="mr-IN" sz="1200" b="0" i="0" u="none" strike="noStrike" dirty="0" err="1">
                          <a:solidFill>
                            <a:srgbClr val="000000"/>
                          </a:solidFill>
                          <a:effectLst/>
                          <a:latin typeface="Calibri" charset="0"/>
                        </a:rPr>
                        <a:t>true</a:t>
                      </a:r>
                      <a:r>
                        <a:rPr lang="mr-IN" sz="1200" b="0" i="0" u="none" strike="noStrike" dirty="0">
                          <a:solidFill>
                            <a:srgbClr val="000000"/>
                          </a:solidFill>
                          <a:effectLst/>
                          <a:latin typeface="Calibri" charset="0"/>
                        </a:rPr>
                        <a:t>.</a:t>
                      </a:r>
                    </a:p>
                  </a:txBody>
                  <a:tcPr marL="6350" marR="6350" marT="6350"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785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5938405"/>
              </p:ext>
            </p:extLst>
          </p:nvPr>
        </p:nvGraphicFramePr>
        <p:xfrm>
          <a:off x="559837" y="1264555"/>
          <a:ext cx="10627535" cy="6897292"/>
        </p:xfrm>
        <a:graphic>
          <a:graphicData uri="http://schemas.openxmlformats.org/drawingml/2006/table">
            <a:tbl>
              <a:tblPr firstRow="1" bandRow="1">
                <a:tableStyleId>{5C22544A-7EE6-4342-B048-85BDC9FD1C3A}</a:tableStyleId>
              </a:tblPr>
              <a:tblGrid>
                <a:gridCol w="2397967">
                  <a:extLst>
                    <a:ext uri="{9D8B030D-6E8A-4147-A177-3AD203B41FA5}">
                      <a16:colId xmlns:a16="http://schemas.microsoft.com/office/drawing/2014/main" val="20000"/>
                    </a:ext>
                  </a:extLst>
                </a:gridCol>
                <a:gridCol w="4687056">
                  <a:extLst>
                    <a:ext uri="{9D8B030D-6E8A-4147-A177-3AD203B41FA5}">
                      <a16:colId xmlns:a16="http://schemas.microsoft.com/office/drawing/2014/main" val="20001"/>
                    </a:ext>
                  </a:extLst>
                </a:gridCol>
                <a:gridCol w="3542512">
                  <a:extLst>
                    <a:ext uri="{9D8B030D-6E8A-4147-A177-3AD203B41FA5}">
                      <a16:colId xmlns:a16="http://schemas.microsoft.com/office/drawing/2014/main" val="20002"/>
                    </a:ext>
                  </a:extLst>
                </a:gridCol>
              </a:tblGrid>
              <a:tr h="405052">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extLst>
                  <a:ext uri="{0D108BD9-81ED-4DB2-BD59-A6C34878D82A}">
                    <a16:rowId xmlns:a16="http://schemas.microsoft.com/office/drawing/2014/main" val="10000"/>
                  </a:ext>
                </a:extLst>
              </a:tr>
              <a:tr h="370840">
                <a:tc>
                  <a:txBody>
                    <a:bodyPr/>
                    <a:lstStyle/>
                    <a:p>
                      <a:r>
                        <a:rPr lang="mr-IN"/>
                        <a:t>=</a:t>
                      </a:r>
                    </a:p>
                  </a:txBody>
                  <a:tcPr anchor="ctr"/>
                </a:tc>
                <a:tc>
                  <a:txBody>
                    <a:bodyPr/>
                    <a:lstStyle/>
                    <a:p>
                      <a:r>
                        <a:rPr lang="en-US"/>
                        <a:t>Assigns values from right side operands to left side operand</a:t>
                      </a:r>
                    </a:p>
                  </a:txBody>
                  <a:tcPr anchor="ctr"/>
                </a:tc>
                <a:tc>
                  <a:txBody>
                    <a:bodyPr/>
                    <a:lstStyle/>
                    <a:p>
                      <a:r>
                        <a:rPr lang="en-US"/>
                        <a:t>c = a + b assigns value of a + b into c</a:t>
                      </a:r>
                    </a:p>
                  </a:txBody>
                  <a:tcPr anchor="ctr"/>
                </a:tc>
                <a:extLst>
                  <a:ext uri="{0D108BD9-81ED-4DB2-BD59-A6C34878D82A}">
                    <a16:rowId xmlns:a16="http://schemas.microsoft.com/office/drawing/2014/main" val="10001"/>
                  </a:ext>
                </a:extLst>
              </a:tr>
              <a:tr h="370840">
                <a:tc>
                  <a:txBody>
                    <a:bodyPr/>
                    <a:lstStyle/>
                    <a:p>
                      <a:r>
                        <a:rPr lang="en-US"/>
                        <a:t>+= Add AND</a:t>
                      </a:r>
                    </a:p>
                  </a:txBody>
                  <a:tcPr anchor="ctr"/>
                </a:tc>
                <a:tc>
                  <a:txBody>
                    <a:bodyPr/>
                    <a:lstStyle/>
                    <a:p>
                      <a:r>
                        <a:rPr lang="en-US"/>
                        <a:t>It adds right operand to the left operand and assign the result to left operand</a:t>
                      </a:r>
                    </a:p>
                  </a:txBody>
                  <a:tcPr anchor="ctr"/>
                </a:tc>
                <a:tc>
                  <a:txBody>
                    <a:bodyPr/>
                    <a:lstStyle/>
                    <a:p>
                      <a:r>
                        <a:rPr lang="en-US"/>
                        <a:t>c += a is equivalent to c = c + a</a:t>
                      </a:r>
                    </a:p>
                  </a:txBody>
                  <a:tcPr anchor="ctr"/>
                </a:tc>
                <a:extLst>
                  <a:ext uri="{0D108BD9-81ED-4DB2-BD59-A6C34878D82A}">
                    <a16:rowId xmlns:a16="http://schemas.microsoft.com/office/drawing/2014/main" val="10002"/>
                  </a:ext>
                </a:extLst>
              </a:tr>
              <a:tr h="370840">
                <a:tc>
                  <a:txBody>
                    <a:bodyPr/>
                    <a:lstStyle/>
                    <a:p>
                      <a:r>
                        <a:rPr lang="en-US"/>
                        <a:t>-= Subtract AND</a:t>
                      </a:r>
                    </a:p>
                  </a:txBody>
                  <a:tcPr anchor="ctr"/>
                </a:tc>
                <a:tc>
                  <a:txBody>
                    <a:bodyPr/>
                    <a:lstStyle/>
                    <a:p>
                      <a:r>
                        <a:rPr lang="en-US"/>
                        <a:t>It subtracts right operand from the left operand and assign the result to left operand</a:t>
                      </a:r>
                    </a:p>
                  </a:txBody>
                  <a:tcPr anchor="ctr"/>
                </a:tc>
                <a:tc>
                  <a:txBody>
                    <a:bodyPr/>
                    <a:lstStyle/>
                    <a:p>
                      <a:r>
                        <a:rPr lang="en-US"/>
                        <a:t>c -= a is equivalent to c = c - a</a:t>
                      </a:r>
                    </a:p>
                  </a:txBody>
                  <a:tcPr anchor="ctr"/>
                </a:tc>
                <a:extLst>
                  <a:ext uri="{0D108BD9-81ED-4DB2-BD59-A6C34878D82A}">
                    <a16:rowId xmlns:a16="http://schemas.microsoft.com/office/drawing/2014/main" val="10003"/>
                  </a:ext>
                </a:extLst>
              </a:tr>
              <a:tr h="370840">
                <a:tc>
                  <a:txBody>
                    <a:bodyPr/>
                    <a:lstStyle/>
                    <a:p>
                      <a:r>
                        <a:rPr lang="en-US"/>
                        <a:t>*= Multiply AND</a:t>
                      </a:r>
                    </a:p>
                  </a:txBody>
                  <a:tcPr anchor="ctr"/>
                </a:tc>
                <a:tc>
                  <a:txBody>
                    <a:bodyPr/>
                    <a:lstStyle/>
                    <a:p>
                      <a:r>
                        <a:rPr lang="en-US"/>
                        <a:t>It multiplies right operand with the left operand and assign the result to left operand</a:t>
                      </a:r>
                    </a:p>
                  </a:txBody>
                  <a:tcPr anchor="ctr"/>
                </a:tc>
                <a:tc>
                  <a:txBody>
                    <a:bodyPr/>
                    <a:lstStyle/>
                    <a:p>
                      <a:r>
                        <a:rPr lang="en-US"/>
                        <a:t>c *= a is equivalent to c = c * a</a:t>
                      </a:r>
                    </a:p>
                  </a:txBody>
                  <a:tcPr anchor="ctr"/>
                </a:tc>
                <a:extLst>
                  <a:ext uri="{0D108BD9-81ED-4DB2-BD59-A6C34878D82A}">
                    <a16:rowId xmlns:a16="http://schemas.microsoft.com/office/drawing/2014/main" val="10004"/>
                  </a:ext>
                </a:extLst>
              </a:tr>
              <a:tr h="370840">
                <a:tc>
                  <a:txBody>
                    <a:bodyPr/>
                    <a:lstStyle/>
                    <a:p>
                      <a:r>
                        <a:rPr lang="en-US"/>
                        <a:t>/= Divide AND</a:t>
                      </a:r>
                    </a:p>
                  </a:txBody>
                  <a:tcPr anchor="ctr"/>
                </a:tc>
                <a:tc>
                  <a:txBody>
                    <a:bodyPr/>
                    <a:lstStyle/>
                    <a:p>
                      <a:r>
                        <a:rPr lang="en-US"/>
                        <a:t>It divides left operand with the right operand and assign the result to left operand</a:t>
                      </a:r>
                    </a:p>
                  </a:txBody>
                  <a:tcPr anchor="ctr"/>
                </a:tc>
                <a:tc>
                  <a:txBody>
                    <a:bodyPr/>
                    <a:lstStyle/>
                    <a:p>
                      <a:r>
                        <a:rPr lang="en-US"/>
                        <a:t>c /= a is equivalent to c = c / ac /= a is equivalent to c = c / a</a:t>
                      </a:r>
                    </a:p>
                  </a:txBody>
                  <a:tcPr anchor="ctr"/>
                </a:tc>
                <a:extLst>
                  <a:ext uri="{0D108BD9-81ED-4DB2-BD59-A6C34878D82A}">
                    <a16:rowId xmlns:a16="http://schemas.microsoft.com/office/drawing/2014/main" val="10005"/>
                  </a:ext>
                </a:extLst>
              </a:tr>
              <a:tr h="370840">
                <a:tc>
                  <a:txBody>
                    <a:bodyPr/>
                    <a:lstStyle/>
                    <a:p>
                      <a:r>
                        <a:rPr lang="en-US"/>
                        <a:t>%= Modulus AND</a:t>
                      </a:r>
                    </a:p>
                  </a:txBody>
                  <a:tcPr anchor="ctr"/>
                </a:tc>
                <a:tc>
                  <a:txBody>
                    <a:bodyPr/>
                    <a:lstStyle/>
                    <a:p>
                      <a:r>
                        <a:rPr lang="en-US"/>
                        <a:t>It takes modulus using two operands and assign the result to left operand</a:t>
                      </a:r>
                    </a:p>
                  </a:txBody>
                  <a:tcPr anchor="ctr"/>
                </a:tc>
                <a:tc>
                  <a:txBody>
                    <a:bodyPr/>
                    <a:lstStyle/>
                    <a:p>
                      <a:r>
                        <a:rPr lang="en-US"/>
                        <a:t>c %= a is equivalent to c = c % a</a:t>
                      </a:r>
                    </a:p>
                  </a:txBody>
                  <a:tcPr anchor="ctr"/>
                </a:tc>
                <a:extLst>
                  <a:ext uri="{0D108BD9-81ED-4DB2-BD59-A6C34878D82A}">
                    <a16:rowId xmlns:a16="http://schemas.microsoft.com/office/drawing/2014/main" val="10006"/>
                  </a:ext>
                </a:extLst>
              </a:tr>
              <a:tr h="370840">
                <a:tc>
                  <a:txBody>
                    <a:bodyPr/>
                    <a:lstStyle/>
                    <a:p>
                      <a:r>
                        <a:rPr lang="en-US"/>
                        <a:t>**= Exponent AND</a:t>
                      </a:r>
                    </a:p>
                  </a:txBody>
                  <a:tcPr anchor="ctr"/>
                </a:tc>
                <a:tc>
                  <a:txBody>
                    <a:bodyPr/>
                    <a:lstStyle/>
                    <a:p>
                      <a:r>
                        <a:rPr lang="en-US"/>
                        <a:t>Performs exponential (power) calculation on operators and assign value to the left operand</a:t>
                      </a:r>
                    </a:p>
                  </a:txBody>
                  <a:tcPr anchor="ctr"/>
                </a:tc>
                <a:tc>
                  <a:txBody>
                    <a:bodyPr/>
                    <a:lstStyle/>
                    <a:p>
                      <a:r>
                        <a:rPr lang="en-US"/>
                        <a:t>c **= a is equivalent to c = c ** a</a:t>
                      </a:r>
                    </a:p>
                  </a:txBody>
                  <a:tcPr anchor="ctr"/>
                </a:tc>
                <a:extLst>
                  <a:ext uri="{0D108BD9-81ED-4DB2-BD59-A6C34878D82A}">
                    <a16:rowId xmlns:a16="http://schemas.microsoft.com/office/drawing/2014/main" val="10007"/>
                  </a:ext>
                </a:extLst>
              </a:tr>
              <a:tr h="370840">
                <a:tc>
                  <a:txBody>
                    <a:bodyPr/>
                    <a:lstStyle/>
                    <a:p>
                      <a:r>
                        <a:rPr lang="en-US"/>
                        <a:t>//= Floor Division</a:t>
                      </a:r>
                    </a:p>
                  </a:txBody>
                  <a:tcPr anchor="ctr"/>
                </a:tc>
                <a:tc>
                  <a:txBody>
                    <a:bodyPr/>
                    <a:lstStyle/>
                    <a:p>
                      <a:r>
                        <a:rPr lang="en-US"/>
                        <a:t>It performs floor division on operators and assign value to the left operand</a:t>
                      </a:r>
                    </a:p>
                  </a:txBody>
                  <a:tcPr anchor="ctr"/>
                </a:tc>
                <a:tc>
                  <a:txBody>
                    <a:bodyPr/>
                    <a:lstStyle/>
                    <a:p>
                      <a:r>
                        <a:rPr lang="en-US" dirty="0"/>
                        <a:t>c //= a is equivalent to c = c // a</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2319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859763"/>
              </p:ext>
            </p:extLst>
          </p:nvPr>
        </p:nvGraphicFramePr>
        <p:xfrm>
          <a:off x="2589213" y="2133600"/>
          <a:ext cx="8915400" cy="338836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extLst>
                  <a:ext uri="{0D108BD9-81ED-4DB2-BD59-A6C34878D82A}">
                    <a16:rowId xmlns:a16="http://schemas.microsoft.com/office/drawing/2014/main" val="10000"/>
                  </a:ext>
                </a:extLst>
              </a:tr>
              <a:tr h="370840">
                <a:tc>
                  <a:txBody>
                    <a:bodyPr/>
                    <a:lstStyle/>
                    <a:p>
                      <a:r>
                        <a:rPr lang="en-US"/>
                        <a:t>and Logical AND</a:t>
                      </a:r>
                    </a:p>
                  </a:txBody>
                  <a:tcPr anchor="ctr"/>
                </a:tc>
                <a:tc>
                  <a:txBody>
                    <a:bodyPr/>
                    <a:lstStyle/>
                    <a:p>
                      <a:r>
                        <a:rPr lang="en-US"/>
                        <a:t>If both the operands are true then condition becomes true.</a:t>
                      </a:r>
                    </a:p>
                  </a:txBody>
                  <a:tcPr anchor="ctr"/>
                </a:tc>
                <a:tc>
                  <a:txBody>
                    <a:bodyPr/>
                    <a:lstStyle/>
                    <a:p>
                      <a:r>
                        <a:rPr lang="en-US"/>
                        <a:t>(a and b) is true.</a:t>
                      </a:r>
                    </a:p>
                  </a:txBody>
                  <a:tcPr anchor="ctr"/>
                </a:tc>
                <a:extLst>
                  <a:ext uri="{0D108BD9-81ED-4DB2-BD59-A6C34878D82A}">
                    <a16:rowId xmlns:a16="http://schemas.microsoft.com/office/drawing/2014/main" val="10001"/>
                  </a:ext>
                </a:extLst>
              </a:tr>
              <a:tr h="370840">
                <a:tc>
                  <a:txBody>
                    <a:bodyPr/>
                    <a:lstStyle/>
                    <a:p>
                      <a:r>
                        <a:rPr lang="en-US"/>
                        <a:t>or Logical OR</a:t>
                      </a:r>
                    </a:p>
                  </a:txBody>
                  <a:tcPr anchor="ctr"/>
                </a:tc>
                <a:tc>
                  <a:txBody>
                    <a:bodyPr/>
                    <a:lstStyle/>
                    <a:p>
                      <a:r>
                        <a:rPr lang="en-US"/>
                        <a:t>If any of the two operands are non-zero then condition becomes true.</a:t>
                      </a:r>
                    </a:p>
                  </a:txBody>
                  <a:tcPr anchor="ctr"/>
                </a:tc>
                <a:tc>
                  <a:txBody>
                    <a:bodyPr/>
                    <a:lstStyle/>
                    <a:p>
                      <a:r>
                        <a:rPr lang="en-US"/>
                        <a:t>(a or b) is true.</a:t>
                      </a:r>
                    </a:p>
                  </a:txBody>
                  <a:tcPr anchor="ctr"/>
                </a:tc>
                <a:extLst>
                  <a:ext uri="{0D108BD9-81ED-4DB2-BD59-A6C34878D82A}">
                    <a16:rowId xmlns:a16="http://schemas.microsoft.com/office/drawing/2014/main" val="10002"/>
                  </a:ext>
                </a:extLst>
              </a:tr>
              <a:tr h="370840">
                <a:tc>
                  <a:txBody>
                    <a:bodyPr/>
                    <a:lstStyle/>
                    <a:p>
                      <a:r>
                        <a:rPr lang="en-US"/>
                        <a:t>not Logical NOT</a:t>
                      </a:r>
                    </a:p>
                  </a:txBody>
                  <a:tcPr anchor="ctr"/>
                </a:tc>
                <a:tc>
                  <a:txBody>
                    <a:bodyPr/>
                    <a:lstStyle/>
                    <a:p>
                      <a:r>
                        <a:rPr lang="en-US"/>
                        <a:t>Used to reverse the logical state of its operand.</a:t>
                      </a:r>
                    </a:p>
                  </a:txBody>
                  <a:tcPr anchor="ctr"/>
                </a:tc>
                <a:tc>
                  <a:txBody>
                    <a:bodyPr/>
                    <a:lstStyle/>
                    <a:p>
                      <a:r>
                        <a:rPr lang="en-US" dirty="0"/>
                        <a:t>Not(a and b) is false. </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0556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Membership Operators</a:t>
            </a:r>
            <a:br>
              <a:rPr lang="en-US" b="1"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89080563"/>
              </p:ext>
            </p:extLst>
          </p:nvPr>
        </p:nvGraphicFramePr>
        <p:xfrm>
          <a:off x="2589213" y="2133600"/>
          <a:ext cx="8915400" cy="30226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extLst>
                  <a:ext uri="{0D108BD9-81ED-4DB2-BD59-A6C34878D82A}">
                    <a16:rowId xmlns:a16="http://schemas.microsoft.com/office/drawing/2014/main" val="10000"/>
                  </a:ext>
                </a:extLst>
              </a:tr>
              <a:tr h="370840">
                <a:tc>
                  <a:txBody>
                    <a:bodyPr/>
                    <a:lstStyle/>
                    <a:p>
                      <a:r>
                        <a:rPr lang="en-US"/>
                        <a:t>in</a:t>
                      </a:r>
                    </a:p>
                  </a:txBody>
                  <a:tcPr anchor="ctr"/>
                </a:tc>
                <a:tc>
                  <a:txBody>
                    <a:bodyPr/>
                    <a:lstStyle/>
                    <a:p>
                      <a:r>
                        <a:rPr lang="en-US"/>
                        <a:t>Evaluates to true if it finds a variable in the specified sequence and false otherwise.</a:t>
                      </a:r>
                    </a:p>
                  </a:txBody>
                  <a:tcPr anchor="ctr"/>
                </a:tc>
                <a:tc>
                  <a:txBody>
                    <a:bodyPr/>
                    <a:lstStyle/>
                    <a:p>
                      <a:r>
                        <a:rPr lang="en-US"/>
                        <a:t>x in y, here in results in a 1 if x is a member of sequence y.</a:t>
                      </a:r>
                    </a:p>
                  </a:txBody>
                  <a:tcPr anchor="ctr"/>
                </a:tc>
                <a:extLst>
                  <a:ext uri="{0D108BD9-81ED-4DB2-BD59-A6C34878D82A}">
                    <a16:rowId xmlns:a16="http://schemas.microsoft.com/office/drawing/2014/main" val="10001"/>
                  </a:ext>
                </a:extLst>
              </a:tr>
              <a:tr h="370840">
                <a:tc>
                  <a:txBody>
                    <a:bodyPr/>
                    <a:lstStyle/>
                    <a:p>
                      <a:r>
                        <a:rPr lang="en-US"/>
                        <a:t>not in</a:t>
                      </a:r>
                    </a:p>
                  </a:txBody>
                  <a:tcPr anchor="ctr"/>
                </a:tc>
                <a:tc>
                  <a:txBody>
                    <a:bodyPr/>
                    <a:lstStyle/>
                    <a:p>
                      <a:r>
                        <a:rPr lang="en-US"/>
                        <a:t>Evaluates to true if it does not finds a variable in the specified sequence and false otherwise.</a:t>
                      </a:r>
                    </a:p>
                  </a:txBody>
                  <a:tcPr anchor="ctr"/>
                </a:tc>
                <a:tc>
                  <a:txBody>
                    <a:bodyPr/>
                    <a:lstStyle/>
                    <a:p>
                      <a:r>
                        <a:rPr lang="en-US" dirty="0"/>
                        <a:t>x not in y, here not in results in a 1 if x is not a member of sequence y.</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47692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900" y="577457"/>
            <a:ext cx="8911687" cy="1280890"/>
          </a:xfrm>
        </p:spPr>
        <p:txBody>
          <a:bodyPr/>
          <a:lstStyle/>
          <a:p>
            <a:r>
              <a:rPr lang="en-US" b="1" dirty="0"/>
              <a:t>Identity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3181063"/>
              </p:ext>
            </p:extLst>
          </p:nvPr>
        </p:nvGraphicFramePr>
        <p:xfrm>
          <a:off x="2589213" y="2133600"/>
          <a:ext cx="8915400" cy="329692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extLst>
                  <a:ext uri="{0D108BD9-81ED-4DB2-BD59-A6C34878D82A}">
                    <a16:rowId xmlns:a16="http://schemas.microsoft.com/office/drawing/2014/main" val="10000"/>
                  </a:ext>
                </a:extLst>
              </a:tr>
              <a:tr h="370840">
                <a:tc>
                  <a:txBody>
                    <a:bodyPr/>
                    <a:lstStyle/>
                    <a:p>
                      <a:r>
                        <a:rPr lang="en-US"/>
                        <a:t>is</a:t>
                      </a:r>
                    </a:p>
                  </a:txBody>
                  <a:tcPr anchor="ctr"/>
                </a:tc>
                <a:tc>
                  <a:txBody>
                    <a:bodyPr/>
                    <a:lstStyle/>
                    <a:p>
                      <a:r>
                        <a:rPr lang="en-US"/>
                        <a:t>Evaluates to true if the variables on either side of the operator point to the same object and false otherwise.</a:t>
                      </a:r>
                    </a:p>
                  </a:txBody>
                  <a:tcPr anchor="ctr"/>
                </a:tc>
                <a:tc>
                  <a:txBody>
                    <a:bodyPr/>
                    <a:lstStyle/>
                    <a:p>
                      <a:r>
                        <a:rPr lang="en-US"/>
                        <a:t>x is y, here </a:t>
                      </a:r>
                      <a:r>
                        <a:rPr lang="en-US" b="1"/>
                        <a:t>is</a:t>
                      </a:r>
                      <a:r>
                        <a:rPr lang="en-US"/>
                        <a:t> results in 1 if id(x) equals id(y).</a:t>
                      </a:r>
                    </a:p>
                  </a:txBody>
                  <a:tcPr anchor="ctr"/>
                </a:tc>
                <a:extLst>
                  <a:ext uri="{0D108BD9-81ED-4DB2-BD59-A6C34878D82A}">
                    <a16:rowId xmlns:a16="http://schemas.microsoft.com/office/drawing/2014/main" val="10001"/>
                  </a:ext>
                </a:extLst>
              </a:tr>
              <a:tr h="370840">
                <a:tc>
                  <a:txBody>
                    <a:bodyPr/>
                    <a:lstStyle/>
                    <a:p>
                      <a:r>
                        <a:rPr lang="en-US"/>
                        <a:t>is not</a:t>
                      </a:r>
                    </a:p>
                  </a:txBody>
                  <a:tcPr anchor="ctr"/>
                </a:tc>
                <a:tc>
                  <a:txBody>
                    <a:bodyPr/>
                    <a:lstStyle/>
                    <a:p>
                      <a:r>
                        <a:rPr lang="en-US"/>
                        <a:t>Evaluates to false if the variables on either side of the operator point to the same object and true otherwise.</a:t>
                      </a:r>
                    </a:p>
                  </a:txBody>
                  <a:tcPr anchor="ctr"/>
                </a:tc>
                <a:tc>
                  <a:txBody>
                    <a:bodyPr/>
                    <a:lstStyle/>
                    <a:p>
                      <a:r>
                        <a:rPr lang="en-US" dirty="0"/>
                        <a:t>x is not y, here </a:t>
                      </a:r>
                      <a:r>
                        <a:rPr lang="en-US" b="1" dirty="0"/>
                        <a:t>is not</a:t>
                      </a:r>
                      <a:r>
                        <a:rPr lang="en-US" dirty="0"/>
                        <a:t> results in 1 if id(x) is not equal to id(y).</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3701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Bitwise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4039655"/>
              </p:ext>
            </p:extLst>
          </p:nvPr>
        </p:nvGraphicFramePr>
        <p:xfrm>
          <a:off x="401216" y="1264555"/>
          <a:ext cx="11448630" cy="5303520"/>
        </p:xfrm>
        <a:graphic>
          <a:graphicData uri="http://schemas.openxmlformats.org/drawingml/2006/table">
            <a:tbl>
              <a:tblPr firstRow="1" bandRow="1">
                <a:tableStyleId>{5C22544A-7EE6-4342-B048-85BDC9FD1C3A}</a:tableStyleId>
              </a:tblPr>
              <a:tblGrid>
                <a:gridCol w="3816210">
                  <a:extLst>
                    <a:ext uri="{9D8B030D-6E8A-4147-A177-3AD203B41FA5}">
                      <a16:colId xmlns:a16="http://schemas.microsoft.com/office/drawing/2014/main" val="20000"/>
                    </a:ext>
                  </a:extLst>
                </a:gridCol>
                <a:gridCol w="3816210">
                  <a:extLst>
                    <a:ext uri="{9D8B030D-6E8A-4147-A177-3AD203B41FA5}">
                      <a16:colId xmlns:a16="http://schemas.microsoft.com/office/drawing/2014/main" val="20001"/>
                    </a:ext>
                  </a:extLst>
                </a:gridCol>
                <a:gridCol w="3816210">
                  <a:extLst>
                    <a:ext uri="{9D8B030D-6E8A-4147-A177-3AD203B41FA5}">
                      <a16:colId xmlns:a16="http://schemas.microsoft.com/office/drawing/2014/main" val="20002"/>
                    </a:ext>
                  </a:extLst>
                </a:gridCol>
              </a:tblGrid>
              <a:tr h="357101">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extLst>
                  <a:ext uri="{0D108BD9-81ED-4DB2-BD59-A6C34878D82A}">
                    <a16:rowId xmlns:a16="http://schemas.microsoft.com/office/drawing/2014/main" val="10000"/>
                  </a:ext>
                </a:extLst>
              </a:tr>
              <a:tr h="370840">
                <a:tc>
                  <a:txBody>
                    <a:bodyPr/>
                    <a:lstStyle/>
                    <a:p>
                      <a:r>
                        <a:rPr lang="en-US"/>
                        <a:t>&amp; Binary AND</a:t>
                      </a:r>
                    </a:p>
                  </a:txBody>
                  <a:tcPr anchor="ctr"/>
                </a:tc>
                <a:tc>
                  <a:txBody>
                    <a:bodyPr/>
                    <a:lstStyle/>
                    <a:p>
                      <a:r>
                        <a:rPr lang="en-US"/>
                        <a:t>Operator copies a bit to the result if it exists in both operands </a:t>
                      </a:r>
                    </a:p>
                  </a:txBody>
                  <a:tcPr anchor="ctr"/>
                </a:tc>
                <a:tc>
                  <a:txBody>
                    <a:bodyPr/>
                    <a:lstStyle/>
                    <a:p>
                      <a:r>
                        <a:rPr lang="en-US"/>
                        <a:t>(a &amp; b) (means 0000 1100)</a:t>
                      </a:r>
                    </a:p>
                  </a:txBody>
                  <a:tcPr anchor="ctr"/>
                </a:tc>
                <a:extLst>
                  <a:ext uri="{0D108BD9-81ED-4DB2-BD59-A6C34878D82A}">
                    <a16:rowId xmlns:a16="http://schemas.microsoft.com/office/drawing/2014/main" val="10001"/>
                  </a:ext>
                </a:extLst>
              </a:tr>
              <a:tr h="370840">
                <a:tc>
                  <a:txBody>
                    <a:bodyPr/>
                    <a:lstStyle/>
                    <a:p>
                      <a:r>
                        <a:rPr lang="en-US" dirty="0"/>
                        <a:t>| Binary OR</a:t>
                      </a:r>
                    </a:p>
                  </a:txBody>
                  <a:tcPr anchor="ctr"/>
                </a:tc>
                <a:tc>
                  <a:txBody>
                    <a:bodyPr/>
                    <a:lstStyle/>
                    <a:p>
                      <a:r>
                        <a:rPr lang="en-US"/>
                        <a:t>It copies a bit if it exists in either operand.</a:t>
                      </a:r>
                    </a:p>
                  </a:txBody>
                  <a:tcPr anchor="ctr"/>
                </a:tc>
                <a:tc>
                  <a:txBody>
                    <a:bodyPr/>
                    <a:lstStyle/>
                    <a:p>
                      <a:r>
                        <a:rPr lang="hr-HR"/>
                        <a:t>(a | b) = 61 (means 0011 1101)</a:t>
                      </a:r>
                    </a:p>
                  </a:txBody>
                  <a:tcPr anchor="ctr"/>
                </a:tc>
                <a:extLst>
                  <a:ext uri="{0D108BD9-81ED-4DB2-BD59-A6C34878D82A}">
                    <a16:rowId xmlns:a16="http://schemas.microsoft.com/office/drawing/2014/main" val="10002"/>
                  </a:ext>
                </a:extLst>
              </a:tr>
              <a:tr h="370840">
                <a:tc>
                  <a:txBody>
                    <a:bodyPr/>
                    <a:lstStyle/>
                    <a:p>
                      <a:r>
                        <a:rPr lang="en-US"/>
                        <a:t>^ Binary XOR</a:t>
                      </a:r>
                    </a:p>
                  </a:txBody>
                  <a:tcPr anchor="ctr"/>
                </a:tc>
                <a:tc>
                  <a:txBody>
                    <a:bodyPr/>
                    <a:lstStyle/>
                    <a:p>
                      <a:r>
                        <a:rPr lang="en-US"/>
                        <a:t>It copies the bit if it is set in one operand but not both.</a:t>
                      </a:r>
                    </a:p>
                  </a:txBody>
                  <a:tcPr anchor="ctr"/>
                </a:tc>
                <a:tc>
                  <a:txBody>
                    <a:bodyPr/>
                    <a:lstStyle/>
                    <a:p>
                      <a:r>
                        <a:rPr lang="en-US"/>
                        <a:t>(a ^ b) = 49 (means 0011 0001)</a:t>
                      </a:r>
                    </a:p>
                  </a:txBody>
                  <a:tcPr anchor="ctr"/>
                </a:tc>
                <a:extLst>
                  <a:ext uri="{0D108BD9-81ED-4DB2-BD59-A6C34878D82A}">
                    <a16:rowId xmlns:a16="http://schemas.microsoft.com/office/drawing/2014/main" val="10003"/>
                  </a:ext>
                </a:extLst>
              </a:tr>
              <a:tr h="370840">
                <a:tc>
                  <a:txBody>
                    <a:bodyPr/>
                    <a:lstStyle/>
                    <a:p>
                      <a:r>
                        <a:rPr lang="en-US"/>
                        <a:t>~ Binary Ones Complement</a:t>
                      </a:r>
                    </a:p>
                  </a:txBody>
                  <a:tcPr anchor="ctr"/>
                </a:tc>
                <a:tc>
                  <a:txBody>
                    <a:bodyPr/>
                    <a:lstStyle/>
                    <a:p>
                      <a:r>
                        <a:rPr lang="en-US"/>
                        <a:t>It is unary and has the effect of 'flipping' bits.</a:t>
                      </a:r>
                    </a:p>
                  </a:txBody>
                  <a:tcPr anchor="ctr"/>
                </a:tc>
                <a:tc>
                  <a:txBody>
                    <a:bodyPr/>
                    <a:lstStyle/>
                    <a:p>
                      <a:r>
                        <a:rPr lang="en-US"/>
                        <a:t>(~a ) = -61 (means 1100 0011 in 2's complement form due to a signed binary number.</a:t>
                      </a:r>
                    </a:p>
                  </a:txBody>
                  <a:tcPr anchor="ctr"/>
                </a:tc>
                <a:extLst>
                  <a:ext uri="{0D108BD9-81ED-4DB2-BD59-A6C34878D82A}">
                    <a16:rowId xmlns:a16="http://schemas.microsoft.com/office/drawing/2014/main" val="10004"/>
                  </a:ext>
                </a:extLst>
              </a:tr>
              <a:tr h="370840">
                <a:tc>
                  <a:txBody>
                    <a:bodyPr/>
                    <a:lstStyle/>
                    <a:p>
                      <a:r>
                        <a:rPr lang="en-US"/>
                        <a:t>&lt;&lt; Binary Left Shift</a:t>
                      </a:r>
                    </a:p>
                  </a:txBody>
                  <a:tcPr anchor="ctr"/>
                </a:tc>
                <a:tc>
                  <a:txBody>
                    <a:bodyPr/>
                    <a:lstStyle/>
                    <a:p>
                      <a:r>
                        <a:rPr lang="en-US"/>
                        <a:t>The left operands value is moved left by the number of bits specified by the right operand.</a:t>
                      </a:r>
                    </a:p>
                  </a:txBody>
                  <a:tcPr anchor="ctr"/>
                </a:tc>
                <a:tc>
                  <a:txBody>
                    <a:bodyPr/>
                    <a:lstStyle/>
                    <a:p>
                      <a:r>
                        <a:rPr lang="cs-CZ"/>
                        <a:t>a &lt;&lt; 2 = 240 (means 1111 0000)</a:t>
                      </a:r>
                    </a:p>
                  </a:txBody>
                  <a:tcPr anchor="ctr"/>
                </a:tc>
                <a:extLst>
                  <a:ext uri="{0D108BD9-81ED-4DB2-BD59-A6C34878D82A}">
                    <a16:rowId xmlns:a16="http://schemas.microsoft.com/office/drawing/2014/main" val="10005"/>
                  </a:ext>
                </a:extLst>
              </a:tr>
              <a:tr h="370840">
                <a:tc>
                  <a:txBody>
                    <a:bodyPr/>
                    <a:lstStyle/>
                    <a:p>
                      <a:r>
                        <a:rPr lang="en-US"/>
                        <a:t>&gt;&gt; Binary Right Shift</a:t>
                      </a:r>
                    </a:p>
                  </a:txBody>
                  <a:tcPr anchor="ctr"/>
                </a:tc>
                <a:tc>
                  <a:txBody>
                    <a:bodyPr/>
                    <a:lstStyle/>
                    <a:p>
                      <a:r>
                        <a:rPr lang="en-US"/>
                        <a:t>The left operands value is moved right by the number of bits specified by the right operand.</a:t>
                      </a:r>
                    </a:p>
                  </a:txBody>
                  <a:tcPr anchor="ctr"/>
                </a:tc>
                <a:tc>
                  <a:txBody>
                    <a:bodyPr/>
                    <a:lstStyle/>
                    <a:p>
                      <a:r>
                        <a:rPr lang="en-US" dirty="0"/>
                        <a:t>a &gt;&gt; 2 = 15 (means 0000 1111)</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16655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 Precedence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9559959"/>
              </p:ext>
            </p:extLst>
          </p:nvPr>
        </p:nvGraphicFramePr>
        <p:xfrm>
          <a:off x="1926739" y="1340498"/>
          <a:ext cx="8915400" cy="70866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r>
                        <a:rPr lang="en-US" dirty="0"/>
                        <a:t>Operator</a:t>
                      </a:r>
                    </a:p>
                  </a:txBody>
                  <a:tcPr anchor="ctr"/>
                </a:tc>
                <a:tc>
                  <a:txBody>
                    <a:bodyPr/>
                    <a:lstStyle/>
                    <a:p>
                      <a:r>
                        <a:rPr lang="en-US"/>
                        <a:t>Description</a:t>
                      </a:r>
                    </a:p>
                  </a:txBody>
                  <a:tcPr anchor="ct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mr-IN"/>
                        <a:t>**</a:t>
                      </a:r>
                    </a:p>
                  </a:txBody>
                  <a:tcPr anchor="ctr"/>
                </a:tc>
                <a:tc>
                  <a:txBody>
                    <a:bodyPr/>
                    <a:lstStyle/>
                    <a:p>
                      <a:r>
                        <a:rPr lang="en-US"/>
                        <a:t>Exponentiation (raise to the power)</a:t>
                      </a:r>
                    </a:p>
                  </a:txBody>
                  <a:tcPr anchor="ctr"/>
                </a:tc>
                <a:tc>
                  <a:txBody>
                    <a:bodyPr/>
                    <a:lstStyle/>
                    <a:p>
                      <a:endParaRPr lang="en-US"/>
                    </a:p>
                  </a:txBody>
                  <a:tcPr/>
                </a:tc>
                <a:extLst>
                  <a:ext uri="{0D108BD9-81ED-4DB2-BD59-A6C34878D82A}">
                    <a16:rowId xmlns:a16="http://schemas.microsoft.com/office/drawing/2014/main" val="10001"/>
                  </a:ext>
                </a:extLst>
              </a:tr>
              <a:tr h="370840">
                <a:tc>
                  <a:txBody>
                    <a:bodyPr/>
                    <a:lstStyle/>
                    <a:p>
                      <a:r>
                        <a:rPr lang="mr-IN"/>
                        <a:t>~ + -</a:t>
                      </a:r>
                    </a:p>
                  </a:txBody>
                  <a:tcPr anchor="ctr"/>
                </a:tc>
                <a:tc>
                  <a:txBody>
                    <a:bodyPr/>
                    <a:lstStyle/>
                    <a:p>
                      <a:r>
                        <a:rPr lang="en-US"/>
                        <a:t>Complement, unary plus and minus (method names for the last two are +@ and -@)</a:t>
                      </a:r>
                    </a:p>
                  </a:txBody>
                  <a:tcPr anchor="ctr"/>
                </a:tc>
                <a:tc>
                  <a:txBody>
                    <a:bodyPr/>
                    <a:lstStyle/>
                    <a:p>
                      <a:endParaRPr lang="en-US"/>
                    </a:p>
                  </a:txBody>
                  <a:tcPr/>
                </a:tc>
                <a:extLst>
                  <a:ext uri="{0D108BD9-81ED-4DB2-BD59-A6C34878D82A}">
                    <a16:rowId xmlns:a16="http://schemas.microsoft.com/office/drawing/2014/main" val="10002"/>
                  </a:ext>
                </a:extLst>
              </a:tr>
              <a:tr h="370840">
                <a:tc>
                  <a:txBody>
                    <a:bodyPr/>
                    <a:lstStyle/>
                    <a:p>
                      <a:r>
                        <a:rPr lang="mr-IN"/>
                        <a:t>* / % //</a:t>
                      </a:r>
                    </a:p>
                  </a:txBody>
                  <a:tcPr anchor="ctr"/>
                </a:tc>
                <a:tc>
                  <a:txBody>
                    <a:bodyPr/>
                    <a:lstStyle/>
                    <a:p>
                      <a:r>
                        <a:rPr lang="en-US"/>
                        <a:t>Multiply, divide, modulo and floor division</a:t>
                      </a:r>
                    </a:p>
                  </a:txBody>
                  <a:tcPr anchor="ctr"/>
                </a:tc>
                <a:tc>
                  <a:txBody>
                    <a:bodyPr/>
                    <a:lstStyle/>
                    <a:p>
                      <a:endParaRPr lang="en-US"/>
                    </a:p>
                  </a:txBody>
                  <a:tcPr/>
                </a:tc>
                <a:extLst>
                  <a:ext uri="{0D108BD9-81ED-4DB2-BD59-A6C34878D82A}">
                    <a16:rowId xmlns:a16="http://schemas.microsoft.com/office/drawing/2014/main" val="10003"/>
                  </a:ext>
                </a:extLst>
              </a:tr>
              <a:tr h="370840">
                <a:tc>
                  <a:txBody>
                    <a:bodyPr/>
                    <a:lstStyle/>
                    <a:p>
                      <a:r>
                        <a:rPr lang="mr-IN"/>
                        <a:t>+ -</a:t>
                      </a:r>
                    </a:p>
                  </a:txBody>
                  <a:tcPr anchor="ctr"/>
                </a:tc>
                <a:tc>
                  <a:txBody>
                    <a:bodyPr/>
                    <a:lstStyle/>
                    <a:p>
                      <a:r>
                        <a:rPr lang="en-US"/>
                        <a:t>Addition and subtraction</a:t>
                      </a:r>
                    </a:p>
                  </a:txBody>
                  <a:tcPr anchor="ctr"/>
                </a:tc>
                <a:tc>
                  <a:txBody>
                    <a:bodyPr/>
                    <a:lstStyle/>
                    <a:p>
                      <a:endParaRPr lang="en-US"/>
                    </a:p>
                  </a:txBody>
                  <a:tcPr/>
                </a:tc>
                <a:extLst>
                  <a:ext uri="{0D108BD9-81ED-4DB2-BD59-A6C34878D82A}">
                    <a16:rowId xmlns:a16="http://schemas.microsoft.com/office/drawing/2014/main" val="10004"/>
                  </a:ext>
                </a:extLst>
              </a:tr>
              <a:tr h="370840">
                <a:tc>
                  <a:txBody>
                    <a:bodyPr/>
                    <a:lstStyle/>
                    <a:p>
                      <a:r>
                        <a:rPr lang="mr-IN"/>
                        <a:t>&gt;&gt; &lt;&lt;</a:t>
                      </a:r>
                    </a:p>
                  </a:txBody>
                  <a:tcPr anchor="ctr"/>
                </a:tc>
                <a:tc>
                  <a:txBody>
                    <a:bodyPr/>
                    <a:lstStyle/>
                    <a:p>
                      <a:r>
                        <a:rPr lang="en-US"/>
                        <a:t>Right and left bitwise shift</a:t>
                      </a:r>
                    </a:p>
                  </a:txBody>
                  <a:tcPr anchor="ctr"/>
                </a:tc>
                <a:tc>
                  <a:txBody>
                    <a:bodyPr/>
                    <a:lstStyle/>
                    <a:p>
                      <a:endParaRPr lang="en-US"/>
                    </a:p>
                  </a:txBody>
                  <a:tcPr/>
                </a:tc>
                <a:extLst>
                  <a:ext uri="{0D108BD9-81ED-4DB2-BD59-A6C34878D82A}">
                    <a16:rowId xmlns:a16="http://schemas.microsoft.com/office/drawing/2014/main" val="10005"/>
                  </a:ext>
                </a:extLst>
              </a:tr>
              <a:tr h="370840">
                <a:tc>
                  <a:txBody>
                    <a:bodyPr/>
                    <a:lstStyle/>
                    <a:p>
                      <a:r>
                        <a:rPr lang="uk-UA"/>
                        <a:t>&amp;</a:t>
                      </a:r>
                    </a:p>
                  </a:txBody>
                  <a:tcPr anchor="ctr"/>
                </a:tc>
                <a:tc>
                  <a:txBody>
                    <a:bodyPr/>
                    <a:lstStyle/>
                    <a:p>
                      <a:r>
                        <a:rPr lang="en-US"/>
                        <a:t>Bitwise 'AND'</a:t>
                      </a:r>
                    </a:p>
                  </a:txBody>
                  <a:tcPr anchor="ctr"/>
                </a:tc>
                <a:tc>
                  <a:txBody>
                    <a:bodyPr/>
                    <a:lstStyle/>
                    <a:p>
                      <a:endParaRPr lang="en-US"/>
                    </a:p>
                  </a:txBody>
                  <a:tcPr anchor="ctr"/>
                </a:tc>
                <a:extLst>
                  <a:ext uri="{0D108BD9-81ED-4DB2-BD59-A6C34878D82A}">
                    <a16:rowId xmlns:a16="http://schemas.microsoft.com/office/drawing/2014/main" val="10006"/>
                  </a:ext>
                </a:extLst>
              </a:tr>
              <a:tr h="370840">
                <a:tc>
                  <a:txBody>
                    <a:bodyPr/>
                    <a:lstStyle/>
                    <a:p>
                      <a:r>
                        <a:rPr lang="hr-HR"/>
                        <a:t>^ |</a:t>
                      </a:r>
                    </a:p>
                  </a:txBody>
                  <a:tcPr anchor="ctr"/>
                </a:tc>
                <a:tc>
                  <a:txBody>
                    <a:bodyPr/>
                    <a:lstStyle/>
                    <a:p>
                      <a:r>
                        <a:rPr lang="en-US"/>
                        <a:t>Bitwise exclusive `OR' and regular `OR'</a:t>
                      </a:r>
                    </a:p>
                  </a:txBody>
                  <a:tcPr anchor="ctr"/>
                </a:tc>
                <a:tc>
                  <a:txBody>
                    <a:bodyPr/>
                    <a:lstStyle/>
                    <a:p>
                      <a:endParaRPr lang="en-US"/>
                    </a:p>
                  </a:txBody>
                  <a:tcPr/>
                </a:tc>
                <a:extLst>
                  <a:ext uri="{0D108BD9-81ED-4DB2-BD59-A6C34878D82A}">
                    <a16:rowId xmlns:a16="http://schemas.microsoft.com/office/drawing/2014/main" val="10007"/>
                  </a:ext>
                </a:extLst>
              </a:tr>
              <a:tr h="370840">
                <a:tc>
                  <a:txBody>
                    <a:bodyPr/>
                    <a:lstStyle/>
                    <a:p>
                      <a:r>
                        <a:rPr lang="mr-IN"/>
                        <a:t>&lt;= &lt; &gt; &gt;=</a:t>
                      </a:r>
                    </a:p>
                  </a:txBody>
                  <a:tcPr anchor="ctr"/>
                </a:tc>
                <a:tc>
                  <a:txBody>
                    <a:bodyPr/>
                    <a:lstStyle/>
                    <a:p>
                      <a:r>
                        <a:rPr lang="en-US"/>
                        <a:t>Comparison operators</a:t>
                      </a:r>
                    </a:p>
                  </a:txBody>
                  <a:tcPr anchor="ctr"/>
                </a:tc>
                <a:tc>
                  <a:txBody>
                    <a:bodyPr/>
                    <a:lstStyle/>
                    <a:p>
                      <a:endParaRPr lang="en-US"/>
                    </a:p>
                  </a:txBody>
                  <a:tcPr/>
                </a:tc>
                <a:extLst>
                  <a:ext uri="{0D108BD9-81ED-4DB2-BD59-A6C34878D82A}">
                    <a16:rowId xmlns:a16="http://schemas.microsoft.com/office/drawing/2014/main" val="10008"/>
                  </a:ext>
                </a:extLst>
              </a:tr>
              <a:tr h="370840">
                <a:tc>
                  <a:txBody>
                    <a:bodyPr/>
                    <a:lstStyle/>
                    <a:p>
                      <a:r>
                        <a:rPr lang="mr-IN"/>
                        <a:t>&lt;&gt; == !=</a:t>
                      </a:r>
                    </a:p>
                  </a:txBody>
                  <a:tcPr anchor="ctr"/>
                </a:tc>
                <a:tc>
                  <a:txBody>
                    <a:bodyPr/>
                    <a:lstStyle/>
                    <a:p>
                      <a:r>
                        <a:rPr lang="en-US"/>
                        <a:t>Equality operators</a:t>
                      </a:r>
                    </a:p>
                  </a:txBody>
                  <a:tcPr anchor="ctr"/>
                </a:tc>
                <a:tc>
                  <a:txBody>
                    <a:bodyPr/>
                    <a:lstStyle/>
                    <a:p>
                      <a:endParaRPr lang="en-US"/>
                    </a:p>
                  </a:txBody>
                  <a:tcPr/>
                </a:tc>
                <a:extLst>
                  <a:ext uri="{0D108BD9-81ED-4DB2-BD59-A6C34878D82A}">
                    <a16:rowId xmlns:a16="http://schemas.microsoft.com/office/drawing/2014/main" val="10009"/>
                  </a:ext>
                </a:extLst>
              </a:tr>
              <a:tr h="370840">
                <a:tc>
                  <a:txBody>
                    <a:bodyPr/>
                    <a:lstStyle/>
                    <a:p>
                      <a:r>
                        <a:rPr lang="mr-IN"/>
                        <a:t>= %= /= //= -= += *= **=</a:t>
                      </a:r>
                    </a:p>
                  </a:txBody>
                  <a:tcPr anchor="ctr"/>
                </a:tc>
                <a:tc>
                  <a:txBody>
                    <a:bodyPr/>
                    <a:lstStyle/>
                    <a:p>
                      <a:r>
                        <a:rPr lang="en-US"/>
                        <a:t>Assignment operators</a:t>
                      </a:r>
                    </a:p>
                  </a:txBody>
                  <a:tcPr anchor="ctr"/>
                </a:tc>
                <a:tc>
                  <a:txBody>
                    <a:bodyPr/>
                    <a:lstStyle/>
                    <a:p>
                      <a:endParaRPr lang="en-US"/>
                    </a:p>
                  </a:txBody>
                  <a:tcPr/>
                </a:tc>
                <a:extLst>
                  <a:ext uri="{0D108BD9-81ED-4DB2-BD59-A6C34878D82A}">
                    <a16:rowId xmlns:a16="http://schemas.microsoft.com/office/drawing/2014/main" val="10010"/>
                  </a:ext>
                </a:extLst>
              </a:tr>
              <a:tr h="370840">
                <a:tc>
                  <a:txBody>
                    <a:bodyPr/>
                    <a:lstStyle/>
                    <a:p>
                      <a:r>
                        <a:rPr lang="en-US"/>
                        <a:t>is is not</a:t>
                      </a:r>
                    </a:p>
                  </a:txBody>
                  <a:tcPr anchor="ctr"/>
                </a:tc>
                <a:tc>
                  <a:txBody>
                    <a:bodyPr/>
                    <a:lstStyle/>
                    <a:p>
                      <a:r>
                        <a:rPr lang="en-US"/>
                        <a:t>Identity operators</a:t>
                      </a:r>
                    </a:p>
                  </a:txBody>
                  <a:tcPr anchor="ctr"/>
                </a:tc>
                <a:tc>
                  <a:txBody>
                    <a:bodyPr/>
                    <a:lstStyle/>
                    <a:p>
                      <a:endParaRPr lang="en-US"/>
                    </a:p>
                  </a:txBody>
                  <a:tcPr/>
                </a:tc>
                <a:extLst>
                  <a:ext uri="{0D108BD9-81ED-4DB2-BD59-A6C34878D82A}">
                    <a16:rowId xmlns:a16="http://schemas.microsoft.com/office/drawing/2014/main" val="10011"/>
                  </a:ext>
                </a:extLst>
              </a:tr>
              <a:tr h="370840">
                <a:tc>
                  <a:txBody>
                    <a:bodyPr/>
                    <a:lstStyle/>
                    <a:p>
                      <a:r>
                        <a:rPr lang="en-US"/>
                        <a:t>in not in</a:t>
                      </a:r>
                    </a:p>
                  </a:txBody>
                  <a:tcPr anchor="ctr"/>
                </a:tc>
                <a:tc>
                  <a:txBody>
                    <a:bodyPr/>
                    <a:lstStyle/>
                    <a:p>
                      <a:r>
                        <a:rPr lang="en-US"/>
                        <a:t>Membership operators</a:t>
                      </a:r>
                    </a:p>
                  </a:txBody>
                  <a:tcPr anchor="ctr"/>
                </a:tc>
                <a:tc>
                  <a:txBody>
                    <a:bodyPr/>
                    <a:lstStyle/>
                    <a:p>
                      <a:endParaRPr lang="en-US"/>
                    </a:p>
                  </a:txBody>
                  <a:tcPr/>
                </a:tc>
                <a:extLst>
                  <a:ext uri="{0D108BD9-81ED-4DB2-BD59-A6C34878D82A}">
                    <a16:rowId xmlns:a16="http://schemas.microsoft.com/office/drawing/2014/main" val="10012"/>
                  </a:ext>
                </a:extLst>
              </a:tr>
              <a:tr h="370840">
                <a:tc>
                  <a:txBody>
                    <a:bodyPr/>
                    <a:lstStyle/>
                    <a:p>
                      <a:r>
                        <a:rPr lang="en-US"/>
                        <a:t>not or and</a:t>
                      </a:r>
                    </a:p>
                  </a:txBody>
                  <a:tcPr anchor="ctr"/>
                </a:tc>
                <a:tc>
                  <a:txBody>
                    <a:bodyPr/>
                    <a:lstStyle/>
                    <a:p>
                      <a:r>
                        <a:rPr lang="en-US"/>
                        <a:t>Logical operators</a:t>
                      </a:r>
                    </a:p>
                  </a:txBody>
                  <a:tcPr anchor="ctr"/>
                </a:tc>
                <a:tc>
                  <a:txBody>
                    <a:bodyPr/>
                    <a:lstStyle/>
                    <a:p>
                      <a:endParaRPr lang="en-US"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4942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Python</a:t>
            </a:r>
            <a:r>
              <a:rPr lang="zh-CN" altLang="en-US" dirty="0"/>
              <a:t> </a:t>
            </a:r>
            <a:r>
              <a:rPr lang="en-US" altLang="zh-CN" dirty="0"/>
              <a:t>Salary</a:t>
            </a:r>
            <a:r>
              <a:rPr lang="zh-CN" altLang="en-US" dirty="0"/>
              <a:t>  </a:t>
            </a:r>
            <a:endParaRPr lang="en-US" dirty="0"/>
          </a:p>
        </p:txBody>
      </p:sp>
      <p:sp>
        <p:nvSpPr>
          <p:cNvPr id="3" name="Content Placeholder 2"/>
          <p:cNvSpPr>
            <a:spLocks noGrp="1"/>
          </p:cNvSpPr>
          <p:nvPr>
            <p:ph idx="1"/>
          </p:nvPr>
        </p:nvSpPr>
        <p:spPr>
          <a:xfrm>
            <a:off x="2601270" y="2170922"/>
            <a:ext cx="8915400" cy="3777622"/>
          </a:xfrm>
        </p:spPr>
        <p:txBody>
          <a:bodyPr>
            <a:normAutofit fontScale="92500" lnSpcReduction="20000"/>
          </a:bodyPr>
          <a:lstStyle/>
          <a:p>
            <a:r>
              <a:rPr lang="en-US" dirty="0">
                <a:hlinkClick r:id="rId2"/>
              </a:rPr>
              <a:t>http://www.payscale.com/research/CA/Skill=Python/Salary</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hlinkClick r:id="rId2"/>
              </a:rPr>
              <a:t>http://www.payscale.com/research/CA/Skill=Python/Salary</a:t>
            </a:r>
            <a:endParaRPr lang="en-US" dirty="0"/>
          </a:p>
          <a:p>
            <a:endParaRPr lang="en-US" dirty="0"/>
          </a:p>
        </p:txBody>
      </p:sp>
      <p:pic>
        <p:nvPicPr>
          <p:cNvPr id="4" name="Picture 3"/>
          <p:cNvPicPr>
            <a:picLocks noChangeAspect="1"/>
          </p:cNvPicPr>
          <p:nvPr/>
        </p:nvPicPr>
        <p:blipFill>
          <a:blip r:embed="rId3"/>
          <a:stretch>
            <a:fillRect/>
          </a:stretch>
        </p:blipFill>
        <p:spPr>
          <a:xfrm>
            <a:off x="2479972" y="1264555"/>
            <a:ext cx="7056064" cy="4791013"/>
          </a:xfrm>
          <a:prstGeom prst="rect">
            <a:avLst/>
          </a:prstGeom>
        </p:spPr>
      </p:pic>
    </p:spTree>
    <p:extLst>
      <p:ext uri="{BB962C8B-B14F-4D97-AF65-F5344CB8AC3E}">
        <p14:creationId xmlns:p14="http://schemas.microsoft.com/office/powerpoint/2010/main" val="962835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029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Career Paths for </a:t>
            </a:r>
            <a:r>
              <a:rPr lang="en-US" b="1"/>
              <a:t>Data Analyst</a:t>
            </a:r>
            <a:endParaRPr lang="en-US" dirty="0"/>
          </a:p>
        </p:txBody>
      </p:sp>
      <p:pic>
        <p:nvPicPr>
          <p:cNvPr id="4" name="Content Placeholder 3"/>
          <p:cNvPicPr>
            <a:picLocks noGrp="1" noChangeAspect="1"/>
          </p:cNvPicPr>
          <p:nvPr>
            <p:ph idx="1"/>
          </p:nvPr>
        </p:nvPicPr>
        <p:blipFill>
          <a:blip r:embed="rId2"/>
          <a:stretch>
            <a:fillRect/>
          </a:stretch>
        </p:blipFill>
        <p:spPr>
          <a:xfrm>
            <a:off x="2592925" y="1662776"/>
            <a:ext cx="5914123" cy="4976862"/>
          </a:xfrm>
          <a:prstGeom prst="rect">
            <a:avLst/>
          </a:prstGeom>
        </p:spPr>
      </p:pic>
    </p:spTree>
    <p:extLst>
      <p:ext uri="{BB962C8B-B14F-4D97-AF65-F5344CB8AC3E}">
        <p14:creationId xmlns:p14="http://schemas.microsoft.com/office/powerpoint/2010/main" val="182522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Course</a:t>
            </a:r>
            <a:r>
              <a:rPr lang="zh-CN" altLang="en-US" dirty="0"/>
              <a:t> </a:t>
            </a:r>
            <a:r>
              <a:rPr lang="en-US" altLang="zh-CN" dirty="0"/>
              <a:t>Outline</a:t>
            </a:r>
            <a:endParaRPr lang="en-US" dirty="0"/>
          </a:p>
        </p:txBody>
      </p:sp>
      <p:sp>
        <p:nvSpPr>
          <p:cNvPr id="3" name="Content Placeholder 2"/>
          <p:cNvSpPr>
            <a:spLocks noGrp="1"/>
          </p:cNvSpPr>
          <p:nvPr>
            <p:ph idx="1"/>
          </p:nvPr>
        </p:nvSpPr>
        <p:spPr/>
        <p:txBody>
          <a:bodyPr/>
          <a:lstStyle/>
          <a:p>
            <a:r>
              <a:rPr lang="en-US" i="1" dirty="0"/>
              <a:t>Hello, World!</a:t>
            </a:r>
            <a:br>
              <a:rPr lang="en-US" i="1" dirty="0"/>
            </a:br>
            <a:r>
              <a:rPr lang="en-US" i="1" dirty="0"/>
              <a:t>Variables and Types</a:t>
            </a:r>
            <a:br>
              <a:rPr lang="en-US" i="1" dirty="0"/>
            </a:br>
            <a:r>
              <a:rPr lang="en-US" i="1" dirty="0"/>
              <a:t>Lists</a:t>
            </a:r>
            <a:br>
              <a:rPr lang="en-US" i="1" dirty="0"/>
            </a:br>
            <a:r>
              <a:rPr lang="en-US" i="1" dirty="0"/>
              <a:t>Basic Operators</a:t>
            </a:r>
            <a:br>
              <a:rPr lang="en-US" i="1" dirty="0"/>
            </a:br>
            <a:r>
              <a:rPr lang="en-US" i="1" dirty="0"/>
              <a:t>String Formatting</a:t>
            </a:r>
            <a:br>
              <a:rPr lang="en-US" i="1" dirty="0"/>
            </a:br>
            <a:r>
              <a:rPr lang="en-US" i="1" dirty="0"/>
              <a:t>Basic String Operations</a:t>
            </a:r>
            <a:br>
              <a:rPr lang="en-US" i="1" dirty="0"/>
            </a:br>
            <a:r>
              <a:rPr lang="en-US" i="1" dirty="0"/>
              <a:t>Conditions</a:t>
            </a:r>
            <a:br>
              <a:rPr lang="en-US" i="1" dirty="0"/>
            </a:br>
            <a:r>
              <a:rPr lang="en-US" i="1" dirty="0"/>
              <a:t>Loops</a:t>
            </a:r>
            <a:br>
              <a:rPr lang="en-US" i="1" dirty="0"/>
            </a:br>
            <a:r>
              <a:rPr lang="en-US" i="1" dirty="0"/>
              <a:t>Functions</a:t>
            </a:r>
            <a:br>
              <a:rPr lang="en-US" i="1" dirty="0"/>
            </a:br>
            <a:r>
              <a:rPr lang="en-US" i="1" dirty="0"/>
              <a:t>Classes and Objects</a:t>
            </a:r>
            <a:br>
              <a:rPr lang="en-US" i="1" dirty="0"/>
            </a:br>
            <a:r>
              <a:rPr lang="en-US" i="1" dirty="0"/>
              <a:t>Dictionaries</a:t>
            </a:r>
            <a:br>
              <a:rPr lang="en-US" i="1" dirty="0"/>
            </a:br>
            <a:r>
              <a:rPr lang="en-US" i="1" dirty="0"/>
              <a:t>Modules and Packages</a:t>
            </a:r>
            <a:endParaRPr lang="en-US" dirty="0"/>
          </a:p>
        </p:txBody>
      </p:sp>
    </p:spTree>
    <p:extLst>
      <p:ext uri="{BB962C8B-B14F-4D97-AF65-F5344CB8AC3E}">
        <p14:creationId xmlns:p14="http://schemas.microsoft.com/office/powerpoint/2010/main" val="90083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Projects</a:t>
            </a:r>
            <a:endParaRPr lang="en-US" dirty="0"/>
          </a:p>
        </p:txBody>
      </p:sp>
      <p:sp>
        <p:nvSpPr>
          <p:cNvPr id="3" name="Content Placeholder 2"/>
          <p:cNvSpPr>
            <a:spLocks noGrp="1"/>
          </p:cNvSpPr>
          <p:nvPr>
            <p:ph idx="1"/>
          </p:nvPr>
        </p:nvSpPr>
        <p:spPr/>
        <p:txBody>
          <a:bodyPr>
            <a:normAutofit lnSpcReduction="10000"/>
          </a:bodyPr>
          <a:lstStyle/>
          <a:p>
            <a:r>
              <a:rPr lang="en-US" i="1" dirty="0"/>
              <a:t> Automation Testing</a:t>
            </a:r>
            <a:br>
              <a:rPr lang="en-US" i="1" dirty="0"/>
            </a:br>
            <a:r>
              <a:rPr lang="en-US" i="1" dirty="0"/>
              <a:t>        Selenium Automation testing with Python</a:t>
            </a:r>
            <a:br>
              <a:rPr lang="en-US" i="1" dirty="0"/>
            </a:br>
            <a:r>
              <a:rPr lang="en-US" i="1" dirty="0"/>
              <a:t>   </a:t>
            </a:r>
          </a:p>
          <a:p>
            <a:r>
              <a:rPr lang="en-US" i="1" dirty="0"/>
              <a:t> Stock Market Prediction in Python</a:t>
            </a:r>
            <a:br>
              <a:rPr lang="en-US" i="1" dirty="0"/>
            </a:br>
            <a:r>
              <a:rPr lang="en-US" i="1" dirty="0"/>
              <a:t>        The aim of the project is to predict whether future daily returns of a S&amp;P 500 are going to be positive or negative.</a:t>
            </a:r>
            <a:br>
              <a:rPr lang="en-US" i="1" dirty="0"/>
            </a:br>
            <a:r>
              <a:rPr lang="en-US" i="1" dirty="0"/>
              <a:t>   </a:t>
            </a:r>
          </a:p>
          <a:p>
            <a:r>
              <a:rPr lang="en-US" i="1" dirty="0"/>
              <a:t>Bitcoin/Digital currency Automated Trading  </a:t>
            </a:r>
            <a:br>
              <a:rPr lang="en-US" i="1" dirty="0"/>
            </a:br>
            <a:r>
              <a:rPr lang="en-US" i="1" dirty="0"/>
              <a:t>         Professional algorithmic trading solution to support automated Bitcoin/Digital currency trading</a:t>
            </a:r>
            <a:br>
              <a:rPr lang="en-US" i="1" dirty="0"/>
            </a:br>
            <a:r>
              <a:rPr lang="en-US" dirty="0"/>
              <a:t>Reference:</a:t>
            </a:r>
            <a:br>
              <a:rPr lang="en-US" dirty="0"/>
            </a:br>
            <a:r>
              <a:rPr lang="en-US" dirty="0"/>
              <a:t>    http://</a:t>
            </a:r>
            <a:r>
              <a:rPr lang="en-US" dirty="0" err="1"/>
              <a:t>francescopochetti.com</a:t>
            </a:r>
            <a:r>
              <a:rPr lang="en-US" dirty="0"/>
              <a:t>/stock-market-prediction-part-introduction/</a:t>
            </a:r>
          </a:p>
        </p:txBody>
      </p:sp>
    </p:spTree>
    <p:extLst>
      <p:ext uri="{BB962C8B-B14F-4D97-AF65-F5344CB8AC3E}">
        <p14:creationId xmlns:p14="http://schemas.microsoft.com/office/powerpoint/2010/main" val="38797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An Informal Introduction to Python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366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Python</a:t>
            </a:r>
            <a:br>
              <a:rPr lang="en-US" b="1" dirty="0"/>
            </a:br>
            <a:endParaRPr lang="en-US" dirty="0"/>
          </a:p>
        </p:txBody>
      </p:sp>
      <p:sp>
        <p:nvSpPr>
          <p:cNvPr id="3" name="Content Placeholder 2"/>
          <p:cNvSpPr>
            <a:spLocks noGrp="1"/>
          </p:cNvSpPr>
          <p:nvPr>
            <p:ph idx="1"/>
          </p:nvPr>
        </p:nvSpPr>
        <p:spPr/>
        <p:txBody>
          <a:bodyPr/>
          <a:lstStyle/>
          <a:p>
            <a:r>
              <a:rPr lang="en-US" b="1" dirty="0"/>
              <a:t>Why Python was created?</a:t>
            </a:r>
          </a:p>
          <a:p>
            <a:r>
              <a:rPr lang="en-US" dirty="0"/>
              <a:t>In late 1980s, Guido Van Rossum was working on the Amoeba distributed operating system group. He wanted to use an interpreted language like ABC (ABC has simple easy-to-understand syntax) that could access the Amoeba system calls. So, he decided to create a language that was extensible. This led to a design of new language which was later named Python.</a:t>
            </a:r>
          </a:p>
        </p:txBody>
      </p:sp>
    </p:spTree>
    <p:extLst>
      <p:ext uri="{BB962C8B-B14F-4D97-AF65-F5344CB8AC3E}">
        <p14:creationId xmlns:p14="http://schemas.microsoft.com/office/powerpoint/2010/main" val="32759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Release Dates of Different Versions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0491800"/>
              </p:ext>
            </p:extLst>
          </p:nvPr>
        </p:nvGraphicFramePr>
        <p:xfrm>
          <a:off x="2589213" y="2788285"/>
          <a:ext cx="8915400" cy="2468880"/>
        </p:xfrm>
        <a:graphic>
          <a:graphicData uri="http://schemas.openxmlformats.org/drawingml/2006/table">
            <a:tbl>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0">
                <a:tc>
                  <a:txBody>
                    <a:bodyPr/>
                    <a:lstStyle/>
                    <a:p>
                      <a:r>
                        <a:rPr lang="en-US"/>
                        <a:t>Python 1.0 (first standard release)</a:t>
                      </a:r>
                      <a:br>
                        <a:rPr lang="en-US"/>
                      </a:br>
                      <a:r>
                        <a:rPr lang="en-US"/>
                        <a:t>Python 1.6 (Last minor version)</a:t>
                      </a:r>
                    </a:p>
                  </a:txBody>
                  <a:tcPr anchor="ctr">
                    <a:lnL>
                      <a:noFill/>
                    </a:lnL>
                    <a:lnR>
                      <a:noFill/>
                    </a:lnR>
                    <a:lnT>
                      <a:noFill/>
                    </a:lnT>
                    <a:lnB>
                      <a:noFill/>
                    </a:lnB>
                  </a:tcPr>
                </a:tc>
                <a:tc>
                  <a:txBody>
                    <a:bodyPr/>
                    <a:lstStyle/>
                    <a:p>
                      <a:r>
                        <a:rPr lang="en-US"/>
                        <a:t>January 1994</a:t>
                      </a:r>
                      <a:br>
                        <a:rPr lang="en-US"/>
                      </a:br>
                      <a:r>
                        <a:rPr lang="en-US"/>
                        <a:t>September 5, 2000</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Python 2.0 (Introduced list comprehensions)</a:t>
                      </a:r>
                      <a:br>
                        <a:rPr lang="en-US"/>
                      </a:br>
                      <a:r>
                        <a:rPr lang="en-US"/>
                        <a:t>Python 2.7 (Last minor version)</a:t>
                      </a:r>
                    </a:p>
                  </a:txBody>
                  <a:tcPr anchor="ctr">
                    <a:lnL>
                      <a:noFill/>
                    </a:lnL>
                    <a:lnR>
                      <a:noFill/>
                    </a:lnR>
                    <a:lnT>
                      <a:noFill/>
                    </a:lnT>
                    <a:lnB>
                      <a:noFill/>
                    </a:lnB>
                  </a:tcPr>
                </a:tc>
                <a:tc>
                  <a:txBody>
                    <a:bodyPr/>
                    <a:lstStyle/>
                    <a:p>
                      <a:r>
                        <a:rPr lang="en-US"/>
                        <a:t>October 16, 2000</a:t>
                      </a:r>
                      <a:br>
                        <a:rPr lang="en-US"/>
                      </a:br>
                      <a:r>
                        <a:rPr lang="en-US"/>
                        <a:t>July 3, 2010</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dirty="0"/>
                        <a:t>Python 3.0 (Emphasis on removing duplicative constructs and module)</a:t>
                      </a:r>
                      <a:br>
                        <a:rPr lang="en-US" dirty="0"/>
                      </a:br>
                      <a:r>
                        <a:rPr lang="en-US" dirty="0"/>
                        <a:t>Python 3.</a:t>
                      </a:r>
                      <a:r>
                        <a:rPr lang="en-US" altLang="zh-CN" dirty="0"/>
                        <a:t>6.2</a:t>
                      </a:r>
                      <a:r>
                        <a:rPr lang="en-US" dirty="0"/>
                        <a:t> (Last updated version)</a:t>
                      </a:r>
                    </a:p>
                  </a:txBody>
                  <a:tcPr anchor="ctr">
                    <a:lnL>
                      <a:noFill/>
                    </a:lnL>
                    <a:lnR>
                      <a:noFill/>
                    </a:lnR>
                    <a:lnT>
                      <a:noFill/>
                    </a:lnT>
                    <a:lnB>
                      <a:noFill/>
                    </a:lnB>
                  </a:tcPr>
                </a:tc>
                <a:tc>
                  <a:txBody>
                    <a:bodyPr/>
                    <a:lstStyle/>
                    <a:p>
                      <a:r>
                        <a:rPr lang="is-IS" dirty="0"/>
                        <a:t>December 3, 2008</a:t>
                      </a:r>
                      <a:br>
                        <a:rPr lang="is-IS" dirty="0"/>
                      </a:br>
                      <a:r>
                        <a:rPr lang="is-IS" dirty="0"/>
                        <a:t>December 1</a:t>
                      </a:r>
                      <a:r>
                        <a:rPr lang="en-US" altLang="zh-CN" dirty="0"/>
                        <a:t>2</a:t>
                      </a:r>
                      <a:r>
                        <a:rPr lang="is-IS" dirty="0"/>
                        <a:t>, 201</a:t>
                      </a:r>
                      <a:r>
                        <a:rPr lang="en-US" altLang="zh-CN" dirty="0"/>
                        <a:t>6</a:t>
                      </a:r>
                      <a:endParaRPr lang="is-IS" dirty="0"/>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793850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689</TotalTime>
  <Words>1735</Words>
  <Application>Microsoft Macintosh PowerPoint</Application>
  <PresentationFormat>Widescreen</PresentationFormat>
  <Paragraphs>272</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幼圆</vt:lpstr>
      <vt:lpstr>Arial</vt:lpstr>
      <vt:lpstr>Calibri</vt:lpstr>
      <vt:lpstr>Century Gothic</vt:lpstr>
      <vt:lpstr>Wingdings 3</vt:lpstr>
      <vt:lpstr>Wisp</vt:lpstr>
      <vt:lpstr>Introduction to python</vt:lpstr>
      <vt:lpstr>Instructors</vt:lpstr>
      <vt:lpstr>Python Salary  </vt:lpstr>
      <vt:lpstr>Common Career Paths for Data Analyst</vt:lpstr>
      <vt:lpstr>Course Outline</vt:lpstr>
      <vt:lpstr>Projects</vt:lpstr>
      <vt:lpstr>An Informal Introduction to Python</vt:lpstr>
      <vt:lpstr>History of Python </vt:lpstr>
      <vt:lpstr>Release Dates of Different Versions </vt:lpstr>
      <vt:lpstr>Run Python on Your Operating System </vt:lpstr>
      <vt:lpstr>Hello World Example</vt:lpstr>
      <vt:lpstr>Python Keywords </vt:lpstr>
      <vt:lpstr>Python Statement </vt:lpstr>
      <vt:lpstr>Python Comments </vt:lpstr>
      <vt:lpstr>Variables and Types</vt:lpstr>
      <vt:lpstr>Mixing operators between numbers and strings is not supported</vt:lpstr>
      <vt:lpstr>Naming Styles</vt:lpstr>
      <vt:lpstr>Tip</vt:lpstr>
      <vt:lpstr>Lists </vt:lpstr>
      <vt:lpstr>List count start from 0</vt:lpstr>
      <vt:lpstr>Basic Operators</vt:lpstr>
      <vt:lpstr>Arithmetic Operators</vt:lpstr>
      <vt:lpstr>Comparison Operators</vt:lpstr>
      <vt:lpstr>Assignment Operators </vt:lpstr>
      <vt:lpstr>Logical Operators</vt:lpstr>
      <vt:lpstr>Membership Operators </vt:lpstr>
      <vt:lpstr>Identity Operators </vt:lpstr>
      <vt:lpstr>Bitwise Operators </vt:lpstr>
      <vt:lpstr>Operators Precedence </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Charles Cao</dc:creator>
  <cp:lastModifiedBy>Charles Cao</cp:lastModifiedBy>
  <cp:revision>43</cp:revision>
  <dcterms:created xsi:type="dcterms:W3CDTF">2017-09-05T02:12:52Z</dcterms:created>
  <dcterms:modified xsi:type="dcterms:W3CDTF">2018-06-23T21:26:14Z</dcterms:modified>
</cp:coreProperties>
</file>