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handoutMasterIdLst>
    <p:handoutMasterId r:id="rId177"/>
  </p:handoutMasterIdLst>
  <p:sldIdLst>
    <p:sldId id="374" r:id="rId3"/>
    <p:sldId id="371" r:id="rId4"/>
    <p:sldId id="392" r:id="rId5"/>
    <p:sldId id="393" r:id="rId7"/>
    <p:sldId id="394" r:id="rId8"/>
    <p:sldId id="498" r:id="rId9"/>
    <p:sldId id="499" r:id="rId10"/>
    <p:sldId id="372" r:id="rId11"/>
    <p:sldId id="373" r:id="rId12"/>
    <p:sldId id="256" r:id="rId13"/>
    <p:sldId id="316" r:id="rId14"/>
    <p:sldId id="269" r:id="rId15"/>
    <p:sldId id="270" r:id="rId16"/>
    <p:sldId id="272" r:id="rId17"/>
    <p:sldId id="271" r:id="rId18"/>
    <p:sldId id="337" r:id="rId19"/>
    <p:sldId id="338" r:id="rId20"/>
    <p:sldId id="339" r:id="rId21"/>
    <p:sldId id="340" r:id="rId22"/>
    <p:sldId id="375" r:id="rId23"/>
    <p:sldId id="313" r:id="rId24"/>
    <p:sldId id="334" r:id="rId25"/>
    <p:sldId id="335" r:id="rId26"/>
    <p:sldId id="405" r:id="rId27"/>
    <p:sldId id="406" r:id="rId28"/>
    <p:sldId id="401" r:id="rId29"/>
    <p:sldId id="402" r:id="rId30"/>
    <p:sldId id="403" r:id="rId31"/>
    <p:sldId id="404" r:id="rId32"/>
    <p:sldId id="341" r:id="rId33"/>
    <p:sldId id="407" r:id="rId34"/>
    <p:sldId id="408" r:id="rId35"/>
    <p:sldId id="409" r:id="rId36"/>
    <p:sldId id="376" r:id="rId37"/>
    <p:sldId id="389" r:id="rId38"/>
    <p:sldId id="390" r:id="rId39"/>
    <p:sldId id="387" r:id="rId40"/>
    <p:sldId id="342" r:id="rId41"/>
    <p:sldId id="343" r:id="rId42"/>
    <p:sldId id="344" r:id="rId43"/>
    <p:sldId id="345" r:id="rId44"/>
    <p:sldId id="336" r:id="rId45"/>
    <p:sldId id="346" r:id="rId46"/>
    <p:sldId id="314" r:id="rId47"/>
    <p:sldId id="347" r:id="rId48"/>
    <p:sldId id="348" r:id="rId49"/>
    <p:sldId id="349" r:id="rId50"/>
    <p:sldId id="350" r:id="rId51"/>
    <p:sldId id="351" r:id="rId52"/>
    <p:sldId id="352" r:id="rId53"/>
    <p:sldId id="355" r:id="rId54"/>
    <p:sldId id="353" r:id="rId55"/>
    <p:sldId id="357" r:id="rId56"/>
    <p:sldId id="358" r:id="rId57"/>
    <p:sldId id="356" r:id="rId58"/>
    <p:sldId id="359" r:id="rId59"/>
    <p:sldId id="360" r:id="rId60"/>
    <p:sldId id="361" r:id="rId61"/>
    <p:sldId id="362" r:id="rId62"/>
    <p:sldId id="363" r:id="rId63"/>
    <p:sldId id="275" r:id="rId64"/>
    <p:sldId id="268" r:id="rId65"/>
    <p:sldId id="364" r:id="rId66"/>
    <p:sldId id="365" r:id="rId67"/>
    <p:sldId id="366" r:id="rId68"/>
    <p:sldId id="367" r:id="rId69"/>
    <p:sldId id="368" r:id="rId70"/>
    <p:sldId id="369" r:id="rId71"/>
    <p:sldId id="299" r:id="rId72"/>
    <p:sldId id="326" r:id="rId73"/>
    <p:sldId id="327" r:id="rId74"/>
    <p:sldId id="302" r:id="rId75"/>
    <p:sldId id="378" r:id="rId76"/>
    <p:sldId id="379" r:id="rId77"/>
    <p:sldId id="497" r:id="rId78"/>
    <p:sldId id="380" r:id="rId79"/>
    <p:sldId id="381" r:id="rId80"/>
    <p:sldId id="382" r:id="rId81"/>
    <p:sldId id="383" r:id="rId82"/>
    <p:sldId id="384" r:id="rId83"/>
    <p:sldId id="396" r:id="rId84"/>
    <p:sldId id="397" r:id="rId85"/>
    <p:sldId id="466" r:id="rId86"/>
    <p:sldId id="398" r:id="rId87"/>
    <p:sldId id="461" r:id="rId88"/>
    <p:sldId id="462" r:id="rId89"/>
    <p:sldId id="385" r:id="rId90"/>
    <p:sldId id="386" r:id="rId91"/>
    <p:sldId id="399" r:id="rId92"/>
    <p:sldId id="400" r:id="rId93"/>
    <p:sldId id="463" r:id="rId94"/>
    <p:sldId id="464" r:id="rId95"/>
    <p:sldId id="465" r:id="rId96"/>
    <p:sldId id="413" r:id="rId97"/>
    <p:sldId id="411" r:id="rId98"/>
    <p:sldId id="412" r:id="rId99"/>
    <p:sldId id="414" r:id="rId100"/>
    <p:sldId id="415" r:id="rId101"/>
    <p:sldId id="420" r:id="rId102"/>
    <p:sldId id="417" r:id="rId103"/>
    <p:sldId id="421" r:id="rId104"/>
    <p:sldId id="467" r:id="rId105"/>
    <p:sldId id="422" r:id="rId106"/>
    <p:sldId id="423" r:id="rId107"/>
    <p:sldId id="418" r:id="rId108"/>
    <p:sldId id="426" r:id="rId109"/>
    <p:sldId id="468" r:id="rId110"/>
    <p:sldId id="469" r:id="rId111"/>
    <p:sldId id="427"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482" r:id="rId125"/>
    <p:sldId id="483" r:id="rId126"/>
    <p:sldId id="410" r:id="rId127"/>
    <p:sldId id="433" r:id="rId128"/>
    <p:sldId id="428" r:id="rId129"/>
    <p:sldId id="431" r:id="rId130"/>
    <p:sldId id="429" r:id="rId131"/>
    <p:sldId id="432" r:id="rId132"/>
    <p:sldId id="434" r:id="rId133"/>
    <p:sldId id="484" r:id="rId134"/>
    <p:sldId id="485" r:id="rId135"/>
    <p:sldId id="486" r:id="rId136"/>
    <p:sldId id="487" r:id="rId137"/>
    <p:sldId id="488" r:id="rId138"/>
    <p:sldId id="489" r:id="rId139"/>
    <p:sldId id="490" r:id="rId140"/>
    <p:sldId id="491" r:id="rId141"/>
    <p:sldId id="492" r:id="rId142"/>
    <p:sldId id="493" r:id="rId143"/>
    <p:sldId id="494" r:id="rId144"/>
    <p:sldId id="495" r:id="rId145"/>
    <p:sldId id="496" r:id="rId146"/>
    <p:sldId id="456" r:id="rId147"/>
    <p:sldId id="457" r:id="rId148"/>
    <p:sldId id="455" r:id="rId149"/>
    <p:sldId id="436" r:id="rId150"/>
    <p:sldId id="439" r:id="rId151"/>
    <p:sldId id="437" r:id="rId152"/>
    <p:sldId id="503" r:id="rId153"/>
    <p:sldId id="504" r:id="rId154"/>
    <p:sldId id="505" r:id="rId155"/>
    <p:sldId id="506" r:id="rId156"/>
    <p:sldId id="458" r:id="rId157"/>
    <p:sldId id="459" r:id="rId158"/>
    <p:sldId id="460" r:id="rId159"/>
    <p:sldId id="507" r:id="rId160"/>
    <p:sldId id="438" r:id="rId161"/>
    <p:sldId id="448" r:id="rId162"/>
    <p:sldId id="449" r:id="rId163"/>
    <p:sldId id="450" r:id="rId164"/>
    <p:sldId id="440" r:id="rId165"/>
    <p:sldId id="441" r:id="rId166"/>
    <p:sldId id="442" r:id="rId167"/>
    <p:sldId id="443" r:id="rId168"/>
    <p:sldId id="444" r:id="rId169"/>
    <p:sldId id="452" r:id="rId170"/>
    <p:sldId id="453" r:id="rId171"/>
    <p:sldId id="454" r:id="rId172"/>
    <p:sldId id="445" r:id="rId173"/>
    <p:sldId id="446" r:id="rId174"/>
    <p:sldId id="424" r:id="rId175"/>
    <p:sldId id="447" r:id="rId17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9900"/>
    <a:srgbClr val="FF0066"/>
    <a:srgbClr val="0505FF"/>
    <a:srgbClr val="FF3300"/>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0705"/>
  </p:normalViewPr>
  <p:slideViewPr>
    <p:cSldViewPr showGuides="1">
      <p:cViewPr varScale="1">
        <p:scale>
          <a:sx n="56" d="100"/>
          <a:sy n="56" d="100"/>
        </p:scale>
        <p:origin x="-177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0" Type="http://schemas.openxmlformats.org/officeDocument/2006/relationships/tableStyles" Target="tableStyles.xml"/><Relationship Id="rId18" Type="http://schemas.openxmlformats.org/officeDocument/2006/relationships/slide" Target="slides/slide15.xml"/><Relationship Id="rId179" Type="http://schemas.openxmlformats.org/officeDocument/2006/relationships/viewProps" Target="viewProps.xml"/><Relationship Id="rId178" Type="http://schemas.openxmlformats.org/officeDocument/2006/relationships/presProps" Target="presProps.xml"/><Relationship Id="rId177" Type="http://schemas.openxmlformats.org/officeDocument/2006/relationships/handoutMaster" Target="handoutMasters/handoutMaster1.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22.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00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b="0">
                <a:solidFill>
                  <a:schemeClr val="tx1"/>
                </a:solidFill>
                <a:effectLst/>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005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b="0">
                <a:solidFill>
                  <a:schemeClr val="tx1"/>
                </a:solidFill>
                <a:effectLst/>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005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b="0">
                <a:solidFill>
                  <a:schemeClr val="tx1"/>
                </a:solidFill>
                <a:effectLst/>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005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b="0">
                <a:solidFill>
                  <a:schemeClr val="tx1"/>
                </a:solidFill>
                <a:effectLst/>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b="0">
                <a:solidFill>
                  <a:schemeClr val="tx1"/>
                </a:solidFill>
                <a:effectLst/>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3300"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b="0">
                <a:solidFill>
                  <a:schemeClr val="tx1"/>
                </a:solidFill>
                <a:effectLst/>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
        <p:nvSpPr>
          <p:cNvPr id="184323" name="Rectangle 2"/>
          <p:cNvSpPr>
            <a:spLocks noTextEdit="1"/>
          </p:cNvSpPr>
          <p:nvPr>
            <p:ph type="sldImg"/>
          </p:nvPr>
        </p:nvSpPr>
        <p:spPr>
          <a:ln/>
        </p:spPr>
      </p:sp>
      <p:sp>
        <p:nvSpPr>
          <p:cNvPr id="184324" name="Rectangle 3"/>
          <p:cNvSpPr>
            <a:spLocks noGrp="1"/>
          </p:cNvSpPr>
          <p:nvPr>
            <p:ph type="body" idx="1"/>
          </p:nvPr>
        </p:nvSpPr>
        <p:spPr>
          <a:ln/>
        </p:spPr>
        <p:txBody>
          <a:bodyPr wrap="square" lIns="91440" tIns="45720" rIns="91440" bIns="45720" anchor="t" anchorCtr="0"/>
          <a:p>
            <a:pPr lvl="0" eaLnBrk="1" hangingPunct="1"/>
            <a:r>
              <a:rPr lang="zh-CN" altLang="en-US" dirty="0"/>
              <a:t>（</a:t>
            </a:r>
            <a:r>
              <a:rPr lang="en-US" altLang="zh-CN" dirty="0"/>
              <a:t>1</a:t>
            </a:r>
            <a:r>
              <a:rPr lang="zh-CN" altLang="en-US" dirty="0"/>
              <a:t>）</a:t>
            </a:r>
            <a:r>
              <a:rPr lang="en-US" altLang="zh-CN" dirty="0"/>
              <a:t>《</a:t>
            </a:r>
            <a:r>
              <a:rPr lang="zh-CN" altLang="en-US" dirty="0"/>
              <a:t>软件工程：实践者的研究方法</a:t>
            </a:r>
            <a:r>
              <a:rPr lang="en-US" altLang="zh-CN" dirty="0"/>
              <a:t>》</a:t>
            </a:r>
            <a:r>
              <a:rPr lang="zh-CN" altLang="en-US" dirty="0"/>
              <a:t>是软件工程领域的经典著作，自第一版出版至今，</a:t>
            </a:r>
            <a:r>
              <a:rPr lang="en-US" altLang="zh-CN" dirty="0"/>
              <a:t>40</a:t>
            </a:r>
            <a:r>
              <a:rPr lang="zh-CN" altLang="en-US" dirty="0"/>
              <a:t>年来在软件工程界产生了巨大而深远的影响。该书分为</a:t>
            </a:r>
            <a:r>
              <a:rPr lang="en-US" altLang="zh-CN" dirty="0"/>
              <a:t>5</a:t>
            </a:r>
            <a:r>
              <a:rPr lang="zh-CN" altLang="en-US" dirty="0"/>
              <a:t>个部分，涵盖软件过程、建模、质量与安全、软件项目管理等主题，对概念、原则、方法和工具的介绍细致、清晰且实用。</a:t>
            </a:r>
            <a:endParaRPr lang="en-US" altLang="zh-CN" dirty="0"/>
          </a:p>
          <a:p>
            <a:pPr lvl="0" eaLnBrk="1" hangingPunct="1"/>
            <a:r>
              <a:rPr lang="zh-CN" altLang="en-US" dirty="0"/>
              <a:t>（</a:t>
            </a:r>
            <a:r>
              <a:rPr lang="en-US" altLang="zh-CN" dirty="0"/>
              <a:t>2</a:t>
            </a:r>
            <a:r>
              <a:rPr lang="zh-CN" altLang="en-US" dirty="0"/>
              <a:t>）</a:t>
            </a:r>
            <a:r>
              <a:rPr lang="en-US" altLang="zh-CN" dirty="0"/>
              <a:t>《</a:t>
            </a:r>
            <a:r>
              <a:rPr lang="zh-CN" altLang="en-US" dirty="0"/>
              <a:t>软件工程</a:t>
            </a:r>
            <a:r>
              <a:rPr lang="en-US" altLang="zh-CN" dirty="0"/>
              <a:t>——</a:t>
            </a:r>
            <a:r>
              <a:rPr lang="zh-CN" altLang="en-US" dirty="0"/>
              <a:t>理论与实践</a:t>
            </a:r>
            <a:r>
              <a:rPr lang="en-US" altLang="zh-CN" dirty="0"/>
              <a:t>》</a:t>
            </a:r>
            <a:r>
              <a:rPr lang="zh-CN" altLang="en-US" dirty="0"/>
              <a:t>通过一个典型的信息系统和一个实时系统来介绍基本的概念。通过理论联系实际，在深入丰富案例研究和现有文献支撑的基础上提供实践应用。</a:t>
            </a:r>
            <a:endParaRPr lang="en-US" altLang="zh-CN" dirty="0"/>
          </a:p>
          <a:p>
            <a:pPr lvl="0" eaLnBrk="1" hangingPunct="1"/>
            <a:r>
              <a:rPr lang="zh-CN" altLang="en-US" dirty="0">
                <a:solidFill>
                  <a:srgbClr val="FFFF00"/>
                </a:solidFill>
              </a:rPr>
              <a:t>（</a:t>
            </a:r>
            <a:r>
              <a:rPr lang="en-US" altLang="zh-CN" dirty="0">
                <a:solidFill>
                  <a:srgbClr val="FFFF00"/>
                </a:solidFill>
              </a:rPr>
              <a:t>3</a:t>
            </a:r>
            <a:r>
              <a:rPr lang="zh-CN" altLang="en-US" dirty="0">
                <a:solidFill>
                  <a:srgbClr val="FFFF00"/>
                </a:solidFill>
              </a:rPr>
              <a:t>）</a:t>
            </a:r>
            <a:r>
              <a:rPr lang="en-US" altLang="zh-CN" dirty="0">
                <a:solidFill>
                  <a:srgbClr val="FFFF00"/>
                </a:solidFill>
              </a:rPr>
              <a:t>《</a:t>
            </a:r>
            <a:r>
              <a:rPr lang="zh-CN" altLang="en-US" dirty="0">
                <a:solidFill>
                  <a:srgbClr val="FFFF00"/>
                </a:solidFill>
              </a:rPr>
              <a:t>软件工程</a:t>
            </a:r>
            <a:r>
              <a:rPr lang="en-US" altLang="zh-CN" dirty="0">
                <a:solidFill>
                  <a:srgbClr val="FFFF00"/>
                </a:solidFill>
              </a:rPr>
              <a:t>》</a:t>
            </a:r>
            <a:r>
              <a:rPr lang="zh-CN" altLang="en-US" dirty="0">
                <a:solidFill>
                  <a:srgbClr val="FFFF00"/>
                </a:solidFill>
              </a:rPr>
              <a:t>是介绍软件工程理论的一部力作，既向读者展现了软件系统工程的广阔视野，又着重阐述了在开发大型系统中广泛采用的技术。</a:t>
            </a:r>
            <a:endParaRPr lang="en-US" altLang="zh-CN" dirty="0">
              <a:solidFill>
                <a:srgbClr val="FFFF00"/>
              </a:solidFill>
            </a:endParaRPr>
          </a:p>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
        <p:nvSpPr>
          <p:cNvPr id="193539" name="Rectangle 2"/>
          <p:cNvSpPr>
            <a:spLocks noTextEdit="1"/>
          </p:cNvSpPr>
          <p:nvPr>
            <p:ph type="sldImg"/>
          </p:nvPr>
        </p:nvSpPr>
        <p:spPr>
          <a:ln/>
        </p:spPr>
      </p:sp>
      <p:sp>
        <p:nvSpPr>
          <p:cNvPr id="193540" name="Rectangle 3"/>
          <p:cNvSpPr>
            <a:spLocks noGrp="1"/>
          </p:cNvSpPr>
          <p:nvPr>
            <p:ph type="body" idx="1"/>
          </p:nvPr>
        </p:nvSpPr>
        <p:spPr>
          <a:ln/>
        </p:spPr>
        <p:txBody>
          <a:bodyPr wrap="square" lIns="91440" tIns="45720" rIns="91440" bIns="45720" anchor="t" anchorCtr="0"/>
          <a:p>
            <a:pPr lvl="0" eaLnBrk="1" hangingPunct="1"/>
            <a:endParaRPr lang="zh-CN" altLang="zh-CN" dirty="0">
              <a:solidFill>
                <a:srgbClr val="FFFF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2" name="Rectangle 25"/>
          <p:cNvSpPr txBox="1">
            <a:spLocks noGrp="1"/>
          </p:cNvSpPr>
          <p:nvPr>
            <p:ph type="ftr" sz="quarter"/>
          </p:nvPr>
        </p:nvSpPr>
        <p:spPr>
          <a:xfrm>
            <a:off x="0" y="8686800"/>
            <a:ext cx="2971800" cy="457200"/>
          </a:xfrm>
          <a:prstGeom prst="rect">
            <a:avLst/>
          </a:prstGeom>
          <a:noFill/>
          <a:ln w="9525">
            <a:noFill/>
          </a:ln>
        </p:spPr>
        <p:txBody>
          <a:bodyPr anchor="b" anchorCtr="0"/>
          <a:p>
            <a:pPr lvl="0" eaLnBrk="1" hangingPunct="1"/>
            <a:r>
              <a:rPr lang="en-US" altLang="zh-CN" sz="1200" b="0" dirty="0">
                <a:solidFill>
                  <a:schemeClr val="tx1"/>
                </a:solidFill>
                <a:latin typeface="Times New Roman" panose="02020603050405020304" pitchFamily="18" charset="0"/>
              </a:rPr>
              <a:t>Module 1 - Best Practices of Software Engineering</a:t>
            </a:r>
            <a:endParaRPr lang="en-US" altLang="zh-CN" sz="1200" b="0" dirty="0">
              <a:solidFill>
                <a:schemeClr val="tx1"/>
              </a:solidFill>
              <a:latin typeface="ZapfHumnst BT" pitchFamily="34" charset="0"/>
            </a:endParaRPr>
          </a:p>
        </p:txBody>
      </p:sp>
      <p:sp>
        <p:nvSpPr>
          <p:cNvPr id="194563" name="Rectangle 30"/>
          <p:cNvSpPr txBox="1">
            <a:spLocks noGrp="1"/>
          </p:cNvSpPr>
          <p:nvPr>
            <p:ph type="hdr" sz="quarter"/>
          </p:nvPr>
        </p:nvSpPr>
        <p:spPr>
          <a:xfrm>
            <a:off x="0" y="0"/>
            <a:ext cx="2971800" cy="457200"/>
          </a:xfrm>
          <a:prstGeom prst="rect">
            <a:avLst/>
          </a:prstGeom>
          <a:noFill/>
          <a:ln w="9525">
            <a:noFill/>
          </a:ln>
        </p:spPr>
        <p:txBody>
          <a:bodyPr/>
          <a:p>
            <a:pPr lvl="0" eaLnBrk="1" hangingPunct="1"/>
            <a:r>
              <a:rPr lang="en-US" altLang="zh-CN" sz="1200" b="0" dirty="0">
                <a:solidFill>
                  <a:schemeClr val="tx1"/>
                </a:solidFill>
                <a:latin typeface="Times New Roman" panose="02020603050405020304" pitchFamily="18" charset="0"/>
              </a:rPr>
              <a:t>Mastering OOAD w/ UML 2.0 – Instructor Notes</a:t>
            </a:r>
            <a:endParaRPr lang="en-US" altLang="zh-CN" sz="1000" b="0" i="1" dirty="0">
              <a:solidFill>
                <a:schemeClr val="tx1"/>
              </a:solidFill>
              <a:latin typeface="Arial" panose="020B0604020202020204" pitchFamily="34" charset="0"/>
            </a:endParaRPr>
          </a:p>
        </p:txBody>
      </p:sp>
      <p:sp>
        <p:nvSpPr>
          <p:cNvPr id="194564" name="Rectangle 10"/>
          <p:cNvSpPr>
            <a:spLocks noTextEdit="1"/>
          </p:cNvSpPr>
          <p:nvPr>
            <p:ph type="sldImg"/>
          </p:nvPr>
        </p:nvSpPr>
        <p:spPr>
          <a:xfrm>
            <a:off x="2511425" y="827088"/>
            <a:ext cx="3998913" cy="3000375"/>
          </a:xfrm>
          <a:solidFill>
            <a:srgbClr val="FFFFFF">
              <a:alpha val="100000"/>
            </a:srgbClr>
          </a:solidFill>
          <a:ln/>
        </p:spPr>
      </p:sp>
      <p:sp>
        <p:nvSpPr>
          <p:cNvPr id="194565" name="Text Box 6"/>
          <p:cNvSpPr txBox="1"/>
          <p:nvPr/>
        </p:nvSpPr>
        <p:spPr>
          <a:xfrm>
            <a:off x="446088" y="1349375"/>
            <a:ext cx="1947862" cy="6757988"/>
          </a:xfrm>
          <a:prstGeom prst="rect">
            <a:avLst/>
          </a:prstGeom>
          <a:noFill/>
          <a:ln w="9525">
            <a:noFill/>
          </a:ln>
        </p:spPr>
        <p:txBody>
          <a:bodyPr lIns="106364" tIns="53183" rIns="106364" bIns="53183"/>
          <a:p>
            <a:pPr lvl="0" defTabSz="900430" eaLnBrk="1" hangingPunct="1"/>
            <a:r>
              <a:rPr lang="en-US" altLang="zh-CN" dirty="0">
                <a:latin typeface="ZapfHumnst BT" pitchFamily="34" charset="0"/>
              </a:rPr>
              <a:t>It can be very difficult to explain what a process is, if the students are not already familiar with it. An informal example most people can relate to is the process of balancing a checkbook at the end of the month. Most of us have developed a process we use that includes the same steps every month. It shortens the time required to accomplish the task and ensures that we do not forget any steps. The same applies to a software-engineering process. We want it to be repeatable and to ensure that all required tasks are accomplished when required. Of course, a software-engineering process is much more complex than balancing a checkbook, and there is a tremendous amount of information contained in the RUP. </a:t>
            </a:r>
            <a:endParaRPr lang="en-US" altLang="zh-CN" dirty="0">
              <a:latin typeface="ZapfHumnst BT" pitchFamily="34" charset="0"/>
            </a:endParaRPr>
          </a:p>
        </p:txBody>
      </p:sp>
      <p:sp>
        <p:nvSpPr>
          <p:cNvPr id="194566" name="Rectangle 16"/>
          <p:cNvSpPr>
            <a:spLocks noGrp="1"/>
          </p:cNvSpPr>
          <p:nvPr>
            <p:ph type="body" idx="1"/>
          </p:nvPr>
        </p:nvSpPr>
        <p:spPr>
          <a:ln/>
        </p:spPr>
        <p:txBody>
          <a:bodyPr wrap="square" lIns="91440" tIns="45720" rIns="91440" bIns="45720" anchor="t" anchorCtr="0"/>
          <a:p>
            <a:pPr lvl="0"/>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
        <p:nvSpPr>
          <p:cNvPr id="195587" name="Rectangle 2"/>
          <p:cNvSpPr>
            <a:spLocks noTextEdit="1"/>
          </p:cNvSpPr>
          <p:nvPr>
            <p:ph type="sldImg"/>
          </p:nvPr>
        </p:nvSpPr>
        <p:spPr>
          <a:ln/>
        </p:spPr>
      </p:sp>
      <p:sp>
        <p:nvSpPr>
          <p:cNvPr id="195588"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1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
        <p:nvSpPr>
          <p:cNvPr id="196611" name="Rectangle 2"/>
          <p:cNvSpPr>
            <a:spLocks noTextEdit="1"/>
          </p:cNvSpPr>
          <p:nvPr>
            <p:ph type="sldImg"/>
          </p:nvPr>
        </p:nvSpPr>
        <p:spPr>
          <a:ln/>
        </p:spPr>
      </p:sp>
      <p:sp>
        <p:nvSpPr>
          <p:cNvPr id="196612"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
        <p:nvSpPr>
          <p:cNvPr id="197635" name="Rectangle 2"/>
          <p:cNvSpPr>
            <a:spLocks noTextEdit="1"/>
          </p:cNvSpPr>
          <p:nvPr>
            <p:ph type="sldImg"/>
          </p:nvPr>
        </p:nvSpPr>
        <p:spPr>
          <a:ln/>
        </p:spPr>
      </p:sp>
      <p:sp>
        <p:nvSpPr>
          <p:cNvPr id="197636"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
        <p:nvSpPr>
          <p:cNvPr id="198659" name="Rectangle 2"/>
          <p:cNvSpPr>
            <a:spLocks noTextEdit="1"/>
          </p:cNvSpPr>
          <p:nvPr>
            <p:ph type="sldImg"/>
          </p:nvPr>
        </p:nvSpPr>
        <p:spPr>
          <a:ln/>
        </p:spPr>
      </p:sp>
      <p:sp>
        <p:nvSpPr>
          <p:cNvPr id="198660"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
        <p:nvSpPr>
          <p:cNvPr id="199683" name="Rectangle 2"/>
          <p:cNvSpPr>
            <a:spLocks noTextEdit="1"/>
          </p:cNvSpPr>
          <p:nvPr>
            <p:ph type="sldImg"/>
          </p:nvPr>
        </p:nvSpPr>
        <p:spPr>
          <a:ln/>
        </p:spPr>
      </p:sp>
      <p:sp>
        <p:nvSpPr>
          <p:cNvPr id="199684"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
        <p:nvSpPr>
          <p:cNvPr id="200707" name="Rectangle 2"/>
          <p:cNvSpPr>
            <a:spLocks noTextEdit="1"/>
          </p:cNvSpPr>
          <p:nvPr>
            <p:ph type="sldImg"/>
          </p:nvPr>
        </p:nvSpPr>
        <p:spPr>
          <a:ln/>
        </p:spPr>
      </p:sp>
      <p:sp>
        <p:nvSpPr>
          <p:cNvPr id="200708"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3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
        <p:nvSpPr>
          <p:cNvPr id="201731" name="Rectangle 2"/>
          <p:cNvSpPr>
            <a:spLocks noTextEdit="1"/>
          </p:cNvSpPr>
          <p:nvPr>
            <p:ph type="sldImg"/>
          </p:nvPr>
        </p:nvSpPr>
        <p:spPr>
          <a:ln/>
        </p:spPr>
      </p:sp>
      <p:sp>
        <p:nvSpPr>
          <p:cNvPr id="201732"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
        <p:nvSpPr>
          <p:cNvPr id="202755" name="Rectangle 2"/>
          <p:cNvSpPr>
            <a:spLocks noTextEdit="1"/>
          </p:cNvSpPr>
          <p:nvPr>
            <p:ph type="sldImg"/>
          </p:nvPr>
        </p:nvSpPr>
        <p:spPr>
          <a:ln/>
        </p:spPr>
      </p:sp>
      <p:sp>
        <p:nvSpPr>
          <p:cNvPr id="202756"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幻灯片图像占位符 1"/>
          <p:cNvSpPr>
            <a:spLocks noGrp="1" noRot="1" noChangeAspect="1" noTextEdit="1"/>
          </p:cNvSpPr>
          <p:nvPr>
            <p:ph type="sldImg"/>
          </p:nvPr>
        </p:nvSpPr>
        <p:spPr>
          <a:ln/>
        </p:spPr>
      </p:sp>
      <p:sp>
        <p:nvSpPr>
          <p:cNvPr id="185347" name="备注占位符 2"/>
          <p:cNvSpPr>
            <a:spLocks noGrp="1"/>
          </p:cNvSpPr>
          <p:nvPr>
            <p:ph type="body" idx="1"/>
          </p:nvPr>
        </p:nvSpPr>
        <p:spPr>
          <a:ln/>
        </p:spPr>
        <p:txBody>
          <a:bodyPr wrap="square" lIns="91440" tIns="45720" rIns="91440" bIns="45720" anchor="t" anchorCtr="0"/>
          <a:p>
            <a:pPr lvl="0"/>
            <a:r>
              <a:rPr lang="zh-CN" altLang="en-US" dirty="0">
                <a:solidFill>
                  <a:srgbClr val="FFFF00"/>
                </a:solidFill>
              </a:rPr>
              <a:t>（</a:t>
            </a:r>
            <a:r>
              <a:rPr lang="en-US" altLang="zh-CN" dirty="0">
                <a:solidFill>
                  <a:srgbClr val="FFFF00"/>
                </a:solidFill>
              </a:rPr>
              <a:t>1</a:t>
            </a:r>
            <a:r>
              <a:rPr lang="zh-CN" altLang="en-US" dirty="0">
                <a:solidFill>
                  <a:srgbClr val="FFFF00"/>
                </a:solidFill>
              </a:rPr>
              <a:t>）</a:t>
            </a:r>
            <a:r>
              <a:rPr lang="en-US" altLang="zh-CN" dirty="0">
                <a:solidFill>
                  <a:srgbClr val="FFFF00"/>
                </a:solidFill>
              </a:rPr>
              <a:t>《</a:t>
            </a:r>
            <a:r>
              <a:rPr lang="zh-CN" altLang="en-US" dirty="0">
                <a:solidFill>
                  <a:srgbClr val="FFFF00"/>
                </a:solidFill>
              </a:rPr>
              <a:t>面向对象软件工程</a:t>
            </a:r>
            <a:r>
              <a:rPr lang="en-US" altLang="zh-CN" dirty="0">
                <a:solidFill>
                  <a:srgbClr val="FFFF00"/>
                </a:solidFill>
              </a:rPr>
              <a:t>:</a:t>
            </a:r>
            <a:r>
              <a:rPr lang="zh-CN" altLang="en-US" dirty="0">
                <a:solidFill>
                  <a:srgbClr val="FFFF00"/>
                </a:solidFill>
              </a:rPr>
              <a:t>使用</a:t>
            </a:r>
            <a:r>
              <a:rPr lang="en-US" altLang="zh-CN" dirty="0">
                <a:solidFill>
                  <a:srgbClr val="FFFF00"/>
                </a:solidFill>
              </a:rPr>
              <a:t>UML</a:t>
            </a:r>
            <a:r>
              <a:rPr lang="zh-CN" altLang="en-US" dirty="0">
                <a:solidFill>
                  <a:srgbClr val="FFFF00"/>
                </a:solidFill>
              </a:rPr>
              <a:t>、模式与</a:t>
            </a:r>
            <a:r>
              <a:rPr lang="en-US" altLang="zh-CN" dirty="0">
                <a:solidFill>
                  <a:srgbClr val="FFFF00"/>
                </a:solidFill>
              </a:rPr>
              <a:t>Java》 </a:t>
            </a:r>
            <a:r>
              <a:rPr lang="zh-CN" altLang="en-US" dirty="0">
                <a:solidFill>
                  <a:srgbClr val="FFFF00"/>
                </a:solidFill>
              </a:rPr>
              <a:t>是卡耐基梅隆大学（</a:t>
            </a:r>
            <a:r>
              <a:rPr lang="en-US" altLang="zh-CN" dirty="0">
                <a:solidFill>
                  <a:srgbClr val="FFFF00"/>
                </a:solidFill>
              </a:rPr>
              <a:t>CMU</a:t>
            </a:r>
            <a:r>
              <a:rPr lang="zh-CN" altLang="en-US" dirty="0">
                <a:solidFill>
                  <a:srgbClr val="FFFF00"/>
                </a:solidFill>
              </a:rPr>
              <a:t>）高年级本科生和研究生的教材。第三版中，作者以循序渐进的方式给出一个完整案例，并把它作为贯穿全书的主线，为读者运用各种软件工程工具创造一个现实环境。</a:t>
            </a:r>
            <a:endParaRPr lang="en-US" altLang="zh-CN" dirty="0">
              <a:solidFill>
                <a:srgbClr val="FFFF00"/>
              </a:solidFill>
            </a:endParaRPr>
          </a:p>
          <a:p>
            <a:pPr lvl="0"/>
            <a:r>
              <a:rPr lang="zh-CN" altLang="en-US" dirty="0">
                <a:solidFill>
                  <a:srgbClr val="FFFF00"/>
                </a:solidFill>
              </a:rPr>
              <a:t>（</a:t>
            </a:r>
            <a:r>
              <a:rPr lang="en-US" altLang="zh-CN" dirty="0">
                <a:solidFill>
                  <a:srgbClr val="FFFF00"/>
                </a:solidFill>
              </a:rPr>
              <a:t>2</a:t>
            </a:r>
            <a:r>
              <a:rPr lang="zh-CN" altLang="en-US" dirty="0">
                <a:solidFill>
                  <a:srgbClr val="FFFF00"/>
                </a:solidFill>
              </a:rPr>
              <a:t>）</a:t>
            </a:r>
            <a:r>
              <a:rPr lang="en-US" altLang="zh-CN" dirty="0">
                <a:solidFill>
                  <a:srgbClr val="FFFF00"/>
                </a:solidFill>
              </a:rPr>
              <a:t>《</a:t>
            </a:r>
            <a:r>
              <a:rPr lang="zh-CN" altLang="en-US" dirty="0">
                <a:solidFill>
                  <a:srgbClr val="FFFF00"/>
                </a:solidFill>
              </a:rPr>
              <a:t>面向对象与传统软件工程</a:t>
            </a:r>
            <a:r>
              <a:rPr lang="en-US" altLang="zh-CN" dirty="0">
                <a:solidFill>
                  <a:srgbClr val="FFFF00"/>
                </a:solidFill>
              </a:rPr>
              <a:t>》</a:t>
            </a:r>
            <a:r>
              <a:rPr lang="zh-CN" altLang="en-US" dirty="0">
                <a:solidFill>
                  <a:srgbClr val="FFFF00"/>
                </a:solidFill>
              </a:rPr>
              <a:t>对软件工程的基础知识进行了严谨和全面的介绍，被加州大学伯克利分校等</a:t>
            </a:r>
            <a:r>
              <a:rPr lang="en-US" altLang="zh-CN" dirty="0">
                <a:solidFill>
                  <a:srgbClr val="FFFF00"/>
                </a:solidFill>
              </a:rPr>
              <a:t>180</a:t>
            </a:r>
            <a:r>
              <a:rPr lang="zh-CN" altLang="en-US" dirty="0">
                <a:solidFill>
                  <a:srgbClr val="FFFF00"/>
                </a:solidFill>
              </a:rPr>
              <a:t>多所美国高校选作教材。全书分两大部分，分别介绍基本的软件工程理论和实用的软件生命周期。</a:t>
            </a:r>
            <a:endParaRPr lang="en-US" altLang="zh-CN" dirty="0">
              <a:solidFill>
                <a:srgbClr val="FFFF00"/>
              </a:solidFill>
            </a:endParaRPr>
          </a:p>
          <a:p>
            <a:pPr lvl="0"/>
            <a:r>
              <a:rPr lang="zh-CN" altLang="en-US" dirty="0">
                <a:solidFill>
                  <a:srgbClr val="FFFF00"/>
                </a:solidFill>
              </a:rPr>
              <a:t>（</a:t>
            </a:r>
            <a:r>
              <a:rPr lang="en-US" altLang="zh-CN" dirty="0">
                <a:solidFill>
                  <a:srgbClr val="FFFF00"/>
                </a:solidFill>
              </a:rPr>
              <a:t>3</a:t>
            </a:r>
            <a:r>
              <a:rPr lang="zh-CN" altLang="en-US" dirty="0">
                <a:solidFill>
                  <a:srgbClr val="FFFF00"/>
                </a:solidFill>
              </a:rPr>
              <a:t>）</a:t>
            </a:r>
            <a:r>
              <a:rPr lang="en-US" altLang="zh-CN" dirty="0">
                <a:solidFill>
                  <a:srgbClr val="FFFF00"/>
                </a:solidFill>
              </a:rPr>
              <a:t>《 UML 2</a:t>
            </a:r>
            <a:r>
              <a:rPr lang="zh-CN" altLang="en-US" dirty="0">
                <a:solidFill>
                  <a:srgbClr val="FFFF00"/>
                </a:solidFill>
              </a:rPr>
              <a:t>和统一过程</a:t>
            </a:r>
            <a:r>
              <a:rPr lang="en-US" altLang="zh-CN" dirty="0">
                <a:solidFill>
                  <a:srgbClr val="FFFF00"/>
                </a:solidFill>
              </a:rPr>
              <a:t>: </a:t>
            </a:r>
            <a:r>
              <a:rPr lang="zh-CN" altLang="en-US" dirty="0">
                <a:solidFill>
                  <a:srgbClr val="FFFF00"/>
                </a:solidFill>
              </a:rPr>
              <a:t>使用面向对象的分析与设计</a:t>
            </a:r>
            <a:r>
              <a:rPr lang="en-US" altLang="zh-CN" dirty="0">
                <a:solidFill>
                  <a:srgbClr val="FFFF00"/>
                </a:solidFill>
              </a:rPr>
              <a:t>》 </a:t>
            </a:r>
            <a:r>
              <a:rPr lang="zh-CN" altLang="en-US" dirty="0">
                <a:solidFill>
                  <a:srgbClr val="FFFF00"/>
                </a:solidFill>
              </a:rPr>
              <a:t>通过大量的示例和指导原则阐述了</a:t>
            </a:r>
            <a:r>
              <a:rPr lang="en-US" altLang="zh-CN" dirty="0">
                <a:solidFill>
                  <a:srgbClr val="FFFF00"/>
                </a:solidFill>
              </a:rPr>
              <a:t>UML2</a:t>
            </a:r>
            <a:r>
              <a:rPr lang="zh-CN" altLang="en-US" dirty="0">
                <a:solidFill>
                  <a:srgbClr val="FFFF00"/>
                </a:solidFill>
              </a:rPr>
              <a:t>在面向对象系统的分析与设计中的实际应用，对采用</a:t>
            </a:r>
            <a:r>
              <a:rPr lang="en-US" altLang="zh-CN" dirty="0">
                <a:solidFill>
                  <a:srgbClr val="FFFF00"/>
                </a:solidFill>
              </a:rPr>
              <a:t>RUP</a:t>
            </a:r>
            <a:r>
              <a:rPr lang="zh-CN" altLang="en-US" dirty="0">
                <a:solidFill>
                  <a:srgbClr val="FFFF00"/>
                </a:solidFill>
              </a:rPr>
              <a:t>的人员极具参考价值。</a:t>
            </a:r>
            <a:endParaRPr lang="zh-CN" altLang="en-US" dirty="0">
              <a:solidFill>
                <a:srgbClr val="FFFF00"/>
              </a:solidFill>
            </a:endParaRPr>
          </a:p>
        </p:txBody>
      </p:sp>
      <p:sp>
        <p:nvSpPr>
          <p:cNvPr id="18534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
        <p:nvSpPr>
          <p:cNvPr id="203779" name="Rectangle 2"/>
          <p:cNvSpPr>
            <a:spLocks noTextEdit="1"/>
          </p:cNvSpPr>
          <p:nvPr>
            <p:ph type="sldImg"/>
          </p:nvPr>
        </p:nvSpPr>
        <p:spPr>
          <a:ln/>
        </p:spPr>
      </p:sp>
      <p:sp>
        <p:nvSpPr>
          <p:cNvPr id="203780"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
        <p:nvSpPr>
          <p:cNvPr id="204803" name="Rectangle 2"/>
          <p:cNvSpPr>
            <a:spLocks noTextEdit="1"/>
          </p:cNvSpPr>
          <p:nvPr>
            <p:ph type="sldImg"/>
          </p:nvPr>
        </p:nvSpPr>
        <p:spPr>
          <a:ln/>
        </p:spPr>
      </p:sp>
      <p:sp>
        <p:nvSpPr>
          <p:cNvPr id="204804"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
        <p:nvSpPr>
          <p:cNvPr id="205827" name="Rectangle 2"/>
          <p:cNvSpPr>
            <a:spLocks noTextEdit="1"/>
          </p:cNvSpPr>
          <p:nvPr>
            <p:ph type="sldImg"/>
          </p:nvPr>
        </p:nvSpPr>
        <p:spPr>
          <a:ln/>
        </p:spPr>
      </p:sp>
      <p:sp>
        <p:nvSpPr>
          <p:cNvPr id="205828"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5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
        <p:nvSpPr>
          <p:cNvPr id="206851" name="Rectangle 2"/>
          <p:cNvSpPr>
            <a:spLocks noTextEdit="1"/>
          </p:cNvSpPr>
          <p:nvPr>
            <p:ph type="sldImg"/>
          </p:nvPr>
        </p:nvSpPr>
        <p:spPr>
          <a:ln/>
        </p:spPr>
      </p:sp>
      <p:sp>
        <p:nvSpPr>
          <p:cNvPr id="206852"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
        <p:nvSpPr>
          <p:cNvPr id="207875" name="Rectangle 2"/>
          <p:cNvSpPr>
            <a:spLocks noTextEdit="1"/>
          </p:cNvSpPr>
          <p:nvPr>
            <p:ph type="sldImg"/>
          </p:nvPr>
        </p:nvSpPr>
        <p:spPr>
          <a:ln/>
        </p:spPr>
      </p:sp>
      <p:sp>
        <p:nvSpPr>
          <p:cNvPr id="207876"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
        <p:nvSpPr>
          <p:cNvPr id="208899" name="Rectangle 2"/>
          <p:cNvSpPr>
            <a:spLocks noTextEdit="1"/>
          </p:cNvSpPr>
          <p:nvPr>
            <p:ph type="sldImg"/>
          </p:nvPr>
        </p:nvSpPr>
        <p:spPr>
          <a:ln/>
        </p:spPr>
      </p:sp>
      <p:sp>
        <p:nvSpPr>
          <p:cNvPr id="208900"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
        <p:nvSpPr>
          <p:cNvPr id="209923" name="Rectangle 2"/>
          <p:cNvSpPr>
            <a:spLocks noTextEdit="1"/>
          </p:cNvSpPr>
          <p:nvPr>
            <p:ph type="sldImg"/>
          </p:nvPr>
        </p:nvSpPr>
        <p:spPr>
          <a:ln/>
        </p:spPr>
      </p:sp>
      <p:sp>
        <p:nvSpPr>
          <p:cNvPr id="209924"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6" name="幻灯片图像占位符 1"/>
          <p:cNvSpPr>
            <a:spLocks noGrp="1" noRot="1" noChangeAspect="1" noTextEdit="1"/>
          </p:cNvSpPr>
          <p:nvPr>
            <p:ph type="sldImg"/>
          </p:nvPr>
        </p:nvSpPr>
        <p:spPr>
          <a:ln/>
        </p:spPr>
      </p:sp>
      <p:sp>
        <p:nvSpPr>
          <p:cNvPr id="210947" name="备注占位符 2"/>
          <p:cNvSpPr>
            <a:spLocks noGrp="1"/>
          </p:cNvSpPr>
          <p:nvPr>
            <p:ph type="body" idx="1"/>
          </p:nvPr>
        </p:nvSpPr>
        <p:spPr>
          <a:ln/>
        </p:spPr>
        <p:txBody>
          <a:bodyPr wrap="square" lIns="91440" tIns="45720" rIns="91440" bIns="45720" anchor="t" anchorCtr="0"/>
          <a:p>
            <a:pPr lvl="0"/>
            <a:r>
              <a:rPr lang="zh-CN" altLang="en-US" dirty="0"/>
              <a:t>用户素材（也叫用户故事，</a:t>
            </a:r>
            <a:r>
              <a:rPr lang="en-US" altLang="zh-CN" dirty="0"/>
              <a:t>user story</a:t>
            </a:r>
            <a:r>
              <a:rPr lang="zh-CN" altLang="en-US" dirty="0"/>
              <a:t>）是在软件开发过程中被作为描述需求的一种表达形式。它包含三个要素：角色、活动、价值三个要素（也即</a:t>
            </a:r>
            <a:r>
              <a:rPr lang="en-US" altLang="zh-CN" dirty="0"/>
              <a:t>Who</a:t>
            </a:r>
            <a:r>
              <a:rPr lang="zh-CN" altLang="en-US" dirty="0"/>
              <a:t>，</a:t>
            </a:r>
            <a:r>
              <a:rPr lang="en-US" altLang="zh-CN" dirty="0"/>
              <a:t>what</a:t>
            </a:r>
            <a:r>
              <a:rPr lang="zh-CN" altLang="en-US" dirty="0"/>
              <a:t>，</a:t>
            </a:r>
            <a:r>
              <a:rPr lang="en-US" altLang="zh-CN" dirty="0"/>
              <a:t>why</a:t>
            </a:r>
            <a:r>
              <a:rPr lang="zh-CN" altLang="en-US" dirty="0"/>
              <a:t>）。通常具有这样的句式：“</a:t>
            </a:r>
            <a:r>
              <a:rPr lang="en-US" altLang="zh-CN" dirty="0"/>
              <a:t>As a , I want to , so that</a:t>
            </a:r>
            <a:r>
              <a:rPr lang="zh-CN" altLang="en-US" dirty="0"/>
              <a:t>”</a:t>
            </a:r>
            <a:r>
              <a:rPr lang="en-US" altLang="zh-CN" dirty="0"/>
              <a:t> </a:t>
            </a:r>
            <a:r>
              <a:rPr lang="zh-CN" altLang="en-US" dirty="0"/>
              <a:t>，例如：</a:t>
            </a:r>
            <a:r>
              <a:rPr lang="en-US" altLang="zh-CN" dirty="0"/>
              <a:t>as a busy executive, I want to be able to save a search location to my list of favorites from my mobile device, so that I can reuse that search on future visits. </a:t>
            </a:r>
            <a:r>
              <a:rPr lang="zh-CN" altLang="en-US" dirty="0"/>
              <a:t>再如：作为招聘网站注册用户，我想要查看最近</a:t>
            </a:r>
            <a:r>
              <a:rPr lang="en-US" altLang="zh-CN" dirty="0"/>
              <a:t>3</a:t>
            </a:r>
            <a:r>
              <a:rPr lang="zh-CN" altLang="en-US" dirty="0"/>
              <a:t>天发布的招聘信息，以便于我看到最新的招聘信息。好的用户故事除了格式规范，要素完整外，还应该遵循</a:t>
            </a:r>
            <a:r>
              <a:rPr lang="en-US" altLang="zh-CN" dirty="0"/>
              <a:t>INVEST</a:t>
            </a:r>
            <a:r>
              <a:rPr lang="zh-CN" altLang="en-US" dirty="0"/>
              <a:t>原则：</a:t>
            </a:r>
            <a:r>
              <a:rPr lang="en-US" altLang="zh-CN" dirty="0"/>
              <a:t>Independent, Negotiable, Valueable, Estimatable, Small, Testable. </a:t>
            </a:r>
            <a:endParaRPr lang="zh-CN" altLang="en-US" dirty="0"/>
          </a:p>
        </p:txBody>
      </p:sp>
      <p:sp>
        <p:nvSpPr>
          <p:cNvPr id="21094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70" name="幻灯片图像占位符 1"/>
          <p:cNvSpPr>
            <a:spLocks noGrp="1" noRot="1" noChangeAspect="1" noTextEdit="1"/>
          </p:cNvSpPr>
          <p:nvPr>
            <p:ph type="sldImg"/>
          </p:nvPr>
        </p:nvSpPr>
        <p:spPr>
          <a:ln/>
        </p:spPr>
      </p:sp>
      <p:sp>
        <p:nvSpPr>
          <p:cNvPr id="211971" name="备注占位符 2"/>
          <p:cNvSpPr>
            <a:spLocks noGrp="1"/>
          </p:cNvSpPr>
          <p:nvPr>
            <p:ph type="body" idx="1"/>
          </p:nvPr>
        </p:nvSpPr>
        <p:spPr>
          <a:ln/>
        </p:spPr>
        <p:txBody>
          <a:bodyPr wrap="square" lIns="91440" tIns="45720" rIns="91440" bIns="45720" anchor="t" anchorCtr="0"/>
          <a:p>
            <a:pPr lvl="0"/>
            <a:r>
              <a:rPr lang="zh-CN" altLang="en-US" dirty="0"/>
              <a:t>隐喻</a:t>
            </a:r>
            <a:r>
              <a:rPr lang="en-US" altLang="zh-CN" dirty="0"/>
              <a:t>metaphor</a:t>
            </a:r>
            <a:r>
              <a:rPr lang="zh-CN" altLang="en-US" dirty="0"/>
              <a:t>例子：假设要开发一个以每秒</a:t>
            </a:r>
            <a:r>
              <a:rPr lang="en-US" altLang="zh-CN" dirty="0"/>
              <a:t>60</a:t>
            </a:r>
            <a:r>
              <a:rPr lang="zh-CN" altLang="en-US" dirty="0"/>
              <a:t>个字符的速度将文本输出到屏幕的系统。以这样的速度，字符充满整个屏幕需要一段时间。所以我们让产生文本的程序把产生的文本放到一个缓冲区中。当缓冲区满了的时候，我们把该程序切换到字符显示功能上。当缓冲区快要变空时，我们把该程序切换回来并让它继续运行。</a:t>
            </a:r>
            <a:endParaRPr lang="en-US" altLang="zh-CN" dirty="0"/>
          </a:p>
          <a:p>
            <a:pPr lvl="0"/>
            <a:r>
              <a:rPr lang="zh-CN" altLang="en-US" dirty="0"/>
              <a:t>我们会用装卸卡车托运垃圾来比喻这个系统。缓冲区是小卡车，屏幕是垃圾场，程序是垃圾制造者。所有的名字相互吻合，有助于我们从整体上去考虑系统。</a:t>
            </a:r>
            <a:endParaRPr lang="zh-CN" altLang="en-US" dirty="0"/>
          </a:p>
        </p:txBody>
      </p:sp>
      <p:sp>
        <p:nvSpPr>
          <p:cNvPr id="21197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4" name="幻灯片图像占位符 1"/>
          <p:cNvSpPr>
            <a:spLocks noGrp="1" noRot="1" noChangeAspect="1" noTextEdit="1"/>
          </p:cNvSpPr>
          <p:nvPr>
            <p:ph type="sldImg"/>
          </p:nvPr>
        </p:nvSpPr>
        <p:spPr>
          <a:ln/>
        </p:spPr>
      </p:sp>
      <p:sp>
        <p:nvSpPr>
          <p:cNvPr id="21299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1299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ln/>
        </p:spPr>
        <p:txBody>
          <a:bodyPr wrap="square" lIns="91440" tIns="45720" rIns="91440" bIns="45720" anchor="t" anchorCtr="0"/>
          <a:p>
            <a:pPr lvl="0"/>
            <a:r>
              <a:rPr lang="zh-CN" altLang="en-US" dirty="0"/>
              <a:t>在覆盖经典软件工程方法与技术的同时，突出体现了现代软件工程在开发过程和技术上的特点，例如：开发运维一体化以及持续集成与持续交付、演化式设计、软件开发框架与平台复用、分布式与云原生软件体系结构、敏捷开发需求分析等。</a:t>
            </a:r>
            <a:endParaRPr lang="zh-CN" altLang="en-US" dirty="0"/>
          </a:p>
        </p:txBody>
      </p:sp>
      <p:sp>
        <p:nvSpPr>
          <p:cNvPr id="18637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
        <p:nvSpPr>
          <p:cNvPr id="214019" name="Rectangle 2"/>
          <p:cNvSpPr>
            <a:spLocks noTextEdit="1"/>
          </p:cNvSpPr>
          <p:nvPr>
            <p:ph type="sldImg"/>
          </p:nvPr>
        </p:nvSpPr>
        <p:spPr>
          <a:ln/>
        </p:spPr>
      </p:sp>
      <p:sp>
        <p:nvSpPr>
          <p:cNvPr id="214020"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
        <p:nvSpPr>
          <p:cNvPr id="215043" name="Rectangle 2"/>
          <p:cNvSpPr>
            <a:spLocks noTextEdit="1"/>
          </p:cNvSpPr>
          <p:nvPr>
            <p:ph type="sldImg"/>
          </p:nvPr>
        </p:nvSpPr>
        <p:spPr>
          <a:ln/>
        </p:spPr>
      </p:sp>
      <p:sp>
        <p:nvSpPr>
          <p:cNvPr id="215044"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幻灯片图像占位符 1"/>
          <p:cNvSpPr>
            <a:spLocks noGrp="1" noRot="1" noChangeAspect="1" noTextEdit="1"/>
          </p:cNvSpPr>
          <p:nvPr>
            <p:ph type="sldImg"/>
          </p:nvPr>
        </p:nvSpPr>
        <p:spPr>
          <a:ln/>
        </p:spPr>
      </p:sp>
      <p:sp>
        <p:nvSpPr>
          <p:cNvPr id="187395" name="备注占位符 2"/>
          <p:cNvSpPr>
            <a:spLocks noGrp="1"/>
          </p:cNvSpPr>
          <p:nvPr>
            <p:ph type="body" idx="1"/>
          </p:nvPr>
        </p:nvSpPr>
        <p:spPr>
          <a:ln/>
        </p:spPr>
        <p:txBody>
          <a:bodyPr wrap="square" lIns="91440" tIns="45720" rIns="91440" bIns="45720" anchor="t" anchorCtr="0"/>
          <a:p>
            <a:pPr lvl="0"/>
            <a:r>
              <a:rPr lang="zh-CN" altLang="en-US" dirty="0"/>
              <a:t>在软件工程经典方法和核心知识的基础上，引入以开源软件等为代表的软件工程新方法、新技术和新实践。</a:t>
            </a:r>
            <a:endParaRPr lang="zh-CN" altLang="en-US" dirty="0"/>
          </a:p>
        </p:txBody>
      </p:sp>
      <p:sp>
        <p:nvSpPr>
          <p:cNvPr id="18739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8"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ln/>
        </p:spPr>
        <p:txBody>
          <a:bodyPr wrap="square" lIns="91440" tIns="45720" rIns="91440" bIns="45720" anchor="t" anchorCtr="0"/>
          <a:p>
            <a:pPr lvl="0"/>
            <a:r>
              <a:rPr lang="zh-CN" altLang="en-US" dirty="0"/>
              <a:t>（</a:t>
            </a:r>
            <a:r>
              <a:rPr lang="en-US" altLang="zh-CN" dirty="0"/>
              <a:t>1</a:t>
            </a:r>
            <a:r>
              <a:rPr lang="zh-CN" altLang="en-US" dirty="0"/>
              <a:t>）</a:t>
            </a:r>
            <a:r>
              <a:rPr lang="en-US" altLang="zh-CN" dirty="0"/>
              <a:t>《</a:t>
            </a:r>
            <a:r>
              <a:rPr lang="zh-CN" altLang="en-US" dirty="0"/>
              <a:t>软件工程概论</a:t>
            </a:r>
            <a:r>
              <a:rPr lang="en-US" altLang="zh-CN" dirty="0"/>
              <a:t>》</a:t>
            </a:r>
            <a:r>
              <a:rPr lang="zh-CN" altLang="en-US" dirty="0"/>
              <a:t>第一版自</a:t>
            </a:r>
            <a:r>
              <a:rPr lang="en-US" altLang="zh-CN" dirty="0"/>
              <a:t>2010</a:t>
            </a:r>
            <a:r>
              <a:rPr lang="zh-CN" altLang="en-US" dirty="0"/>
              <a:t>年出版以来多次重印，其通俗易懂、结合实例以及知识点覆盖全面等特点深受广大师生的欢迎。该书结构合理、内容丰富、讲授循序渐进、由浅入深，既体现知识点的连贯性、完整性，又突出了相关知识在实践中的应用。</a:t>
            </a:r>
            <a:endParaRPr lang="en-US" altLang="zh-CN" dirty="0"/>
          </a:p>
          <a:p>
            <a:pPr lvl="0"/>
            <a:endParaRPr lang="zh-CN" altLang="en-US" dirty="0"/>
          </a:p>
        </p:txBody>
      </p:sp>
      <p:sp>
        <p:nvSpPr>
          <p:cNvPr id="18842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
        <p:nvSpPr>
          <p:cNvPr id="189443" name="Rectangle 2"/>
          <p:cNvSpPr>
            <a:spLocks noTextEdit="1"/>
          </p:cNvSpPr>
          <p:nvPr>
            <p:ph type="sldImg"/>
          </p:nvPr>
        </p:nvSpPr>
        <p:spPr>
          <a:ln/>
        </p:spPr>
      </p:sp>
      <p:sp>
        <p:nvSpPr>
          <p:cNvPr id="189444"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
        <p:nvSpPr>
          <p:cNvPr id="190467" name="Rectangle 2"/>
          <p:cNvSpPr>
            <a:spLocks noTextEdit="1"/>
          </p:cNvSpPr>
          <p:nvPr>
            <p:ph type="sldImg"/>
          </p:nvPr>
        </p:nvSpPr>
        <p:spPr>
          <a:ln/>
        </p:spPr>
      </p:sp>
      <p:sp>
        <p:nvSpPr>
          <p:cNvPr id="190468"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幻灯片图像占位符 1"/>
          <p:cNvSpPr>
            <a:spLocks noGrp="1" noRot="1" noChangeAspect="1" noTextEdit="1"/>
          </p:cNvSpPr>
          <p:nvPr>
            <p:ph type="sldImg"/>
          </p:nvPr>
        </p:nvSpPr>
        <p:spPr>
          <a:ln/>
        </p:spPr>
      </p:sp>
      <p:sp>
        <p:nvSpPr>
          <p:cNvPr id="19149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9149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b="0" dirty="0">
                <a:solidFill>
                  <a:schemeClr val="tx1"/>
                </a:solidFill>
                <a:latin typeface="Times New Roman" panose="02020603050405020304" pitchFamily="18" charset="0"/>
              </a:rPr>
            </a:fld>
            <a:endParaRPr lang="en-US" altLang="zh-CN" sz="1200" b="0" dirty="0">
              <a:solidFill>
                <a:schemeClr val="tx1"/>
              </a:solidFill>
              <a:latin typeface="Times New Roman" panose="02020603050405020304" pitchFamily="18" charset="0"/>
            </a:endParaRPr>
          </a:p>
        </p:txBody>
      </p:sp>
      <p:sp>
        <p:nvSpPr>
          <p:cNvPr id="192515" name="Rectangle 2"/>
          <p:cNvSpPr>
            <a:spLocks noTextEdit="1"/>
          </p:cNvSpPr>
          <p:nvPr>
            <p:ph type="sldImg"/>
          </p:nvPr>
        </p:nvSpPr>
        <p:spPr>
          <a:ln/>
        </p:spPr>
      </p:sp>
      <p:sp>
        <p:nvSpPr>
          <p:cNvPr id="192516"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482" name="Group 2"/>
          <p:cNvGrpSpPr/>
          <p:nvPr/>
        </p:nvGrpSpPr>
        <p:grpSpPr>
          <a:xfrm>
            <a:off x="0" y="0"/>
            <a:ext cx="9140825" cy="6850063"/>
            <a:chOff x="0" y="0"/>
            <a:chExt cx="5758" cy="4315"/>
          </a:xfrm>
        </p:grpSpPr>
        <p:grpSp>
          <p:nvGrpSpPr>
            <p:cNvPr id="20488" name="Group 3"/>
            <p:cNvGrpSpPr/>
            <p:nvPr userDrawn="1"/>
          </p:nvGrpSpPr>
          <p:grpSpPr>
            <a:xfrm>
              <a:off x="1728" y="2230"/>
              <a:ext cx="4027" cy="2085"/>
              <a:chOff x="1728" y="2230"/>
              <a:chExt cx="4027" cy="2085"/>
            </a:xfrm>
          </p:grpSpPr>
          <p:sp>
            <p:nvSpPr>
              <p:cNvPr id="20" name="Freeform 4"/>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1" name="Freeform 5"/>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2" name="Freeform 6"/>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 name="Freeform 7"/>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4" name="Freeform 8"/>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18" name="Freeform 9"/>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9" name="Freeform 10"/>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128011" name="Rectangle 11"/>
          <p:cNvSpPr>
            <a:spLocks noGrp="1" noChangeArrowheads="1"/>
          </p:cNvSpPr>
          <p:nvPr>
            <p:ph type="ctrTitle" sz="quarter"/>
          </p:nvPr>
        </p:nvSpPr>
        <p:spPr>
          <a:xfrm>
            <a:off x="685800" y="1736725"/>
            <a:ext cx="7772400" cy="1920875"/>
          </a:xfrm>
        </p:spPr>
        <p:txBody>
          <a:bodyPr/>
          <a:lstStyle>
            <a:lvl1pPr>
              <a:defRPr sz="6000"/>
            </a:lvl1pPr>
          </a:lstStyle>
          <a:p>
            <a:r>
              <a:rPr lang="zh-CN" altLang="en-US"/>
              <a:t>单击此处编辑母版标题样式</a:t>
            </a:r>
            <a:endParaRPr lang="zh-CN" altLang="en-US"/>
          </a:p>
        </p:txBody>
      </p:sp>
      <p:sp>
        <p:nvSpPr>
          <p:cNvPr id="12801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25" name="Rectangle 13"/>
          <p:cNvSpPr>
            <a:spLocks noGrp="1" noChangeArrowheads="1"/>
          </p:cNvSpPr>
          <p:nvPr>
            <p:ph type="dt" sz="quarter" idx="2"/>
          </p:nvPr>
        </p:nvSpPr>
        <p:spPr bwMode="auto">
          <a:xfrm>
            <a:off x="457200" y="6248400"/>
            <a:ext cx="2133600" cy="47625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 name="Rectangle 14"/>
          <p:cNvSpPr>
            <a:spLocks noGrp="1" noChangeArrowheads="1"/>
          </p:cNvSpPr>
          <p:nvPr>
            <p:ph type="ftr" sz="quarter" idx="3"/>
          </p:nvPr>
        </p:nvSpPr>
        <p:spPr bwMode="auto">
          <a:xfrm>
            <a:off x="3124200" y="6251575"/>
            <a:ext cx="2895600" cy="47625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软件工程</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-2024</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第一</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章 软件工程学概述</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 name="Rectangle 15"/>
          <p:cNvSpPr>
            <a:spLocks noGrp="1" noChangeArrowheads="1"/>
          </p:cNvSpPr>
          <p:nvPr>
            <p:ph type="sldNum" sz="quarter" idx="4"/>
          </p:nvPr>
        </p:nvSpPr>
        <p:spPr bwMode="auto">
          <a:xfrm>
            <a:off x="6553200" y="6254750"/>
            <a:ext cx="2133600" cy="47625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Garamond" panose="02020404030301010803" pitchFamily="18" charset="0"/>
            </a:endParaRPr>
          </a:p>
        </p:txBody>
      </p:sp>
      <p:sp>
        <p:nvSpPr>
          <p:cNvPr id="6" name="页脚占位符 5"/>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软件工程</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-2024</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第一</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章 软件工程学概述</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Garamond" panose="02020404030301010803" pitchFamily="18" charset="0"/>
            </a:endParaRPr>
          </a:p>
        </p:txBody>
      </p:sp>
      <p:sp>
        <p:nvSpPr>
          <p:cNvPr id="6" name="页脚占位符 5"/>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软件工程</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-2024</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第一</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章 软件工程学概述</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Garamond" panose="02020404030301010803" pitchFamily="18" charset="0"/>
            </a:endParaRPr>
          </a:p>
        </p:txBody>
      </p:sp>
      <p:sp>
        <p:nvSpPr>
          <p:cNvPr id="5" name="页脚占位符 4"/>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软件工程</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-2024</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第一</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章 软件工程学概述</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Garamond" panose="02020404030301010803" pitchFamily="18" charset="0"/>
            </a:endParaRPr>
          </a:p>
        </p:txBody>
      </p:sp>
      <p:sp>
        <p:nvSpPr>
          <p:cNvPr id="6" name="页脚占位符 5"/>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软件工程</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-2024</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第一</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章 软件工程学概述</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Garamond" panose="02020404030301010803" pitchFamily="18" charset="0"/>
            </a:endParaRPr>
          </a:p>
        </p:txBody>
      </p:sp>
      <p:sp>
        <p:nvSpPr>
          <p:cNvPr id="6" name="页脚占位符 5"/>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软件工程</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-2024</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第一</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章 软件工程学概述</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Garamond" panose="02020404030301010803" pitchFamily="18" charset="0"/>
            </a:endParaRPr>
          </a:p>
        </p:txBody>
      </p:sp>
      <p:sp>
        <p:nvSpPr>
          <p:cNvPr id="7" name="页脚占位符 6"/>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软件工程</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-2024</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第一</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章 软件工程学概述</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Garamond" panose="02020404030301010803" pitchFamily="18" charset="0"/>
            </a:endParaRPr>
          </a:p>
        </p:txBody>
      </p:sp>
      <p:sp>
        <p:nvSpPr>
          <p:cNvPr id="9" name="页脚占位符 8"/>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软件工程</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-2024</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第一</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章 软件工程学概述</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Garamond" panose="02020404030301010803" pitchFamily="18" charset="0"/>
            </a:endParaRPr>
          </a:p>
        </p:txBody>
      </p:sp>
      <p:sp>
        <p:nvSpPr>
          <p:cNvPr id="5" name="页脚占位符 4"/>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软件工程</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-2024</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第一</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章 软件工程学概述</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Garamond" panose="02020404030301010803" pitchFamily="18" charset="0"/>
            </a:endParaRPr>
          </a:p>
        </p:txBody>
      </p:sp>
      <p:sp>
        <p:nvSpPr>
          <p:cNvPr id="4" name="页脚占位符 3"/>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软件工程</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-2024</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第一</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章 软件工程学概述</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Garamond" panose="02020404030301010803" pitchFamily="18" charset="0"/>
            </a:endParaRPr>
          </a:p>
        </p:txBody>
      </p:sp>
      <p:sp>
        <p:nvSpPr>
          <p:cNvPr id="7" name="页脚占位符 6"/>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软件工程</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-2024</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第一</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章 软件工程学概述</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Garamond" panose="02020404030301010803" pitchFamily="18" charset="0"/>
            </a:endParaRPr>
          </a:p>
        </p:txBody>
      </p:sp>
      <p:sp>
        <p:nvSpPr>
          <p:cNvPr id="7" name="页脚占位符 6"/>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软件工程</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-2024</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第一</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章 软件工程学概述</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6978" name="Rectangle 2"/>
          <p:cNvSpPr>
            <a:spLocks noGrp="1" noChangeArrowheads="1"/>
          </p:cNvSpPr>
          <p:nvPr>
            <p:ph type="dt" sz="half" idx="2"/>
          </p:nvPr>
        </p:nvSpPr>
        <p:spPr bwMode="auto">
          <a:xfrm>
            <a:off x="457200" y="625157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b="0">
                <a:solidFill>
                  <a:schemeClr val="tx1"/>
                </a:solidFill>
                <a:effectLst/>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979" name="Rectangle 3"/>
          <p:cNvSpPr>
            <a:spLocks noGrp="1" noChangeArrowheads="1"/>
          </p:cNvSpPr>
          <p:nvPr>
            <p:ph type="sldNum" sz="quarter" idx="4"/>
          </p:nvPr>
        </p:nvSpPr>
        <p:spPr bwMode="auto">
          <a:xfrm>
            <a:off x="6553200" y="6248400"/>
            <a:ext cx="2133600" cy="476250"/>
          </a:xfrm>
          <a:prstGeom prst="rect">
            <a:avLst/>
          </a:prstGeom>
          <a:noFill/>
          <a:ln w="9525">
            <a:noFill/>
            <a:miter lim="800000"/>
          </a:ln>
          <a:effectLst/>
        </p:spPr>
        <p:txBody>
          <a:bodyPr vert="horz" wrap="square" lIns="91440" tIns="45720" rIns="91440" bIns="45720" numCol="1" anchor="b" anchorCtr="0" compatLnSpc="1"/>
          <a:lstStyle>
            <a:lvl1pPr algn="r">
              <a:defRPr sz="1200" b="0">
                <a:solidFill>
                  <a:schemeClr val="tx1"/>
                </a:solidFill>
                <a:latin typeface="Arial" panose="020B0604020202020204" pitchFamily="34" charset="0"/>
              </a:defRPr>
            </a:lvl1pPr>
          </a:lstStyle>
          <a:p>
            <a:pPr lvl="0" eaLnBrk="1" hangingPunct="1">
              <a:buNone/>
            </a:pPr>
            <a:fld id="{9A0DB2DC-4C9A-4742-B13C-FB6460FD3503}" type="slidenum">
              <a:rPr lang="en-US" altLang="zh-CN" dirty="0"/>
            </a:fld>
            <a:endParaRPr lang="en-US" altLang="zh-CN" dirty="0">
              <a:latin typeface="Garamond" panose="02020404030301010803" pitchFamily="18" charset="0"/>
            </a:endParaRPr>
          </a:p>
        </p:txBody>
      </p:sp>
      <p:grpSp>
        <p:nvGrpSpPr>
          <p:cNvPr id="19460" name="Group 4"/>
          <p:cNvGrpSpPr/>
          <p:nvPr/>
        </p:nvGrpSpPr>
        <p:grpSpPr>
          <a:xfrm>
            <a:off x="0" y="0"/>
            <a:ext cx="9140825" cy="6850063"/>
            <a:chOff x="0" y="0"/>
            <a:chExt cx="5758" cy="4315"/>
          </a:xfrm>
        </p:grpSpPr>
        <p:grpSp>
          <p:nvGrpSpPr>
            <p:cNvPr id="19464" name="Group 5"/>
            <p:cNvGrpSpPr/>
            <p:nvPr userDrawn="1"/>
          </p:nvGrpSpPr>
          <p:grpSpPr>
            <a:xfrm>
              <a:off x="1728" y="2230"/>
              <a:ext cx="4027" cy="2085"/>
              <a:chOff x="1728" y="2230"/>
              <a:chExt cx="4027" cy="2085"/>
            </a:xfrm>
          </p:grpSpPr>
          <p:sp>
            <p:nvSpPr>
              <p:cNvPr id="126982" name="Freeform 6"/>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26983" name="Freeform 7"/>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26984" name="Freeform 8"/>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26985" name="Freeform 9"/>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26986" name="Freeform 10"/>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126987" name="Freeform 11"/>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26988" name="Freeform 12"/>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126989" name="Rectangle 13"/>
          <p:cNvSpPr>
            <a:spLocks noGrp="1" noRot="1" noChangeArrowheads="1"/>
          </p:cNvSpPr>
          <p:nvPr>
            <p:ph type="title"/>
          </p:nvPr>
        </p:nvSpPr>
        <p:spPr bwMode="auto">
          <a:xfrm>
            <a:off x="457200" y="274638"/>
            <a:ext cx="82296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26990" name="Rectangle 14"/>
          <p:cNvSpPr>
            <a:spLocks noGrp="1" noChangeArrowheads="1"/>
          </p:cNvSpPr>
          <p:nvPr>
            <p:ph type="ftr" sz="quarter" idx="3"/>
          </p:nvPr>
        </p:nvSpPr>
        <p:spPr bwMode="auto">
          <a:xfrm>
            <a:off x="3124200" y="6248400"/>
            <a:ext cx="2895600" cy="476250"/>
          </a:xfrm>
          <a:prstGeom prst="rect">
            <a:avLst/>
          </a:prstGeom>
          <a:noFill/>
          <a:ln w="9525">
            <a:noFill/>
            <a:miter lim="800000"/>
          </a:ln>
          <a:effectLst/>
        </p:spPr>
        <p:txBody>
          <a:bodyPr vert="horz" wrap="square" lIns="91440" tIns="45720" rIns="91440" bIns="45720" numCol="1" anchor="b" anchorCtr="0" compatLnSpc="1"/>
          <a:lstStyle>
            <a:lvl1pPr algn="ctr">
              <a:defRPr sz="1200" b="0">
                <a:solidFill>
                  <a:schemeClr val="tx1"/>
                </a:solidFill>
                <a:effectLst/>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软件工程</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-2024</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第一</a:t>
            </a: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章 软件工程学概述</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991" name="Rectangle 15"/>
          <p:cNvSpPr>
            <a:spLocks noGrp="1" noChangeArrowheads="1"/>
          </p:cNvSpPr>
          <p:nvPr>
            <p:ph type="body" idx="1"/>
          </p:nvPr>
        </p:nvSpPr>
        <p:spPr bwMode="auto">
          <a:xfrm>
            <a:off x="4572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fengtie@jlu.edu.c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4.wmf"/><Relationship Id="rId7" Type="http://schemas.openxmlformats.org/officeDocument/2006/relationships/oleObject" Target="../embeddings/oleObject18.bin"/><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 Id="rId3" Type="http://schemas.openxmlformats.org/officeDocument/2006/relationships/oleObject" Target="../embeddings/oleObject16.bin"/><Relationship Id="rId2" Type="http://schemas.openxmlformats.org/officeDocument/2006/relationships/image" Target="../media/image21.wmf"/><Relationship Id="rId10" Type="http://schemas.openxmlformats.org/officeDocument/2006/relationships/vmlDrawing" Target="../drawings/vmlDrawing15.vml"/><Relationship Id="rId1" Type="http://schemas.openxmlformats.org/officeDocument/2006/relationships/oleObject" Target="../embeddings/oleObject15.bin"/></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1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image" Target="../media/image25.w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24.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image" Target="../media/image5.wmf"/><Relationship Id="rId2" Type="http://schemas.openxmlformats.org/officeDocument/2006/relationships/oleObject" Target="../embeddings/oleObject19.bin"/><Relationship Id="rId1" Type="http://schemas.openxmlformats.org/officeDocument/2006/relationships/image" Target="../media/image29.wmf"/></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wmf"/></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wmf"/></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wmf"/></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wmf"/></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22.wmf"/><Relationship Id="rId7" Type="http://schemas.openxmlformats.org/officeDocument/2006/relationships/oleObject" Target="../embeddings/oleObject23.bin"/><Relationship Id="rId6" Type="http://schemas.openxmlformats.org/officeDocument/2006/relationships/image" Target="../media/image36.wmf"/><Relationship Id="rId5" Type="http://schemas.openxmlformats.org/officeDocument/2006/relationships/oleObject" Target="../embeddings/oleObject22.bin"/><Relationship Id="rId4" Type="http://schemas.openxmlformats.org/officeDocument/2006/relationships/image" Target="../media/image35.wmf"/><Relationship Id="rId3" Type="http://schemas.openxmlformats.org/officeDocument/2006/relationships/oleObject" Target="../embeddings/oleObject21.bin"/><Relationship Id="rId2" Type="http://schemas.openxmlformats.org/officeDocument/2006/relationships/image" Target="../media/image34.wmf"/><Relationship Id="rId11" Type="http://schemas.openxmlformats.org/officeDocument/2006/relationships/vmlDrawing" Target="../drawings/vmlDrawing17.vml"/><Relationship Id="rId10" Type="http://schemas.openxmlformats.org/officeDocument/2006/relationships/slideLayout" Target="../slideLayouts/slideLayout2.xml"/><Relationship Id="rId1" Type="http://schemas.openxmlformats.org/officeDocument/2006/relationships/oleObject" Target="../embeddings/oleObject20.bin"/></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5.bin"/></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wmf"/></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jpe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4.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5.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6.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7.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8.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9.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0.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11.bin"/><Relationship Id="rId2" Type="http://schemas.openxmlformats.org/officeDocument/2006/relationships/image" Target="../media/image9.png"/><Relationship Id="rId1" Type="http://schemas.openxmlformats.org/officeDocument/2006/relationships/image" Target="../media/image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2.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3.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99.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2150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15042"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教师简介</a:t>
            </a:r>
            <a:endPar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1504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冯铁</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1972-,  </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博士</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副教授</a:t>
            </a: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主要研究方向</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软件复用</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软件体系结构</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面向对象分析与设计</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软件质量驱动的设计改进</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逆向工程和再工程</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软件维护与演化</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联系方式</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hlinkClick r:id="rId1"/>
              </a:rPr>
              <a:t>fengtie@jlu.edu.cn</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a:spLocks noGrp="1" noChangeArrowheads="1"/>
          </p:cNvSpPr>
          <p:nvPr>
            <p:ph type="ctrTitle" sz="quarter"/>
          </p:nvPr>
        </p:nvSpPr>
        <p:spPr>
          <a:xfrm>
            <a:off x="830263" y="2298700"/>
            <a:ext cx="7340600" cy="120173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6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第一章</a:t>
            </a:r>
            <a:r>
              <a:rPr kumimoji="0" lang="zh-CN" altLang="en-US" sz="7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  </a:t>
            </a:r>
            <a:br>
              <a:rPr kumimoji="0" lang="zh-CN" altLang="en-US" sz="7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br>
            <a:r>
              <a:rPr kumimoji="0" lang="zh-CN" altLang="en-US" sz="7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软件工程学概述</a:t>
            </a:r>
            <a:endParaRPr kumimoji="0" lang="zh-CN" altLang="en-US" sz="7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1161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pic>
        <p:nvPicPr>
          <p:cNvPr id="111620" name="Picture 4" descr="rj7"/>
          <p:cNvPicPr>
            <a:picLocks noChangeAspect="1"/>
          </p:cNvPicPr>
          <p:nvPr/>
        </p:nvPicPr>
        <p:blipFill>
          <a:blip r:embed="rId1"/>
          <a:stretch>
            <a:fillRect/>
          </a:stretch>
        </p:blipFill>
        <p:spPr>
          <a:xfrm>
            <a:off x="2339975" y="1484313"/>
            <a:ext cx="3921125" cy="5041900"/>
          </a:xfrm>
          <a:prstGeom prst="rect">
            <a:avLst/>
          </a:prstGeom>
          <a:noFill/>
          <a:ln w="9525">
            <a:noFill/>
          </a:ln>
        </p:spPr>
      </p:pic>
      <p:sp>
        <p:nvSpPr>
          <p:cNvPr id="274437" name="Rectangle 5"/>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螺旋模型</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74438" name="Line 6"/>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1264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78530" name="Rectangle 2"/>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螺旋模型</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78531" name="Line 3"/>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pic>
        <p:nvPicPr>
          <p:cNvPr id="112646" name="Picture 4" descr="完整的螺旋模型"/>
          <p:cNvPicPr>
            <a:picLocks noChangeAspect="1"/>
          </p:cNvPicPr>
          <p:nvPr/>
        </p:nvPicPr>
        <p:blipFill>
          <a:blip r:embed="rId1"/>
          <a:stretch>
            <a:fillRect/>
          </a:stretch>
        </p:blipFill>
        <p:spPr>
          <a:xfrm>
            <a:off x="2895600" y="1052513"/>
            <a:ext cx="6248400" cy="5472112"/>
          </a:xfrm>
          <a:prstGeom prst="rect">
            <a:avLst/>
          </a:prstGeom>
          <a:noFill/>
          <a:ln w="9525">
            <a:noFill/>
          </a:ln>
        </p:spPr>
      </p:pic>
      <p:sp>
        <p:nvSpPr>
          <p:cNvPr id="278533" name="Text Box 5"/>
          <p:cNvSpPr txBox="1">
            <a:spLocks noChangeArrowheads="1"/>
          </p:cNvSpPr>
          <p:nvPr/>
        </p:nvSpPr>
        <p:spPr bwMode="auto">
          <a:xfrm>
            <a:off x="0" y="1196975"/>
            <a:ext cx="2819400" cy="5002213"/>
          </a:xfrm>
          <a:prstGeom prst="rect">
            <a:avLst/>
          </a:prstGeom>
          <a:noFill/>
          <a:ln w="9525">
            <a:noFill/>
            <a:miter lim="800000"/>
          </a:ln>
          <a:effectLst/>
        </p:spPr>
        <p:txBody>
          <a:bodyPr>
            <a:spAutoFit/>
          </a:bodyPr>
          <a:lstStyle/>
          <a:p>
            <a:pPr marR="0" defTabSz="914400">
              <a:lnSpc>
                <a:spcPct val="90000"/>
              </a:lnSpc>
              <a:spcBef>
                <a:spcPct val="20000"/>
              </a:spcBef>
              <a:buClr>
                <a:schemeClr val="hlink"/>
              </a:buClr>
              <a:buSzPct val="50000"/>
              <a:buFont typeface="Monotype Sorts" pitchFamily="2" charset="2"/>
              <a:buNone/>
              <a:defRPr/>
            </a:pPr>
            <a:r>
              <a:rPr kumimoji="1" lang="zh-CN" altLang="en-US" sz="2000" kern="1200" cap="none" spc="0" normalizeH="0" baseline="0" noProof="0">
                <a:solidFill>
                  <a:srgbClr val="FFFF66"/>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螺旋模型沿着螺线旋转，在四个象限上分别表达四个任务区域，即：</a:t>
            </a:r>
            <a:endParaRPr kumimoji="1" lang="zh-CN" altLang="en-US" sz="2000" kern="1200" cap="none" spc="0" normalizeH="0" baseline="0" noProof="0">
              <a:solidFill>
                <a:srgbClr val="FFFF66"/>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a:p>
            <a:pPr marR="0" defTabSz="914400">
              <a:lnSpc>
                <a:spcPct val="90000"/>
              </a:lnSpc>
              <a:spcBef>
                <a:spcPct val="20000"/>
              </a:spcBef>
              <a:buClr>
                <a:schemeClr val="hlink"/>
              </a:buClr>
              <a:buSzPct val="50000"/>
              <a:buFont typeface="Wingdings" panose="05000000000000000000" pitchFamily="2" charset="2"/>
              <a:buChar char="n"/>
              <a:defRPr/>
            </a:pPr>
            <a:r>
              <a:rPr kumimoji="1" lang="zh-CN" altLang="en-US" sz="2000" kern="1200" cap="none" spc="0" normalizeH="0" baseline="0" noProof="0">
                <a:solidFill>
                  <a:srgbClr val="FFFF66"/>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制定计划──确定软件目标，选定实施方案，弄清项目开发的限制；</a:t>
            </a:r>
            <a:endParaRPr kumimoji="1" lang="zh-CN" altLang="en-US" sz="2000" kern="1200" cap="none" spc="0" normalizeH="0" baseline="0" noProof="0">
              <a:solidFill>
                <a:srgbClr val="FFFF66"/>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a:p>
            <a:pPr marR="0" defTabSz="914400">
              <a:lnSpc>
                <a:spcPct val="90000"/>
              </a:lnSpc>
              <a:spcBef>
                <a:spcPct val="20000"/>
              </a:spcBef>
              <a:buClr>
                <a:schemeClr val="hlink"/>
              </a:buClr>
              <a:buSzPct val="50000"/>
              <a:buFont typeface="Wingdings" panose="05000000000000000000" pitchFamily="2" charset="2"/>
              <a:buChar char="n"/>
              <a:defRPr/>
            </a:pPr>
            <a:r>
              <a:rPr kumimoji="1" lang="zh-CN" altLang="en-US" sz="2000" kern="1200" cap="none" spc="0" normalizeH="0" baseline="0" noProof="0">
                <a:solidFill>
                  <a:srgbClr val="FFFF66"/>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风险分析──分析所选方案，考虑如何识别和消除风险；</a:t>
            </a:r>
            <a:endParaRPr kumimoji="1" lang="zh-CN" altLang="en-US" sz="2000" kern="1200" cap="none" spc="0" normalizeH="0" baseline="0" noProof="0">
              <a:solidFill>
                <a:srgbClr val="FFFF66"/>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a:p>
            <a:pPr marR="0" defTabSz="914400">
              <a:lnSpc>
                <a:spcPct val="90000"/>
              </a:lnSpc>
              <a:spcBef>
                <a:spcPct val="20000"/>
              </a:spcBef>
              <a:buClr>
                <a:schemeClr val="hlink"/>
              </a:buClr>
              <a:buSzPct val="50000"/>
              <a:buFont typeface="Wingdings" panose="05000000000000000000" pitchFamily="2" charset="2"/>
              <a:buChar char="n"/>
              <a:defRPr/>
            </a:pPr>
            <a:r>
              <a:rPr kumimoji="1" lang="zh-CN" altLang="en-US" sz="2000" kern="1200" cap="none" spc="0" normalizeH="0" baseline="0" noProof="0">
                <a:solidFill>
                  <a:srgbClr val="FFFF66"/>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实施工程──实施软件开发；</a:t>
            </a:r>
            <a:endParaRPr kumimoji="1" lang="zh-CN" altLang="en-US" sz="2000" kern="1200" cap="none" spc="0" normalizeH="0" baseline="0" noProof="0">
              <a:solidFill>
                <a:srgbClr val="FFFF66"/>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a:p>
            <a:pPr marR="0" defTabSz="914400">
              <a:lnSpc>
                <a:spcPct val="90000"/>
              </a:lnSpc>
              <a:spcBef>
                <a:spcPct val="20000"/>
              </a:spcBef>
              <a:buClr>
                <a:schemeClr val="hlink"/>
              </a:buClr>
              <a:buSzPct val="50000"/>
              <a:buFont typeface="Wingdings" panose="05000000000000000000" pitchFamily="2" charset="2"/>
              <a:buChar char="n"/>
              <a:defRPr/>
            </a:pPr>
            <a:r>
              <a:rPr kumimoji="1" lang="zh-CN" altLang="en-US" sz="2000" kern="1200" cap="none" spc="0" normalizeH="0" baseline="0" noProof="0">
                <a:solidFill>
                  <a:srgbClr val="FFFF66"/>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客户评估──评价开发工作，提出修正建议，并计划下一个阶段的任务；</a:t>
            </a:r>
            <a:endParaRPr kumimoji="1" lang="zh-CN" altLang="en-US" sz="2000" kern="1200" cap="none" spc="0" normalizeH="0" baseline="0" noProof="0">
              <a:solidFill>
                <a:srgbClr val="FFFF66"/>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1366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44066" name="Rectangle 2"/>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螺旋模型</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44067" name="Line 3"/>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pic>
        <p:nvPicPr>
          <p:cNvPr id="113670" name="Picture 4" descr="SoftwareProcess-Spiral-01"/>
          <p:cNvPicPr>
            <a:picLocks noChangeAspect="1"/>
          </p:cNvPicPr>
          <p:nvPr/>
        </p:nvPicPr>
        <p:blipFill>
          <a:blip r:embed="rId1"/>
          <a:stretch>
            <a:fillRect/>
          </a:stretch>
        </p:blipFill>
        <p:spPr>
          <a:xfrm>
            <a:off x="1258888" y="1125538"/>
            <a:ext cx="6624637" cy="5300662"/>
          </a:xfrm>
          <a:prstGeom prst="rect">
            <a:avLst/>
          </a:prstGeom>
          <a:noFill/>
          <a:ln w="9525">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1469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80578" name="Rectangle 2"/>
          <p:cNvSpPr>
            <a:spLocks noGrp="1" noChangeArrowheads="1"/>
          </p:cNvSpPr>
          <p:nvPr>
            <p:ph idx="1"/>
          </p:nvPr>
        </p:nvSpPr>
        <p:spPr>
          <a:xfrm>
            <a:off x="468313" y="1268413"/>
            <a:ext cx="82296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实质上相当于在瀑布模型的每个阶段开始前引入风险分析，并由客户对阶段性产品做出评审，这对保证软件产品质量十分有利；</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由于引入风险分析等活动，测试活动的确定性增强了；</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螺旋模型最外层代表维护，开发与维护采用同样方式，使维护得到与开发同样的重视。</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280579" name="Rectangle 3"/>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螺旋模型的优点</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80580"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1571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82626" name="Rectangle 2"/>
          <p:cNvSpPr>
            <a:spLocks noGrp="1" noChangeArrowheads="1"/>
          </p:cNvSpPr>
          <p:nvPr>
            <p:ph idx="1"/>
          </p:nvPr>
        </p:nvSpPr>
        <p:spPr>
          <a:xfrm>
            <a:off x="468313" y="1268413"/>
            <a:ext cx="82296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主要适合内部开发，否则风险分析必须在签订合同前完成，或者争取客户的最大理解；</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只适合大型软件项目的开发，否则，每个阶段的风险分析将占用很大一部分资源，增加成本；</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对开发人员的风险分析能力是极大的考验，否则，模型将退化到瀑布模型，甚至更糟。</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282627" name="Rectangle 3"/>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螺旋模型的缺点</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82628"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1673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75461" name="Rectangle 5"/>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喷泉模型</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75462" name="Line 6"/>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463" name="Oval 7"/>
          <p:cNvSpPr>
            <a:spLocks noChangeArrowheads="1"/>
          </p:cNvSpPr>
          <p:nvPr/>
        </p:nvSpPr>
        <p:spPr bwMode="auto">
          <a:xfrm>
            <a:off x="4068763" y="3068638"/>
            <a:ext cx="1008063" cy="1008063"/>
          </a:xfrm>
          <a:prstGeom prst="ellipse">
            <a:avLst/>
          </a:prstGeom>
          <a:noFill/>
          <a:ln w="9525" algn="ctr">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464" name="Oval 8"/>
          <p:cNvSpPr>
            <a:spLocks noChangeArrowheads="1"/>
          </p:cNvSpPr>
          <p:nvPr/>
        </p:nvSpPr>
        <p:spPr bwMode="auto">
          <a:xfrm>
            <a:off x="4068763" y="1916113"/>
            <a:ext cx="1008063" cy="1008063"/>
          </a:xfrm>
          <a:prstGeom prst="ellipse">
            <a:avLst/>
          </a:prstGeom>
          <a:noFill/>
          <a:ln w="9525" algn="ctr">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465" name="Oval 9"/>
          <p:cNvSpPr>
            <a:spLocks noChangeArrowheads="1"/>
          </p:cNvSpPr>
          <p:nvPr/>
        </p:nvSpPr>
        <p:spPr bwMode="auto">
          <a:xfrm>
            <a:off x="4068763" y="3573463"/>
            <a:ext cx="1008063" cy="1008063"/>
          </a:xfrm>
          <a:prstGeom prst="ellipse">
            <a:avLst/>
          </a:prstGeom>
          <a:noFill/>
          <a:ln w="9525" algn="ctr">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466" name="Oval 10"/>
          <p:cNvSpPr>
            <a:spLocks noChangeArrowheads="1"/>
          </p:cNvSpPr>
          <p:nvPr/>
        </p:nvSpPr>
        <p:spPr bwMode="auto">
          <a:xfrm>
            <a:off x="4068763" y="4149725"/>
            <a:ext cx="1008063" cy="1008063"/>
          </a:xfrm>
          <a:prstGeom prst="ellipse">
            <a:avLst/>
          </a:prstGeom>
          <a:noFill/>
          <a:ln w="9525" algn="ctr">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467" name="Oval 11"/>
          <p:cNvSpPr>
            <a:spLocks noChangeArrowheads="1"/>
          </p:cNvSpPr>
          <p:nvPr/>
        </p:nvSpPr>
        <p:spPr bwMode="auto">
          <a:xfrm>
            <a:off x="4068763" y="4797425"/>
            <a:ext cx="1008063" cy="1008063"/>
          </a:xfrm>
          <a:prstGeom prst="ellipse">
            <a:avLst/>
          </a:prstGeom>
          <a:noFill/>
          <a:ln w="9525" algn="ctr">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468" name="Oval 12"/>
          <p:cNvSpPr>
            <a:spLocks noChangeArrowheads="1"/>
          </p:cNvSpPr>
          <p:nvPr/>
        </p:nvSpPr>
        <p:spPr bwMode="auto">
          <a:xfrm>
            <a:off x="4068763" y="5445125"/>
            <a:ext cx="1008063" cy="1008063"/>
          </a:xfrm>
          <a:prstGeom prst="ellipse">
            <a:avLst/>
          </a:prstGeom>
          <a:noFill/>
          <a:ln w="9525" algn="ctr">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469" name="Oval 13"/>
          <p:cNvSpPr>
            <a:spLocks noChangeArrowheads="1"/>
          </p:cNvSpPr>
          <p:nvPr/>
        </p:nvSpPr>
        <p:spPr bwMode="auto">
          <a:xfrm>
            <a:off x="4643438" y="1484313"/>
            <a:ext cx="1008063" cy="1008063"/>
          </a:xfrm>
          <a:prstGeom prst="ellipse">
            <a:avLst/>
          </a:prstGeom>
          <a:noFill/>
          <a:ln w="9525" algn="ctr">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470" name="Oval 14"/>
          <p:cNvSpPr>
            <a:spLocks noChangeArrowheads="1"/>
          </p:cNvSpPr>
          <p:nvPr/>
        </p:nvSpPr>
        <p:spPr bwMode="auto">
          <a:xfrm>
            <a:off x="3563938" y="1485900"/>
            <a:ext cx="865188" cy="863600"/>
          </a:xfrm>
          <a:prstGeom prst="ellipse">
            <a:avLst/>
          </a:prstGeom>
          <a:noFill/>
          <a:ln w="9525" algn="ctr">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471" name="Line 15"/>
          <p:cNvSpPr>
            <a:spLocks noChangeShapeType="1"/>
          </p:cNvSpPr>
          <p:nvPr/>
        </p:nvSpPr>
        <p:spPr bwMode="auto">
          <a:xfrm flipV="1">
            <a:off x="4572000" y="2636838"/>
            <a:ext cx="0" cy="3313113"/>
          </a:xfrm>
          <a:prstGeom prst="line">
            <a:avLst/>
          </a:prstGeom>
          <a:noFill/>
          <a:ln w="9525">
            <a:solidFill>
              <a:schemeClr val="tx1"/>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479" name="Line 23"/>
          <p:cNvSpPr>
            <a:spLocks noChangeShapeType="1"/>
          </p:cNvSpPr>
          <p:nvPr/>
        </p:nvSpPr>
        <p:spPr bwMode="auto">
          <a:xfrm flipV="1">
            <a:off x="4427538" y="5949950"/>
            <a:ext cx="144463" cy="287338"/>
          </a:xfrm>
          <a:prstGeom prst="line">
            <a:avLst/>
          </a:prstGeom>
          <a:noFill/>
          <a:ln w="9525">
            <a:solidFill>
              <a:schemeClr val="tx1"/>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480" name="Line 24"/>
          <p:cNvSpPr>
            <a:spLocks noChangeShapeType="1"/>
          </p:cNvSpPr>
          <p:nvPr/>
        </p:nvSpPr>
        <p:spPr bwMode="auto">
          <a:xfrm flipH="1" flipV="1">
            <a:off x="4572000" y="5949950"/>
            <a:ext cx="144463" cy="287338"/>
          </a:xfrm>
          <a:prstGeom prst="line">
            <a:avLst/>
          </a:prstGeom>
          <a:noFill/>
          <a:ln w="9525">
            <a:solidFill>
              <a:schemeClr val="tx1"/>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491" name="Arc 35"/>
          <p:cNvSpPr/>
          <p:nvPr/>
        </p:nvSpPr>
        <p:spPr bwMode="auto">
          <a:xfrm>
            <a:off x="3563938" y="2133600"/>
            <a:ext cx="1008063" cy="574675"/>
          </a:xfrm>
          <a:custGeom>
            <a:avLst/>
            <a:gdLst>
              <a:gd name="G0" fmla="+- 21600 0 0"/>
              <a:gd name="G1" fmla="+- 21600 0 0"/>
              <a:gd name="G2" fmla="+- 21600 0 0"/>
              <a:gd name="T0" fmla="*/ 9 w 43200"/>
              <a:gd name="T1" fmla="*/ 22219 h 22219"/>
              <a:gd name="T2" fmla="*/ 43200 w 43200"/>
              <a:gd name="T3" fmla="*/ 21600 h 22219"/>
              <a:gd name="T4" fmla="*/ 21600 w 43200"/>
              <a:gd name="T5" fmla="*/ 21600 h 22219"/>
            </a:gdLst>
            <a:ahLst/>
            <a:cxnLst>
              <a:cxn ang="0">
                <a:pos x="T0" y="T1"/>
              </a:cxn>
              <a:cxn ang="0">
                <a:pos x="T2" y="T3"/>
              </a:cxn>
              <a:cxn ang="0">
                <a:pos x="T4" y="T5"/>
              </a:cxn>
            </a:cxnLst>
            <a:rect l="0" t="0" r="r" b="b"/>
            <a:pathLst>
              <a:path w="43200" h="22219" fill="none" extrusionOk="0">
                <a:moveTo>
                  <a:pt x="8" y="22219"/>
                </a:moveTo>
                <a:cubicBezTo>
                  <a:pt x="2" y="22012"/>
                  <a:pt x="0" y="21806"/>
                  <a:pt x="0" y="21600"/>
                </a:cubicBezTo>
                <a:cubicBezTo>
                  <a:pt x="0" y="9670"/>
                  <a:pt x="9670" y="0"/>
                  <a:pt x="21600" y="0"/>
                </a:cubicBezTo>
                <a:cubicBezTo>
                  <a:pt x="33529" y="-1"/>
                  <a:pt x="43199" y="9670"/>
                  <a:pt x="43200" y="21599"/>
                </a:cubicBezTo>
              </a:path>
              <a:path w="43200" h="22219" stroke="0" extrusionOk="0">
                <a:moveTo>
                  <a:pt x="8" y="22219"/>
                </a:moveTo>
                <a:cubicBezTo>
                  <a:pt x="2" y="22012"/>
                  <a:pt x="0" y="21806"/>
                  <a:pt x="0" y="21600"/>
                </a:cubicBezTo>
                <a:cubicBezTo>
                  <a:pt x="0" y="9670"/>
                  <a:pt x="9670" y="0"/>
                  <a:pt x="21600" y="0"/>
                </a:cubicBezTo>
                <a:cubicBezTo>
                  <a:pt x="33529" y="-1"/>
                  <a:pt x="43199" y="9670"/>
                  <a:pt x="43200" y="21599"/>
                </a:cubicBezTo>
                <a:lnTo>
                  <a:pt x="21600" y="21600"/>
                </a:lnTo>
                <a:close/>
              </a:path>
            </a:pathLst>
          </a:custGeom>
          <a:noFill/>
          <a:ln w="9525" algn="ctr">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497" name="Arc 41"/>
          <p:cNvSpPr/>
          <p:nvPr/>
        </p:nvSpPr>
        <p:spPr bwMode="auto">
          <a:xfrm>
            <a:off x="4211638" y="3213100"/>
            <a:ext cx="360363" cy="215900"/>
          </a:xfrm>
          <a:custGeom>
            <a:avLst/>
            <a:gdLst>
              <a:gd name="G0" fmla="+- 21600 0 0"/>
              <a:gd name="G1" fmla="+- 21600 0 0"/>
              <a:gd name="G2" fmla="+- 21600 0 0"/>
              <a:gd name="T0" fmla="*/ 9 w 43200"/>
              <a:gd name="T1" fmla="*/ 22219 h 22219"/>
              <a:gd name="T2" fmla="*/ 43200 w 43200"/>
              <a:gd name="T3" fmla="*/ 21600 h 22219"/>
              <a:gd name="T4" fmla="*/ 21600 w 43200"/>
              <a:gd name="T5" fmla="*/ 21600 h 22219"/>
            </a:gdLst>
            <a:ahLst/>
            <a:cxnLst>
              <a:cxn ang="0">
                <a:pos x="T0" y="T1"/>
              </a:cxn>
              <a:cxn ang="0">
                <a:pos x="T2" y="T3"/>
              </a:cxn>
              <a:cxn ang="0">
                <a:pos x="T4" y="T5"/>
              </a:cxn>
            </a:cxnLst>
            <a:rect l="0" t="0" r="r" b="b"/>
            <a:pathLst>
              <a:path w="43200" h="22219" fill="none" extrusionOk="0">
                <a:moveTo>
                  <a:pt x="8" y="22219"/>
                </a:moveTo>
                <a:cubicBezTo>
                  <a:pt x="2" y="22012"/>
                  <a:pt x="0" y="21806"/>
                  <a:pt x="0" y="21600"/>
                </a:cubicBezTo>
                <a:cubicBezTo>
                  <a:pt x="0" y="9670"/>
                  <a:pt x="9670" y="0"/>
                  <a:pt x="21600" y="0"/>
                </a:cubicBezTo>
                <a:cubicBezTo>
                  <a:pt x="33529" y="-1"/>
                  <a:pt x="43199" y="9670"/>
                  <a:pt x="43200" y="21599"/>
                </a:cubicBezTo>
              </a:path>
              <a:path w="43200" h="22219" stroke="0" extrusionOk="0">
                <a:moveTo>
                  <a:pt x="8" y="22219"/>
                </a:moveTo>
                <a:cubicBezTo>
                  <a:pt x="2" y="22012"/>
                  <a:pt x="0" y="21806"/>
                  <a:pt x="0" y="21600"/>
                </a:cubicBezTo>
                <a:cubicBezTo>
                  <a:pt x="0" y="9670"/>
                  <a:pt x="9670" y="0"/>
                  <a:pt x="21600" y="0"/>
                </a:cubicBezTo>
                <a:cubicBezTo>
                  <a:pt x="33529" y="-1"/>
                  <a:pt x="43199" y="9670"/>
                  <a:pt x="43200" y="21599"/>
                </a:cubicBezTo>
                <a:lnTo>
                  <a:pt x="21600" y="21600"/>
                </a:lnTo>
                <a:close/>
              </a:path>
            </a:pathLst>
          </a:custGeom>
          <a:noFill/>
          <a:ln w="9525" algn="ctr">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499" name="Arc 43"/>
          <p:cNvSpPr/>
          <p:nvPr/>
        </p:nvSpPr>
        <p:spPr bwMode="auto">
          <a:xfrm>
            <a:off x="4284663" y="4292600"/>
            <a:ext cx="287338" cy="153988"/>
          </a:xfrm>
          <a:custGeom>
            <a:avLst/>
            <a:gdLst>
              <a:gd name="G0" fmla="+- 21600 0 0"/>
              <a:gd name="G1" fmla="+- 21600 0 0"/>
              <a:gd name="G2" fmla="+- 21600 0 0"/>
              <a:gd name="T0" fmla="*/ 9 w 43200"/>
              <a:gd name="T1" fmla="*/ 22219 h 22219"/>
              <a:gd name="T2" fmla="*/ 43200 w 43200"/>
              <a:gd name="T3" fmla="*/ 21600 h 22219"/>
              <a:gd name="T4" fmla="*/ 21600 w 43200"/>
              <a:gd name="T5" fmla="*/ 21600 h 22219"/>
            </a:gdLst>
            <a:ahLst/>
            <a:cxnLst>
              <a:cxn ang="0">
                <a:pos x="T0" y="T1"/>
              </a:cxn>
              <a:cxn ang="0">
                <a:pos x="T2" y="T3"/>
              </a:cxn>
              <a:cxn ang="0">
                <a:pos x="T4" y="T5"/>
              </a:cxn>
            </a:cxnLst>
            <a:rect l="0" t="0" r="r" b="b"/>
            <a:pathLst>
              <a:path w="43200" h="22219" fill="none" extrusionOk="0">
                <a:moveTo>
                  <a:pt x="8" y="22219"/>
                </a:moveTo>
                <a:cubicBezTo>
                  <a:pt x="2" y="22012"/>
                  <a:pt x="0" y="21806"/>
                  <a:pt x="0" y="21600"/>
                </a:cubicBezTo>
                <a:cubicBezTo>
                  <a:pt x="0" y="9670"/>
                  <a:pt x="9670" y="0"/>
                  <a:pt x="21600" y="0"/>
                </a:cubicBezTo>
                <a:cubicBezTo>
                  <a:pt x="33529" y="-1"/>
                  <a:pt x="43199" y="9670"/>
                  <a:pt x="43200" y="21599"/>
                </a:cubicBezTo>
              </a:path>
              <a:path w="43200" h="22219" stroke="0" extrusionOk="0">
                <a:moveTo>
                  <a:pt x="8" y="22219"/>
                </a:moveTo>
                <a:cubicBezTo>
                  <a:pt x="2" y="22012"/>
                  <a:pt x="0" y="21806"/>
                  <a:pt x="0" y="21600"/>
                </a:cubicBezTo>
                <a:cubicBezTo>
                  <a:pt x="0" y="9670"/>
                  <a:pt x="9670" y="0"/>
                  <a:pt x="21600" y="0"/>
                </a:cubicBezTo>
                <a:cubicBezTo>
                  <a:pt x="33529" y="-1"/>
                  <a:pt x="43199" y="9670"/>
                  <a:pt x="43200" y="21599"/>
                </a:cubicBezTo>
                <a:lnTo>
                  <a:pt x="21600" y="21600"/>
                </a:lnTo>
                <a:close/>
              </a:path>
            </a:pathLst>
          </a:custGeom>
          <a:noFill/>
          <a:ln w="9525" algn="ctr">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500" name="Arc 44"/>
          <p:cNvSpPr/>
          <p:nvPr/>
        </p:nvSpPr>
        <p:spPr bwMode="auto">
          <a:xfrm>
            <a:off x="4284663" y="4868863"/>
            <a:ext cx="287338" cy="153988"/>
          </a:xfrm>
          <a:custGeom>
            <a:avLst/>
            <a:gdLst>
              <a:gd name="G0" fmla="+- 21600 0 0"/>
              <a:gd name="G1" fmla="+- 21600 0 0"/>
              <a:gd name="G2" fmla="+- 21600 0 0"/>
              <a:gd name="T0" fmla="*/ 9 w 43200"/>
              <a:gd name="T1" fmla="*/ 22219 h 22219"/>
              <a:gd name="T2" fmla="*/ 43200 w 43200"/>
              <a:gd name="T3" fmla="*/ 21600 h 22219"/>
              <a:gd name="T4" fmla="*/ 21600 w 43200"/>
              <a:gd name="T5" fmla="*/ 21600 h 22219"/>
            </a:gdLst>
            <a:ahLst/>
            <a:cxnLst>
              <a:cxn ang="0">
                <a:pos x="T0" y="T1"/>
              </a:cxn>
              <a:cxn ang="0">
                <a:pos x="T2" y="T3"/>
              </a:cxn>
              <a:cxn ang="0">
                <a:pos x="T4" y="T5"/>
              </a:cxn>
            </a:cxnLst>
            <a:rect l="0" t="0" r="r" b="b"/>
            <a:pathLst>
              <a:path w="43200" h="22219" fill="none" extrusionOk="0">
                <a:moveTo>
                  <a:pt x="8" y="22219"/>
                </a:moveTo>
                <a:cubicBezTo>
                  <a:pt x="2" y="22012"/>
                  <a:pt x="0" y="21806"/>
                  <a:pt x="0" y="21600"/>
                </a:cubicBezTo>
                <a:cubicBezTo>
                  <a:pt x="0" y="9670"/>
                  <a:pt x="9670" y="0"/>
                  <a:pt x="21600" y="0"/>
                </a:cubicBezTo>
                <a:cubicBezTo>
                  <a:pt x="33529" y="-1"/>
                  <a:pt x="43199" y="9670"/>
                  <a:pt x="43200" y="21599"/>
                </a:cubicBezTo>
              </a:path>
              <a:path w="43200" h="22219" stroke="0" extrusionOk="0">
                <a:moveTo>
                  <a:pt x="8" y="22219"/>
                </a:moveTo>
                <a:cubicBezTo>
                  <a:pt x="2" y="22012"/>
                  <a:pt x="0" y="21806"/>
                  <a:pt x="0" y="21600"/>
                </a:cubicBezTo>
                <a:cubicBezTo>
                  <a:pt x="0" y="9670"/>
                  <a:pt x="9670" y="0"/>
                  <a:pt x="21600" y="0"/>
                </a:cubicBezTo>
                <a:cubicBezTo>
                  <a:pt x="33529" y="-1"/>
                  <a:pt x="43199" y="9670"/>
                  <a:pt x="43200" y="21599"/>
                </a:cubicBezTo>
                <a:lnTo>
                  <a:pt x="21600" y="21600"/>
                </a:lnTo>
                <a:close/>
              </a:path>
            </a:pathLst>
          </a:custGeom>
          <a:noFill/>
          <a:ln w="9525" algn="ctr">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502" name="Arc 46"/>
          <p:cNvSpPr/>
          <p:nvPr/>
        </p:nvSpPr>
        <p:spPr bwMode="auto">
          <a:xfrm>
            <a:off x="4572000" y="2133600"/>
            <a:ext cx="936625" cy="574675"/>
          </a:xfrm>
          <a:custGeom>
            <a:avLst/>
            <a:gdLst>
              <a:gd name="G0" fmla="+- 21600 0 0"/>
              <a:gd name="G1" fmla="+- 21600 0 0"/>
              <a:gd name="G2" fmla="+- 21600 0 0"/>
              <a:gd name="T0" fmla="*/ 9 w 43200"/>
              <a:gd name="T1" fmla="*/ 22219 h 22219"/>
              <a:gd name="T2" fmla="*/ 43200 w 43200"/>
              <a:gd name="T3" fmla="*/ 21600 h 22219"/>
              <a:gd name="T4" fmla="*/ 21600 w 43200"/>
              <a:gd name="T5" fmla="*/ 21600 h 22219"/>
            </a:gdLst>
            <a:ahLst/>
            <a:cxnLst>
              <a:cxn ang="0">
                <a:pos x="T0" y="T1"/>
              </a:cxn>
              <a:cxn ang="0">
                <a:pos x="T2" y="T3"/>
              </a:cxn>
              <a:cxn ang="0">
                <a:pos x="T4" y="T5"/>
              </a:cxn>
            </a:cxnLst>
            <a:rect l="0" t="0" r="r" b="b"/>
            <a:pathLst>
              <a:path w="43200" h="22219" fill="none" extrusionOk="0">
                <a:moveTo>
                  <a:pt x="8" y="22219"/>
                </a:moveTo>
                <a:cubicBezTo>
                  <a:pt x="2" y="22012"/>
                  <a:pt x="0" y="21806"/>
                  <a:pt x="0" y="21600"/>
                </a:cubicBezTo>
                <a:cubicBezTo>
                  <a:pt x="0" y="9670"/>
                  <a:pt x="9670" y="0"/>
                  <a:pt x="21600" y="0"/>
                </a:cubicBezTo>
                <a:cubicBezTo>
                  <a:pt x="33529" y="-1"/>
                  <a:pt x="43199" y="9670"/>
                  <a:pt x="43200" y="21599"/>
                </a:cubicBezTo>
              </a:path>
              <a:path w="43200" h="22219" stroke="0" extrusionOk="0">
                <a:moveTo>
                  <a:pt x="8" y="22219"/>
                </a:moveTo>
                <a:cubicBezTo>
                  <a:pt x="2" y="22012"/>
                  <a:pt x="0" y="21806"/>
                  <a:pt x="0" y="21600"/>
                </a:cubicBezTo>
                <a:cubicBezTo>
                  <a:pt x="0" y="9670"/>
                  <a:pt x="9670" y="0"/>
                  <a:pt x="21600" y="0"/>
                </a:cubicBezTo>
                <a:cubicBezTo>
                  <a:pt x="33529" y="-1"/>
                  <a:pt x="43199" y="9670"/>
                  <a:pt x="43200" y="21599"/>
                </a:cubicBezTo>
                <a:lnTo>
                  <a:pt x="21600" y="21600"/>
                </a:lnTo>
                <a:close/>
              </a:path>
            </a:pathLst>
          </a:custGeom>
          <a:noFill/>
          <a:ln w="9525" algn="ctr">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503" name="Arc 47"/>
          <p:cNvSpPr/>
          <p:nvPr/>
        </p:nvSpPr>
        <p:spPr bwMode="auto">
          <a:xfrm>
            <a:off x="4572000" y="4292600"/>
            <a:ext cx="287338" cy="153988"/>
          </a:xfrm>
          <a:custGeom>
            <a:avLst/>
            <a:gdLst>
              <a:gd name="G0" fmla="+- 21600 0 0"/>
              <a:gd name="G1" fmla="+- 21600 0 0"/>
              <a:gd name="G2" fmla="+- 21600 0 0"/>
              <a:gd name="T0" fmla="*/ 9 w 43200"/>
              <a:gd name="T1" fmla="*/ 22219 h 22219"/>
              <a:gd name="T2" fmla="*/ 43200 w 43200"/>
              <a:gd name="T3" fmla="*/ 21600 h 22219"/>
              <a:gd name="T4" fmla="*/ 21600 w 43200"/>
              <a:gd name="T5" fmla="*/ 21600 h 22219"/>
            </a:gdLst>
            <a:ahLst/>
            <a:cxnLst>
              <a:cxn ang="0">
                <a:pos x="T0" y="T1"/>
              </a:cxn>
              <a:cxn ang="0">
                <a:pos x="T2" y="T3"/>
              </a:cxn>
              <a:cxn ang="0">
                <a:pos x="T4" y="T5"/>
              </a:cxn>
            </a:cxnLst>
            <a:rect l="0" t="0" r="r" b="b"/>
            <a:pathLst>
              <a:path w="43200" h="22219" fill="none" extrusionOk="0">
                <a:moveTo>
                  <a:pt x="8" y="22219"/>
                </a:moveTo>
                <a:cubicBezTo>
                  <a:pt x="2" y="22012"/>
                  <a:pt x="0" y="21806"/>
                  <a:pt x="0" y="21600"/>
                </a:cubicBezTo>
                <a:cubicBezTo>
                  <a:pt x="0" y="9670"/>
                  <a:pt x="9670" y="0"/>
                  <a:pt x="21600" y="0"/>
                </a:cubicBezTo>
                <a:cubicBezTo>
                  <a:pt x="33529" y="-1"/>
                  <a:pt x="43199" y="9670"/>
                  <a:pt x="43200" y="21599"/>
                </a:cubicBezTo>
              </a:path>
              <a:path w="43200" h="22219" stroke="0" extrusionOk="0">
                <a:moveTo>
                  <a:pt x="8" y="22219"/>
                </a:moveTo>
                <a:cubicBezTo>
                  <a:pt x="2" y="22012"/>
                  <a:pt x="0" y="21806"/>
                  <a:pt x="0" y="21600"/>
                </a:cubicBezTo>
                <a:cubicBezTo>
                  <a:pt x="0" y="9670"/>
                  <a:pt x="9670" y="0"/>
                  <a:pt x="21600" y="0"/>
                </a:cubicBezTo>
                <a:cubicBezTo>
                  <a:pt x="33529" y="-1"/>
                  <a:pt x="43199" y="9670"/>
                  <a:pt x="43200" y="21599"/>
                </a:cubicBezTo>
                <a:lnTo>
                  <a:pt x="21600" y="21600"/>
                </a:lnTo>
                <a:close/>
              </a:path>
            </a:pathLst>
          </a:custGeom>
          <a:noFill/>
          <a:ln w="9525" algn="ctr">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504" name="Arc 48"/>
          <p:cNvSpPr/>
          <p:nvPr/>
        </p:nvSpPr>
        <p:spPr bwMode="auto">
          <a:xfrm>
            <a:off x="4284663" y="5516563"/>
            <a:ext cx="287338" cy="153988"/>
          </a:xfrm>
          <a:custGeom>
            <a:avLst/>
            <a:gdLst>
              <a:gd name="G0" fmla="+- 21600 0 0"/>
              <a:gd name="G1" fmla="+- 21600 0 0"/>
              <a:gd name="G2" fmla="+- 21600 0 0"/>
              <a:gd name="T0" fmla="*/ 9 w 43200"/>
              <a:gd name="T1" fmla="*/ 22219 h 22219"/>
              <a:gd name="T2" fmla="*/ 43200 w 43200"/>
              <a:gd name="T3" fmla="*/ 21600 h 22219"/>
              <a:gd name="T4" fmla="*/ 21600 w 43200"/>
              <a:gd name="T5" fmla="*/ 21600 h 22219"/>
            </a:gdLst>
            <a:ahLst/>
            <a:cxnLst>
              <a:cxn ang="0">
                <a:pos x="T0" y="T1"/>
              </a:cxn>
              <a:cxn ang="0">
                <a:pos x="T2" y="T3"/>
              </a:cxn>
              <a:cxn ang="0">
                <a:pos x="T4" y="T5"/>
              </a:cxn>
            </a:cxnLst>
            <a:rect l="0" t="0" r="r" b="b"/>
            <a:pathLst>
              <a:path w="43200" h="22219" fill="none" extrusionOk="0">
                <a:moveTo>
                  <a:pt x="8" y="22219"/>
                </a:moveTo>
                <a:cubicBezTo>
                  <a:pt x="2" y="22012"/>
                  <a:pt x="0" y="21806"/>
                  <a:pt x="0" y="21600"/>
                </a:cubicBezTo>
                <a:cubicBezTo>
                  <a:pt x="0" y="9670"/>
                  <a:pt x="9670" y="0"/>
                  <a:pt x="21600" y="0"/>
                </a:cubicBezTo>
                <a:cubicBezTo>
                  <a:pt x="33529" y="-1"/>
                  <a:pt x="43199" y="9670"/>
                  <a:pt x="43200" y="21599"/>
                </a:cubicBezTo>
              </a:path>
              <a:path w="43200" h="22219" stroke="0" extrusionOk="0">
                <a:moveTo>
                  <a:pt x="8" y="22219"/>
                </a:moveTo>
                <a:cubicBezTo>
                  <a:pt x="2" y="22012"/>
                  <a:pt x="0" y="21806"/>
                  <a:pt x="0" y="21600"/>
                </a:cubicBezTo>
                <a:cubicBezTo>
                  <a:pt x="0" y="9670"/>
                  <a:pt x="9670" y="0"/>
                  <a:pt x="21600" y="0"/>
                </a:cubicBezTo>
                <a:cubicBezTo>
                  <a:pt x="33529" y="-1"/>
                  <a:pt x="43199" y="9670"/>
                  <a:pt x="43200" y="21599"/>
                </a:cubicBezTo>
                <a:lnTo>
                  <a:pt x="21600" y="21600"/>
                </a:lnTo>
                <a:close/>
              </a:path>
            </a:pathLst>
          </a:custGeom>
          <a:noFill/>
          <a:ln w="9525" algn="ctr">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505" name="Arc 49"/>
          <p:cNvSpPr/>
          <p:nvPr/>
        </p:nvSpPr>
        <p:spPr bwMode="auto">
          <a:xfrm>
            <a:off x="4572000" y="3203575"/>
            <a:ext cx="360363" cy="225425"/>
          </a:xfrm>
          <a:custGeom>
            <a:avLst/>
            <a:gdLst>
              <a:gd name="G0" fmla="+- 21600 0 0"/>
              <a:gd name="G1" fmla="+- 21600 0 0"/>
              <a:gd name="G2" fmla="+- 21600 0 0"/>
              <a:gd name="T0" fmla="*/ 9 w 43200"/>
              <a:gd name="T1" fmla="*/ 22219 h 22219"/>
              <a:gd name="T2" fmla="*/ 43200 w 43200"/>
              <a:gd name="T3" fmla="*/ 21600 h 22219"/>
              <a:gd name="T4" fmla="*/ 21600 w 43200"/>
              <a:gd name="T5" fmla="*/ 21600 h 22219"/>
            </a:gdLst>
            <a:ahLst/>
            <a:cxnLst>
              <a:cxn ang="0">
                <a:pos x="T0" y="T1"/>
              </a:cxn>
              <a:cxn ang="0">
                <a:pos x="T2" y="T3"/>
              </a:cxn>
              <a:cxn ang="0">
                <a:pos x="T4" y="T5"/>
              </a:cxn>
            </a:cxnLst>
            <a:rect l="0" t="0" r="r" b="b"/>
            <a:pathLst>
              <a:path w="43200" h="22219" fill="none" extrusionOk="0">
                <a:moveTo>
                  <a:pt x="8" y="22219"/>
                </a:moveTo>
                <a:cubicBezTo>
                  <a:pt x="2" y="22012"/>
                  <a:pt x="0" y="21806"/>
                  <a:pt x="0" y="21600"/>
                </a:cubicBezTo>
                <a:cubicBezTo>
                  <a:pt x="0" y="9670"/>
                  <a:pt x="9670" y="0"/>
                  <a:pt x="21600" y="0"/>
                </a:cubicBezTo>
                <a:cubicBezTo>
                  <a:pt x="33529" y="-1"/>
                  <a:pt x="43199" y="9670"/>
                  <a:pt x="43200" y="21599"/>
                </a:cubicBezTo>
              </a:path>
              <a:path w="43200" h="22219" stroke="0" extrusionOk="0">
                <a:moveTo>
                  <a:pt x="8" y="22219"/>
                </a:moveTo>
                <a:cubicBezTo>
                  <a:pt x="2" y="22012"/>
                  <a:pt x="0" y="21806"/>
                  <a:pt x="0" y="21600"/>
                </a:cubicBezTo>
                <a:cubicBezTo>
                  <a:pt x="0" y="9670"/>
                  <a:pt x="9670" y="0"/>
                  <a:pt x="21600" y="0"/>
                </a:cubicBezTo>
                <a:cubicBezTo>
                  <a:pt x="33529" y="-1"/>
                  <a:pt x="43199" y="9670"/>
                  <a:pt x="43200" y="21599"/>
                </a:cubicBezTo>
                <a:lnTo>
                  <a:pt x="21600" y="21600"/>
                </a:lnTo>
                <a:close/>
              </a:path>
            </a:pathLst>
          </a:custGeom>
          <a:noFill/>
          <a:ln w="9525" algn="ctr">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506" name="Arc 50"/>
          <p:cNvSpPr/>
          <p:nvPr/>
        </p:nvSpPr>
        <p:spPr bwMode="auto">
          <a:xfrm>
            <a:off x="4572000" y="4868863"/>
            <a:ext cx="287338" cy="153988"/>
          </a:xfrm>
          <a:custGeom>
            <a:avLst/>
            <a:gdLst>
              <a:gd name="G0" fmla="+- 21600 0 0"/>
              <a:gd name="G1" fmla="+- 21600 0 0"/>
              <a:gd name="G2" fmla="+- 21600 0 0"/>
              <a:gd name="T0" fmla="*/ 9 w 43200"/>
              <a:gd name="T1" fmla="*/ 22219 h 22219"/>
              <a:gd name="T2" fmla="*/ 43200 w 43200"/>
              <a:gd name="T3" fmla="*/ 21600 h 22219"/>
              <a:gd name="T4" fmla="*/ 21600 w 43200"/>
              <a:gd name="T5" fmla="*/ 21600 h 22219"/>
            </a:gdLst>
            <a:ahLst/>
            <a:cxnLst>
              <a:cxn ang="0">
                <a:pos x="T0" y="T1"/>
              </a:cxn>
              <a:cxn ang="0">
                <a:pos x="T2" y="T3"/>
              </a:cxn>
              <a:cxn ang="0">
                <a:pos x="T4" y="T5"/>
              </a:cxn>
            </a:cxnLst>
            <a:rect l="0" t="0" r="r" b="b"/>
            <a:pathLst>
              <a:path w="43200" h="22219" fill="none" extrusionOk="0">
                <a:moveTo>
                  <a:pt x="8" y="22219"/>
                </a:moveTo>
                <a:cubicBezTo>
                  <a:pt x="2" y="22012"/>
                  <a:pt x="0" y="21806"/>
                  <a:pt x="0" y="21600"/>
                </a:cubicBezTo>
                <a:cubicBezTo>
                  <a:pt x="0" y="9670"/>
                  <a:pt x="9670" y="0"/>
                  <a:pt x="21600" y="0"/>
                </a:cubicBezTo>
                <a:cubicBezTo>
                  <a:pt x="33529" y="-1"/>
                  <a:pt x="43199" y="9670"/>
                  <a:pt x="43200" y="21599"/>
                </a:cubicBezTo>
              </a:path>
              <a:path w="43200" h="22219" stroke="0" extrusionOk="0">
                <a:moveTo>
                  <a:pt x="8" y="22219"/>
                </a:moveTo>
                <a:cubicBezTo>
                  <a:pt x="2" y="22012"/>
                  <a:pt x="0" y="21806"/>
                  <a:pt x="0" y="21600"/>
                </a:cubicBezTo>
                <a:cubicBezTo>
                  <a:pt x="0" y="9670"/>
                  <a:pt x="9670" y="0"/>
                  <a:pt x="21600" y="0"/>
                </a:cubicBezTo>
                <a:cubicBezTo>
                  <a:pt x="33529" y="-1"/>
                  <a:pt x="43199" y="9670"/>
                  <a:pt x="43200" y="21599"/>
                </a:cubicBezTo>
                <a:lnTo>
                  <a:pt x="21600" y="21600"/>
                </a:lnTo>
                <a:close/>
              </a:path>
            </a:pathLst>
          </a:custGeom>
          <a:noFill/>
          <a:ln w="9525" algn="ctr">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507" name="Arc 51"/>
          <p:cNvSpPr/>
          <p:nvPr/>
        </p:nvSpPr>
        <p:spPr bwMode="auto">
          <a:xfrm>
            <a:off x="4573588" y="3716338"/>
            <a:ext cx="342900" cy="217488"/>
          </a:xfrm>
          <a:custGeom>
            <a:avLst/>
            <a:gdLst>
              <a:gd name="G0" fmla="+- 21600 0 0"/>
              <a:gd name="G1" fmla="+- 21600 0 0"/>
              <a:gd name="G2" fmla="+- 21600 0 0"/>
              <a:gd name="T0" fmla="*/ 9 w 41058"/>
              <a:gd name="T1" fmla="*/ 22219 h 22219"/>
              <a:gd name="T2" fmla="*/ 41058 w 41058"/>
              <a:gd name="T3" fmla="*/ 12223 h 22219"/>
              <a:gd name="T4" fmla="*/ 21600 w 41058"/>
              <a:gd name="T5" fmla="*/ 21600 h 22219"/>
            </a:gdLst>
            <a:ahLst/>
            <a:cxnLst>
              <a:cxn ang="0">
                <a:pos x="T0" y="T1"/>
              </a:cxn>
              <a:cxn ang="0">
                <a:pos x="T2" y="T3"/>
              </a:cxn>
              <a:cxn ang="0">
                <a:pos x="T4" y="T5"/>
              </a:cxn>
            </a:cxnLst>
            <a:rect l="0" t="0" r="r" b="b"/>
            <a:pathLst>
              <a:path w="41058" h="22219" fill="none" extrusionOk="0">
                <a:moveTo>
                  <a:pt x="8" y="22219"/>
                </a:moveTo>
                <a:cubicBezTo>
                  <a:pt x="2" y="22012"/>
                  <a:pt x="0" y="21806"/>
                  <a:pt x="0" y="21600"/>
                </a:cubicBezTo>
                <a:cubicBezTo>
                  <a:pt x="0" y="9670"/>
                  <a:pt x="9670" y="0"/>
                  <a:pt x="21600" y="0"/>
                </a:cubicBezTo>
                <a:cubicBezTo>
                  <a:pt x="29895" y="-1"/>
                  <a:pt x="37457" y="4750"/>
                  <a:pt x="41058" y="12222"/>
                </a:cubicBezTo>
              </a:path>
              <a:path w="41058" h="22219" stroke="0" extrusionOk="0">
                <a:moveTo>
                  <a:pt x="8" y="22219"/>
                </a:moveTo>
                <a:cubicBezTo>
                  <a:pt x="2" y="22012"/>
                  <a:pt x="0" y="21806"/>
                  <a:pt x="0" y="21600"/>
                </a:cubicBezTo>
                <a:cubicBezTo>
                  <a:pt x="0" y="9670"/>
                  <a:pt x="9670" y="0"/>
                  <a:pt x="21600" y="0"/>
                </a:cubicBezTo>
                <a:cubicBezTo>
                  <a:pt x="29895" y="-1"/>
                  <a:pt x="37457" y="4750"/>
                  <a:pt x="41058" y="12222"/>
                </a:cubicBezTo>
                <a:lnTo>
                  <a:pt x="21600" y="21600"/>
                </a:lnTo>
                <a:close/>
              </a:path>
            </a:pathLst>
          </a:custGeom>
          <a:noFill/>
          <a:ln w="9525" algn="ctr">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508" name="Arc 52"/>
          <p:cNvSpPr/>
          <p:nvPr/>
        </p:nvSpPr>
        <p:spPr bwMode="auto">
          <a:xfrm>
            <a:off x="4572000" y="5516563"/>
            <a:ext cx="287338" cy="153988"/>
          </a:xfrm>
          <a:custGeom>
            <a:avLst/>
            <a:gdLst>
              <a:gd name="G0" fmla="+- 21600 0 0"/>
              <a:gd name="G1" fmla="+- 21600 0 0"/>
              <a:gd name="G2" fmla="+- 21600 0 0"/>
              <a:gd name="T0" fmla="*/ 9 w 43200"/>
              <a:gd name="T1" fmla="*/ 22219 h 22219"/>
              <a:gd name="T2" fmla="*/ 43200 w 43200"/>
              <a:gd name="T3" fmla="*/ 21600 h 22219"/>
              <a:gd name="T4" fmla="*/ 21600 w 43200"/>
              <a:gd name="T5" fmla="*/ 21600 h 22219"/>
            </a:gdLst>
            <a:ahLst/>
            <a:cxnLst>
              <a:cxn ang="0">
                <a:pos x="T0" y="T1"/>
              </a:cxn>
              <a:cxn ang="0">
                <a:pos x="T2" y="T3"/>
              </a:cxn>
              <a:cxn ang="0">
                <a:pos x="T4" y="T5"/>
              </a:cxn>
            </a:cxnLst>
            <a:rect l="0" t="0" r="r" b="b"/>
            <a:pathLst>
              <a:path w="43200" h="22219" fill="none" extrusionOk="0">
                <a:moveTo>
                  <a:pt x="8" y="22219"/>
                </a:moveTo>
                <a:cubicBezTo>
                  <a:pt x="2" y="22012"/>
                  <a:pt x="0" y="21806"/>
                  <a:pt x="0" y="21600"/>
                </a:cubicBezTo>
                <a:cubicBezTo>
                  <a:pt x="0" y="9670"/>
                  <a:pt x="9670" y="0"/>
                  <a:pt x="21600" y="0"/>
                </a:cubicBezTo>
                <a:cubicBezTo>
                  <a:pt x="33529" y="-1"/>
                  <a:pt x="43199" y="9670"/>
                  <a:pt x="43200" y="21599"/>
                </a:cubicBezTo>
              </a:path>
              <a:path w="43200" h="22219" stroke="0" extrusionOk="0">
                <a:moveTo>
                  <a:pt x="8" y="22219"/>
                </a:moveTo>
                <a:cubicBezTo>
                  <a:pt x="2" y="22012"/>
                  <a:pt x="0" y="21806"/>
                  <a:pt x="0" y="21600"/>
                </a:cubicBezTo>
                <a:cubicBezTo>
                  <a:pt x="0" y="9670"/>
                  <a:pt x="9670" y="0"/>
                  <a:pt x="21600" y="0"/>
                </a:cubicBezTo>
                <a:cubicBezTo>
                  <a:pt x="33529" y="-1"/>
                  <a:pt x="43199" y="9670"/>
                  <a:pt x="43200" y="21599"/>
                </a:cubicBezTo>
                <a:lnTo>
                  <a:pt x="21600" y="21600"/>
                </a:lnTo>
                <a:close/>
              </a:path>
            </a:pathLst>
          </a:custGeom>
          <a:noFill/>
          <a:ln w="9525" algn="ctr">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509" name="Arc 53"/>
          <p:cNvSpPr/>
          <p:nvPr/>
        </p:nvSpPr>
        <p:spPr bwMode="auto">
          <a:xfrm>
            <a:off x="4229100" y="3716338"/>
            <a:ext cx="344488" cy="211138"/>
          </a:xfrm>
          <a:custGeom>
            <a:avLst/>
            <a:gdLst>
              <a:gd name="G0" fmla="+- 19612 0 0"/>
              <a:gd name="G1" fmla="+- 21600 0 0"/>
              <a:gd name="G2" fmla="+- 21600 0 0"/>
              <a:gd name="T0" fmla="*/ 0 w 41212"/>
              <a:gd name="T1" fmla="*/ 12548 h 21600"/>
              <a:gd name="T2" fmla="*/ 41212 w 41212"/>
              <a:gd name="T3" fmla="*/ 21600 h 21600"/>
              <a:gd name="T4" fmla="*/ 19612 w 41212"/>
              <a:gd name="T5" fmla="*/ 21600 h 21600"/>
            </a:gdLst>
            <a:ahLst/>
            <a:cxnLst>
              <a:cxn ang="0">
                <a:pos x="T0" y="T1"/>
              </a:cxn>
              <a:cxn ang="0">
                <a:pos x="T2" y="T3"/>
              </a:cxn>
              <a:cxn ang="0">
                <a:pos x="T4" y="T5"/>
              </a:cxn>
            </a:cxnLst>
            <a:rect l="0" t="0" r="r" b="b"/>
            <a:pathLst>
              <a:path w="41212" h="21600" fill="none" extrusionOk="0">
                <a:moveTo>
                  <a:pt x="0" y="12548"/>
                </a:moveTo>
                <a:cubicBezTo>
                  <a:pt x="3530" y="4898"/>
                  <a:pt x="11187" y="-1"/>
                  <a:pt x="19612" y="0"/>
                </a:cubicBezTo>
                <a:cubicBezTo>
                  <a:pt x="31541" y="0"/>
                  <a:pt x="41212" y="9670"/>
                  <a:pt x="41212" y="21600"/>
                </a:cubicBezTo>
              </a:path>
              <a:path w="41212" h="21600" stroke="0" extrusionOk="0">
                <a:moveTo>
                  <a:pt x="0" y="12548"/>
                </a:moveTo>
                <a:cubicBezTo>
                  <a:pt x="3530" y="4898"/>
                  <a:pt x="11187" y="-1"/>
                  <a:pt x="19612" y="0"/>
                </a:cubicBezTo>
                <a:cubicBezTo>
                  <a:pt x="31541" y="0"/>
                  <a:pt x="41212" y="9670"/>
                  <a:pt x="41212" y="21600"/>
                </a:cubicBezTo>
                <a:lnTo>
                  <a:pt x="19612" y="21600"/>
                </a:lnTo>
                <a:close/>
              </a:path>
            </a:pathLst>
          </a:custGeom>
          <a:noFill/>
          <a:ln w="9525" algn="ctr">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5510" name="Text Box 54"/>
          <p:cNvSpPr txBox="1">
            <a:spLocks noChangeArrowheads="1"/>
          </p:cNvSpPr>
          <p:nvPr/>
        </p:nvSpPr>
        <p:spPr bwMode="auto">
          <a:xfrm>
            <a:off x="6300788" y="1700213"/>
            <a:ext cx="1655763" cy="366713"/>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进一步开发</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275511" name="Text Box 55"/>
          <p:cNvSpPr txBox="1">
            <a:spLocks noChangeArrowheads="1"/>
          </p:cNvSpPr>
          <p:nvPr/>
        </p:nvSpPr>
        <p:spPr bwMode="auto">
          <a:xfrm>
            <a:off x="5795963" y="2492375"/>
            <a:ext cx="1655763" cy="366713"/>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运行状态</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275512" name="Text Box 56"/>
          <p:cNvSpPr txBox="1">
            <a:spLocks noChangeArrowheads="1"/>
          </p:cNvSpPr>
          <p:nvPr/>
        </p:nvSpPr>
        <p:spPr bwMode="auto">
          <a:xfrm>
            <a:off x="5580063" y="3284538"/>
            <a:ext cx="1871663" cy="366713"/>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集成和测试阶段</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275513" name="Text Box 57"/>
          <p:cNvSpPr txBox="1">
            <a:spLocks noChangeArrowheads="1"/>
          </p:cNvSpPr>
          <p:nvPr/>
        </p:nvSpPr>
        <p:spPr bwMode="auto">
          <a:xfrm>
            <a:off x="5435600" y="3860800"/>
            <a:ext cx="1655763" cy="366713"/>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编码阶段</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275514" name="Text Box 58"/>
          <p:cNvSpPr txBox="1">
            <a:spLocks noChangeArrowheads="1"/>
          </p:cNvSpPr>
          <p:nvPr/>
        </p:nvSpPr>
        <p:spPr bwMode="auto">
          <a:xfrm>
            <a:off x="5364163" y="4437063"/>
            <a:ext cx="2376488" cy="366713"/>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面向对象设计阶段</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275515" name="Text Box 59"/>
          <p:cNvSpPr txBox="1">
            <a:spLocks noChangeArrowheads="1"/>
          </p:cNvSpPr>
          <p:nvPr/>
        </p:nvSpPr>
        <p:spPr bwMode="auto">
          <a:xfrm>
            <a:off x="5219700" y="5084763"/>
            <a:ext cx="2520950" cy="366713"/>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面向对象分析阶段</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275516" name="Text Box 60"/>
          <p:cNvSpPr txBox="1">
            <a:spLocks noChangeArrowheads="1"/>
          </p:cNvSpPr>
          <p:nvPr/>
        </p:nvSpPr>
        <p:spPr bwMode="auto">
          <a:xfrm>
            <a:off x="5219700" y="5734050"/>
            <a:ext cx="1655763" cy="366713"/>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需求阶段</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275517" name="Text Box 61"/>
          <p:cNvSpPr txBox="1">
            <a:spLocks noChangeArrowheads="1"/>
          </p:cNvSpPr>
          <p:nvPr/>
        </p:nvSpPr>
        <p:spPr bwMode="auto">
          <a:xfrm>
            <a:off x="2268538" y="1700213"/>
            <a:ext cx="1150938" cy="366713"/>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维护期</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1776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89796" name="Rectangle 4"/>
          <p:cNvSpPr>
            <a:spLocks noGrp="1" noChangeArrowheads="1"/>
          </p:cNvSpPr>
          <p:nvPr>
            <p:ph idx="1"/>
          </p:nvPr>
        </p:nvSpPr>
        <p:spPr>
          <a:xfrm>
            <a:off x="457200" y="1341438"/>
            <a:ext cx="82296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注意事项</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  </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为避免使用喷泉模型开发软件时开发过程过于无序，应该把一个线形过程作为总目标</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面向对象范型本身要求经常对开发活动进行迭代或求精</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289797" name="Rectangle 5"/>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喷泉模型</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89798" name="Line 6"/>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1878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51234" name="Rectangle 2"/>
          <p:cNvSpPr>
            <a:spLocks noGrp="1" noChangeArrowheads="1"/>
          </p:cNvSpPr>
          <p:nvPr>
            <p:ph idx="1"/>
          </p:nvPr>
        </p:nvSpPr>
        <p:spPr>
          <a:xfrm>
            <a:off x="457200" y="1341438"/>
            <a:ext cx="8507413" cy="4824413"/>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What is RUP</a:t>
            </a:r>
            <a:endPar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80000"/>
              </a:lnSpc>
              <a:spcBef>
                <a:spcPct val="20000"/>
              </a:spcBef>
              <a:spcAft>
                <a:spcPct val="10000"/>
              </a:spcAft>
              <a:buClr>
                <a:schemeClr val="accent2"/>
              </a:buClr>
              <a:buSzPct val="70000"/>
              <a:buFont typeface="Wingdings" panose="05000000000000000000" pitchFamily="2" charset="2"/>
              <a:buChar char="n"/>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rPr>
              <a:t>Process Framework and a detailed </a:t>
            </a:r>
            <a:r>
              <a:rPr kumimoji="0" lang="en-US" altLang="zh-CN" sz="2400" b="0" i="0" u="none" strike="noStrike" kern="0" cap="none" spc="0" normalizeH="0" baseline="0" noProof="0" smtClean="0">
                <a:ln>
                  <a:noFill/>
                </a:ln>
                <a:solidFill>
                  <a:srgbClr val="FF3300"/>
                </a:solidFill>
                <a:effectLst>
                  <a:outerShdw blurRad="38100" dist="38100" dir="2700000" algn="tl">
                    <a:srgbClr val="000000"/>
                  </a:outerShdw>
                </a:effectLst>
                <a:uLnTx/>
                <a:uFillTx/>
                <a:latin typeface="Arial" panose="020B0604020202020204" pitchFamily="34" charset="0"/>
                <a:ea typeface="+mn-ea"/>
              </a:rPr>
              <a:t>prescriptive</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rPr>
              <a:t> process model</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endParaRPr>
          </a:p>
          <a:p>
            <a:pPr marL="1143000" marR="0" lvl="2" indent="-228600" algn="l" defTabSz="914400" rtl="0" eaLnBrk="1" fontAlgn="base" latinLnBrk="0" hangingPunct="1">
              <a:lnSpc>
                <a:spcPct val="80000"/>
              </a:lnSpc>
              <a:spcBef>
                <a:spcPct val="20000"/>
              </a:spcBef>
              <a:spcAft>
                <a:spcPct val="10000"/>
              </a:spcAft>
              <a:buClr>
                <a:schemeClr val="tx2"/>
              </a:buClr>
              <a:buSzPct val="70000"/>
              <a:buFont typeface="Wingdings" panose="05000000000000000000" pitchFamily="2" charset="2"/>
              <a:buChar char="n"/>
              <a:defRPr/>
            </a:pPr>
            <a:r>
              <a:rPr kumimoji="0" lang="en-US" altLang="zh-CN"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rPr>
              <a:t>Meta Process / Must customize</a:t>
            </a:r>
            <a:endParaRPr kumimoji="0" lang="en-US" altLang="zh-CN"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endParaRPr>
          </a:p>
          <a:p>
            <a:pPr marL="742950" marR="0" lvl="1" indent="-285750" algn="l" defTabSz="914400" rtl="0" eaLnBrk="1" fontAlgn="base" latinLnBrk="0" hangingPunct="1">
              <a:lnSpc>
                <a:spcPct val="80000"/>
              </a:lnSpc>
              <a:spcBef>
                <a:spcPct val="20000"/>
              </a:spcBef>
              <a:spcAft>
                <a:spcPct val="10000"/>
              </a:spcAft>
              <a:buClr>
                <a:schemeClr val="accent2"/>
              </a:buClr>
              <a:buSzPct val="70000"/>
              <a:buFont typeface="Wingdings" panose="05000000000000000000" pitchFamily="2" charset="2"/>
              <a:buChar char="n"/>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rPr>
              <a:t>Software engineering </a:t>
            </a:r>
            <a:r>
              <a:rPr kumimoji="0" lang="en-US" altLang="zh-CN" sz="2400" b="0" i="0" u="none" strike="noStrike" kern="0" cap="none" spc="0" normalizeH="0" baseline="0" noProof="0" smtClean="0">
                <a:ln>
                  <a:noFill/>
                </a:ln>
                <a:solidFill>
                  <a:srgbClr val="FF3300"/>
                </a:solidFill>
                <a:effectLst>
                  <a:outerShdw blurRad="38100" dist="38100" dir="2700000" algn="tl">
                    <a:srgbClr val="000000"/>
                  </a:outerShdw>
                </a:effectLst>
                <a:uLnTx/>
                <a:uFillTx/>
                <a:latin typeface="Arial" panose="020B0604020202020204" pitchFamily="34" charset="0"/>
                <a:ea typeface="+mn-ea"/>
              </a:rPr>
              <a:t>knowledge base</a:t>
            </a:r>
            <a:endParaRPr kumimoji="0" lang="en-US" altLang="zh-CN" sz="2400" b="0" i="0" u="none" strike="noStrike" kern="0" cap="none" spc="0" normalizeH="0" baseline="0" noProof="0" smtClean="0">
              <a:ln>
                <a:noFill/>
              </a:ln>
              <a:solidFill>
                <a:srgbClr val="FF3300"/>
              </a:solidFill>
              <a:effectLst>
                <a:outerShdw blurRad="38100" dist="38100" dir="2700000" algn="tl">
                  <a:srgbClr val="000000"/>
                </a:outerShdw>
              </a:effectLst>
              <a:uLnTx/>
              <a:uFillTx/>
              <a:latin typeface="Arial" panose="020B0604020202020204" pitchFamily="34" charset="0"/>
              <a:ea typeface="+mn-ea"/>
            </a:endParaRPr>
          </a:p>
          <a:p>
            <a:pPr marL="1143000" marR="0" lvl="2" indent="-228600" algn="l" defTabSz="914400" rtl="0" eaLnBrk="1" fontAlgn="base" latinLnBrk="0" hangingPunct="1">
              <a:lnSpc>
                <a:spcPct val="80000"/>
              </a:lnSpc>
              <a:spcBef>
                <a:spcPct val="20000"/>
              </a:spcBef>
              <a:spcAft>
                <a:spcPct val="10000"/>
              </a:spcAft>
              <a:buClr>
                <a:schemeClr val="tx2"/>
              </a:buClr>
              <a:buSzPct val="70000"/>
              <a:buFont typeface="Wingdings" panose="05000000000000000000" pitchFamily="2" charset="2"/>
              <a:buChar char="n"/>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rPr>
              <a:t>Covers almost all activities of software development</a:t>
            </a: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endParaRPr>
          </a:p>
          <a:p>
            <a:pPr marL="742950" marR="0" lvl="1" indent="-285750" algn="l" defTabSz="914400" rtl="0" eaLnBrk="1" fontAlgn="base" latinLnBrk="0" hangingPunct="1">
              <a:lnSpc>
                <a:spcPct val="80000"/>
              </a:lnSpc>
              <a:spcBef>
                <a:spcPct val="20000"/>
              </a:spcBef>
              <a:spcAft>
                <a:spcPct val="10000"/>
              </a:spcAft>
              <a:buClr>
                <a:schemeClr val="accent2"/>
              </a:buClr>
              <a:buSzPct val="70000"/>
              <a:buFont typeface="Wingdings" panose="05000000000000000000" pitchFamily="2" charset="2"/>
              <a:buChar char="n"/>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rPr>
              <a:t>Well defined structure for object-oriented design and development</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endParaRPr>
          </a:p>
          <a:p>
            <a:pPr marL="1143000" marR="0" lvl="2" indent="-228600" algn="l" defTabSz="914400" rtl="0" eaLnBrk="1" fontAlgn="base" latinLnBrk="0" hangingPunct="1">
              <a:lnSpc>
                <a:spcPct val="80000"/>
              </a:lnSpc>
              <a:spcBef>
                <a:spcPct val="20000"/>
              </a:spcBef>
              <a:spcAft>
                <a:spcPct val="10000"/>
              </a:spcAft>
              <a:buClr>
                <a:schemeClr val="tx2"/>
              </a:buClr>
              <a:buSzPct val="70000"/>
              <a:buFont typeface="Wingdings" panose="05000000000000000000" pitchFamily="2" charset="2"/>
              <a:buChar char="n"/>
              <a:defRPr/>
            </a:pPr>
            <a:r>
              <a:rPr kumimoji="0" lang="en-US" altLang="zh-CN"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rPr>
              <a:t>Based on OO and UML</a:t>
            </a:r>
            <a:endParaRPr kumimoji="0" lang="en-US" altLang="zh-CN"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10000"/>
              </a:spcAft>
              <a:buClr>
                <a:schemeClr val="accent2"/>
              </a:buClr>
              <a:buSzPct val="70000"/>
              <a:buFont typeface="Wingdings" panose="05000000000000000000" pitchFamily="2" charset="2"/>
              <a:buChar char="n"/>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rPr>
              <a:t>Like a software product, the Rational Unified Process is designed and documented using the Unified Modeling Language (UML)</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endParaRPr>
          </a:p>
          <a:p>
            <a:pPr marL="1143000" marR="0" lvl="2" indent="-228600" algn="l" defTabSz="914400" rtl="0" eaLnBrk="1" fontAlgn="base" latinLnBrk="0" hangingPunct="1">
              <a:lnSpc>
                <a:spcPct val="80000"/>
              </a:lnSpc>
              <a:spcBef>
                <a:spcPct val="20000"/>
              </a:spcBef>
              <a:spcAft>
                <a:spcPct val="10000"/>
              </a:spcAft>
              <a:buClr>
                <a:schemeClr val="tx2"/>
              </a:buClr>
              <a:buSzPct val="70000"/>
              <a:buFont typeface="Wingdings" panose="05000000000000000000" pitchFamily="2" charset="2"/>
              <a:buChar char="n"/>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rPr>
              <a:t>Well documented</a:t>
            </a: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endParaRPr>
          </a:p>
        </p:txBody>
      </p:sp>
      <p:sp>
        <p:nvSpPr>
          <p:cNvPr id="351235" name="Rectangle 3"/>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RUP ( Rational Unified Process)</a:t>
            </a:r>
            <a:endPar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51236"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1981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52258" name="Rectangle 2"/>
          <p:cNvSpPr>
            <a:spLocks noGrp="1" noChangeArrowheads="1"/>
          </p:cNvSpPr>
          <p:nvPr>
            <p:ph idx="1"/>
          </p:nvPr>
        </p:nvSpPr>
        <p:spPr>
          <a:xfrm>
            <a:off x="457200" y="1341438"/>
            <a:ext cx="8507413" cy="5746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 Brief History of RUP</a:t>
            </a:r>
            <a:endPar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352259" name="Rectangle 3"/>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RUP ( Rational Unified Process)</a:t>
            </a:r>
            <a:endPar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52260"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pic>
        <p:nvPicPr>
          <p:cNvPr id="119815" name="Picture 5" descr="genealogy"/>
          <p:cNvPicPr>
            <a:picLocks noChangeAspect="1"/>
          </p:cNvPicPr>
          <p:nvPr/>
        </p:nvPicPr>
        <p:blipFill>
          <a:blip r:embed="rId1">
            <a:clrChange>
              <a:clrFrom>
                <a:srgbClr val="FFFFFF"/>
              </a:clrFrom>
              <a:clrTo>
                <a:srgbClr val="FFFFFF">
                  <a:alpha val="0"/>
                </a:srgbClr>
              </a:clrTo>
            </a:clrChange>
          </a:blip>
          <a:stretch>
            <a:fillRect/>
          </a:stretch>
        </p:blipFill>
        <p:spPr>
          <a:xfrm>
            <a:off x="971550" y="1989138"/>
            <a:ext cx="7334250" cy="4445000"/>
          </a:xfrm>
          <a:prstGeom prst="rect">
            <a:avLst/>
          </a:prstGeom>
          <a:noFill/>
          <a:ln w="9525">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2083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90819" name="Rectangle 3"/>
          <p:cNvSpPr>
            <a:spLocks noGrp="1" noChangeArrowheads="1"/>
          </p:cNvSpPr>
          <p:nvPr>
            <p:ph idx="1"/>
          </p:nvPr>
        </p:nvSpPr>
        <p:spPr>
          <a:xfrm>
            <a:off x="457200" y="1341438"/>
            <a:ext cx="82296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开发经验（最佳实践）</a:t>
            </a:r>
            <a:endPar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迭代式开发 </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sym typeface="Wingdings" panose="05000000000000000000" pitchFamily="2" charset="2"/>
              </a:rPr>
              <a:t> </a:t>
            </a: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sym typeface="Wingdings" panose="05000000000000000000" pitchFamily="2" charset="2"/>
              </a:rPr>
              <a:t>容纳需求变更</a:t>
            </a: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sym typeface="Wingdings" panose="05000000000000000000" pitchFamily="2" charset="2"/>
              </a:rPr>
              <a:t>/</a:t>
            </a: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sym typeface="Wingdings" panose="05000000000000000000" pitchFamily="2" charset="2"/>
              </a:rPr>
              <a:t>减少风险</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管理需求 </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sym typeface="Wingdings" panose="05000000000000000000" pitchFamily="2" charset="2"/>
              </a:rPr>
              <a:t> </a:t>
            </a: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sym typeface="Wingdings" panose="05000000000000000000" pitchFamily="2" charset="2"/>
              </a:rPr>
              <a:t>使用用例和脚本</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使用基于构件的体系结构</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可视化建模</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验证软件质量 </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sym typeface="Wingdings" panose="05000000000000000000" pitchFamily="2" charset="2"/>
              </a:rPr>
              <a:t> </a:t>
            </a: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sym typeface="Wingdings" panose="05000000000000000000" pitchFamily="2" charset="2"/>
              </a:rPr>
              <a:t>质量评估内建在贯穿于整个开                               发过程的、由全体成员参与的所有活动中</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控制软件变更</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290820" name="Rectangle 4"/>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RUP ( Rational Unified Process)</a:t>
            </a:r>
            <a:endPar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90821"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3481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43364" name="Rectangle 4"/>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第一章内容概要</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143365" name="Rectangle 5"/>
          <p:cNvSpPr>
            <a:spLocks noChangeArrowheads="1"/>
          </p:cNvSpPr>
          <p:nvPr/>
        </p:nvSpPr>
        <p:spPr bwMode="auto">
          <a:xfrm>
            <a:off x="468313" y="1196975"/>
            <a:ext cx="8229600" cy="4895850"/>
          </a:xfrm>
          <a:prstGeom prst="rect">
            <a:avLst/>
          </a:prstGeom>
          <a:noFill/>
          <a:ln w="9525">
            <a:noFill/>
            <a:miter lim="800000"/>
          </a:ln>
          <a:effectLst/>
        </p:spPr>
        <p:txBody>
          <a:bodyPr/>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软件和软件危机</a:t>
            </a:r>
            <a:endParaRPr kumimoji="0" lang="zh-CN" altLang="en-US"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软件工程</a:t>
            </a:r>
            <a:endPar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何谓软件工程</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软件工程的基本原理</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软件工程方法学</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软件工程涉及的人员角色</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软件工程与其他学科的关系</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软件生命周期</a:t>
            </a:r>
            <a:endPar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软件开发团队的成员</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软件过程</a:t>
            </a:r>
            <a:endPar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None/>
              <a:defRPr/>
            </a:pPr>
            <a:endParaRPr kumimoji="0" lang="en-US" altLang="zh-CN"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143366" name="Line 6"/>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43367" name="Rectangle 7"/>
          <p:cNvSpPr>
            <a:spLocks noChangeArrowheads="1"/>
          </p:cNvSpPr>
          <p:nvPr/>
        </p:nvSpPr>
        <p:spPr bwMode="auto">
          <a:xfrm>
            <a:off x="0" y="1268413"/>
            <a:ext cx="414338" cy="366713"/>
          </a:xfrm>
          <a:prstGeom prst="rect">
            <a:avLst/>
          </a:prstGeom>
          <a:noFill/>
          <a:ln w="9525" algn="ctr">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endParaRPr kumimoji="0" lang="en-US" altLang="zh-CN"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2185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53283" name="Rectangle 3"/>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最佳实践详解</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53284"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3286" name="Rectangle 6" descr="Rectangle: Click to edit Master text styles&#10;Second level&#10;Third level&#10;Fourth level&#10;Fifth level"/>
          <p:cNvSpPr>
            <a:spLocks noGrp="1" noChangeArrowheads="1"/>
          </p:cNvSpPr>
          <p:nvPr>
            <p:ph idx="1"/>
          </p:nvPr>
        </p:nvSpPr>
        <p:spPr>
          <a:xfrm>
            <a:off x="250825" y="1430338"/>
            <a:ext cx="8634413" cy="990600"/>
          </a:xfrm>
        </p:spPr>
        <p:txBody>
          <a:bodyPr vert="horz" wrap="square" lIns="86173" tIns="43087" rIns="86173" bIns="43087" numCol="1" anchor="t" anchorCtr="0" compatLnSpc="1"/>
          <a:lstStyle/>
          <a:p>
            <a:pPr marL="0" marR="0" lvl="0" indent="0" algn="ctr"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Describes the effective implementation of key </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Best Practices</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 </a:t>
            </a:r>
            <a:endPar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grpSp>
        <p:nvGrpSpPr>
          <p:cNvPr id="121863" name="Group 7"/>
          <p:cNvGrpSpPr/>
          <p:nvPr/>
        </p:nvGrpSpPr>
        <p:grpSpPr>
          <a:xfrm>
            <a:off x="1000125" y="2798763"/>
            <a:ext cx="6886575" cy="3160712"/>
            <a:chOff x="717" y="1609"/>
            <a:chExt cx="4338" cy="1991"/>
          </a:xfrm>
        </p:grpSpPr>
        <p:sp>
          <p:nvSpPr>
            <p:cNvPr id="353288" name="Rectangle 8"/>
            <p:cNvSpPr>
              <a:spLocks noChangeAspect="1" noChangeArrowheads="1"/>
            </p:cNvSpPr>
            <p:nvPr/>
          </p:nvSpPr>
          <p:spPr bwMode="ltGray">
            <a:xfrm>
              <a:off x="768" y="3102"/>
              <a:ext cx="4287" cy="498"/>
            </a:xfrm>
            <a:prstGeom prst="rect">
              <a:avLst/>
            </a:prstGeom>
            <a:gradFill rotWithShape="0">
              <a:gsLst>
                <a:gs pos="0">
                  <a:srgbClr val="FF66CC"/>
                </a:gs>
                <a:gs pos="100000">
                  <a:srgbClr val="8A0E5E"/>
                </a:gs>
              </a:gsLst>
              <a:path path="shape">
                <a:fillToRect l="50000" t="50000" r="50000" b="50000"/>
              </a:path>
            </a:gradFill>
            <a:ln w="28575">
              <a:noFill/>
              <a:miter lim="800000"/>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21865" name="Text Box 9"/>
            <p:cNvSpPr txBox="1">
              <a:spLocks noChangeAspect="1"/>
            </p:cNvSpPr>
            <p:nvPr/>
          </p:nvSpPr>
          <p:spPr>
            <a:xfrm>
              <a:off x="2312" y="3230"/>
              <a:ext cx="1292" cy="231"/>
            </a:xfrm>
            <a:prstGeom prst="rect">
              <a:avLst/>
            </a:prstGeom>
            <a:noFill/>
            <a:ln w="12700">
              <a:noFill/>
            </a:ln>
          </p:spPr>
          <p:txBody>
            <a:bodyPr>
              <a:spAutoFit/>
            </a:bodyPr>
            <a:p>
              <a:pPr eaLnBrk="0" hangingPunct="0"/>
              <a:r>
                <a:rPr lang="en-US" altLang="zh-CN" dirty="0">
                  <a:solidFill>
                    <a:schemeClr val="folHlink"/>
                  </a:solidFill>
                  <a:latin typeface="Times New Roman" panose="02020603050405020304" pitchFamily="18" charset="0"/>
                </a:rPr>
                <a:t>Control</a:t>
              </a:r>
              <a:r>
                <a:rPr lang="en-US" altLang="zh-CN" dirty="0">
                  <a:solidFill>
                    <a:schemeClr val="bg2"/>
                  </a:solidFill>
                  <a:latin typeface="Times New Roman" panose="02020603050405020304" pitchFamily="18" charset="0"/>
                </a:rPr>
                <a:t> </a:t>
              </a:r>
              <a:r>
                <a:rPr lang="en-US" altLang="zh-CN" dirty="0">
                  <a:solidFill>
                    <a:schemeClr val="folHlink"/>
                  </a:solidFill>
                  <a:latin typeface="Times New Roman" panose="02020603050405020304" pitchFamily="18" charset="0"/>
                </a:rPr>
                <a:t>Changes</a:t>
              </a:r>
              <a:endParaRPr lang="en-US" altLang="zh-CN" dirty="0">
                <a:solidFill>
                  <a:schemeClr val="folHlink"/>
                </a:solidFill>
                <a:latin typeface="Times New Roman" panose="02020603050405020304" pitchFamily="18" charset="0"/>
              </a:endParaRPr>
            </a:p>
          </p:txBody>
        </p:sp>
        <p:grpSp>
          <p:nvGrpSpPr>
            <p:cNvPr id="121866" name="Group 10"/>
            <p:cNvGrpSpPr/>
            <p:nvPr/>
          </p:nvGrpSpPr>
          <p:grpSpPr>
            <a:xfrm>
              <a:off x="774" y="1609"/>
              <a:ext cx="4278" cy="474"/>
              <a:chOff x="618" y="1317"/>
              <a:chExt cx="4278" cy="474"/>
            </a:xfrm>
          </p:grpSpPr>
          <p:sp>
            <p:nvSpPr>
              <p:cNvPr id="121875" name="Rectangle 11"/>
              <p:cNvSpPr>
                <a:spLocks noChangeAspect="1"/>
              </p:cNvSpPr>
              <p:nvPr/>
            </p:nvSpPr>
            <p:spPr>
              <a:xfrm>
                <a:off x="618" y="1317"/>
                <a:ext cx="4278" cy="474"/>
              </a:xfrm>
              <a:prstGeom prst="rect">
                <a:avLst/>
              </a:prstGeom>
              <a:gradFill rotWithShape="0">
                <a:gsLst>
                  <a:gs pos="0">
                    <a:srgbClr val="FF66CC"/>
                  </a:gs>
                  <a:gs pos="100000">
                    <a:srgbClr val="8A0E5E"/>
                  </a:gs>
                </a:gsLst>
                <a:path path="shape">
                  <a:fillToRect l="50000" t="50000" r="50000" b="50000"/>
                </a:path>
                <a:tileRect/>
              </a:gradFill>
              <a:ln w="28575">
                <a:noFill/>
              </a:ln>
            </p:spPr>
            <p:txBody>
              <a:bodyPr wrap="none" anchor="ctr" anchorCtr="0"/>
              <a:p>
                <a:pPr algn="ctr" eaLnBrk="0" hangingPunct="0"/>
                <a:endParaRPr lang="zh-CN" altLang="zh-CN" sz="1000" dirty="0">
                  <a:solidFill>
                    <a:schemeClr val="bg2"/>
                  </a:solidFill>
                  <a:latin typeface="Times New Roman" panose="02020603050405020304" pitchFamily="18" charset="0"/>
                </a:endParaRPr>
              </a:p>
            </p:txBody>
          </p:sp>
          <p:sp>
            <p:nvSpPr>
              <p:cNvPr id="121876" name="Text Box 12"/>
              <p:cNvSpPr txBox="1">
                <a:spLocks noChangeAspect="1"/>
              </p:cNvSpPr>
              <p:nvPr/>
            </p:nvSpPr>
            <p:spPr>
              <a:xfrm>
                <a:off x="2033" y="1453"/>
                <a:ext cx="1487" cy="214"/>
              </a:xfrm>
              <a:prstGeom prst="rect">
                <a:avLst/>
              </a:prstGeom>
              <a:noFill/>
              <a:ln w="12700">
                <a:noFill/>
              </a:ln>
            </p:spPr>
            <p:txBody>
              <a:bodyPr wrap="none" anchor="ctr" anchorCtr="0"/>
              <a:p>
                <a:pPr algn="ctr" eaLnBrk="0" hangingPunct="0"/>
                <a:r>
                  <a:rPr lang="en-US" altLang="zh-CN" dirty="0">
                    <a:solidFill>
                      <a:schemeClr val="folHlink"/>
                    </a:solidFill>
                    <a:latin typeface="Times New Roman" panose="02020603050405020304" pitchFamily="18" charset="0"/>
                  </a:rPr>
                  <a:t>Manage</a:t>
                </a:r>
                <a:r>
                  <a:rPr lang="en-US" altLang="zh-CN" dirty="0">
                    <a:solidFill>
                      <a:srgbClr val="000000"/>
                    </a:solidFill>
                    <a:latin typeface="Times New Roman" panose="02020603050405020304" pitchFamily="18" charset="0"/>
                  </a:rPr>
                  <a:t> </a:t>
                </a:r>
                <a:r>
                  <a:rPr lang="en-US" altLang="zh-CN" dirty="0">
                    <a:solidFill>
                      <a:schemeClr val="folHlink"/>
                    </a:solidFill>
                    <a:latin typeface="Times New Roman" panose="02020603050405020304" pitchFamily="18" charset="0"/>
                  </a:rPr>
                  <a:t>Requirements</a:t>
                </a:r>
                <a:endParaRPr lang="en-US" altLang="zh-CN" dirty="0">
                  <a:solidFill>
                    <a:schemeClr val="folHlink"/>
                  </a:solidFill>
                  <a:latin typeface="Times New Roman" panose="02020603050405020304" pitchFamily="18" charset="0"/>
                </a:endParaRPr>
              </a:p>
            </p:txBody>
          </p:sp>
        </p:grpSp>
        <p:sp>
          <p:nvSpPr>
            <p:cNvPr id="121867" name="Rectangle 13"/>
            <p:cNvSpPr>
              <a:spLocks noChangeAspect="1"/>
            </p:cNvSpPr>
            <p:nvPr/>
          </p:nvSpPr>
          <p:spPr>
            <a:xfrm>
              <a:off x="4020" y="2122"/>
              <a:ext cx="1035" cy="951"/>
            </a:xfrm>
            <a:prstGeom prst="rect">
              <a:avLst/>
            </a:prstGeom>
            <a:gradFill rotWithShape="0">
              <a:gsLst>
                <a:gs pos="0">
                  <a:srgbClr val="FF66CC"/>
                </a:gs>
                <a:gs pos="100000">
                  <a:srgbClr val="8A0E5E"/>
                </a:gs>
              </a:gsLst>
              <a:path path="shape">
                <a:fillToRect l="50000" t="50000" r="50000" b="50000"/>
              </a:path>
              <a:tileRect/>
            </a:gradFill>
            <a:ln w="28575">
              <a:noFill/>
            </a:ln>
          </p:spPr>
          <p:txBody>
            <a:bodyPr wrap="none" anchor="ctr" anchorCtr="0"/>
            <a:p>
              <a:pPr algn="ctr" eaLnBrk="0" hangingPunct="0"/>
              <a:endParaRPr lang="zh-CN" altLang="zh-CN" b="0" dirty="0">
                <a:solidFill>
                  <a:schemeClr val="bg2"/>
                </a:solidFill>
                <a:latin typeface="Times New Roman" panose="02020603050405020304" pitchFamily="18" charset="0"/>
              </a:endParaRPr>
            </a:p>
          </p:txBody>
        </p:sp>
        <p:sp>
          <p:nvSpPr>
            <p:cNvPr id="121868" name="Text Box 14"/>
            <p:cNvSpPr txBox="1">
              <a:spLocks noChangeAspect="1"/>
            </p:cNvSpPr>
            <p:nvPr/>
          </p:nvSpPr>
          <p:spPr>
            <a:xfrm>
              <a:off x="4052" y="2298"/>
              <a:ext cx="956" cy="577"/>
            </a:xfrm>
            <a:prstGeom prst="rect">
              <a:avLst/>
            </a:prstGeom>
            <a:noFill/>
            <a:ln w="12700">
              <a:noFill/>
            </a:ln>
          </p:spPr>
          <p:txBody>
            <a:bodyPr wrap="none">
              <a:spAutoFit/>
            </a:bodyPr>
            <a:p>
              <a:pPr algn="ctr" eaLnBrk="0" hangingPunct="0"/>
              <a:r>
                <a:rPr lang="en-US" altLang="zh-CN" dirty="0">
                  <a:solidFill>
                    <a:schemeClr val="folHlink"/>
                  </a:solidFill>
                  <a:latin typeface="Times New Roman" panose="02020603050405020304" pitchFamily="18" charset="0"/>
                </a:rPr>
                <a:t>Use</a:t>
              </a:r>
              <a:r>
                <a:rPr lang="en-US" altLang="zh-CN" dirty="0">
                  <a:solidFill>
                    <a:schemeClr val="bg2"/>
                  </a:solidFill>
                  <a:latin typeface="Times New Roman" panose="02020603050405020304" pitchFamily="18" charset="0"/>
                </a:rPr>
                <a:t> </a:t>
              </a:r>
              <a:endParaRPr lang="en-US" altLang="zh-CN" dirty="0">
                <a:solidFill>
                  <a:schemeClr val="bg2"/>
                </a:solidFill>
                <a:latin typeface="Times New Roman" panose="02020603050405020304" pitchFamily="18" charset="0"/>
              </a:endParaRPr>
            </a:p>
            <a:p>
              <a:pPr algn="ctr" eaLnBrk="0" hangingPunct="0"/>
              <a:r>
                <a:rPr lang="en-US" altLang="zh-CN" dirty="0">
                  <a:solidFill>
                    <a:schemeClr val="folHlink"/>
                  </a:solidFill>
                  <a:latin typeface="Times New Roman" panose="02020603050405020304" pitchFamily="18" charset="0"/>
                </a:rPr>
                <a:t>Component</a:t>
              </a:r>
              <a:br>
                <a:rPr lang="en-US" altLang="zh-CN" dirty="0">
                  <a:solidFill>
                    <a:schemeClr val="bg2"/>
                  </a:solidFill>
                  <a:latin typeface="Times New Roman" panose="02020603050405020304" pitchFamily="18" charset="0"/>
                </a:rPr>
              </a:br>
              <a:r>
                <a:rPr lang="en-US" altLang="zh-CN" dirty="0">
                  <a:solidFill>
                    <a:schemeClr val="folHlink"/>
                  </a:solidFill>
                  <a:latin typeface="Times New Roman" panose="02020603050405020304" pitchFamily="18" charset="0"/>
                </a:rPr>
                <a:t>Architectures</a:t>
              </a:r>
              <a:endParaRPr lang="en-US" altLang="zh-CN" dirty="0">
                <a:solidFill>
                  <a:schemeClr val="folHlink"/>
                </a:solidFill>
                <a:latin typeface="Times New Roman" panose="02020603050405020304" pitchFamily="18" charset="0"/>
              </a:endParaRPr>
            </a:p>
          </p:txBody>
        </p:sp>
        <p:sp>
          <p:nvSpPr>
            <p:cNvPr id="121869" name="Rectangle 15"/>
            <p:cNvSpPr>
              <a:spLocks noChangeAspect="1"/>
            </p:cNvSpPr>
            <p:nvPr/>
          </p:nvSpPr>
          <p:spPr>
            <a:xfrm>
              <a:off x="764" y="2122"/>
              <a:ext cx="1035" cy="951"/>
            </a:xfrm>
            <a:prstGeom prst="rect">
              <a:avLst/>
            </a:prstGeom>
            <a:gradFill rotWithShape="0">
              <a:gsLst>
                <a:gs pos="0">
                  <a:srgbClr val="FF66CC"/>
                </a:gs>
                <a:gs pos="100000">
                  <a:srgbClr val="8A0E5E"/>
                </a:gs>
              </a:gsLst>
              <a:path path="shape">
                <a:fillToRect l="50000" t="50000" r="50000" b="50000"/>
              </a:path>
              <a:tileRect/>
            </a:gradFill>
            <a:ln w="28575">
              <a:noFill/>
            </a:ln>
          </p:spPr>
          <p:txBody>
            <a:bodyPr wrap="none" anchor="ctr" anchorCtr="0"/>
            <a:p>
              <a:pPr algn="ctr" eaLnBrk="0" hangingPunct="0"/>
              <a:endParaRPr lang="zh-CN" altLang="zh-CN" b="0" dirty="0">
                <a:solidFill>
                  <a:schemeClr val="bg2"/>
                </a:solidFill>
                <a:latin typeface="Times New Roman" panose="02020603050405020304" pitchFamily="18" charset="0"/>
              </a:endParaRPr>
            </a:p>
          </p:txBody>
        </p:sp>
        <p:sp>
          <p:nvSpPr>
            <p:cNvPr id="353296" name="Text Box 16"/>
            <p:cNvSpPr txBox="1">
              <a:spLocks noChangeAspect="1" noChangeArrowheads="1"/>
            </p:cNvSpPr>
            <p:nvPr/>
          </p:nvSpPr>
          <p:spPr bwMode="auto">
            <a:xfrm>
              <a:off x="717" y="2326"/>
              <a:ext cx="1110" cy="596"/>
            </a:xfrm>
            <a:prstGeom prst="rect">
              <a:avLst/>
            </a:prstGeom>
            <a:noFill/>
            <a:ln w="12700">
              <a:noFill/>
              <a:miter lim="800000"/>
              <a:headEnd type="none" w="sm" len="sm"/>
              <a:tailEnd type="none" w="sm" len="sm"/>
            </a:ln>
            <a:effectLst/>
          </p:spPr>
          <p:txBody>
            <a:bodyPr wrap="none">
              <a:spAutoFit/>
            </a:bodyPr>
            <a:lstStyle/>
            <a:p>
              <a:pPr marR="0" algn="ctr" defTabSz="914400" eaLnBrk="0" hangingPunct="0">
                <a:buClrTx/>
                <a:buSzTx/>
                <a:buFontTx/>
                <a:buNone/>
                <a:defRPr/>
              </a:pPr>
              <a:r>
                <a:rPr kumimoji="0" lang="en-US" altLang="zh-CN" sz="2800" kern="1200" cap="none" spc="0" normalizeH="0" baseline="0" noProof="0">
                  <a:solidFill>
                    <a:schemeClr val="bg1"/>
                  </a:solidFill>
                  <a:effectDag name="">
                    <a:cont type="tree" name="">
                      <a:effect ref="fillLine"/>
                      <a:outerShdw dist="38100" dir="13500000" algn="br">
                        <a:srgbClr val="4C7FE5"/>
                      </a:outerShdw>
                    </a:cont>
                    <a:cont type="tree" name="">
                      <a:effect ref="fillLine"/>
                      <a:outerShdw dist="38100" dir="2700000" algn="tl">
                        <a:srgbClr val="001E5B"/>
                      </a:outerShdw>
                    </a:cont>
                    <a:effect ref="fillLine"/>
                  </a:effectDag>
                  <a:latin typeface="Times New Roman" panose="02020603050405020304" pitchFamily="18" charset="0"/>
                  <a:ea typeface="宋体" panose="02010600030101010101" pitchFamily="2" charset="-122"/>
                  <a:cs typeface="+mn-cs"/>
                </a:rPr>
                <a:t>Develop</a:t>
              </a:r>
              <a:endParaRPr kumimoji="0" lang="en-US" altLang="zh-CN" sz="2800" kern="1200" cap="none" spc="0" normalizeH="0" baseline="0" noProof="0">
                <a:solidFill>
                  <a:schemeClr val="bg1"/>
                </a:solidFill>
                <a:effectDag name="">
                  <a:cont type="tree" name="">
                    <a:effect ref="fillLine"/>
                    <a:outerShdw dist="38100" dir="13500000" algn="br">
                      <a:srgbClr val="4C7FE5"/>
                    </a:outerShdw>
                  </a:cont>
                  <a:cont type="tree" name="">
                    <a:effect ref="fillLine"/>
                    <a:outerShdw dist="38100" dir="2700000" algn="tl">
                      <a:srgbClr val="001E5B"/>
                    </a:outerShdw>
                  </a:cont>
                  <a:effect ref="fillLine"/>
                </a:effectDag>
                <a:latin typeface="Times New Roman" panose="02020603050405020304" pitchFamily="18" charset="0"/>
                <a:ea typeface="宋体" panose="02010600030101010101" pitchFamily="2" charset="-122"/>
                <a:cs typeface="+mn-cs"/>
              </a:endParaRPr>
            </a:p>
            <a:p>
              <a:pPr marR="0" algn="ctr" defTabSz="914400" eaLnBrk="0" hangingPunct="0">
                <a:buClrTx/>
                <a:buSzTx/>
                <a:buFontTx/>
                <a:buNone/>
                <a:defRPr/>
              </a:pPr>
              <a:r>
                <a:rPr kumimoji="0" lang="en-US" altLang="zh-CN" sz="2800" kern="1200" cap="none" spc="0" normalizeH="0" baseline="0" noProof="0">
                  <a:solidFill>
                    <a:schemeClr val="bg1"/>
                  </a:solidFill>
                  <a:effectDag name="">
                    <a:cont type="tree" name="">
                      <a:effect ref="fillLine"/>
                      <a:outerShdw dist="38100" dir="13500000" algn="br">
                        <a:srgbClr val="4C7FE5"/>
                      </a:outerShdw>
                    </a:cont>
                    <a:cont type="tree" name="">
                      <a:effect ref="fillLine"/>
                      <a:outerShdw dist="38100" dir="2700000" algn="tl">
                        <a:srgbClr val="001E5B"/>
                      </a:outerShdw>
                    </a:cont>
                    <a:effect ref="fillLine"/>
                  </a:effectDag>
                  <a:latin typeface="Times New Roman" panose="02020603050405020304" pitchFamily="18" charset="0"/>
                  <a:ea typeface="宋体" panose="02010600030101010101" pitchFamily="2" charset="-122"/>
                  <a:cs typeface="+mn-cs"/>
                </a:rPr>
                <a:t>Iteratively</a:t>
              </a:r>
              <a:endParaRPr kumimoji="0" lang="en-US" altLang="zh-CN" sz="2800" kern="1200" cap="none" spc="0" normalizeH="0" baseline="0" noProof="0">
                <a:solidFill>
                  <a:schemeClr val="bg1"/>
                </a:solidFill>
                <a:effectDag name="">
                  <a:cont type="tree" name="">
                    <a:effect ref="fillLine"/>
                    <a:outerShdw dist="38100" dir="13500000" algn="br">
                      <a:srgbClr val="4C7FE5"/>
                    </a:outerShdw>
                  </a:cont>
                  <a:cont type="tree" name="">
                    <a:effect ref="fillLine"/>
                    <a:outerShdw dist="38100" dir="2700000" algn="tl">
                      <a:srgbClr val="001E5B"/>
                    </a:outerShdw>
                  </a:cont>
                  <a:effect ref="fillLine"/>
                </a:effectDag>
                <a:latin typeface="Times New Roman" panose="02020603050405020304" pitchFamily="18" charset="0"/>
                <a:ea typeface="宋体" panose="02010600030101010101" pitchFamily="2" charset="-122"/>
                <a:cs typeface="+mn-cs"/>
              </a:endParaRPr>
            </a:p>
          </p:txBody>
        </p:sp>
        <p:sp>
          <p:nvSpPr>
            <p:cNvPr id="121871" name="Rectangle 17"/>
            <p:cNvSpPr>
              <a:spLocks noChangeAspect="1"/>
            </p:cNvSpPr>
            <p:nvPr/>
          </p:nvSpPr>
          <p:spPr>
            <a:xfrm>
              <a:off x="1852" y="2122"/>
              <a:ext cx="1035" cy="951"/>
            </a:xfrm>
            <a:prstGeom prst="rect">
              <a:avLst/>
            </a:prstGeom>
            <a:gradFill rotWithShape="0">
              <a:gsLst>
                <a:gs pos="0">
                  <a:srgbClr val="FF66CC"/>
                </a:gs>
                <a:gs pos="100000">
                  <a:srgbClr val="8A0E5E"/>
                </a:gs>
              </a:gsLst>
              <a:path path="shape">
                <a:fillToRect l="50000" t="50000" r="50000" b="50000"/>
              </a:path>
              <a:tileRect/>
            </a:gradFill>
            <a:ln w="28575">
              <a:noFill/>
            </a:ln>
          </p:spPr>
          <p:txBody>
            <a:bodyPr wrap="none" anchor="ctr" anchorCtr="0"/>
            <a:p>
              <a:pPr algn="ctr" eaLnBrk="0" hangingPunct="0"/>
              <a:endParaRPr lang="zh-CN" altLang="zh-CN" b="0" dirty="0">
                <a:solidFill>
                  <a:schemeClr val="bg2"/>
                </a:solidFill>
                <a:latin typeface="Times New Roman" panose="02020603050405020304" pitchFamily="18" charset="0"/>
              </a:endParaRPr>
            </a:p>
          </p:txBody>
        </p:sp>
        <p:sp>
          <p:nvSpPr>
            <p:cNvPr id="353298" name="Text Box 18"/>
            <p:cNvSpPr txBox="1">
              <a:spLocks noChangeAspect="1" noChangeArrowheads="1"/>
            </p:cNvSpPr>
            <p:nvPr/>
          </p:nvSpPr>
          <p:spPr bwMode="auto">
            <a:xfrm>
              <a:off x="2092" y="2447"/>
              <a:ext cx="508" cy="292"/>
            </a:xfrm>
            <a:prstGeom prst="rect">
              <a:avLst/>
            </a:prstGeom>
            <a:noFill/>
            <a:ln w="12700">
              <a:noFill/>
              <a:miter lim="800000"/>
              <a:headEnd type="none" w="sm" len="sm"/>
              <a:tailEnd type="none" w="sm" len="sm"/>
            </a:ln>
            <a:effectLst/>
          </p:spPr>
          <p:txBody>
            <a:bodyPr wrap="none" anchor="ctr"/>
            <a:lstStyle/>
            <a:p>
              <a:pPr marR="0" algn="ctr" defTabSz="914400" eaLnBrk="0" hangingPunct="0">
                <a:lnSpc>
                  <a:spcPct val="75000"/>
                </a:lnSpc>
                <a:buClrTx/>
                <a:buSzTx/>
                <a:buFontTx/>
                <a:buNone/>
                <a:defRPr/>
              </a:pPr>
              <a:r>
                <a:rPr kumimoji="0" lang="en-US" altLang="zh-CN" kern="1200" cap="none" spc="0" normalizeH="0" baseline="0" noProof="0">
                  <a:solidFill>
                    <a:schemeClr val="folHlink"/>
                  </a:solidFill>
                  <a:latin typeface="Times New Roman" panose="02020603050405020304" pitchFamily="18" charset="0"/>
                  <a:ea typeface="宋体" panose="02010600030101010101" pitchFamily="2" charset="-122"/>
                  <a:cs typeface="+mn-cs"/>
                </a:rPr>
                <a:t>Model</a:t>
              </a:r>
              <a:r>
                <a:rPr kumimoji="0" lang="en-US" altLang="zh-CN" kern="1200" cap="none" spc="0" normalizeH="0" baseline="0" noProof="0">
                  <a:solidFill>
                    <a:schemeClr val="bg1"/>
                  </a:solidFill>
                  <a:effectDag name="">
                    <a:cont type="tree" name="">
                      <a:effect ref="fillLine"/>
                      <a:outerShdw dist="38100" dir="13500000" algn="br">
                        <a:srgbClr val="4C7FE5"/>
                      </a:outerShdw>
                    </a:cont>
                    <a:cont type="tree" name="">
                      <a:effect ref="fillLine"/>
                      <a:outerShdw dist="38100" dir="2700000" algn="tl">
                        <a:srgbClr val="001E5B"/>
                      </a:outerShdw>
                    </a:cont>
                    <a:effect ref="fillLine"/>
                  </a:effectDag>
                  <a:latin typeface="Times New Roman" panose="02020603050405020304" pitchFamily="18" charset="0"/>
                  <a:ea typeface="宋体" panose="02010600030101010101" pitchFamily="2" charset="-122"/>
                  <a:cs typeface="+mn-cs"/>
                </a:rPr>
                <a:t> </a:t>
              </a:r>
              <a:endParaRPr kumimoji="0" lang="en-US" altLang="zh-CN" kern="1200" cap="none" spc="0" normalizeH="0" baseline="0" noProof="0">
                <a:solidFill>
                  <a:schemeClr val="bg1"/>
                </a:solidFill>
                <a:effectDag name="">
                  <a:cont type="tree" name="">
                    <a:effect ref="fillLine"/>
                    <a:outerShdw dist="38100" dir="13500000" algn="br">
                      <a:srgbClr val="4C7FE5"/>
                    </a:outerShdw>
                  </a:cont>
                  <a:cont type="tree" name="">
                    <a:effect ref="fillLine"/>
                    <a:outerShdw dist="38100" dir="2700000" algn="tl">
                      <a:srgbClr val="001E5B"/>
                    </a:outerShdw>
                  </a:cont>
                  <a:effect ref="fillLine"/>
                </a:effectDag>
                <a:latin typeface="Times New Roman" panose="02020603050405020304" pitchFamily="18" charset="0"/>
                <a:ea typeface="宋体" panose="02010600030101010101" pitchFamily="2" charset="-122"/>
                <a:cs typeface="+mn-cs"/>
              </a:endParaRPr>
            </a:p>
            <a:p>
              <a:pPr marR="0" algn="ctr" defTabSz="914400" eaLnBrk="0" hangingPunct="0">
                <a:lnSpc>
                  <a:spcPct val="75000"/>
                </a:lnSpc>
                <a:buClrTx/>
                <a:buSzTx/>
                <a:buFontTx/>
                <a:buNone/>
                <a:defRPr/>
              </a:pPr>
              <a:r>
                <a:rPr kumimoji="0" lang="en-US" altLang="zh-CN" kern="1200" cap="none" spc="0" normalizeH="0" baseline="0" noProof="0">
                  <a:solidFill>
                    <a:schemeClr val="folHlink"/>
                  </a:solidFill>
                  <a:latin typeface="Times New Roman" panose="02020603050405020304" pitchFamily="18" charset="0"/>
                  <a:ea typeface="宋体" panose="02010600030101010101" pitchFamily="2" charset="-122"/>
                  <a:cs typeface="+mn-cs"/>
                </a:rPr>
                <a:t>Visually</a:t>
              </a:r>
              <a:r>
                <a:rPr kumimoji="0" lang="en-US" altLang="zh-CN" sz="2000" b="0" kern="1200" cap="none" spc="0" normalizeH="0" baseline="0" noProof="0">
                  <a:solidFill>
                    <a:schemeClr val="bg1"/>
                  </a:solidFill>
                  <a:effectDag name="">
                    <a:cont type="tree" name="">
                      <a:effect ref="fillLine"/>
                      <a:outerShdw dist="38100" dir="13500000" algn="br">
                        <a:srgbClr val="4C7FE5"/>
                      </a:outerShdw>
                    </a:cont>
                    <a:cont type="tree" name="">
                      <a:effect ref="fillLine"/>
                      <a:outerShdw dist="38100" dir="2700000" algn="tl">
                        <a:srgbClr val="001E5B"/>
                      </a:outerShdw>
                    </a:cont>
                    <a:effect ref="fillLine"/>
                  </a:effectDag>
                  <a:latin typeface="Times New Roman" panose="02020603050405020304" pitchFamily="18" charset="0"/>
                  <a:ea typeface="宋体" panose="02010600030101010101" pitchFamily="2" charset="-122"/>
                  <a:cs typeface="+mn-cs"/>
                </a:rPr>
                <a:t> </a:t>
              </a:r>
              <a:endParaRPr kumimoji="0" lang="en-US" altLang="zh-CN" sz="2000" b="0" kern="1200" cap="none" spc="0" normalizeH="0" baseline="0" noProof="0">
                <a:solidFill>
                  <a:schemeClr val="bg1"/>
                </a:solidFill>
                <a:effectDag name="">
                  <a:cont type="tree" name="">
                    <a:effect ref="fillLine"/>
                    <a:outerShdw dist="38100" dir="13500000" algn="br">
                      <a:srgbClr val="4C7FE5"/>
                    </a:outerShdw>
                  </a:cont>
                  <a:cont type="tree" name="">
                    <a:effect ref="fillLine"/>
                    <a:outerShdw dist="38100" dir="2700000" algn="tl">
                      <a:srgbClr val="001E5B"/>
                    </a:outerShdw>
                  </a:cont>
                  <a:effect ref="fillLine"/>
                </a:effectDag>
                <a:latin typeface="Times New Roman" panose="02020603050405020304" pitchFamily="18" charset="0"/>
                <a:ea typeface="宋体" panose="02010600030101010101" pitchFamily="2" charset="-122"/>
                <a:cs typeface="+mn-cs"/>
              </a:endParaRPr>
            </a:p>
          </p:txBody>
        </p:sp>
        <p:sp>
          <p:nvSpPr>
            <p:cNvPr id="121873" name="Rectangle 19"/>
            <p:cNvSpPr>
              <a:spLocks noChangeAspect="1"/>
            </p:cNvSpPr>
            <p:nvPr/>
          </p:nvSpPr>
          <p:spPr>
            <a:xfrm>
              <a:off x="2932" y="2122"/>
              <a:ext cx="1035" cy="951"/>
            </a:xfrm>
            <a:prstGeom prst="rect">
              <a:avLst/>
            </a:prstGeom>
            <a:gradFill rotWithShape="0">
              <a:gsLst>
                <a:gs pos="0">
                  <a:srgbClr val="FF66CC"/>
                </a:gs>
                <a:gs pos="100000">
                  <a:srgbClr val="8A0E5E"/>
                </a:gs>
              </a:gsLst>
              <a:path path="shape">
                <a:fillToRect l="50000" t="50000" r="50000" b="50000"/>
              </a:path>
              <a:tileRect/>
            </a:gradFill>
            <a:ln w="28575">
              <a:noFill/>
            </a:ln>
          </p:spPr>
          <p:txBody>
            <a:bodyPr wrap="none" anchor="ctr" anchorCtr="0"/>
            <a:p>
              <a:pPr algn="ctr" eaLnBrk="0" hangingPunct="0"/>
              <a:endParaRPr lang="zh-CN" altLang="zh-CN" b="0" dirty="0">
                <a:solidFill>
                  <a:schemeClr val="bg2"/>
                </a:solidFill>
                <a:latin typeface="Times New Roman" panose="02020603050405020304" pitchFamily="18" charset="0"/>
              </a:endParaRPr>
            </a:p>
          </p:txBody>
        </p:sp>
        <p:sp>
          <p:nvSpPr>
            <p:cNvPr id="121874" name="Text Box 20"/>
            <p:cNvSpPr txBox="1">
              <a:spLocks noChangeAspect="1"/>
            </p:cNvSpPr>
            <p:nvPr/>
          </p:nvSpPr>
          <p:spPr>
            <a:xfrm>
              <a:off x="3152" y="2401"/>
              <a:ext cx="580" cy="404"/>
            </a:xfrm>
            <a:prstGeom prst="rect">
              <a:avLst/>
            </a:prstGeom>
            <a:noFill/>
            <a:ln w="12700">
              <a:noFill/>
            </a:ln>
          </p:spPr>
          <p:txBody>
            <a:bodyPr wrap="none">
              <a:spAutoFit/>
            </a:bodyPr>
            <a:p>
              <a:pPr algn="ctr" eaLnBrk="0" hangingPunct="0"/>
              <a:r>
                <a:rPr lang="en-US" altLang="zh-CN" dirty="0">
                  <a:solidFill>
                    <a:schemeClr val="folHlink"/>
                  </a:solidFill>
                  <a:latin typeface="Times New Roman" panose="02020603050405020304" pitchFamily="18" charset="0"/>
                </a:rPr>
                <a:t>Verify</a:t>
              </a:r>
              <a:endParaRPr lang="en-US" altLang="zh-CN" dirty="0">
                <a:solidFill>
                  <a:schemeClr val="folHlink"/>
                </a:solidFill>
                <a:latin typeface="Times New Roman" panose="02020603050405020304" pitchFamily="18" charset="0"/>
              </a:endParaRPr>
            </a:p>
            <a:p>
              <a:pPr algn="ctr" eaLnBrk="0" hangingPunct="0"/>
              <a:r>
                <a:rPr lang="en-US" altLang="zh-CN" dirty="0">
                  <a:solidFill>
                    <a:schemeClr val="folHlink"/>
                  </a:solidFill>
                  <a:latin typeface="Times New Roman" panose="02020603050405020304" pitchFamily="18" charset="0"/>
                </a:rPr>
                <a:t>Quality</a:t>
              </a:r>
              <a:endParaRPr lang="en-US" altLang="zh-CN" dirty="0">
                <a:solidFill>
                  <a:schemeClr val="folHlink"/>
                </a:solidFill>
                <a:latin typeface="Times New Roman" panose="02020603050405020304" pitchFamily="18" charset="0"/>
              </a:endParaRPr>
            </a:p>
          </p:txBody>
        </p:sp>
      </p:gr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2288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54306"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1.  Develop Software Iteratively</a:t>
            </a:r>
            <a:endPar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54307" name="Rectangle 3"/>
          <p:cNvSpPr>
            <a:spLocks noGrp="1" noChangeArrowheads="1"/>
          </p:cNvSpPr>
          <p:nvPr>
            <p:ph idx="1"/>
          </p:nvPr>
        </p:nvSpPr>
        <p:spPr>
          <a:xfrm>
            <a:off x="457200" y="1600200"/>
            <a:ext cx="8229600" cy="2692400"/>
          </a:xfrm>
        </p:spPr>
        <p:txBody>
          <a:bodyPr vert="horz" wrap="square" lIns="91440" tIns="45720" rIns="91440" bIns="45720" numCol="1" anchor="t" anchorCtr="0" compatLnSpc="1"/>
          <a:lstStyle/>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An initial design will likely be flawed with respect to its key requirements</a:t>
            </a: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Late-phase discovery of design defects results in costly over-runs and/or project cancellation </a:t>
            </a:r>
            <a:endParaRPr kumimoji="0" lang="en-US" altLang="zh-CN" sz="28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354308" name="Rectangle 4"/>
          <p:cNvSpPr/>
          <p:nvPr/>
        </p:nvSpPr>
        <p:spPr>
          <a:xfrm>
            <a:off x="457200" y="4495800"/>
            <a:ext cx="8418513" cy="828675"/>
          </a:xfrm>
          <a:prstGeom prst="rect">
            <a:avLst/>
          </a:prstGeom>
          <a:noFill/>
          <a:ln w="25400">
            <a:noFill/>
          </a:ln>
        </p:spPr>
        <p:txBody>
          <a:bodyPr lIns="86173" tIns="43087" rIns="86173" bIns="43087">
            <a:spAutoFit/>
          </a:bodyPr>
          <a:p>
            <a:pPr algn="ctr" defTabSz="862330">
              <a:lnSpc>
                <a:spcPct val="87000"/>
              </a:lnSpc>
            </a:pPr>
            <a:r>
              <a:rPr lang="en-US" altLang="zh-CN" sz="2800" i="1" dirty="0">
                <a:solidFill>
                  <a:srgbClr val="CC3399"/>
                </a:solidFill>
                <a:latin typeface="Arial Narrow" panose="020B0606020202030204" pitchFamily="34" charset="0"/>
              </a:rPr>
              <a:t>The time and money spent implementing a faulty design </a:t>
            </a:r>
            <a:endParaRPr lang="en-US" altLang="zh-CN" sz="2800" i="1" dirty="0">
              <a:solidFill>
                <a:srgbClr val="CC3399"/>
              </a:solidFill>
              <a:latin typeface="Arial Narrow" panose="020B0606020202030204" pitchFamily="34" charset="0"/>
            </a:endParaRPr>
          </a:p>
          <a:p>
            <a:pPr algn="ctr" defTabSz="862330">
              <a:lnSpc>
                <a:spcPct val="87000"/>
              </a:lnSpc>
            </a:pPr>
            <a:r>
              <a:rPr lang="en-US" altLang="zh-CN" sz="2800" i="1" dirty="0">
                <a:solidFill>
                  <a:srgbClr val="CC3399"/>
                </a:solidFill>
                <a:latin typeface="Arial Narrow" panose="020B0606020202030204" pitchFamily="34" charset="0"/>
              </a:rPr>
              <a:t>are not recoverable</a:t>
            </a:r>
            <a:endParaRPr lang="en-US" altLang="zh-CN" sz="2800" i="1" dirty="0">
              <a:solidFill>
                <a:srgbClr val="CC339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5000"/>
                                  </p:stCondLst>
                                  <p:childTnLst>
                                    <p:set>
                                      <p:cBhvr>
                                        <p:cTn id="6" dur="1" fill="hold">
                                          <p:stCondLst>
                                            <p:cond delay="0"/>
                                          </p:stCondLst>
                                        </p:cTn>
                                        <p:tgtEl>
                                          <p:spTgt spid="354308"/>
                                        </p:tgtEl>
                                        <p:attrNameLst>
                                          <p:attrName>style.visibility</p:attrName>
                                        </p:attrNameLst>
                                      </p:cBhvr>
                                      <p:to>
                                        <p:strVal val="visible"/>
                                      </p:to>
                                    </p:set>
                                    <p:animEffect transition="in" filter="dissolve">
                                      <p:cBhvr>
                                        <p:cTn id="7" dur="500"/>
                                        <p:tgtEl>
                                          <p:spTgt spid="354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2390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55333" name="Rectangle 5"/>
          <p:cNvSpPr>
            <a:spLocks noGrp="1" noChangeArrowheads="1"/>
          </p:cNvSpPr>
          <p:nvPr>
            <p:ph type="title"/>
          </p:nvPr>
        </p:nvSpPr>
        <p:spPr>
          <a:xfrm>
            <a:off x="611188" y="549275"/>
            <a:ext cx="8283575"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Waterfall Development</a:t>
            </a:r>
            <a:endPar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55334" name="Line 6"/>
          <p:cNvSpPr>
            <a:spLocks noChangeAspect="1" noChangeShapeType="1"/>
          </p:cNvSpPr>
          <p:nvPr/>
        </p:nvSpPr>
        <p:spPr bwMode="auto">
          <a:xfrm>
            <a:off x="700088" y="5576888"/>
            <a:ext cx="8062913" cy="0"/>
          </a:xfrm>
          <a:prstGeom prst="line">
            <a:avLst/>
          </a:prstGeom>
          <a:noFill/>
          <a:ln w="25400">
            <a:solidFill>
              <a:schemeClr val="tx2"/>
            </a:solidFill>
            <a:round/>
            <a:headEnd type="none" w="sm" len="sm"/>
            <a:tailEnd type="stealth" w="lg" len="lg"/>
          </a:ln>
          <a:effectLst/>
        </p:spPr>
        <p:txBody>
          <a:bodyPr wrap="none" lIns="80786" tIns="40392" rIns="80786" bIns="40392">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23910" name="Rectangle 7"/>
          <p:cNvSpPr>
            <a:spLocks noChangeAspect="1"/>
          </p:cNvSpPr>
          <p:nvPr/>
        </p:nvSpPr>
        <p:spPr>
          <a:xfrm>
            <a:off x="3784600" y="5715000"/>
            <a:ext cx="1473200" cy="368300"/>
          </a:xfrm>
          <a:prstGeom prst="rect">
            <a:avLst/>
          </a:prstGeom>
          <a:noFill/>
          <a:ln w="9525">
            <a:noFill/>
          </a:ln>
        </p:spPr>
        <p:txBody>
          <a:bodyPr wrap="none" lIns="80786" tIns="40392" rIns="80786" bIns="40392">
            <a:spAutoFit/>
          </a:bodyPr>
          <a:p>
            <a:pPr defTabSz="850900" eaLnBrk="0" hangingPunct="0">
              <a:lnSpc>
                <a:spcPct val="90000"/>
              </a:lnSpc>
            </a:pPr>
            <a:r>
              <a:rPr lang="en-US" altLang="zh-CN" sz="2100" dirty="0">
                <a:solidFill>
                  <a:schemeClr val="tx2"/>
                </a:solidFill>
                <a:latin typeface="Times New Roman" panose="02020603050405020304" pitchFamily="18" charset="0"/>
              </a:rPr>
              <a:t>T   I   M   E</a:t>
            </a:r>
            <a:endParaRPr lang="en-US" altLang="zh-CN" sz="2100" dirty="0">
              <a:solidFill>
                <a:schemeClr val="tx2"/>
              </a:solidFill>
              <a:latin typeface="Times New Roman" panose="02020603050405020304" pitchFamily="18" charset="0"/>
            </a:endParaRPr>
          </a:p>
        </p:txBody>
      </p:sp>
      <p:grpSp>
        <p:nvGrpSpPr>
          <p:cNvPr id="123911" name="Group 8"/>
          <p:cNvGrpSpPr/>
          <p:nvPr/>
        </p:nvGrpSpPr>
        <p:grpSpPr>
          <a:xfrm>
            <a:off x="685800" y="1981200"/>
            <a:ext cx="7734300" cy="3346450"/>
            <a:chOff x="784" y="1672"/>
            <a:chExt cx="3616" cy="1593"/>
          </a:xfrm>
        </p:grpSpPr>
        <p:sp>
          <p:nvSpPr>
            <p:cNvPr id="123912" name="Rectangle 9"/>
            <p:cNvSpPr>
              <a:spLocks noChangeAspect="1"/>
            </p:cNvSpPr>
            <p:nvPr/>
          </p:nvSpPr>
          <p:spPr>
            <a:xfrm>
              <a:off x="2944" y="2655"/>
              <a:ext cx="720" cy="290"/>
            </a:xfrm>
            <a:prstGeom prst="rect">
              <a:avLst/>
            </a:prstGeom>
            <a:noFill/>
            <a:ln w="12700" cap="flat" cmpd="sng">
              <a:solidFill>
                <a:schemeClr val="tx1"/>
              </a:solidFill>
              <a:prstDash val="solid"/>
              <a:miter/>
              <a:headEnd type="none" w="med" len="med"/>
              <a:tailEnd type="none" w="med" len="med"/>
            </a:ln>
          </p:spPr>
          <p:txBody>
            <a:bodyPr wrap="none" lIns="81209" tIns="40605" rIns="81209" bIns="40605" anchor="ctr" anchorCtr="0"/>
            <a:p>
              <a:pPr algn="ctr" defTabSz="862330">
                <a:lnSpc>
                  <a:spcPct val="87000"/>
                </a:lnSpc>
              </a:pPr>
              <a:r>
                <a:rPr lang="en-US" altLang="zh-CN" dirty="0">
                  <a:latin typeface="Times New Roman" panose="02020603050405020304" pitchFamily="18" charset="0"/>
                </a:rPr>
                <a:t>Subsystem </a:t>
              </a:r>
              <a:endParaRPr lang="en-US" altLang="zh-CN" dirty="0">
                <a:latin typeface="Times New Roman" panose="02020603050405020304" pitchFamily="18" charset="0"/>
              </a:endParaRPr>
            </a:p>
            <a:p>
              <a:pPr algn="ctr" defTabSz="862330">
                <a:lnSpc>
                  <a:spcPct val="87000"/>
                </a:lnSpc>
              </a:pPr>
              <a:r>
                <a:rPr lang="en-US" altLang="zh-CN" dirty="0">
                  <a:latin typeface="Times New Roman" panose="02020603050405020304" pitchFamily="18" charset="0"/>
                </a:rPr>
                <a:t>Testing</a:t>
              </a:r>
              <a:endParaRPr lang="en-US" altLang="zh-CN" dirty="0">
                <a:solidFill>
                  <a:schemeClr val="tx1"/>
                </a:solidFill>
                <a:latin typeface="Times New Roman" panose="02020603050405020304" pitchFamily="18" charset="0"/>
              </a:endParaRPr>
            </a:p>
          </p:txBody>
        </p:sp>
        <p:sp>
          <p:nvSpPr>
            <p:cNvPr id="123913" name="Rectangle 10"/>
            <p:cNvSpPr>
              <a:spLocks noChangeAspect="1"/>
            </p:cNvSpPr>
            <p:nvPr/>
          </p:nvSpPr>
          <p:spPr>
            <a:xfrm>
              <a:off x="3680" y="2985"/>
              <a:ext cx="720" cy="280"/>
            </a:xfrm>
            <a:prstGeom prst="rect">
              <a:avLst/>
            </a:prstGeom>
            <a:noFill/>
            <a:ln w="12700" cap="flat" cmpd="sng">
              <a:solidFill>
                <a:schemeClr val="tx1"/>
              </a:solidFill>
              <a:prstDash val="solid"/>
              <a:miter/>
              <a:headEnd type="none" w="med" len="med"/>
              <a:tailEnd type="none" w="med" len="med"/>
            </a:ln>
          </p:spPr>
          <p:txBody>
            <a:bodyPr wrap="none" lIns="81209" tIns="40605" rIns="81209" bIns="40605" anchor="ctr" anchorCtr="0"/>
            <a:p>
              <a:pPr algn="ctr" defTabSz="862330">
                <a:lnSpc>
                  <a:spcPct val="87000"/>
                </a:lnSpc>
              </a:pPr>
              <a:r>
                <a:rPr lang="en-US" altLang="zh-CN" dirty="0">
                  <a:latin typeface="Times New Roman" panose="02020603050405020304" pitchFamily="18" charset="0"/>
                </a:rPr>
                <a:t>System Testing</a:t>
              </a:r>
              <a:endParaRPr lang="en-US" altLang="zh-CN" dirty="0">
                <a:solidFill>
                  <a:schemeClr val="tx1"/>
                </a:solidFill>
                <a:latin typeface="Times New Roman" panose="02020603050405020304" pitchFamily="18" charset="0"/>
              </a:endParaRPr>
            </a:p>
          </p:txBody>
        </p:sp>
        <p:sp>
          <p:nvSpPr>
            <p:cNvPr id="123914" name="Rectangle 11"/>
            <p:cNvSpPr>
              <a:spLocks noChangeAspect="1"/>
            </p:cNvSpPr>
            <p:nvPr/>
          </p:nvSpPr>
          <p:spPr>
            <a:xfrm>
              <a:off x="2224" y="2313"/>
              <a:ext cx="720" cy="304"/>
            </a:xfrm>
            <a:prstGeom prst="rect">
              <a:avLst/>
            </a:prstGeom>
            <a:noFill/>
            <a:ln w="12700" cap="flat" cmpd="sng">
              <a:solidFill>
                <a:schemeClr val="tx1"/>
              </a:solidFill>
              <a:prstDash val="solid"/>
              <a:miter/>
              <a:headEnd type="none" w="med" len="med"/>
              <a:tailEnd type="none" w="med" len="med"/>
            </a:ln>
          </p:spPr>
          <p:txBody>
            <a:bodyPr wrap="none" lIns="81209" tIns="40605" rIns="81209" bIns="40605" anchor="ctr" anchorCtr="0"/>
            <a:p>
              <a:pPr algn="ctr" defTabSz="862330">
                <a:lnSpc>
                  <a:spcPct val="87000"/>
                </a:lnSpc>
              </a:pPr>
              <a:r>
                <a:rPr lang="en-US" altLang="zh-CN" dirty="0">
                  <a:latin typeface="Times New Roman" panose="02020603050405020304" pitchFamily="18" charset="0"/>
                </a:rPr>
                <a:t>Code &amp; Unit </a:t>
              </a:r>
              <a:endParaRPr lang="en-US" altLang="zh-CN" dirty="0">
                <a:latin typeface="Times New Roman" panose="02020603050405020304" pitchFamily="18" charset="0"/>
              </a:endParaRPr>
            </a:p>
            <a:p>
              <a:pPr algn="ctr" defTabSz="862330">
                <a:lnSpc>
                  <a:spcPct val="87000"/>
                </a:lnSpc>
              </a:pPr>
              <a:r>
                <a:rPr lang="en-US" altLang="zh-CN" dirty="0">
                  <a:latin typeface="Times New Roman" panose="02020603050405020304" pitchFamily="18" charset="0"/>
                </a:rPr>
                <a:t>Testing</a:t>
              </a:r>
              <a:endParaRPr lang="en-US" altLang="zh-CN" dirty="0">
                <a:solidFill>
                  <a:schemeClr val="tx1"/>
                </a:solidFill>
                <a:latin typeface="Times New Roman" panose="02020603050405020304" pitchFamily="18" charset="0"/>
              </a:endParaRPr>
            </a:p>
          </p:txBody>
        </p:sp>
        <p:sp>
          <p:nvSpPr>
            <p:cNvPr id="123915" name="Rectangle 12"/>
            <p:cNvSpPr>
              <a:spLocks noChangeAspect="1"/>
            </p:cNvSpPr>
            <p:nvPr/>
          </p:nvSpPr>
          <p:spPr>
            <a:xfrm>
              <a:off x="1504" y="2001"/>
              <a:ext cx="720" cy="280"/>
            </a:xfrm>
            <a:prstGeom prst="rect">
              <a:avLst/>
            </a:prstGeom>
            <a:noFill/>
            <a:ln w="12700" cap="flat" cmpd="sng">
              <a:solidFill>
                <a:schemeClr val="tx1"/>
              </a:solidFill>
              <a:prstDash val="solid"/>
              <a:miter/>
              <a:headEnd type="none" w="med" len="med"/>
              <a:tailEnd type="none" w="med" len="med"/>
            </a:ln>
          </p:spPr>
          <p:txBody>
            <a:bodyPr wrap="none" lIns="81209" tIns="40605" rIns="81209" bIns="40605" anchor="ctr" anchorCtr="0"/>
            <a:p>
              <a:pPr algn="ctr" defTabSz="862330">
                <a:lnSpc>
                  <a:spcPct val="87000"/>
                </a:lnSpc>
              </a:pPr>
              <a:r>
                <a:rPr lang="en-US" altLang="zh-CN" dirty="0">
                  <a:latin typeface="Times New Roman" panose="02020603050405020304" pitchFamily="18" charset="0"/>
                </a:rPr>
                <a:t>Design</a:t>
              </a:r>
              <a:endParaRPr lang="en-US" altLang="zh-CN" dirty="0">
                <a:solidFill>
                  <a:schemeClr val="tx1"/>
                </a:solidFill>
                <a:latin typeface="Times New Roman" panose="02020603050405020304" pitchFamily="18" charset="0"/>
              </a:endParaRPr>
            </a:p>
          </p:txBody>
        </p:sp>
        <p:sp>
          <p:nvSpPr>
            <p:cNvPr id="123916" name="Rectangle 13"/>
            <p:cNvSpPr>
              <a:spLocks noChangeAspect="1"/>
            </p:cNvSpPr>
            <p:nvPr/>
          </p:nvSpPr>
          <p:spPr>
            <a:xfrm>
              <a:off x="784" y="1672"/>
              <a:ext cx="720" cy="297"/>
            </a:xfrm>
            <a:prstGeom prst="rect">
              <a:avLst/>
            </a:prstGeom>
            <a:noFill/>
            <a:ln w="12700" cap="flat" cmpd="sng">
              <a:solidFill>
                <a:schemeClr val="tx1"/>
              </a:solidFill>
              <a:prstDash val="solid"/>
              <a:miter/>
              <a:headEnd type="none" w="med" len="med"/>
              <a:tailEnd type="none" w="med" len="med"/>
            </a:ln>
          </p:spPr>
          <p:txBody>
            <a:bodyPr wrap="none" lIns="81209" tIns="40605" rIns="81209" bIns="40605" anchor="ctr" anchorCtr="0"/>
            <a:p>
              <a:pPr algn="ctr" defTabSz="862330">
                <a:lnSpc>
                  <a:spcPct val="87000"/>
                </a:lnSpc>
              </a:pPr>
              <a:r>
                <a:rPr lang="en-US" altLang="zh-CN" dirty="0">
                  <a:latin typeface="Times New Roman" panose="02020603050405020304" pitchFamily="18" charset="0"/>
                </a:rPr>
                <a:t>Requirements </a:t>
              </a:r>
              <a:endParaRPr lang="en-US" altLang="zh-CN" dirty="0">
                <a:latin typeface="Times New Roman" panose="02020603050405020304" pitchFamily="18" charset="0"/>
              </a:endParaRPr>
            </a:p>
            <a:p>
              <a:pPr algn="ctr" defTabSz="862330">
                <a:lnSpc>
                  <a:spcPct val="87000"/>
                </a:lnSpc>
              </a:pPr>
              <a:r>
                <a:rPr lang="en-US" altLang="zh-CN" dirty="0">
                  <a:latin typeface="Times New Roman" panose="02020603050405020304" pitchFamily="18" charset="0"/>
                </a:rPr>
                <a:t>Analysis</a:t>
              </a:r>
              <a:endParaRPr lang="en-US" altLang="zh-CN" dirty="0">
                <a:solidFill>
                  <a:schemeClr val="tx1"/>
                </a:solidFill>
                <a:latin typeface="Times New Roman" panose="02020603050405020304" pitchFamily="18" charset="0"/>
              </a:endParaRPr>
            </a:p>
          </p:txBody>
        </p:sp>
        <p:cxnSp>
          <p:nvCxnSpPr>
            <p:cNvPr id="123917" name="AutoShape 14"/>
            <p:cNvCxnSpPr>
              <a:stCxn id="123916" idx="2"/>
              <a:endCxn id="123915" idx="1"/>
            </p:cNvCxnSpPr>
            <p:nvPr/>
          </p:nvCxnSpPr>
          <p:spPr>
            <a:xfrm rot="-5400000" flipH="1">
              <a:off x="1238" y="1875"/>
              <a:ext cx="172" cy="360"/>
            </a:xfrm>
            <a:prstGeom prst="bentConnector2">
              <a:avLst/>
            </a:prstGeom>
            <a:ln w="15875" cap="flat" cmpd="sng">
              <a:solidFill>
                <a:schemeClr val="tx2"/>
              </a:solidFill>
              <a:prstDash val="solid"/>
              <a:miter/>
              <a:headEnd type="none" w="sm" len="sm"/>
              <a:tailEnd type="triangle" w="med" len="lg"/>
            </a:ln>
          </p:spPr>
        </p:cxnSp>
        <p:cxnSp>
          <p:nvCxnSpPr>
            <p:cNvPr id="123918" name="AutoShape 15"/>
            <p:cNvCxnSpPr/>
            <p:nvPr/>
          </p:nvCxnSpPr>
          <p:spPr>
            <a:xfrm rot="-5400000" flipH="1">
              <a:off x="2686" y="2507"/>
              <a:ext cx="140" cy="360"/>
            </a:xfrm>
            <a:prstGeom prst="bentConnector2">
              <a:avLst/>
            </a:prstGeom>
            <a:ln w="15875" cap="flat" cmpd="sng">
              <a:solidFill>
                <a:schemeClr val="tx2"/>
              </a:solidFill>
              <a:prstDash val="solid"/>
              <a:miter/>
              <a:headEnd type="none" w="sm" len="sm"/>
              <a:tailEnd type="triangle" w="med" len="lg"/>
            </a:ln>
          </p:spPr>
        </p:cxnSp>
        <p:cxnSp>
          <p:nvCxnSpPr>
            <p:cNvPr id="123919" name="AutoShape 16"/>
            <p:cNvCxnSpPr/>
            <p:nvPr/>
          </p:nvCxnSpPr>
          <p:spPr>
            <a:xfrm rot="-5400000" flipH="1">
              <a:off x="3446" y="2835"/>
              <a:ext cx="140" cy="360"/>
            </a:xfrm>
            <a:prstGeom prst="bentConnector2">
              <a:avLst/>
            </a:prstGeom>
            <a:ln w="15875" cap="flat" cmpd="sng">
              <a:solidFill>
                <a:schemeClr val="tx2"/>
              </a:solidFill>
              <a:prstDash val="solid"/>
              <a:miter/>
              <a:headEnd type="none" w="sm" len="sm"/>
              <a:tailEnd type="triangle" w="med" len="lg"/>
            </a:ln>
          </p:spPr>
        </p:cxnSp>
        <p:cxnSp>
          <p:nvCxnSpPr>
            <p:cNvPr id="123920" name="AutoShape 17"/>
            <p:cNvCxnSpPr>
              <a:stCxn id="123915" idx="2"/>
              <a:endCxn id="123914" idx="1"/>
            </p:cNvCxnSpPr>
            <p:nvPr/>
          </p:nvCxnSpPr>
          <p:spPr>
            <a:xfrm rot="-5400000" flipH="1">
              <a:off x="1952" y="2193"/>
              <a:ext cx="184" cy="360"/>
            </a:xfrm>
            <a:prstGeom prst="bentConnector2">
              <a:avLst/>
            </a:prstGeom>
            <a:ln w="15875" cap="flat" cmpd="sng">
              <a:solidFill>
                <a:schemeClr val="tx2"/>
              </a:solidFill>
              <a:prstDash val="solid"/>
              <a:miter/>
              <a:headEnd type="none" w="sm" len="sm"/>
              <a:tailEnd type="triangle" w="med" len="lg"/>
            </a:ln>
          </p:spPr>
        </p:cxnSp>
      </p:gr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2493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56356" name="Rectangle 4"/>
          <p:cNvSpPr>
            <a:spLocks noGrp="1" noChangeArrowheads="1"/>
          </p:cNvSpPr>
          <p:nvPr>
            <p:ph type="title"/>
          </p:nvPr>
        </p:nvSpPr>
        <p:spPr>
          <a:xfrm>
            <a:off x="457200" y="457200"/>
            <a:ext cx="8172450" cy="7366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Waterfall Development: Risk vs. Time</a:t>
            </a:r>
            <a:endPar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grpSp>
        <p:nvGrpSpPr>
          <p:cNvPr id="124933" name="Group 5"/>
          <p:cNvGrpSpPr/>
          <p:nvPr/>
        </p:nvGrpSpPr>
        <p:grpSpPr>
          <a:xfrm>
            <a:off x="228600" y="1447800"/>
            <a:ext cx="8763000" cy="4935538"/>
            <a:chOff x="96" y="1118"/>
            <a:chExt cx="4719" cy="2677"/>
          </a:xfrm>
        </p:grpSpPr>
        <p:sp>
          <p:nvSpPr>
            <p:cNvPr id="356358" name="Line 6"/>
            <p:cNvSpPr>
              <a:spLocks noChangeAspect="1" noChangeShapeType="1"/>
            </p:cNvSpPr>
            <p:nvPr/>
          </p:nvSpPr>
          <p:spPr bwMode="auto">
            <a:xfrm>
              <a:off x="303" y="1118"/>
              <a:ext cx="0" cy="2419"/>
            </a:xfrm>
            <a:prstGeom prst="line">
              <a:avLst/>
            </a:prstGeom>
            <a:noFill/>
            <a:ln w="25400">
              <a:solidFill>
                <a:schemeClr val="tx2"/>
              </a:solidFill>
              <a:round/>
              <a:headEnd type="none" w="sm" len="sm"/>
              <a:tailEnd type="none" w="sm" len="sm"/>
            </a:ln>
            <a:effectLst/>
          </p:spPr>
          <p:txBody>
            <a:bodyPr wrap="none" lIns="80786" tIns="40392" rIns="80786" bIns="40392">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6359" name="Line 7"/>
            <p:cNvSpPr>
              <a:spLocks noChangeAspect="1" noChangeShapeType="1"/>
            </p:cNvSpPr>
            <p:nvPr/>
          </p:nvSpPr>
          <p:spPr bwMode="auto">
            <a:xfrm>
              <a:off x="310" y="3529"/>
              <a:ext cx="4505" cy="0"/>
            </a:xfrm>
            <a:prstGeom prst="line">
              <a:avLst/>
            </a:prstGeom>
            <a:noFill/>
            <a:ln w="25400">
              <a:solidFill>
                <a:schemeClr val="tx2"/>
              </a:solidFill>
              <a:round/>
              <a:headEnd type="none" w="sm" len="sm"/>
              <a:tailEnd type="none" w="sm" len="sm"/>
            </a:ln>
            <a:effectLst/>
          </p:spPr>
          <p:txBody>
            <a:bodyPr lIns="80786" tIns="40392" rIns="80786" bIns="40392">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24936" name="Rectangle 8"/>
            <p:cNvSpPr>
              <a:spLocks noChangeAspect="1"/>
            </p:cNvSpPr>
            <p:nvPr/>
          </p:nvSpPr>
          <p:spPr>
            <a:xfrm>
              <a:off x="96" y="1969"/>
              <a:ext cx="214" cy="756"/>
            </a:xfrm>
            <a:prstGeom prst="rect">
              <a:avLst/>
            </a:prstGeom>
            <a:noFill/>
            <a:ln w="9525">
              <a:noFill/>
            </a:ln>
          </p:spPr>
          <p:txBody>
            <a:bodyPr wrap="none" lIns="80786" tIns="40392" rIns="80786" bIns="40392">
              <a:spAutoFit/>
            </a:bodyPr>
            <a:p>
              <a:pPr algn="ctr" defTabSz="850900" eaLnBrk="0" hangingPunct="0">
                <a:lnSpc>
                  <a:spcPct val="90000"/>
                </a:lnSpc>
              </a:pPr>
              <a:r>
                <a:rPr lang="en-US" altLang="zh-CN" sz="2400" dirty="0">
                  <a:solidFill>
                    <a:schemeClr val="tx2"/>
                  </a:solidFill>
                  <a:latin typeface="Times New Roman" panose="02020603050405020304" pitchFamily="18" charset="0"/>
                </a:rPr>
                <a:t>R</a:t>
              </a:r>
              <a:endParaRPr lang="en-US" altLang="zh-CN" sz="2400" dirty="0">
                <a:solidFill>
                  <a:schemeClr val="tx2"/>
                </a:solidFill>
                <a:latin typeface="Times New Roman" panose="02020603050405020304" pitchFamily="18" charset="0"/>
              </a:endParaRPr>
            </a:p>
            <a:p>
              <a:pPr algn="ctr" defTabSz="850900" eaLnBrk="0" hangingPunct="0">
                <a:lnSpc>
                  <a:spcPct val="90000"/>
                </a:lnSpc>
              </a:pPr>
              <a:r>
                <a:rPr lang="en-US" altLang="zh-CN" sz="2400" dirty="0">
                  <a:solidFill>
                    <a:schemeClr val="tx2"/>
                  </a:solidFill>
                  <a:latin typeface="Times New Roman" panose="02020603050405020304" pitchFamily="18" charset="0"/>
                </a:rPr>
                <a:t>I</a:t>
              </a:r>
              <a:endParaRPr lang="en-US" altLang="zh-CN" sz="2400" dirty="0">
                <a:solidFill>
                  <a:schemeClr val="tx2"/>
                </a:solidFill>
                <a:latin typeface="Times New Roman" panose="02020603050405020304" pitchFamily="18" charset="0"/>
              </a:endParaRPr>
            </a:p>
            <a:p>
              <a:pPr algn="ctr" defTabSz="850900" eaLnBrk="0" hangingPunct="0">
                <a:lnSpc>
                  <a:spcPct val="90000"/>
                </a:lnSpc>
              </a:pPr>
              <a:r>
                <a:rPr lang="en-US" altLang="zh-CN" sz="2400" dirty="0">
                  <a:solidFill>
                    <a:schemeClr val="tx2"/>
                  </a:solidFill>
                  <a:latin typeface="Times New Roman" panose="02020603050405020304" pitchFamily="18" charset="0"/>
                </a:rPr>
                <a:t>S</a:t>
              </a:r>
              <a:endParaRPr lang="en-US" altLang="zh-CN" sz="2400" dirty="0">
                <a:solidFill>
                  <a:schemeClr val="tx2"/>
                </a:solidFill>
                <a:latin typeface="Times New Roman" panose="02020603050405020304" pitchFamily="18" charset="0"/>
              </a:endParaRPr>
            </a:p>
            <a:p>
              <a:pPr algn="ctr" defTabSz="850900" eaLnBrk="0" hangingPunct="0">
                <a:lnSpc>
                  <a:spcPct val="90000"/>
                </a:lnSpc>
              </a:pPr>
              <a:r>
                <a:rPr lang="en-US" altLang="zh-CN" sz="2400" dirty="0">
                  <a:solidFill>
                    <a:schemeClr val="tx2"/>
                  </a:solidFill>
                  <a:latin typeface="Times New Roman" panose="02020603050405020304" pitchFamily="18" charset="0"/>
                </a:rPr>
                <a:t>K</a:t>
              </a:r>
              <a:endParaRPr lang="en-US" altLang="zh-CN" sz="2400" dirty="0">
                <a:solidFill>
                  <a:srgbClr val="51DC00"/>
                </a:solidFill>
                <a:latin typeface="Times New Roman" panose="02020603050405020304" pitchFamily="18" charset="0"/>
              </a:endParaRPr>
            </a:p>
          </p:txBody>
        </p:sp>
        <p:sp>
          <p:nvSpPr>
            <p:cNvPr id="124937" name="Rectangle 9"/>
            <p:cNvSpPr>
              <a:spLocks noChangeAspect="1"/>
            </p:cNvSpPr>
            <p:nvPr/>
          </p:nvSpPr>
          <p:spPr>
            <a:xfrm>
              <a:off x="1961" y="3596"/>
              <a:ext cx="794" cy="199"/>
            </a:xfrm>
            <a:prstGeom prst="rect">
              <a:avLst/>
            </a:prstGeom>
            <a:noFill/>
            <a:ln w="9525">
              <a:noFill/>
            </a:ln>
          </p:spPr>
          <p:txBody>
            <a:bodyPr wrap="none" lIns="80786" tIns="40392" rIns="80786" bIns="40392">
              <a:spAutoFit/>
            </a:bodyPr>
            <a:p>
              <a:pPr defTabSz="850900" eaLnBrk="0" hangingPunct="0">
                <a:lnSpc>
                  <a:spcPct val="90000"/>
                </a:lnSpc>
              </a:pPr>
              <a:r>
                <a:rPr lang="en-US" altLang="zh-CN" sz="2100" dirty="0">
                  <a:solidFill>
                    <a:schemeClr val="tx2"/>
                  </a:solidFill>
                  <a:latin typeface="Times New Roman" panose="02020603050405020304" pitchFamily="18" charset="0"/>
                </a:rPr>
                <a:t>T   I   M   E</a:t>
              </a:r>
              <a:endParaRPr lang="en-US" altLang="zh-CN" sz="2100" dirty="0">
                <a:solidFill>
                  <a:schemeClr val="tx1"/>
                </a:solidFill>
                <a:latin typeface="Times New Roman" panose="02020603050405020304" pitchFamily="18" charset="0"/>
              </a:endParaRPr>
            </a:p>
          </p:txBody>
        </p:sp>
        <p:sp>
          <p:nvSpPr>
            <p:cNvPr id="356362" name="Freeform 10"/>
            <p:cNvSpPr/>
            <p:nvPr/>
          </p:nvSpPr>
          <p:spPr bwMode="auto">
            <a:xfrm>
              <a:off x="309" y="1162"/>
              <a:ext cx="4496" cy="2176"/>
            </a:xfrm>
            <a:custGeom>
              <a:avLst/>
              <a:gdLst/>
              <a:ahLst/>
              <a:cxnLst>
                <a:cxn ang="0">
                  <a:pos x="0" y="0"/>
                </a:cxn>
                <a:cxn ang="0">
                  <a:pos x="1800" y="128"/>
                </a:cxn>
                <a:cxn ang="0">
                  <a:pos x="2464" y="440"/>
                </a:cxn>
                <a:cxn ang="0">
                  <a:pos x="2928" y="992"/>
                </a:cxn>
                <a:cxn ang="0">
                  <a:pos x="3328" y="1528"/>
                </a:cxn>
                <a:cxn ang="0">
                  <a:pos x="3784" y="1984"/>
                </a:cxn>
                <a:cxn ang="0">
                  <a:pos x="4496" y="2176"/>
                </a:cxn>
              </a:cxnLst>
              <a:rect l="0" t="0" r="r" b="b"/>
              <a:pathLst>
                <a:path w="4496" h="2176">
                  <a:moveTo>
                    <a:pt x="0" y="0"/>
                  </a:moveTo>
                  <a:cubicBezTo>
                    <a:pt x="300" y="21"/>
                    <a:pt x="1389" y="55"/>
                    <a:pt x="1800" y="128"/>
                  </a:cubicBezTo>
                  <a:cubicBezTo>
                    <a:pt x="2211" y="201"/>
                    <a:pt x="2276" y="296"/>
                    <a:pt x="2464" y="440"/>
                  </a:cubicBezTo>
                  <a:cubicBezTo>
                    <a:pt x="2652" y="584"/>
                    <a:pt x="2784" y="811"/>
                    <a:pt x="2928" y="992"/>
                  </a:cubicBezTo>
                  <a:cubicBezTo>
                    <a:pt x="3072" y="1173"/>
                    <a:pt x="3185" y="1363"/>
                    <a:pt x="3328" y="1528"/>
                  </a:cubicBezTo>
                  <a:cubicBezTo>
                    <a:pt x="3471" y="1693"/>
                    <a:pt x="3589" y="1876"/>
                    <a:pt x="3784" y="1984"/>
                  </a:cubicBezTo>
                  <a:cubicBezTo>
                    <a:pt x="3979" y="2092"/>
                    <a:pt x="4237" y="2134"/>
                    <a:pt x="4496" y="2176"/>
                  </a:cubicBezTo>
                </a:path>
              </a:pathLst>
            </a:custGeom>
            <a:noFill/>
            <a:ln w="38100" cap="flat" cmpd="sng">
              <a:solidFill>
                <a:srgbClr val="00FF00"/>
              </a:solidFill>
              <a:prstDash val="solid"/>
              <a:round/>
              <a:headEnd type="none" w="sm" len="sm"/>
              <a:tailEnd type="none" w="lg"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124939" name="Group 11"/>
            <p:cNvGrpSpPr/>
            <p:nvPr/>
          </p:nvGrpSpPr>
          <p:grpSpPr>
            <a:xfrm>
              <a:off x="429" y="1874"/>
              <a:ext cx="3616" cy="1593"/>
              <a:chOff x="784" y="1672"/>
              <a:chExt cx="3616" cy="1593"/>
            </a:xfrm>
          </p:grpSpPr>
          <p:sp>
            <p:nvSpPr>
              <p:cNvPr id="124940" name="Rectangle 12"/>
              <p:cNvSpPr>
                <a:spLocks noChangeAspect="1"/>
              </p:cNvSpPr>
              <p:nvPr/>
            </p:nvSpPr>
            <p:spPr>
              <a:xfrm>
                <a:off x="2944" y="2655"/>
                <a:ext cx="720" cy="290"/>
              </a:xfrm>
              <a:prstGeom prst="rect">
                <a:avLst/>
              </a:prstGeom>
              <a:noFill/>
              <a:ln w="12700" cap="flat" cmpd="sng">
                <a:solidFill>
                  <a:schemeClr val="tx1"/>
                </a:solidFill>
                <a:prstDash val="solid"/>
                <a:miter/>
                <a:headEnd type="none" w="med" len="med"/>
                <a:tailEnd type="none" w="med" len="med"/>
              </a:ln>
            </p:spPr>
            <p:txBody>
              <a:bodyPr wrap="none" lIns="81209" tIns="40605" rIns="81209" bIns="40605" anchor="ctr" anchorCtr="0"/>
              <a:p>
                <a:pPr algn="ctr" defTabSz="862330">
                  <a:lnSpc>
                    <a:spcPct val="87000"/>
                  </a:lnSpc>
                </a:pPr>
                <a:r>
                  <a:rPr lang="en-US" altLang="zh-CN" sz="1600" dirty="0">
                    <a:latin typeface="Times New Roman" panose="02020603050405020304" pitchFamily="18" charset="0"/>
                  </a:rPr>
                  <a:t>Subsystem </a:t>
                </a:r>
                <a:endParaRPr lang="en-US" altLang="zh-CN" sz="1600" dirty="0">
                  <a:latin typeface="Times New Roman" panose="02020603050405020304" pitchFamily="18" charset="0"/>
                </a:endParaRPr>
              </a:p>
              <a:p>
                <a:pPr algn="ctr" defTabSz="862330">
                  <a:lnSpc>
                    <a:spcPct val="87000"/>
                  </a:lnSpc>
                </a:pPr>
                <a:r>
                  <a:rPr lang="en-US" altLang="zh-CN" sz="1600" dirty="0">
                    <a:latin typeface="Times New Roman" panose="02020603050405020304" pitchFamily="18" charset="0"/>
                  </a:rPr>
                  <a:t>Testing</a:t>
                </a:r>
                <a:endParaRPr lang="en-US" altLang="zh-CN" sz="1600" dirty="0">
                  <a:solidFill>
                    <a:schemeClr val="tx1"/>
                  </a:solidFill>
                  <a:latin typeface="Times New Roman" panose="02020603050405020304" pitchFamily="18" charset="0"/>
                </a:endParaRPr>
              </a:p>
            </p:txBody>
          </p:sp>
          <p:sp>
            <p:nvSpPr>
              <p:cNvPr id="124941" name="Rectangle 13"/>
              <p:cNvSpPr>
                <a:spLocks noChangeAspect="1"/>
              </p:cNvSpPr>
              <p:nvPr/>
            </p:nvSpPr>
            <p:spPr>
              <a:xfrm>
                <a:off x="3680" y="2985"/>
                <a:ext cx="720" cy="280"/>
              </a:xfrm>
              <a:prstGeom prst="rect">
                <a:avLst/>
              </a:prstGeom>
              <a:noFill/>
              <a:ln w="12700" cap="flat" cmpd="sng">
                <a:solidFill>
                  <a:schemeClr val="tx1"/>
                </a:solidFill>
                <a:prstDash val="solid"/>
                <a:miter/>
                <a:headEnd type="none" w="med" len="med"/>
                <a:tailEnd type="none" w="med" len="med"/>
              </a:ln>
            </p:spPr>
            <p:txBody>
              <a:bodyPr wrap="none" lIns="81209" tIns="40605" rIns="81209" bIns="40605" anchor="ctr" anchorCtr="0"/>
              <a:p>
                <a:pPr algn="ctr" defTabSz="862330">
                  <a:lnSpc>
                    <a:spcPct val="87000"/>
                  </a:lnSpc>
                </a:pPr>
                <a:r>
                  <a:rPr lang="en-US" altLang="zh-CN" sz="1600" dirty="0">
                    <a:latin typeface="Times New Roman" panose="02020603050405020304" pitchFamily="18" charset="0"/>
                  </a:rPr>
                  <a:t>System Testing</a:t>
                </a:r>
                <a:endParaRPr lang="en-US" altLang="zh-CN" sz="1600" dirty="0">
                  <a:solidFill>
                    <a:schemeClr val="tx1"/>
                  </a:solidFill>
                  <a:latin typeface="Times New Roman" panose="02020603050405020304" pitchFamily="18" charset="0"/>
                </a:endParaRPr>
              </a:p>
            </p:txBody>
          </p:sp>
          <p:sp>
            <p:nvSpPr>
              <p:cNvPr id="124942" name="Rectangle 14"/>
              <p:cNvSpPr>
                <a:spLocks noChangeAspect="1"/>
              </p:cNvSpPr>
              <p:nvPr/>
            </p:nvSpPr>
            <p:spPr>
              <a:xfrm>
                <a:off x="2224" y="2313"/>
                <a:ext cx="720" cy="304"/>
              </a:xfrm>
              <a:prstGeom prst="rect">
                <a:avLst/>
              </a:prstGeom>
              <a:noFill/>
              <a:ln w="12700" cap="flat" cmpd="sng">
                <a:solidFill>
                  <a:schemeClr val="tx1"/>
                </a:solidFill>
                <a:prstDash val="solid"/>
                <a:miter/>
                <a:headEnd type="none" w="med" len="med"/>
                <a:tailEnd type="none" w="med" len="med"/>
              </a:ln>
            </p:spPr>
            <p:txBody>
              <a:bodyPr wrap="none" lIns="81209" tIns="40605" rIns="81209" bIns="40605" anchor="ctr" anchorCtr="0"/>
              <a:p>
                <a:pPr algn="ctr" defTabSz="862330">
                  <a:lnSpc>
                    <a:spcPct val="87000"/>
                  </a:lnSpc>
                </a:pPr>
                <a:r>
                  <a:rPr lang="en-US" altLang="zh-CN" sz="1600" dirty="0">
                    <a:latin typeface="Times New Roman" panose="02020603050405020304" pitchFamily="18" charset="0"/>
                  </a:rPr>
                  <a:t>Code &amp; Unit </a:t>
                </a:r>
                <a:endParaRPr lang="en-US" altLang="zh-CN" sz="1600" dirty="0">
                  <a:latin typeface="Times New Roman" panose="02020603050405020304" pitchFamily="18" charset="0"/>
                </a:endParaRPr>
              </a:p>
              <a:p>
                <a:pPr algn="ctr" defTabSz="862330">
                  <a:lnSpc>
                    <a:spcPct val="87000"/>
                  </a:lnSpc>
                </a:pPr>
                <a:r>
                  <a:rPr lang="en-US" altLang="zh-CN" sz="1600" dirty="0">
                    <a:latin typeface="Times New Roman" panose="02020603050405020304" pitchFamily="18" charset="0"/>
                  </a:rPr>
                  <a:t>Testing</a:t>
                </a:r>
                <a:endParaRPr lang="en-US" altLang="zh-CN" sz="1600" dirty="0">
                  <a:solidFill>
                    <a:schemeClr val="tx1"/>
                  </a:solidFill>
                  <a:latin typeface="Times New Roman" panose="02020603050405020304" pitchFamily="18" charset="0"/>
                </a:endParaRPr>
              </a:p>
            </p:txBody>
          </p:sp>
          <p:sp>
            <p:nvSpPr>
              <p:cNvPr id="124943" name="Rectangle 15"/>
              <p:cNvSpPr>
                <a:spLocks noChangeAspect="1"/>
              </p:cNvSpPr>
              <p:nvPr/>
            </p:nvSpPr>
            <p:spPr>
              <a:xfrm>
                <a:off x="1504" y="2001"/>
                <a:ext cx="720" cy="280"/>
              </a:xfrm>
              <a:prstGeom prst="rect">
                <a:avLst/>
              </a:prstGeom>
              <a:noFill/>
              <a:ln w="12700" cap="flat" cmpd="sng">
                <a:solidFill>
                  <a:schemeClr val="tx1"/>
                </a:solidFill>
                <a:prstDash val="solid"/>
                <a:miter/>
                <a:headEnd type="none" w="med" len="med"/>
                <a:tailEnd type="none" w="med" len="med"/>
              </a:ln>
            </p:spPr>
            <p:txBody>
              <a:bodyPr wrap="none" lIns="81209" tIns="40605" rIns="81209" bIns="40605" anchor="ctr" anchorCtr="0"/>
              <a:p>
                <a:pPr algn="ctr" defTabSz="862330">
                  <a:lnSpc>
                    <a:spcPct val="87000"/>
                  </a:lnSpc>
                </a:pPr>
                <a:r>
                  <a:rPr lang="en-US" altLang="zh-CN" sz="1600" dirty="0">
                    <a:latin typeface="Times New Roman" panose="02020603050405020304" pitchFamily="18" charset="0"/>
                  </a:rPr>
                  <a:t>Design</a:t>
                </a:r>
                <a:endParaRPr lang="en-US" altLang="zh-CN" sz="1600" dirty="0">
                  <a:solidFill>
                    <a:schemeClr val="tx1"/>
                  </a:solidFill>
                  <a:latin typeface="Times New Roman" panose="02020603050405020304" pitchFamily="18" charset="0"/>
                </a:endParaRPr>
              </a:p>
            </p:txBody>
          </p:sp>
          <p:sp>
            <p:nvSpPr>
              <p:cNvPr id="124944" name="Rectangle 16"/>
              <p:cNvSpPr>
                <a:spLocks noChangeAspect="1"/>
              </p:cNvSpPr>
              <p:nvPr/>
            </p:nvSpPr>
            <p:spPr>
              <a:xfrm>
                <a:off x="784" y="1672"/>
                <a:ext cx="720" cy="297"/>
              </a:xfrm>
              <a:prstGeom prst="rect">
                <a:avLst/>
              </a:prstGeom>
              <a:noFill/>
              <a:ln w="12700" cap="flat" cmpd="sng">
                <a:solidFill>
                  <a:schemeClr val="tx1"/>
                </a:solidFill>
                <a:prstDash val="solid"/>
                <a:miter/>
                <a:headEnd type="none" w="med" len="med"/>
                <a:tailEnd type="none" w="med" len="med"/>
              </a:ln>
            </p:spPr>
            <p:txBody>
              <a:bodyPr wrap="none" lIns="81209" tIns="40605" rIns="81209" bIns="40605" anchor="ctr" anchorCtr="0"/>
              <a:p>
                <a:pPr algn="ctr" defTabSz="862330">
                  <a:lnSpc>
                    <a:spcPct val="87000"/>
                  </a:lnSpc>
                </a:pPr>
                <a:r>
                  <a:rPr lang="en-US" altLang="zh-CN" sz="1600" dirty="0">
                    <a:latin typeface="Times New Roman" panose="02020603050405020304" pitchFamily="18" charset="0"/>
                  </a:rPr>
                  <a:t>Requirements </a:t>
                </a:r>
                <a:endParaRPr lang="en-US" altLang="zh-CN" sz="1600" dirty="0">
                  <a:latin typeface="Times New Roman" panose="02020603050405020304" pitchFamily="18" charset="0"/>
                </a:endParaRPr>
              </a:p>
              <a:p>
                <a:pPr algn="ctr" defTabSz="862330">
                  <a:lnSpc>
                    <a:spcPct val="87000"/>
                  </a:lnSpc>
                </a:pPr>
                <a:r>
                  <a:rPr lang="en-US" altLang="zh-CN" sz="1600" dirty="0">
                    <a:latin typeface="Times New Roman" panose="02020603050405020304" pitchFamily="18" charset="0"/>
                  </a:rPr>
                  <a:t>Analysis</a:t>
                </a:r>
                <a:endParaRPr lang="en-US" altLang="zh-CN" sz="1600" dirty="0">
                  <a:solidFill>
                    <a:schemeClr val="tx1"/>
                  </a:solidFill>
                  <a:latin typeface="Times New Roman" panose="02020603050405020304" pitchFamily="18" charset="0"/>
                </a:endParaRPr>
              </a:p>
            </p:txBody>
          </p:sp>
          <p:cxnSp>
            <p:nvCxnSpPr>
              <p:cNvPr id="124945" name="AutoShape 17"/>
              <p:cNvCxnSpPr>
                <a:stCxn id="124944" idx="2"/>
                <a:endCxn id="124943" idx="1"/>
              </p:cNvCxnSpPr>
              <p:nvPr/>
            </p:nvCxnSpPr>
            <p:spPr>
              <a:xfrm rot="-5400000" flipH="1">
                <a:off x="1238" y="1875"/>
                <a:ext cx="172" cy="360"/>
              </a:xfrm>
              <a:prstGeom prst="bentConnector2">
                <a:avLst/>
              </a:prstGeom>
              <a:ln w="15875" cap="flat" cmpd="sng">
                <a:solidFill>
                  <a:schemeClr val="tx2"/>
                </a:solidFill>
                <a:prstDash val="solid"/>
                <a:miter/>
                <a:headEnd type="none" w="sm" len="sm"/>
                <a:tailEnd type="triangle" w="med" len="lg"/>
              </a:ln>
            </p:spPr>
          </p:cxnSp>
          <p:cxnSp>
            <p:nvCxnSpPr>
              <p:cNvPr id="124946" name="AutoShape 18"/>
              <p:cNvCxnSpPr/>
              <p:nvPr/>
            </p:nvCxnSpPr>
            <p:spPr>
              <a:xfrm rot="-5400000" flipH="1">
                <a:off x="2686" y="2507"/>
                <a:ext cx="140" cy="360"/>
              </a:xfrm>
              <a:prstGeom prst="bentConnector2">
                <a:avLst/>
              </a:prstGeom>
              <a:ln w="15875" cap="flat" cmpd="sng">
                <a:solidFill>
                  <a:schemeClr val="tx2"/>
                </a:solidFill>
                <a:prstDash val="solid"/>
                <a:miter/>
                <a:headEnd type="none" w="sm" len="sm"/>
                <a:tailEnd type="triangle" w="med" len="lg"/>
              </a:ln>
            </p:spPr>
          </p:cxnSp>
          <p:cxnSp>
            <p:nvCxnSpPr>
              <p:cNvPr id="124947" name="AutoShape 19"/>
              <p:cNvCxnSpPr/>
              <p:nvPr/>
            </p:nvCxnSpPr>
            <p:spPr>
              <a:xfrm rot="-5400000" flipH="1">
                <a:off x="3446" y="2835"/>
                <a:ext cx="140" cy="360"/>
              </a:xfrm>
              <a:prstGeom prst="bentConnector2">
                <a:avLst/>
              </a:prstGeom>
              <a:ln w="15875" cap="flat" cmpd="sng">
                <a:solidFill>
                  <a:schemeClr val="tx2"/>
                </a:solidFill>
                <a:prstDash val="solid"/>
                <a:miter/>
                <a:headEnd type="none" w="sm" len="sm"/>
                <a:tailEnd type="triangle" w="med" len="lg"/>
              </a:ln>
            </p:spPr>
          </p:cxnSp>
          <p:cxnSp>
            <p:nvCxnSpPr>
              <p:cNvPr id="124948" name="AutoShape 20"/>
              <p:cNvCxnSpPr>
                <a:stCxn id="124943" idx="2"/>
                <a:endCxn id="124942" idx="1"/>
              </p:cNvCxnSpPr>
              <p:nvPr/>
            </p:nvCxnSpPr>
            <p:spPr>
              <a:xfrm rot="-5400000" flipH="1">
                <a:off x="1952" y="2193"/>
                <a:ext cx="184" cy="360"/>
              </a:xfrm>
              <a:prstGeom prst="bentConnector2">
                <a:avLst/>
              </a:prstGeom>
              <a:ln w="15875" cap="flat" cmpd="sng">
                <a:solidFill>
                  <a:schemeClr val="tx2"/>
                </a:solidFill>
                <a:prstDash val="solid"/>
                <a:miter/>
                <a:headEnd type="none" w="sm" len="sm"/>
                <a:tailEnd type="triangle" w="med" len="lg"/>
              </a:ln>
            </p:spPr>
          </p:cxnSp>
        </p:grpSp>
      </p:gr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2595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57380" name="Rectangle 4"/>
          <p:cNvSpPr>
            <a:spLocks noGrp="1" noChangeArrowheads="1"/>
          </p:cNvSpPr>
          <p:nvPr>
            <p:ph type="title"/>
          </p:nvPr>
        </p:nvSpPr>
        <p:spPr>
          <a:xfrm>
            <a:off x="533400" y="381000"/>
            <a:ext cx="7772400" cy="7620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Iterative Development</a:t>
            </a:r>
            <a:endPar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57383" name="Freeform 7"/>
          <p:cNvSpPr/>
          <p:nvPr/>
        </p:nvSpPr>
        <p:spPr bwMode="auto">
          <a:xfrm>
            <a:off x="4470400" y="3749675"/>
            <a:ext cx="1587500" cy="1104900"/>
          </a:xfrm>
          <a:custGeom>
            <a:avLst/>
            <a:gdLst/>
            <a:ahLst/>
            <a:cxnLst>
              <a:cxn ang="0">
                <a:pos x="640" y="0"/>
              </a:cxn>
              <a:cxn ang="0">
                <a:pos x="634" y="16"/>
              </a:cxn>
              <a:cxn ang="0">
                <a:pos x="626" y="35"/>
              </a:cxn>
              <a:cxn ang="0">
                <a:pos x="618" y="51"/>
              </a:cxn>
              <a:cxn ang="0">
                <a:pos x="610" y="69"/>
              </a:cxn>
              <a:cxn ang="0">
                <a:pos x="601" y="86"/>
              </a:cxn>
              <a:cxn ang="0">
                <a:pos x="590" y="103"/>
              </a:cxn>
              <a:cxn ang="0">
                <a:pos x="581" y="116"/>
              </a:cxn>
              <a:cxn ang="0">
                <a:pos x="569" y="131"/>
              </a:cxn>
              <a:cxn ang="0">
                <a:pos x="557" y="147"/>
              </a:cxn>
              <a:cxn ang="0">
                <a:pos x="549" y="159"/>
              </a:cxn>
              <a:cxn ang="0">
                <a:pos x="534" y="173"/>
              </a:cxn>
              <a:cxn ang="0">
                <a:pos x="516" y="194"/>
              </a:cxn>
              <a:cxn ang="0">
                <a:pos x="496" y="212"/>
              </a:cxn>
              <a:cxn ang="0">
                <a:pos x="476" y="230"/>
              </a:cxn>
              <a:cxn ang="0">
                <a:pos x="455" y="244"/>
              </a:cxn>
              <a:cxn ang="0">
                <a:pos x="431" y="262"/>
              </a:cxn>
              <a:cxn ang="0">
                <a:pos x="404" y="276"/>
              </a:cxn>
              <a:cxn ang="0">
                <a:pos x="378" y="290"/>
              </a:cxn>
              <a:cxn ang="0">
                <a:pos x="353" y="302"/>
              </a:cxn>
              <a:cxn ang="0">
                <a:pos x="326" y="312"/>
              </a:cxn>
              <a:cxn ang="0">
                <a:pos x="301" y="320"/>
              </a:cxn>
              <a:cxn ang="0">
                <a:pos x="274" y="330"/>
              </a:cxn>
              <a:cxn ang="0">
                <a:pos x="245" y="336"/>
              </a:cxn>
              <a:cxn ang="0">
                <a:pos x="215" y="341"/>
              </a:cxn>
              <a:cxn ang="0">
                <a:pos x="184" y="344"/>
              </a:cxn>
              <a:cxn ang="0">
                <a:pos x="151" y="347"/>
              </a:cxn>
              <a:cxn ang="0">
                <a:pos x="119" y="347"/>
              </a:cxn>
              <a:cxn ang="0">
                <a:pos x="0" y="393"/>
              </a:cxn>
              <a:cxn ang="0">
                <a:pos x="119" y="446"/>
              </a:cxn>
              <a:cxn ang="0">
                <a:pos x="157" y="446"/>
              </a:cxn>
              <a:cxn ang="0">
                <a:pos x="190" y="443"/>
              </a:cxn>
              <a:cxn ang="0">
                <a:pos x="221" y="440"/>
              </a:cxn>
              <a:cxn ang="0">
                <a:pos x="252" y="436"/>
              </a:cxn>
              <a:cxn ang="0">
                <a:pos x="281" y="430"/>
              </a:cxn>
              <a:cxn ang="0">
                <a:pos x="313" y="422"/>
              </a:cxn>
              <a:cxn ang="0">
                <a:pos x="340" y="413"/>
              </a:cxn>
              <a:cxn ang="0">
                <a:pos x="371" y="403"/>
              </a:cxn>
              <a:cxn ang="0">
                <a:pos x="399" y="391"/>
              </a:cxn>
              <a:cxn ang="0">
                <a:pos x="429" y="378"/>
              </a:cxn>
              <a:cxn ang="0">
                <a:pos x="455" y="365"/>
              </a:cxn>
              <a:cxn ang="0">
                <a:pos x="479" y="350"/>
              </a:cxn>
              <a:cxn ang="0">
                <a:pos x="506" y="336"/>
              </a:cxn>
              <a:cxn ang="0">
                <a:pos x="530" y="318"/>
              </a:cxn>
              <a:cxn ang="0">
                <a:pos x="552" y="300"/>
              </a:cxn>
              <a:cxn ang="0">
                <a:pos x="571" y="283"/>
              </a:cxn>
              <a:cxn ang="0">
                <a:pos x="593" y="262"/>
              </a:cxn>
              <a:cxn ang="0">
                <a:pos x="612" y="243"/>
              </a:cxn>
              <a:cxn ang="0">
                <a:pos x="631" y="222"/>
              </a:cxn>
              <a:cxn ang="0">
                <a:pos x="648" y="200"/>
              </a:cxn>
              <a:cxn ang="0">
                <a:pos x="665" y="180"/>
              </a:cxn>
              <a:cxn ang="0">
                <a:pos x="676" y="162"/>
              </a:cxn>
              <a:cxn ang="0">
                <a:pos x="685" y="152"/>
              </a:cxn>
              <a:cxn ang="0">
                <a:pos x="692" y="138"/>
              </a:cxn>
              <a:cxn ang="0">
                <a:pos x="699" y="123"/>
              </a:cxn>
              <a:cxn ang="0">
                <a:pos x="707" y="113"/>
              </a:cxn>
              <a:cxn ang="0">
                <a:pos x="714" y="99"/>
              </a:cxn>
              <a:cxn ang="0">
                <a:pos x="723" y="84"/>
              </a:cxn>
              <a:cxn ang="0">
                <a:pos x="728" y="70"/>
              </a:cxn>
              <a:cxn ang="0">
                <a:pos x="734" y="56"/>
              </a:cxn>
              <a:cxn ang="0">
                <a:pos x="738" y="43"/>
              </a:cxn>
            </a:cxnLst>
            <a:rect l="0" t="0" r="r" b="b"/>
            <a:pathLst>
              <a:path w="743" h="481">
                <a:moveTo>
                  <a:pt x="742" y="36"/>
                </a:moveTo>
                <a:lnTo>
                  <a:pt x="640" y="0"/>
                </a:lnTo>
                <a:lnTo>
                  <a:pt x="637" y="7"/>
                </a:lnTo>
                <a:lnTo>
                  <a:pt x="634" y="16"/>
                </a:lnTo>
                <a:lnTo>
                  <a:pt x="631" y="26"/>
                </a:lnTo>
                <a:lnTo>
                  <a:pt x="626" y="35"/>
                </a:lnTo>
                <a:lnTo>
                  <a:pt x="623" y="44"/>
                </a:lnTo>
                <a:lnTo>
                  <a:pt x="618" y="51"/>
                </a:lnTo>
                <a:lnTo>
                  <a:pt x="613" y="62"/>
                </a:lnTo>
                <a:lnTo>
                  <a:pt x="610" y="69"/>
                </a:lnTo>
                <a:lnTo>
                  <a:pt x="605" y="78"/>
                </a:lnTo>
                <a:lnTo>
                  <a:pt x="601" y="86"/>
                </a:lnTo>
                <a:lnTo>
                  <a:pt x="595" y="96"/>
                </a:lnTo>
                <a:lnTo>
                  <a:pt x="590" y="103"/>
                </a:lnTo>
                <a:lnTo>
                  <a:pt x="586" y="110"/>
                </a:lnTo>
                <a:lnTo>
                  <a:pt x="581" y="116"/>
                </a:lnTo>
                <a:lnTo>
                  <a:pt x="576" y="123"/>
                </a:lnTo>
                <a:lnTo>
                  <a:pt x="569" y="131"/>
                </a:lnTo>
                <a:lnTo>
                  <a:pt x="564" y="138"/>
                </a:lnTo>
                <a:lnTo>
                  <a:pt x="557" y="147"/>
                </a:lnTo>
                <a:lnTo>
                  <a:pt x="554" y="152"/>
                </a:lnTo>
                <a:lnTo>
                  <a:pt x="549" y="159"/>
                </a:lnTo>
                <a:lnTo>
                  <a:pt x="542" y="166"/>
                </a:lnTo>
                <a:lnTo>
                  <a:pt x="534" y="173"/>
                </a:lnTo>
                <a:lnTo>
                  <a:pt x="526" y="186"/>
                </a:lnTo>
                <a:lnTo>
                  <a:pt x="516" y="194"/>
                </a:lnTo>
                <a:lnTo>
                  <a:pt x="507" y="203"/>
                </a:lnTo>
                <a:lnTo>
                  <a:pt x="496" y="212"/>
                </a:lnTo>
                <a:lnTo>
                  <a:pt x="485" y="222"/>
                </a:lnTo>
                <a:lnTo>
                  <a:pt x="476" y="230"/>
                </a:lnTo>
                <a:lnTo>
                  <a:pt x="467" y="236"/>
                </a:lnTo>
                <a:lnTo>
                  <a:pt x="455" y="244"/>
                </a:lnTo>
                <a:lnTo>
                  <a:pt x="443" y="253"/>
                </a:lnTo>
                <a:lnTo>
                  <a:pt x="431" y="262"/>
                </a:lnTo>
                <a:lnTo>
                  <a:pt x="418" y="268"/>
                </a:lnTo>
                <a:lnTo>
                  <a:pt x="404" y="276"/>
                </a:lnTo>
                <a:lnTo>
                  <a:pt x="390" y="284"/>
                </a:lnTo>
                <a:lnTo>
                  <a:pt x="378" y="290"/>
                </a:lnTo>
                <a:lnTo>
                  <a:pt x="363" y="297"/>
                </a:lnTo>
                <a:lnTo>
                  <a:pt x="353" y="302"/>
                </a:lnTo>
                <a:lnTo>
                  <a:pt x="340" y="306"/>
                </a:lnTo>
                <a:lnTo>
                  <a:pt x="326" y="312"/>
                </a:lnTo>
                <a:lnTo>
                  <a:pt x="313" y="316"/>
                </a:lnTo>
                <a:lnTo>
                  <a:pt x="301" y="320"/>
                </a:lnTo>
                <a:lnTo>
                  <a:pt x="287" y="325"/>
                </a:lnTo>
                <a:lnTo>
                  <a:pt x="274" y="330"/>
                </a:lnTo>
                <a:lnTo>
                  <a:pt x="259" y="333"/>
                </a:lnTo>
                <a:lnTo>
                  <a:pt x="245" y="336"/>
                </a:lnTo>
                <a:lnTo>
                  <a:pt x="229" y="338"/>
                </a:lnTo>
                <a:lnTo>
                  <a:pt x="215" y="341"/>
                </a:lnTo>
                <a:lnTo>
                  <a:pt x="198" y="344"/>
                </a:lnTo>
                <a:lnTo>
                  <a:pt x="184" y="344"/>
                </a:lnTo>
                <a:lnTo>
                  <a:pt x="168" y="347"/>
                </a:lnTo>
                <a:lnTo>
                  <a:pt x="151" y="347"/>
                </a:lnTo>
                <a:lnTo>
                  <a:pt x="137" y="347"/>
                </a:lnTo>
                <a:lnTo>
                  <a:pt x="119" y="347"/>
                </a:lnTo>
                <a:lnTo>
                  <a:pt x="119" y="312"/>
                </a:lnTo>
                <a:lnTo>
                  <a:pt x="0" y="393"/>
                </a:lnTo>
                <a:lnTo>
                  <a:pt x="119" y="480"/>
                </a:lnTo>
                <a:lnTo>
                  <a:pt x="119" y="446"/>
                </a:lnTo>
                <a:lnTo>
                  <a:pt x="138" y="446"/>
                </a:lnTo>
                <a:lnTo>
                  <a:pt x="157" y="446"/>
                </a:lnTo>
                <a:lnTo>
                  <a:pt x="175" y="444"/>
                </a:lnTo>
                <a:lnTo>
                  <a:pt x="190" y="443"/>
                </a:lnTo>
                <a:lnTo>
                  <a:pt x="206" y="443"/>
                </a:lnTo>
                <a:lnTo>
                  <a:pt x="221" y="440"/>
                </a:lnTo>
                <a:lnTo>
                  <a:pt x="237" y="439"/>
                </a:lnTo>
                <a:lnTo>
                  <a:pt x="252" y="436"/>
                </a:lnTo>
                <a:lnTo>
                  <a:pt x="265" y="433"/>
                </a:lnTo>
                <a:lnTo>
                  <a:pt x="281" y="430"/>
                </a:lnTo>
                <a:lnTo>
                  <a:pt x="300" y="425"/>
                </a:lnTo>
                <a:lnTo>
                  <a:pt x="313" y="422"/>
                </a:lnTo>
                <a:lnTo>
                  <a:pt x="327" y="418"/>
                </a:lnTo>
                <a:lnTo>
                  <a:pt x="340" y="413"/>
                </a:lnTo>
                <a:lnTo>
                  <a:pt x="357" y="407"/>
                </a:lnTo>
                <a:lnTo>
                  <a:pt x="371" y="403"/>
                </a:lnTo>
                <a:lnTo>
                  <a:pt x="385" y="397"/>
                </a:lnTo>
                <a:lnTo>
                  <a:pt x="399" y="391"/>
                </a:lnTo>
                <a:lnTo>
                  <a:pt x="415" y="386"/>
                </a:lnTo>
                <a:lnTo>
                  <a:pt x="429" y="378"/>
                </a:lnTo>
                <a:lnTo>
                  <a:pt x="441" y="372"/>
                </a:lnTo>
                <a:lnTo>
                  <a:pt x="455" y="365"/>
                </a:lnTo>
                <a:lnTo>
                  <a:pt x="467" y="359"/>
                </a:lnTo>
                <a:lnTo>
                  <a:pt x="479" y="350"/>
                </a:lnTo>
                <a:lnTo>
                  <a:pt x="492" y="343"/>
                </a:lnTo>
                <a:lnTo>
                  <a:pt x="506" y="336"/>
                </a:lnTo>
                <a:lnTo>
                  <a:pt x="518" y="326"/>
                </a:lnTo>
                <a:lnTo>
                  <a:pt x="530" y="318"/>
                </a:lnTo>
                <a:lnTo>
                  <a:pt x="542" y="307"/>
                </a:lnTo>
                <a:lnTo>
                  <a:pt x="552" y="300"/>
                </a:lnTo>
                <a:lnTo>
                  <a:pt x="564" y="291"/>
                </a:lnTo>
                <a:lnTo>
                  <a:pt x="571" y="283"/>
                </a:lnTo>
                <a:lnTo>
                  <a:pt x="584" y="273"/>
                </a:lnTo>
                <a:lnTo>
                  <a:pt x="593" y="262"/>
                </a:lnTo>
                <a:lnTo>
                  <a:pt x="603" y="253"/>
                </a:lnTo>
                <a:lnTo>
                  <a:pt x="612" y="243"/>
                </a:lnTo>
                <a:lnTo>
                  <a:pt x="622" y="233"/>
                </a:lnTo>
                <a:lnTo>
                  <a:pt x="631" y="222"/>
                </a:lnTo>
                <a:lnTo>
                  <a:pt x="640" y="210"/>
                </a:lnTo>
                <a:lnTo>
                  <a:pt x="648" y="200"/>
                </a:lnTo>
                <a:lnTo>
                  <a:pt x="658" y="188"/>
                </a:lnTo>
                <a:lnTo>
                  <a:pt x="665" y="180"/>
                </a:lnTo>
                <a:lnTo>
                  <a:pt x="673" y="169"/>
                </a:lnTo>
                <a:lnTo>
                  <a:pt x="676" y="162"/>
                </a:lnTo>
                <a:lnTo>
                  <a:pt x="682" y="156"/>
                </a:lnTo>
                <a:lnTo>
                  <a:pt x="685" y="152"/>
                </a:lnTo>
                <a:lnTo>
                  <a:pt x="689" y="144"/>
                </a:lnTo>
                <a:lnTo>
                  <a:pt x="692" y="138"/>
                </a:lnTo>
                <a:lnTo>
                  <a:pt x="695" y="133"/>
                </a:lnTo>
                <a:lnTo>
                  <a:pt x="699" y="123"/>
                </a:lnTo>
                <a:lnTo>
                  <a:pt x="704" y="119"/>
                </a:lnTo>
                <a:lnTo>
                  <a:pt x="707" y="113"/>
                </a:lnTo>
                <a:lnTo>
                  <a:pt x="711" y="106"/>
                </a:lnTo>
                <a:lnTo>
                  <a:pt x="714" y="99"/>
                </a:lnTo>
                <a:lnTo>
                  <a:pt x="716" y="91"/>
                </a:lnTo>
                <a:lnTo>
                  <a:pt x="723" y="84"/>
                </a:lnTo>
                <a:lnTo>
                  <a:pt x="724" y="76"/>
                </a:lnTo>
                <a:lnTo>
                  <a:pt x="728" y="70"/>
                </a:lnTo>
                <a:lnTo>
                  <a:pt x="731" y="63"/>
                </a:lnTo>
                <a:lnTo>
                  <a:pt x="734" y="56"/>
                </a:lnTo>
                <a:lnTo>
                  <a:pt x="735" y="49"/>
                </a:lnTo>
                <a:lnTo>
                  <a:pt x="738" y="43"/>
                </a:lnTo>
              </a:path>
            </a:pathLst>
          </a:custGeom>
          <a:solidFill>
            <a:srgbClr val="00FFFF"/>
          </a:solidFill>
          <a:ln w="12700" cap="rnd" cmpd="sng">
            <a:solidFill>
              <a:srgbClr val="000000"/>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7384" name="Freeform 8"/>
          <p:cNvSpPr/>
          <p:nvPr/>
        </p:nvSpPr>
        <p:spPr bwMode="auto">
          <a:xfrm>
            <a:off x="3263900" y="3106738"/>
            <a:ext cx="1109663" cy="1614488"/>
          </a:xfrm>
          <a:custGeom>
            <a:avLst/>
            <a:gdLst/>
            <a:ahLst/>
            <a:cxnLst>
              <a:cxn ang="0">
                <a:pos x="478" y="702"/>
              </a:cxn>
              <a:cxn ang="0">
                <a:pos x="509" y="604"/>
              </a:cxn>
              <a:cxn ang="0">
                <a:pos x="491" y="598"/>
              </a:cxn>
              <a:cxn ang="0">
                <a:pos x="471" y="591"/>
              </a:cxn>
              <a:cxn ang="0">
                <a:pos x="452" y="584"/>
              </a:cxn>
              <a:cxn ang="0">
                <a:pos x="434" y="576"/>
              </a:cxn>
              <a:cxn ang="0">
                <a:pos x="415" y="566"/>
              </a:cxn>
              <a:cxn ang="0">
                <a:pos x="398" y="557"/>
              </a:cxn>
              <a:cxn ang="0">
                <a:pos x="384" y="548"/>
              </a:cxn>
              <a:cxn ang="0">
                <a:pos x="368" y="538"/>
              </a:cxn>
              <a:cxn ang="0">
                <a:pos x="352" y="526"/>
              </a:cxn>
              <a:cxn ang="0">
                <a:pos x="340" y="519"/>
              </a:cxn>
              <a:cxn ang="0">
                <a:pos x="323" y="504"/>
              </a:cxn>
              <a:cxn ang="0">
                <a:pos x="302" y="486"/>
              </a:cxn>
              <a:cxn ang="0">
                <a:pos x="282" y="469"/>
              </a:cxn>
              <a:cxn ang="0">
                <a:pos x="265" y="449"/>
              </a:cxn>
              <a:cxn ang="0">
                <a:pos x="248" y="431"/>
              </a:cxn>
              <a:cxn ang="0">
                <a:pos x="231" y="405"/>
              </a:cxn>
              <a:cxn ang="0">
                <a:pos x="215" y="382"/>
              </a:cxn>
              <a:cxn ang="0">
                <a:pos x="199" y="357"/>
              </a:cxn>
              <a:cxn ang="0">
                <a:pos x="187" y="332"/>
              </a:cxn>
              <a:cxn ang="0">
                <a:pos x="176" y="309"/>
              </a:cxn>
              <a:cxn ang="0">
                <a:pos x="166" y="285"/>
              </a:cxn>
              <a:cxn ang="0">
                <a:pos x="159" y="259"/>
              </a:cxn>
              <a:cxn ang="0">
                <a:pos x="151" y="232"/>
              </a:cxn>
              <a:cxn ang="0">
                <a:pos x="144" y="202"/>
              </a:cxn>
              <a:cxn ang="0">
                <a:pos x="141" y="175"/>
              </a:cxn>
              <a:cxn ang="0">
                <a:pos x="140" y="144"/>
              </a:cxn>
              <a:cxn ang="0">
                <a:pos x="140" y="114"/>
              </a:cxn>
              <a:cxn ang="0">
                <a:pos x="90" y="0"/>
              </a:cxn>
              <a:cxn ang="0">
                <a:pos x="34" y="114"/>
              </a:cxn>
              <a:cxn ang="0">
                <a:pos x="34" y="148"/>
              </a:cxn>
              <a:cxn ang="0">
                <a:pos x="37" y="180"/>
              </a:cxn>
              <a:cxn ang="0">
                <a:pos x="40" y="210"/>
              </a:cxn>
              <a:cxn ang="0">
                <a:pos x="45" y="238"/>
              </a:cxn>
              <a:cxn ang="0">
                <a:pos x="51" y="266"/>
              </a:cxn>
              <a:cxn ang="0">
                <a:pos x="61" y="296"/>
              </a:cxn>
              <a:cxn ang="0">
                <a:pos x="68" y="322"/>
              </a:cxn>
              <a:cxn ang="0">
                <a:pos x="81" y="351"/>
              </a:cxn>
              <a:cxn ang="0">
                <a:pos x="92" y="378"/>
              </a:cxn>
              <a:cxn ang="0">
                <a:pos x="105" y="404"/>
              </a:cxn>
              <a:cxn ang="0">
                <a:pos x="122" y="431"/>
              </a:cxn>
              <a:cxn ang="0">
                <a:pos x="136" y="452"/>
              </a:cxn>
              <a:cxn ang="0">
                <a:pos x="153" y="476"/>
              </a:cxn>
              <a:cxn ang="0">
                <a:pos x="171" y="500"/>
              </a:cxn>
              <a:cxn ang="0">
                <a:pos x="190" y="522"/>
              </a:cxn>
              <a:cxn ang="0">
                <a:pos x="207" y="539"/>
              </a:cxn>
              <a:cxn ang="0">
                <a:pos x="229" y="560"/>
              </a:cxn>
              <a:cxn ang="0">
                <a:pos x="250" y="578"/>
              </a:cxn>
              <a:cxn ang="0">
                <a:pos x="272" y="595"/>
              </a:cxn>
              <a:cxn ang="0">
                <a:pos x="294" y="612"/>
              </a:cxn>
              <a:cxn ang="0">
                <a:pos x="318" y="628"/>
              </a:cxn>
              <a:cxn ang="0">
                <a:pos x="335" y="638"/>
              </a:cxn>
              <a:cxn ang="0">
                <a:pos x="347" y="647"/>
              </a:cxn>
              <a:cxn ang="0">
                <a:pos x="360" y="652"/>
              </a:cxn>
              <a:cxn ang="0">
                <a:pos x="376" y="660"/>
              </a:cxn>
              <a:cxn ang="0">
                <a:pos x="388" y="668"/>
              </a:cxn>
              <a:cxn ang="0">
                <a:pos x="403" y="673"/>
              </a:cxn>
              <a:cxn ang="0">
                <a:pos x="420" y="682"/>
              </a:cxn>
              <a:cxn ang="0">
                <a:pos x="434" y="686"/>
              </a:cxn>
              <a:cxn ang="0">
                <a:pos x="449" y="692"/>
              </a:cxn>
              <a:cxn ang="0">
                <a:pos x="461" y="697"/>
              </a:cxn>
            </a:cxnLst>
            <a:rect l="0" t="0" r="r" b="b"/>
            <a:pathLst>
              <a:path w="519" h="703">
                <a:moveTo>
                  <a:pt x="469" y="700"/>
                </a:moveTo>
                <a:lnTo>
                  <a:pt x="478" y="702"/>
                </a:lnTo>
                <a:lnTo>
                  <a:pt x="518" y="607"/>
                </a:lnTo>
                <a:lnTo>
                  <a:pt x="509" y="604"/>
                </a:lnTo>
                <a:lnTo>
                  <a:pt x="499" y="601"/>
                </a:lnTo>
                <a:lnTo>
                  <a:pt x="491" y="598"/>
                </a:lnTo>
                <a:lnTo>
                  <a:pt x="478" y="595"/>
                </a:lnTo>
                <a:lnTo>
                  <a:pt x="471" y="591"/>
                </a:lnTo>
                <a:lnTo>
                  <a:pt x="460" y="586"/>
                </a:lnTo>
                <a:lnTo>
                  <a:pt x="452" y="584"/>
                </a:lnTo>
                <a:lnTo>
                  <a:pt x="441" y="579"/>
                </a:lnTo>
                <a:lnTo>
                  <a:pt x="434" y="576"/>
                </a:lnTo>
                <a:lnTo>
                  <a:pt x="424" y="570"/>
                </a:lnTo>
                <a:lnTo>
                  <a:pt x="415" y="566"/>
                </a:lnTo>
                <a:lnTo>
                  <a:pt x="407" y="562"/>
                </a:lnTo>
                <a:lnTo>
                  <a:pt x="398" y="557"/>
                </a:lnTo>
                <a:lnTo>
                  <a:pt x="391" y="551"/>
                </a:lnTo>
                <a:lnTo>
                  <a:pt x="384" y="548"/>
                </a:lnTo>
                <a:lnTo>
                  <a:pt x="376" y="542"/>
                </a:lnTo>
                <a:lnTo>
                  <a:pt x="368" y="538"/>
                </a:lnTo>
                <a:lnTo>
                  <a:pt x="360" y="532"/>
                </a:lnTo>
                <a:lnTo>
                  <a:pt x="352" y="526"/>
                </a:lnTo>
                <a:lnTo>
                  <a:pt x="346" y="523"/>
                </a:lnTo>
                <a:lnTo>
                  <a:pt x="340" y="519"/>
                </a:lnTo>
                <a:lnTo>
                  <a:pt x="330" y="512"/>
                </a:lnTo>
                <a:lnTo>
                  <a:pt x="323" y="504"/>
                </a:lnTo>
                <a:lnTo>
                  <a:pt x="311" y="495"/>
                </a:lnTo>
                <a:lnTo>
                  <a:pt x="302" y="486"/>
                </a:lnTo>
                <a:lnTo>
                  <a:pt x="291" y="478"/>
                </a:lnTo>
                <a:lnTo>
                  <a:pt x="282" y="469"/>
                </a:lnTo>
                <a:lnTo>
                  <a:pt x="272" y="457"/>
                </a:lnTo>
                <a:lnTo>
                  <a:pt x="265" y="449"/>
                </a:lnTo>
                <a:lnTo>
                  <a:pt x="257" y="439"/>
                </a:lnTo>
                <a:lnTo>
                  <a:pt x="248" y="431"/>
                </a:lnTo>
                <a:lnTo>
                  <a:pt x="240" y="419"/>
                </a:lnTo>
                <a:lnTo>
                  <a:pt x="231" y="405"/>
                </a:lnTo>
                <a:lnTo>
                  <a:pt x="223" y="395"/>
                </a:lnTo>
                <a:lnTo>
                  <a:pt x="215" y="382"/>
                </a:lnTo>
                <a:lnTo>
                  <a:pt x="206" y="369"/>
                </a:lnTo>
                <a:lnTo>
                  <a:pt x="199" y="357"/>
                </a:lnTo>
                <a:lnTo>
                  <a:pt x="193" y="344"/>
                </a:lnTo>
                <a:lnTo>
                  <a:pt x="187" y="332"/>
                </a:lnTo>
                <a:lnTo>
                  <a:pt x="182" y="322"/>
                </a:lnTo>
                <a:lnTo>
                  <a:pt x="176" y="309"/>
                </a:lnTo>
                <a:lnTo>
                  <a:pt x="171" y="297"/>
                </a:lnTo>
                <a:lnTo>
                  <a:pt x="166" y="285"/>
                </a:lnTo>
                <a:lnTo>
                  <a:pt x="162" y="270"/>
                </a:lnTo>
                <a:lnTo>
                  <a:pt x="159" y="259"/>
                </a:lnTo>
                <a:lnTo>
                  <a:pt x="156" y="246"/>
                </a:lnTo>
                <a:lnTo>
                  <a:pt x="151" y="232"/>
                </a:lnTo>
                <a:lnTo>
                  <a:pt x="148" y="217"/>
                </a:lnTo>
                <a:lnTo>
                  <a:pt x="144" y="202"/>
                </a:lnTo>
                <a:lnTo>
                  <a:pt x="143" y="188"/>
                </a:lnTo>
                <a:lnTo>
                  <a:pt x="141" y="175"/>
                </a:lnTo>
                <a:lnTo>
                  <a:pt x="140" y="160"/>
                </a:lnTo>
                <a:lnTo>
                  <a:pt x="140" y="144"/>
                </a:lnTo>
                <a:lnTo>
                  <a:pt x="140" y="130"/>
                </a:lnTo>
                <a:lnTo>
                  <a:pt x="140" y="114"/>
                </a:lnTo>
                <a:lnTo>
                  <a:pt x="176" y="114"/>
                </a:lnTo>
                <a:lnTo>
                  <a:pt x="90" y="0"/>
                </a:lnTo>
                <a:lnTo>
                  <a:pt x="0" y="114"/>
                </a:lnTo>
                <a:lnTo>
                  <a:pt x="34" y="114"/>
                </a:lnTo>
                <a:lnTo>
                  <a:pt x="34" y="132"/>
                </a:lnTo>
                <a:lnTo>
                  <a:pt x="34" y="148"/>
                </a:lnTo>
                <a:lnTo>
                  <a:pt x="35" y="166"/>
                </a:lnTo>
                <a:lnTo>
                  <a:pt x="37" y="180"/>
                </a:lnTo>
                <a:lnTo>
                  <a:pt x="39" y="196"/>
                </a:lnTo>
                <a:lnTo>
                  <a:pt x="40" y="210"/>
                </a:lnTo>
                <a:lnTo>
                  <a:pt x="43" y="225"/>
                </a:lnTo>
                <a:lnTo>
                  <a:pt x="45" y="238"/>
                </a:lnTo>
                <a:lnTo>
                  <a:pt x="48" y="251"/>
                </a:lnTo>
                <a:lnTo>
                  <a:pt x="51" y="266"/>
                </a:lnTo>
                <a:lnTo>
                  <a:pt x="56" y="283"/>
                </a:lnTo>
                <a:lnTo>
                  <a:pt x="61" y="296"/>
                </a:lnTo>
                <a:lnTo>
                  <a:pt x="64" y="309"/>
                </a:lnTo>
                <a:lnTo>
                  <a:pt x="68" y="322"/>
                </a:lnTo>
                <a:lnTo>
                  <a:pt x="74" y="338"/>
                </a:lnTo>
                <a:lnTo>
                  <a:pt x="81" y="351"/>
                </a:lnTo>
                <a:lnTo>
                  <a:pt x="85" y="365"/>
                </a:lnTo>
                <a:lnTo>
                  <a:pt x="92" y="378"/>
                </a:lnTo>
                <a:lnTo>
                  <a:pt x="100" y="392"/>
                </a:lnTo>
                <a:lnTo>
                  <a:pt x="105" y="404"/>
                </a:lnTo>
                <a:lnTo>
                  <a:pt x="114" y="417"/>
                </a:lnTo>
                <a:lnTo>
                  <a:pt x="122" y="431"/>
                </a:lnTo>
                <a:lnTo>
                  <a:pt x="127" y="441"/>
                </a:lnTo>
                <a:lnTo>
                  <a:pt x="136" y="452"/>
                </a:lnTo>
                <a:lnTo>
                  <a:pt x="143" y="465"/>
                </a:lnTo>
                <a:lnTo>
                  <a:pt x="153" y="476"/>
                </a:lnTo>
                <a:lnTo>
                  <a:pt x="162" y="489"/>
                </a:lnTo>
                <a:lnTo>
                  <a:pt x="171" y="500"/>
                </a:lnTo>
                <a:lnTo>
                  <a:pt x="180" y="510"/>
                </a:lnTo>
                <a:lnTo>
                  <a:pt x="190" y="522"/>
                </a:lnTo>
                <a:lnTo>
                  <a:pt x="199" y="531"/>
                </a:lnTo>
                <a:lnTo>
                  <a:pt x="207" y="539"/>
                </a:lnTo>
                <a:lnTo>
                  <a:pt x="218" y="550"/>
                </a:lnTo>
                <a:lnTo>
                  <a:pt x="229" y="560"/>
                </a:lnTo>
                <a:lnTo>
                  <a:pt x="238" y="568"/>
                </a:lnTo>
                <a:lnTo>
                  <a:pt x="250" y="578"/>
                </a:lnTo>
                <a:lnTo>
                  <a:pt x="260" y="586"/>
                </a:lnTo>
                <a:lnTo>
                  <a:pt x="272" y="595"/>
                </a:lnTo>
                <a:lnTo>
                  <a:pt x="284" y="604"/>
                </a:lnTo>
                <a:lnTo>
                  <a:pt x="294" y="612"/>
                </a:lnTo>
                <a:lnTo>
                  <a:pt x="307" y="620"/>
                </a:lnTo>
                <a:lnTo>
                  <a:pt x="318" y="628"/>
                </a:lnTo>
                <a:lnTo>
                  <a:pt x="328" y="635"/>
                </a:lnTo>
                <a:lnTo>
                  <a:pt x="335" y="638"/>
                </a:lnTo>
                <a:lnTo>
                  <a:pt x="342" y="644"/>
                </a:lnTo>
                <a:lnTo>
                  <a:pt x="347" y="647"/>
                </a:lnTo>
                <a:lnTo>
                  <a:pt x="354" y="650"/>
                </a:lnTo>
                <a:lnTo>
                  <a:pt x="360" y="652"/>
                </a:lnTo>
                <a:lnTo>
                  <a:pt x="368" y="655"/>
                </a:lnTo>
                <a:lnTo>
                  <a:pt x="376" y="660"/>
                </a:lnTo>
                <a:lnTo>
                  <a:pt x="382" y="665"/>
                </a:lnTo>
                <a:lnTo>
                  <a:pt x="388" y="668"/>
                </a:lnTo>
                <a:lnTo>
                  <a:pt x="396" y="670"/>
                </a:lnTo>
                <a:lnTo>
                  <a:pt x="403" y="673"/>
                </a:lnTo>
                <a:lnTo>
                  <a:pt x="412" y="676"/>
                </a:lnTo>
                <a:lnTo>
                  <a:pt x="420" y="682"/>
                </a:lnTo>
                <a:lnTo>
                  <a:pt x="427" y="684"/>
                </a:lnTo>
                <a:lnTo>
                  <a:pt x="434" y="686"/>
                </a:lnTo>
                <a:lnTo>
                  <a:pt x="440" y="689"/>
                </a:lnTo>
                <a:lnTo>
                  <a:pt x="449" y="692"/>
                </a:lnTo>
                <a:lnTo>
                  <a:pt x="456" y="694"/>
                </a:lnTo>
                <a:lnTo>
                  <a:pt x="461" y="697"/>
                </a:lnTo>
                <a:lnTo>
                  <a:pt x="469" y="700"/>
                </a:lnTo>
              </a:path>
            </a:pathLst>
          </a:custGeom>
          <a:solidFill>
            <a:srgbClr val="FFCC99"/>
          </a:solidFill>
          <a:ln w="9525" cap="rnd">
            <a:solidFill>
              <a:schemeClr val="tx2"/>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7385" name="Freeform 9"/>
          <p:cNvSpPr/>
          <p:nvPr/>
        </p:nvSpPr>
        <p:spPr bwMode="auto">
          <a:xfrm>
            <a:off x="5086350" y="2058988"/>
            <a:ext cx="1112838" cy="1608138"/>
          </a:xfrm>
          <a:custGeom>
            <a:avLst/>
            <a:gdLst/>
            <a:ahLst/>
            <a:cxnLst>
              <a:cxn ang="0">
                <a:pos x="38" y="0"/>
              </a:cxn>
              <a:cxn ang="0">
                <a:pos x="10" y="96"/>
              </a:cxn>
              <a:cxn ang="0">
                <a:pos x="27" y="102"/>
              </a:cxn>
              <a:cxn ang="0">
                <a:pos x="48" y="110"/>
              </a:cxn>
              <a:cxn ang="0">
                <a:pos x="65" y="115"/>
              </a:cxn>
              <a:cxn ang="0">
                <a:pos x="83" y="125"/>
              </a:cxn>
              <a:cxn ang="0">
                <a:pos x="102" y="133"/>
              </a:cxn>
              <a:cxn ang="0">
                <a:pos x="119" y="144"/>
              </a:cxn>
              <a:cxn ang="0">
                <a:pos x="133" y="152"/>
              </a:cxn>
              <a:cxn ang="0">
                <a:pos x="149" y="163"/>
              </a:cxn>
              <a:cxn ang="0">
                <a:pos x="167" y="173"/>
              </a:cxn>
              <a:cxn ang="0">
                <a:pos x="179" y="181"/>
              </a:cxn>
              <a:cxn ang="0">
                <a:pos x="194" y="197"/>
              </a:cxn>
              <a:cxn ang="0">
                <a:pos x="215" y="214"/>
              </a:cxn>
              <a:cxn ang="0">
                <a:pos x="237" y="231"/>
              </a:cxn>
              <a:cxn ang="0">
                <a:pos x="252" y="250"/>
              </a:cxn>
              <a:cxn ang="0">
                <a:pos x="269" y="270"/>
              </a:cxn>
              <a:cxn ang="0">
                <a:pos x="286" y="293"/>
              </a:cxn>
              <a:cxn ang="0">
                <a:pos x="304" y="316"/>
              </a:cxn>
              <a:cxn ang="0">
                <a:pos x="319" y="343"/>
              </a:cxn>
              <a:cxn ang="0">
                <a:pos x="330" y="366"/>
              </a:cxn>
              <a:cxn ang="0">
                <a:pos x="341" y="390"/>
              </a:cxn>
              <a:cxn ang="0">
                <a:pos x="351" y="415"/>
              </a:cxn>
              <a:cxn ang="0">
                <a:pos x="360" y="440"/>
              </a:cxn>
              <a:cxn ang="0">
                <a:pos x="366" y="468"/>
              </a:cxn>
              <a:cxn ang="0">
                <a:pos x="373" y="497"/>
              </a:cxn>
              <a:cxn ang="0">
                <a:pos x="377" y="525"/>
              </a:cxn>
              <a:cxn ang="0">
                <a:pos x="378" y="556"/>
              </a:cxn>
              <a:cxn ang="0">
                <a:pos x="378" y="585"/>
              </a:cxn>
              <a:cxn ang="0">
                <a:pos x="427" y="699"/>
              </a:cxn>
              <a:cxn ang="0">
                <a:pos x="484" y="585"/>
              </a:cxn>
              <a:cxn ang="0">
                <a:pos x="484" y="550"/>
              </a:cxn>
              <a:cxn ang="0">
                <a:pos x="480" y="517"/>
              </a:cxn>
              <a:cxn ang="0">
                <a:pos x="477" y="490"/>
              </a:cxn>
              <a:cxn ang="0">
                <a:pos x="472" y="461"/>
              </a:cxn>
              <a:cxn ang="0">
                <a:pos x="466" y="434"/>
              </a:cxn>
              <a:cxn ang="0">
                <a:pos x="458" y="403"/>
              </a:cxn>
              <a:cxn ang="0">
                <a:pos x="450" y="379"/>
              </a:cxn>
              <a:cxn ang="0">
                <a:pos x="438" y="349"/>
              </a:cxn>
              <a:cxn ang="0">
                <a:pos x="426" y="323"/>
              </a:cxn>
              <a:cxn ang="0">
                <a:pos x="411" y="295"/>
              </a:cxn>
              <a:cxn ang="0">
                <a:pos x="397" y="270"/>
              </a:cxn>
              <a:cxn ang="0">
                <a:pos x="382" y="247"/>
              </a:cxn>
              <a:cxn ang="0">
                <a:pos x="365" y="223"/>
              </a:cxn>
              <a:cxn ang="0">
                <a:pos x="346" y="201"/>
              </a:cxn>
              <a:cxn ang="0">
                <a:pos x="327" y="179"/>
              </a:cxn>
              <a:cxn ang="0">
                <a:pos x="310" y="161"/>
              </a:cxn>
              <a:cxn ang="0">
                <a:pos x="288" y="141"/>
              </a:cxn>
              <a:cxn ang="0">
                <a:pos x="268" y="123"/>
              </a:cxn>
              <a:cxn ang="0">
                <a:pos x="246" y="105"/>
              </a:cxn>
              <a:cxn ang="0">
                <a:pos x="223" y="89"/>
              </a:cxn>
              <a:cxn ang="0">
                <a:pos x="201" y="73"/>
              </a:cxn>
              <a:cxn ang="0">
                <a:pos x="182" y="62"/>
              </a:cxn>
              <a:cxn ang="0">
                <a:pos x="169" y="54"/>
              </a:cxn>
              <a:cxn ang="0">
                <a:pos x="158" y="48"/>
              </a:cxn>
              <a:cxn ang="0">
                <a:pos x="143" y="41"/>
              </a:cxn>
              <a:cxn ang="0">
                <a:pos x="129" y="33"/>
              </a:cxn>
              <a:cxn ang="0">
                <a:pos x="114" y="26"/>
              </a:cxn>
              <a:cxn ang="0">
                <a:pos x="97" y="19"/>
              </a:cxn>
              <a:cxn ang="0">
                <a:pos x="85" y="14"/>
              </a:cxn>
              <a:cxn ang="0">
                <a:pos x="70" y="9"/>
              </a:cxn>
              <a:cxn ang="0">
                <a:pos x="55" y="4"/>
              </a:cxn>
            </a:cxnLst>
            <a:rect l="0" t="0" r="r" b="b"/>
            <a:pathLst>
              <a:path w="521" h="700">
                <a:moveTo>
                  <a:pt x="49" y="1"/>
                </a:moveTo>
                <a:lnTo>
                  <a:pt x="38" y="0"/>
                </a:lnTo>
                <a:lnTo>
                  <a:pt x="0" y="92"/>
                </a:lnTo>
                <a:lnTo>
                  <a:pt x="10" y="96"/>
                </a:lnTo>
                <a:lnTo>
                  <a:pt x="17" y="98"/>
                </a:lnTo>
                <a:lnTo>
                  <a:pt x="27" y="102"/>
                </a:lnTo>
                <a:lnTo>
                  <a:pt x="38" y="105"/>
                </a:lnTo>
                <a:lnTo>
                  <a:pt x="48" y="110"/>
                </a:lnTo>
                <a:lnTo>
                  <a:pt x="57" y="112"/>
                </a:lnTo>
                <a:lnTo>
                  <a:pt x="65" y="115"/>
                </a:lnTo>
                <a:lnTo>
                  <a:pt x="75" y="121"/>
                </a:lnTo>
                <a:lnTo>
                  <a:pt x="83" y="125"/>
                </a:lnTo>
                <a:lnTo>
                  <a:pt x="92" y="129"/>
                </a:lnTo>
                <a:lnTo>
                  <a:pt x="102" y="133"/>
                </a:lnTo>
                <a:lnTo>
                  <a:pt x="111" y="139"/>
                </a:lnTo>
                <a:lnTo>
                  <a:pt x="119" y="144"/>
                </a:lnTo>
                <a:lnTo>
                  <a:pt x="127" y="148"/>
                </a:lnTo>
                <a:lnTo>
                  <a:pt x="133" y="152"/>
                </a:lnTo>
                <a:lnTo>
                  <a:pt x="141" y="158"/>
                </a:lnTo>
                <a:lnTo>
                  <a:pt x="149" y="163"/>
                </a:lnTo>
                <a:lnTo>
                  <a:pt x="158" y="168"/>
                </a:lnTo>
                <a:lnTo>
                  <a:pt x="167" y="173"/>
                </a:lnTo>
                <a:lnTo>
                  <a:pt x="171" y="178"/>
                </a:lnTo>
                <a:lnTo>
                  <a:pt x="179" y="181"/>
                </a:lnTo>
                <a:lnTo>
                  <a:pt x="186" y="189"/>
                </a:lnTo>
                <a:lnTo>
                  <a:pt x="194" y="197"/>
                </a:lnTo>
                <a:lnTo>
                  <a:pt x="207" y="204"/>
                </a:lnTo>
                <a:lnTo>
                  <a:pt x="215" y="214"/>
                </a:lnTo>
                <a:lnTo>
                  <a:pt x="225" y="221"/>
                </a:lnTo>
                <a:lnTo>
                  <a:pt x="237" y="231"/>
                </a:lnTo>
                <a:lnTo>
                  <a:pt x="246" y="242"/>
                </a:lnTo>
                <a:lnTo>
                  <a:pt x="252" y="250"/>
                </a:lnTo>
                <a:lnTo>
                  <a:pt x="261" y="261"/>
                </a:lnTo>
                <a:lnTo>
                  <a:pt x="269" y="270"/>
                </a:lnTo>
                <a:lnTo>
                  <a:pt x="279" y="281"/>
                </a:lnTo>
                <a:lnTo>
                  <a:pt x="286" y="293"/>
                </a:lnTo>
                <a:lnTo>
                  <a:pt x="296" y="305"/>
                </a:lnTo>
                <a:lnTo>
                  <a:pt x="304" y="316"/>
                </a:lnTo>
                <a:lnTo>
                  <a:pt x="312" y="331"/>
                </a:lnTo>
                <a:lnTo>
                  <a:pt x="319" y="343"/>
                </a:lnTo>
                <a:lnTo>
                  <a:pt x="324" y="356"/>
                </a:lnTo>
                <a:lnTo>
                  <a:pt x="330" y="366"/>
                </a:lnTo>
                <a:lnTo>
                  <a:pt x="336" y="379"/>
                </a:lnTo>
                <a:lnTo>
                  <a:pt x="341" y="390"/>
                </a:lnTo>
                <a:lnTo>
                  <a:pt x="346" y="403"/>
                </a:lnTo>
                <a:lnTo>
                  <a:pt x="351" y="415"/>
                </a:lnTo>
                <a:lnTo>
                  <a:pt x="355" y="430"/>
                </a:lnTo>
                <a:lnTo>
                  <a:pt x="360" y="440"/>
                </a:lnTo>
                <a:lnTo>
                  <a:pt x="363" y="455"/>
                </a:lnTo>
                <a:lnTo>
                  <a:pt x="366" y="468"/>
                </a:lnTo>
                <a:lnTo>
                  <a:pt x="370" y="481"/>
                </a:lnTo>
                <a:lnTo>
                  <a:pt x="373" y="497"/>
                </a:lnTo>
                <a:lnTo>
                  <a:pt x="375" y="512"/>
                </a:lnTo>
                <a:lnTo>
                  <a:pt x="377" y="525"/>
                </a:lnTo>
                <a:lnTo>
                  <a:pt x="378" y="540"/>
                </a:lnTo>
                <a:lnTo>
                  <a:pt x="378" y="556"/>
                </a:lnTo>
                <a:lnTo>
                  <a:pt x="378" y="569"/>
                </a:lnTo>
                <a:lnTo>
                  <a:pt x="378" y="585"/>
                </a:lnTo>
                <a:lnTo>
                  <a:pt x="341" y="585"/>
                </a:lnTo>
                <a:lnTo>
                  <a:pt x="427" y="699"/>
                </a:lnTo>
                <a:lnTo>
                  <a:pt x="520" y="585"/>
                </a:lnTo>
                <a:lnTo>
                  <a:pt x="484" y="585"/>
                </a:lnTo>
                <a:lnTo>
                  <a:pt x="484" y="567"/>
                </a:lnTo>
                <a:lnTo>
                  <a:pt x="484" y="550"/>
                </a:lnTo>
                <a:lnTo>
                  <a:pt x="482" y="534"/>
                </a:lnTo>
                <a:lnTo>
                  <a:pt x="480" y="517"/>
                </a:lnTo>
                <a:lnTo>
                  <a:pt x="480" y="504"/>
                </a:lnTo>
                <a:lnTo>
                  <a:pt x="477" y="490"/>
                </a:lnTo>
                <a:lnTo>
                  <a:pt x="475" y="475"/>
                </a:lnTo>
                <a:lnTo>
                  <a:pt x="472" y="461"/>
                </a:lnTo>
                <a:lnTo>
                  <a:pt x="471" y="449"/>
                </a:lnTo>
                <a:lnTo>
                  <a:pt x="466" y="434"/>
                </a:lnTo>
                <a:lnTo>
                  <a:pt x="462" y="416"/>
                </a:lnTo>
                <a:lnTo>
                  <a:pt x="458" y="403"/>
                </a:lnTo>
                <a:lnTo>
                  <a:pt x="453" y="390"/>
                </a:lnTo>
                <a:lnTo>
                  <a:pt x="450" y="379"/>
                </a:lnTo>
                <a:lnTo>
                  <a:pt x="443" y="362"/>
                </a:lnTo>
                <a:lnTo>
                  <a:pt x="438" y="349"/>
                </a:lnTo>
                <a:lnTo>
                  <a:pt x="431" y="336"/>
                </a:lnTo>
                <a:lnTo>
                  <a:pt x="426" y="323"/>
                </a:lnTo>
                <a:lnTo>
                  <a:pt x="418" y="308"/>
                </a:lnTo>
                <a:lnTo>
                  <a:pt x="411" y="295"/>
                </a:lnTo>
                <a:lnTo>
                  <a:pt x="405" y="281"/>
                </a:lnTo>
                <a:lnTo>
                  <a:pt x="397" y="270"/>
                </a:lnTo>
                <a:lnTo>
                  <a:pt x="390" y="260"/>
                </a:lnTo>
                <a:lnTo>
                  <a:pt x="382" y="247"/>
                </a:lnTo>
                <a:lnTo>
                  <a:pt x="375" y="236"/>
                </a:lnTo>
                <a:lnTo>
                  <a:pt x="365" y="223"/>
                </a:lnTo>
                <a:lnTo>
                  <a:pt x="356" y="211"/>
                </a:lnTo>
                <a:lnTo>
                  <a:pt x="346" y="201"/>
                </a:lnTo>
                <a:lnTo>
                  <a:pt x="338" y="189"/>
                </a:lnTo>
                <a:lnTo>
                  <a:pt x="327" y="179"/>
                </a:lnTo>
                <a:lnTo>
                  <a:pt x="319" y="168"/>
                </a:lnTo>
                <a:lnTo>
                  <a:pt x="310" y="161"/>
                </a:lnTo>
                <a:lnTo>
                  <a:pt x="300" y="149"/>
                </a:lnTo>
                <a:lnTo>
                  <a:pt x="288" y="141"/>
                </a:lnTo>
                <a:lnTo>
                  <a:pt x="279" y="131"/>
                </a:lnTo>
                <a:lnTo>
                  <a:pt x="268" y="123"/>
                </a:lnTo>
                <a:lnTo>
                  <a:pt x="257" y="114"/>
                </a:lnTo>
                <a:lnTo>
                  <a:pt x="246" y="105"/>
                </a:lnTo>
                <a:lnTo>
                  <a:pt x="233" y="96"/>
                </a:lnTo>
                <a:lnTo>
                  <a:pt x="223" y="89"/>
                </a:lnTo>
                <a:lnTo>
                  <a:pt x="210" y="79"/>
                </a:lnTo>
                <a:lnTo>
                  <a:pt x="201" y="73"/>
                </a:lnTo>
                <a:lnTo>
                  <a:pt x="189" y="65"/>
                </a:lnTo>
                <a:lnTo>
                  <a:pt x="182" y="62"/>
                </a:lnTo>
                <a:lnTo>
                  <a:pt x="176" y="57"/>
                </a:lnTo>
                <a:lnTo>
                  <a:pt x="169" y="54"/>
                </a:lnTo>
                <a:lnTo>
                  <a:pt x="165" y="51"/>
                </a:lnTo>
                <a:lnTo>
                  <a:pt x="158" y="48"/>
                </a:lnTo>
                <a:lnTo>
                  <a:pt x="150" y="44"/>
                </a:lnTo>
                <a:lnTo>
                  <a:pt x="143" y="41"/>
                </a:lnTo>
                <a:lnTo>
                  <a:pt x="135" y="36"/>
                </a:lnTo>
                <a:lnTo>
                  <a:pt x="129" y="33"/>
                </a:lnTo>
                <a:lnTo>
                  <a:pt x="123" y="30"/>
                </a:lnTo>
                <a:lnTo>
                  <a:pt x="114" y="26"/>
                </a:lnTo>
                <a:lnTo>
                  <a:pt x="107" y="23"/>
                </a:lnTo>
                <a:lnTo>
                  <a:pt x="97" y="19"/>
                </a:lnTo>
                <a:lnTo>
                  <a:pt x="92" y="17"/>
                </a:lnTo>
                <a:lnTo>
                  <a:pt x="85" y="14"/>
                </a:lnTo>
                <a:lnTo>
                  <a:pt x="77" y="11"/>
                </a:lnTo>
                <a:lnTo>
                  <a:pt x="70" y="9"/>
                </a:lnTo>
                <a:lnTo>
                  <a:pt x="61" y="6"/>
                </a:lnTo>
                <a:lnTo>
                  <a:pt x="55" y="4"/>
                </a:lnTo>
                <a:lnTo>
                  <a:pt x="49" y="1"/>
                </a:lnTo>
              </a:path>
            </a:pathLst>
          </a:custGeom>
          <a:solidFill>
            <a:schemeClr val="bg1"/>
          </a:solidFill>
          <a:ln w="9525" cap="rnd">
            <a:solidFill>
              <a:schemeClr val="tx2"/>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7386" name="Freeform 10"/>
          <p:cNvSpPr/>
          <p:nvPr/>
        </p:nvSpPr>
        <p:spPr bwMode="auto">
          <a:xfrm>
            <a:off x="3414713" y="1933575"/>
            <a:ext cx="1590675" cy="1100138"/>
          </a:xfrm>
          <a:custGeom>
            <a:avLst/>
            <a:gdLst/>
            <a:ahLst/>
            <a:cxnLst>
              <a:cxn ang="0">
                <a:pos x="100" y="478"/>
              </a:cxn>
              <a:cxn ang="0">
                <a:pos x="106" y="461"/>
              </a:cxn>
              <a:cxn ang="0">
                <a:pos x="114" y="442"/>
              </a:cxn>
              <a:cxn ang="0">
                <a:pos x="122" y="426"/>
              </a:cxn>
              <a:cxn ang="0">
                <a:pos x="129" y="409"/>
              </a:cxn>
              <a:cxn ang="0">
                <a:pos x="139" y="391"/>
              </a:cxn>
              <a:cxn ang="0">
                <a:pos x="151" y="373"/>
              </a:cxn>
              <a:cxn ang="0">
                <a:pos x="159" y="362"/>
              </a:cxn>
              <a:cxn ang="0">
                <a:pos x="172" y="347"/>
              </a:cxn>
              <a:cxn ang="0">
                <a:pos x="183" y="331"/>
              </a:cxn>
              <a:cxn ang="0">
                <a:pos x="192" y="319"/>
              </a:cxn>
              <a:cxn ang="0">
                <a:pos x="206" y="304"/>
              </a:cxn>
              <a:cxn ang="0">
                <a:pos x="225" y="284"/>
              </a:cxn>
              <a:cxn ang="0">
                <a:pos x="243" y="267"/>
              </a:cxn>
              <a:cxn ang="0">
                <a:pos x="265" y="249"/>
              </a:cxn>
              <a:cxn ang="0">
                <a:pos x="286" y="235"/>
              </a:cxn>
              <a:cxn ang="0">
                <a:pos x="311" y="217"/>
              </a:cxn>
              <a:cxn ang="0">
                <a:pos x="336" y="202"/>
              </a:cxn>
              <a:cxn ang="0">
                <a:pos x="364" y="187"/>
              </a:cxn>
              <a:cxn ang="0">
                <a:pos x="389" y="177"/>
              </a:cxn>
              <a:cxn ang="0">
                <a:pos x="414" y="167"/>
              </a:cxn>
              <a:cxn ang="0">
                <a:pos x="441" y="158"/>
              </a:cxn>
              <a:cxn ang="0">
                <a:pos x="467" y="150"/>
              </a:cxn>
              <a:cxn ang="0">
                <a:pos x="497" y="144"/>
              </a:cxn>
              <a:cxn ang="0">
                <a:pos x="526" y="137"/>
              </a:cxn>
              <a:cxn ang="0">
                <a:pos x="557" y="134"/>
              </a:cxn>
              <a:cxn ang="0">
                <a:pos x="591" y="132"/>
              </a:cxn>
              <a:cxn ang="0">
                <a:pos x="620" y="132"/>
              </a:cxn>
              <a:cxn ang="0">
                <a:pos x="743" y="86"/>
              </a:cxn>
              <a:cxn ang="0">
                <a:pos x="620" y="33"/>
              </a:cxn>
              <a:cxn ang="0">
                <a:pos x="584" y="33"/>
              </a:cxn>
              <a:cxn ang="0">
                <a:pos x="550" y="36"/>
              </a:cxn>
              <a:cxn ang="0">
                <a:pos x="520" y="39"/>
              </a:cxn>
              <a:cxn ang="0">
                <a:pos x="489" y="44"/>
              </a:cxn>
              <a:cxn ang="0">
                <a:pos x="461" y="50"/>
              </a:cxn>
              <a:cxn ang="0">
                <a:pos x="428" y="57"/>
              </a:cxn>
              <a:cxn ang="0">
                <a:pos x="400" y="66"/>
              </a:cxn>
              <a:cxn ang="0">
                <a:pos x="369" y="76"/>
              </a:cxn>
              <a:cxn ang="0">
                <a:pos x="342" y="88"/>
              </a:cxn>
              <a:cxn ang="0">
                <a:pos x="313" y="101"/>
              </a:cxn>
              <a:cxn ang="0">
                <a:pos x="286" y="114"/>
              </a:cxn>
              <a:cxn ang="0">
                <a:pos x="260" y="129"/>
              </a:cxn>
              <a:cxn ang="0">
                <a:pos x="236" y="145"/>
              </a:cxn>
              <a:cxn ang="0">
                <a:pos x="211" y="163"/>
              </a:cxn>
              <a:cxn ang="0">
                <a:pos x="189" y="179"/>
              </a:cxn>
              <a:cxn ang="0">
                <a:pos x="168" y="196"/>
              </a:cxn>
              <a:cxn ang="0">
                <a:pos x="146" y="217"/>
              </a:cxn>
              <a:cxn ang="0">
                <a:pos x="128" y="235"/>
              </a:cxn>
              <a:cxn ang="0">
                <a:pos x="109" y="256"/>
              </a:cxn>
              <a:cxn ang="0">
                <a:pos x="92" y="278"/>
              </a:cxn>
              <a:cxn ang="0">
                <a:pos x="75" y="299"/>
              </a:cxn>
              <a:cxn ang="0">
                <a:pos x="64" y="315"/>
              </a:cxn>
              <a:cxn ang="0">
                <a:pos x="54" y="328"/>
              </a:cxn>
              <a:cxn ang="0">
                <a:pos x="48" y="340"/>
              </a:cxn>
              <a:cxn ang="0">
                <a:pos x="40" y="353"/>
              </a:cxn>
              <a:cxn ang="0">
                <a:pos x="34" y="365"/>
              </a:cxn>
              <a:cxn ang="0">
                <a:pos x="26" y="379"/>
              </a:cxn>
              <a:cxn ang="0">
                <a:pos x="18" y="394"/>
              </a:cxn>
              <a:cxn ang="0">
                <a:pos x="13" y="407"/>
              </a:cxn>
              <a:cxn ang="0">
                <a:pos x="8" y="422"/>
              </a:cxn>
              <a:cxn ang="0">
                <a:pos x="1" y="435"/>
              </a:cxn>
            </a:cxnLst>
            <a:rect l="0" t="0" r="r" b="b"/>
            <a:pathLst>
              <a:path w="744" h="479">
                <a:moveTo>
                  <a:pt x="0" y="441"/>
                </a:moveTo>
                <a:lnTo>
                  <a:pt x="100" y="478"/>
                </a:lnTo>
                <a:lnTo>
                  <a:pt x="103" y="471"/>
                </a:lnTo>
                <a:lnTo>
                  <a:pt x="106" y="461"/>
                </a:lnTo>
                <a:lnTo>
                  <a:pt x="110" y="451"/>
                </a:lnTo>
                <a:lnTo>
                  <a:pt x="114" y="442"/>
                </a:lnTo>
                <a:lnTo>
                  <a:pt x="117" y="434"/>
                </a:lnTo>
                <a:lnTo>
                  <a:pt x="122" y="426"/>
                </a:lnTo>
                <a:lnTo>
                  <a:pt x="127" y="416"/>
                </a:lnTo>
                <a:lnTo>
                  <a:pt x="129" y="409"/>
                </a:lnTo>
                <a:lnTo>
                  <a:pt x="136" y="400"/>
                </a:lnTo>
                <a:lnTo>
                  <a:pt x="139" y="391"/>
                </a:lnTo>
                <a:lnTo>
                  <a:pt x="146" y="383"/>
                </a:lnTo>
                <a:lnTo>
                  <a:pt x="151" y="373"/>
                </a:lnTo>
                <a:lnTo>
                  <a:pt x="154" y="368"/>
                </a:lnTo>
                <a:lnTo>
                  <a:pt x="159" y="362"/>
                </a:lnTo>
                <a:lnTo>
                  <a:pt x="165" y="353"/>
                </a:lnTo>
                <a:lnTo>
                  <a:pt x="172" y="347"/>
                </a:lnTo>
                <a:lnTo>
                  <a:pt x="176" y="340"/>
                </a:lnTo>
                <a:lnTo>
                  <a:pt x="183" y="331"/>
                </a:lnTo>
                <a:lnTo>
                  <a:pt x="187" y="327"/>
                </a:lnTo>
                <a:lnTo>
                  <a:pt x="192" y="319"/>
                </a:lnTo>
                <a:lnTo>
                  <a:pt x="199" y="312"/>
                </a:lnTo>
                <a:lnTo>
                  <a:pt x="206" y="304"/>
                </a:lnTo>
                <a:lnTo>
                  <a:pt x="216" y="293"/>
                </a:lnTo>
                <a:lnTo>
                  <a:pt x="225" y="284"/>
                </a:lnTo>
                <a:lnTo>
                  <a:pt x="234" y="275"/>
                </a:lnTo>
                <a:lnTo>
                  <a:pt x="243" y="267"/>
                </a:lnTo>
                <a:lnTo>
                  <a:pt x="256" y="256"/>
                </a:lnTo>
                <a:lnTo>
                  <a:pt x="265" y="249"/>
                </a:lnTo>
                <a:lnTo>
                  <a:pt x="275" y="242"/>
                </a:lnTo>
                <a:lnTo>
                  <a:pt x="286" y="235"/>
                </a:lnTo>
                <a:lnTo>
                  <a:pt x="298" y="225"/>
                </a:lnTo>
                <a:lnTo>
                  <a:pt x="311" y="217"/>
                </a:lnTo>
                <a:lnTo>
                  <a:pt x="322" y="209"/>
                </a:lnTo>
                <a:lnTo>
                  <a:pt x="336" y="202"/>
                </a:lnTo>
                <a:lnTo>
                  <a:pt x="350" y="195"/>
                </a:lnTo>
                <a:lnTo>
                  <a:pt x="364" y="187"/>
                </a:lnTo>
                <a:lnTo>
                  <a:pt x="376" y="182"/>
                </a:lnTo>
                <a:lnTo>
                  <a:pt x="389" y="177"/>
                </a:lnTo>
                <a:lnTo>
                  <a:pt x="402" y="171"/>
                </a:lnTo>
                <a:lnTo>
                  <a:pt x="414" y="167"/>
                </a:lnTo>
                <a:lnTo>
                  <a:pt x="426" y="163"/>
                </a:lnTo>
                <a:lnTo>
                  <a:pt x="441" y="158"/>
                </a:lnTo>
                <a:lnTo>
                  <a:pt x="455" y="153"/>
                </a:lnTo>
                <a:lnTo>
                  <a:pt x="467" y="150"/>
                </a:lnTo>
                <a:lnTo>
                  <a:pt x="482" y="147"/>
                </a:lnTo>
                <a:lnTo>
                  <a:pt x="497" y="144"/>
                </a:lnTo>
                <a:lnTo>
                  <a:pt x="511" y="140"/>
                </a:lnTo>
                <a:lnTo>
                  <a:pt x="526" y="137"/>
                </a:lnTo>
                <a:lnTo>
                  <a:pt x="542" y="134"/>
                </a:lnTo>
                <a:lnTo>
                  <a:pt x="557" y="134"/>
                </a:lnTo>
                <a:lnTo>
                  <a:pt x="572" y="132"/>
                </a:lnTo>
                <a:lnTo>
                  <a:pt x="591" y="132"/>
                </a:lnTo>
                <a:lnTo>
                  <a:pt x="603" y="132"/>
                </a:lnTo>
                <a:lnTo>
                  <a:pt x="620" y="132"/>
                </a:lnTo>
                <a:lnTo>
                  <a:pt x="620" y="167"/>
                </a:lnTo>
                <a:lnTo>
                  <a:pt x="743" y="86"/>
                </a:lnTo>
                <a:lnTo>
                  <a:pt x="620" y="0"/>
                </a:lnTo>
                <a:lnTo>
                  <a:pt x="620" y="33"/>
                </a:lnTo>
                <a:lnTo>
                  <a:pt x="601" y="33"/>
                </a:lnTo>
                <a:lnTo>
                  <a:pt x="584" y="33"/>
                </a:lnTo>
                <a:lnTo>
                  <a:pt x="566" y="35"/>
                </a:lnTo>
                <a:lnTo>
                  <a:pt x="550" y="36"/>
                </a:lnTo>
                <a:lnTo>
                  <a:pt x="535" y="36"/>
                </a:lnTo>
                <a:lnTo>
                  <a:pt x="520" y="39"/>
                </a:lnTo>
                <a:lnTo>
                  <a:pt x="503" y="41"/>
                </a:lnTo>
                <a:lnTo>
                  <a:pt x="489" y="44"/>
                </a:lnTo>
                <a:lnTo>
                  <a:pt x="477" y="45"/>
                </a:lnTo>
                <a:lnTo>
                  <a:pt x="461" y="50"/>
                </a:lnTo>
                <a:lnTo>
                  <a:pt x="442" y="54"/>
                </a:lnTo>
                <a:lnTo>
                  <a:pt x="428" y="57"/>
                </a:lnTo>
                <a:lnTo>
                  <a:pt x="412" y="62"/>
                </a:lnTo>
                <a:lnTo>
                  <a:pt x="400" y="66"/>
                </a:lnTo>
                <a:lnTo>
                  <a:pt x="384" y="72"/>
                </a:lnTo>
                <a:lnTo>
                  <a:pt x="369" y="76"/>
                </a:lnTo>
                <a:lnTo>
                  <a:pt x="354" y="82"/>
                </a:lnTo>
                <a:lnTo>
                  <a:pt x="342" y="88"/>
                </a:lnTo>
                <a:lnTo>
                  <a:pt x="327" y="95"/>
                </a:lnTo>
                <a:lnTo>
                  <a:pt x="313" y="101"/>
                </a:lnTo>
                <a:lnTo>
                  <a:pt x="298" y="107"/>
                </a:lnTo>
                <a:lnTo>
                  <a:pt x="286" y="114"/>
                </a:lnTo>
                <a:lnTo>
                  <a:pt x="274" y="121"/>
                </a:lnTo>
                <a:lnTo>
                  <a:pt x="260" y="129"/>
                </a:lnTo>
                <a:lnTo>
                  <a:pt x="250" y="134"/>
                </a:lnTo>
                <a:lnTo>
                  <a:pt x="236" y="145"/>
                </a:lnTo>
                <a:lnTo>
                  <a:pt x="223" y="152"/>
                </a:lnTo>
                <a:lnTo>
                  <a:pt x="211" y="163"/>
                </a:lnTo>
                <a:lnTo>
                  <a:pt x="199" y="170"/>
                </a:lnTo>
                <a:lnTo>
                  <a:pt x="189" y="179"/>
                </a:lnTo>
                <a:lnTo>
                  <a:pt x="178" y="187"/>
                </a:lnTo>
                <a:lnTo>
                  <a:pt x="168" y="196"/>
                </a:lnTo>
                <a:lnTo>
                  <a:pt x="158" y="205"/>
                </a:lnTo>
                <a:lnTo>
                  <a:pt x="146" y="217"/>
                </a:lnTo>
                <a:lnTo>
                  <a:pt x="137" y="225"/>
                </a:lnTo>
                <a:lnTo>
                  <a:pt x="128" y="235"/>
                </a:lnTo>
                <a:lnTo>
                  <a:pt x="119" y="246"/>
                </a:lnTo>
                <a:lnTo>
                  <a:pt x="109" y="256"/>
                </a:lnTo>
                <a:lnTo>
                  <a:pt x="100" y="268"/>
                </a:lnTo>
                <a:lnTo>
                  <a:pt x="92" y="278"/>
                </a:lnTo>
                <a:lnTo>
                  <a:pt x="83" y="290"/>
                </a:lnTo>
                <a:lnTo>
                  <a:pt x="75" y="299"/>
                </a:lnTo>
                <a:lnTo>
                  <a:pt x="69" y="309"/>
                </a:lnTo>
                <a:lnTo>
                  <a:pt x="64" y="315"/>
                </a:lnTo>
                <a:lnTo>
                  <a:pt x="57" y="322"/>
                </a:lnTo>
                <a:lnTo>
                  <a:pt x="54" y="328"/>
                </a:lnTo>
                <a:lnTo>
                  <a:pt x="52" y="333"/>
                </a:lnTo>
                <a:lnTo>
                  <a:pt x="48" y="340"/>
                </a:lnTo>
                <a:lnTo>
                  <a:pt x="45" y="346"/>
                </a:lnTo>
                <a:lnTo>
                  <a:pt x="40" y="353"/>
                </a:lnTo>
                <a:lnTo>
                  <a:pt x="37" y="360"/>
                </a:lnTo>
                <a:lnTo>
                  <a:pt x="34" y="365"/>
                </a:lnTo>
                <a:lnTo>
                  <a:pt x="30" y="372"/>
                </a:lnTo>
                <a:lnTo>
                  <a:pt x="26" y="379"/>
                </a:lnTo>
                <a:lnTo>
                  <a:pt x="23" y="386"/>
                </a:lnTo>
                <a:lnTo>
                  <a:pt x="18" y="394"/>
                </a:lnTo>
                <a:lnTo>
                  <a:pt x="15" y="402"/>
                </a:lnTo>
                <a:lnTo>
                  <a:pt x="13" y="407"/>
                </a:lnTo>
                <a:lnTo>
                  <a:pt x="11" y="415"/>
                </a:lnTo>
                <a:lnTo>
                  <a:pt x="8" y="422"/>
                </a:lnTo>
                <a:lnTo>
                  <a:pt x="4" y="429"/>
                </a:lnTo>
                <a:lnTo>
                  <a:pt x="1" y="435"/>
                </a:lnTo>
                <a:lnTo>
                  <a:pt x="0" y="441"/>
                </a:lnTo>
              </a:path>
            </a:pathLst>
          </a:custGeom>
          <a:solidFill>
            <a:srgbClr val="FF9999"/>
          </a:solidFill>
          <a:ln w="9525" cap="rnd">
            <a:solidFill>
              <a:schemeClr val="tx2"/>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7387" name="Freeform 11"/>
          <p:cNvSpPr/>
          <p:nvPr/>
        </p:nvSpPr>
        <p:spPr bwMode="auto">
          <a:xfrm>
            <a:off x="1546225" y="2154238"/>
            <a:ext cx="1598613" cy="1127125"/>
          </a:xfrm>
          <a:custGeom>
            <a:avLst/>
            <a:gdLst/>
            <a:ahLst/>
            <a:cxnLst>
              <a:cxn ang="0">
                <a:pos x="0" y="36"/>
              </a:cxn>
              <a:cxn ang="0">
                <a:pos x="102" y="10"/>
              </a:cxn>
              <a:cxn ang="0">
                <a:pos x="109" y="26"/>
              </a:cxn>
              <a:cxn ang="0">
                <a:pos x="116" y="45"/>
              </a:cxn>
              <a:cxn ang="0">
                <a:pos x="125" y="61"/>
              </a:cxn>
              <a:cxn ang="0">
                <a:pos x="134" y="79"/>
              </a:cxn>
              <a:cxn ang="0">
                <a:pos x="143" y="96"/>
              </a:cxn>
              <a:cxn ang="0">
                <a:pos x="154" y="113"/>
              </a:cxn>
              <a:cxn ang="0">
                <a:pos x="162" y="126"/>
              </a:cxn>
              <a:cxn ang="0">
                <a:pos x="174" y="141"/>
              </a:cxn>
              <a:cxn ang="0">
                <a:pos x="186" y="157"/>
              </a:cxn>
              <a:cxn ang="0">
                <a:pos x="195" y="167"/>
              </a:cxn>
              <a:cxn ang="0">
                <a:pos x="209" y="185"/>
              </a:cxn>
              <a:cxn ang="0">
                <a:pos x="228" y="204"/>
              </a:cxn>
              <a:cxn ang="0">
                <a:pos x="246" y="223"/>
              </a:cxn>
              <a:cxn ang="0">
                <a:pos x="267" y="240"/>
              </a:cxn>
              <a:cxn ang="0">
                <a:pos x="287" y="254"/>
              </a:cxn>
              <a:cxn ang="0">
                <a:pos x="314" y="272"/>
              </a:cxn>
              <a:cxn ang="0">
                <a:pos x="339" y="286"/>
              </a:cxn>
              <a:cxn ang="0">
                <a:pos x="366" y="301"/>
              </a:cxn>
              <a:cxn ang="0">
                <a:pos x="393" y="312"/>
              </a:cxn>
              <a:cxn ang="0">
                <a:pos x="417" y="322"/>
              </a:cxn>
              <a:cxn ang="0">
                <a:pos x="442" y="331"/>
              </a:cxn>
              <a:cxn ang="0">
                <a:pos x="470" y="340"/>
              </a:cxn>
              <a:cxn ang="0">
                <a:pos x="499" y="346"/>
              </a:cxn>
              <a:cxn ang="0">
                <a:pos x="530" y="351"/>
              </a:cxn>
              <a:cxn ang="0">
                <a:pos x="560" y="356"/>
              </a:cxn>
              <a:cxn ang="0">
                <a:pos x="593" y="357"/>
              </a:cxn>
              <a:cxn ang="0">
                <a:pos x="624" y="357"/>
              </a:cxn>
              <a:cxn ang="0">
                <a:pos x="747" y="403"/>
              </a:cxn>
              <a:cxn ang="0">
                <a:pos x="624" y="456"/>
              </a:cxn>
              <a:cxn ang="0">
                <a:pos x="588" y="456"/>
              </a:cxn>
              <a:cxn ang="0">
                <a:pos x="554" y="453"/>
              </a:cxn>
              <a:cxn ang="0">
                <a:pos x="524" y="450"/>
              </a:cxn>
              <a:cxn ang="0">
                <a:pos x="492" y="446"/>
              </a:cxn>
              <a:cxn ang="0">
                <a:pos x="463" y="440"/>
              </a:cxn>
              <a:cxn ang="0">
                <a:pos x="432" y="433"/>
              </a:cxn>
              <a:cxn ang="0">
                <a:pos x="403" y="423"/>
              </a:cxn>
              <a:cxn ang="0">
                <a:pos x="372" y="413"/>
              </a:cxn>
              <a:cxn ang="0">
                <a:pos x="344" y="401"/>
              </a:cxn>
              <a:cxn ang="0">
                <a:pos x="316" y="388"/>
              </a:cxn>
              <a:cxn ang="0">
                <a:pos x="287" y="375"/>
              </a:cxn>
              <a:cxn ang="0">
                <a:pos x="264" y="360"/>
              </a:cxn>
              <a:cxn ang="0">
                <a:pos x="239" y="346"/>
              </a:cxn>
              <a:cxn ang="0">
                <a:pos x="214" y="328"/>
              </a:cxn>
              <a:cxn ang="0">
                <a:pos x="190" y="310"/>
              </a:cxn>
              <a:cxn ang="0">
                <a:pos x="171" y="293"/>
              </a:cxn>
              <a:cxn ang="0">
                <a:pos x="150" y="272"/>
              </a:cxn>
              <a:cxn ang="0">
                <a:pos x="131" y="253"/>
              </a:cxn>
              <a:cxn ang="0">
                <a:pos x="112" y="232"/>
              </a:cxn>
              <a:cxn ang="0">
                <a:pos x="95" y="212"/>
              </a:cxn>
              <a:cxn ang="0">
                <a:pos x="77" y="190"/>
              </a:cxn>
              <a:cxn ang="0">
                <a:pos x="67" y="172"/>
              </a:cxn>
              <a:cxn ang="0">
                <a:pos x="58" y="162"/>
              </a:cxn>
              <a:cxn ang="0">
                <a:pos x="51" y="150"/>
              </a:cxn>
              <a:cxn ang="0">
                <a:pos x="43" y="135"/>
              </a:cxn>
              <a:cxn ang="0">
                <a:pos x="37" y="123"/>
              </a:cxn>
              <a:cxn ang="0">
                <a:pos x="29" y="109"/>
              </a:cxn>
              <a:cxn ang="0">
                <a:pos x="22" y="94"/>
              </a:cxn>
              <a:cxn ang="0">
                <a:pos x="15" y="80"/>
              </a:cxn>
              <a:cxn ang="0">
                <a:pos x="8" y="66"/>
              </a:cxn>
              <a:cxn ang="0">
                <a:pos x="4" y="54"/>
              </a:cxn>
            </a:cxnLst>
            <a:rect l="0" t="0" r="r" b="b"/>
            <a:pathLst>
              <a:path w="748" h="491">
                <a:moveTo>
                  <a:pt x="3" y="46"/>
                </a:moveTo>
                <a:lnTo>
                  <a:pt x="0" y="36"/>
                </a:lnTo>
                <a:lnTo>
                  <a:pt x="99" y="0"/>
                </a:lnTo>
                <a:lnTo>
                  <a:pt x="102" y="10"/>
                </a:lnTo>
                <a:lnTo>
                  <a:pt x="106" y="19"/>
                </a:lnTo>
                <a:lnTo>
                  <a:pt x="109" y="26"/>
                </a:lnTo>
                <a:lnTo>
                  <a:pt x="112" y="36"/>
                </a:lnTo>
                <a:lnTo>
                  <a:pt x="116" y="45"/>
                </a:lnTo>
                <a:lnTo>
                  <a:pt x="121" y="54"/>
                </a:lnTo>
                <a:lnTo>
                  <a:pt x="125" y="61"/>
                </a:lnTo>
                <a:lnTo>
                  <a:pt x="129" y="72"/>
                </a:lnTo>
                <a:lnTo>
                  <a:pt x="134" y="79"/>
                </a:lnTo>
                <a:lnTo>
                  <a:pt x="138" y="90"/>
                </a:lnTo>
                <a:lnTo>
                  <a:pt x="143" y="96"/>
                </a:lnTo>
                <a:lnTo>
                  <a:pt x="148" y="106"/>
                </a:lnTo>
                <a:lnTo>
                  <a:pt x="154" y="113"/>
                </a:lnTo>
                <a:lnTo>
                  <a:pt x="159" y="120"/>
                </a:lnTo>
                <a:lnTo>
                  <a:pt x="162" y="126"/>
                </a:lnTo>
                <a:lnTo>
                  <a:pt x="169" y="133"/>
                </a:lnTo>
                <a:lnTo>
                  <a:pt x="174" y="141"/>
                </a:lnTo>
                <a:lnTo>
                  <a:pt x="179" y="150"/>
                </a:lnTo>
                <a:lnTo>
                  <a:pt x="186" y="157"/>
                </a:lnTo>
                <a:lnTo>
                  <a:pt x="189" y="162"/>
                </a:lnTo>
                <a:lnTo>
                  <a:pt x="195" y="167"/>
                </a:lnTo>
                <a:lnTo>
                  <a:pt x="201" y="176"/>
                </a:lnTo>
                <a:lnTo>
                  <a:pt x="209" y="185"/>
                </a:lnTo>
                <a:lnTo>
                  <a:pt x="219" y="196"/>
                </a:lnTo>
                <a:lnTo>
                  <a:pt x="228" y="204"/>
                </a:lnTo>
                <a:lnTo>
                  <a:pt x="237" y="214"/>
                </a:lnTo>
                <a:lnTo>
                  <a:pt x="246" y="223"/>
                </a:lnTo>
                <a:lnTo>
                  <a:pt x="259" y="232"/>
                </a:lnTo>
                <a:lnTo>
                  <a:pt x="267" y="240"/>
                </a:lnTo>
                <a:lnTo>
                  <a:pt x="278" y="246"/>
                </a:lnTo>
                <a:lnTo>
                  <a:pt x="287" y="254"/>
                </a:lnTo>
                <a:lnTo>
                  <a:pt x="300" y="263"/>
                </a:lnTo>
                <a:lnTo>
                  <a:pt x="314" y="272"/>
                </a:lnTo>
                <a:lnTo>
                  <a:pt x="325" y="278"/>
                </a:lnTo>
                <a:lnTo>
                  <a:pt x="339" y="286"/>
                </a:lnTo>
                <a:lnTo>
                  <a:pt x="353" y="294"/>
                </a:lnTo>
                <a:lnTo>
                  <a:pt x="366" y="301"/>
                </a:lnTo>
                <a:lnTo>
                  <a:pt x="380" y="307"/>
                </a:lnTo>
                <a:lnTo>
                  <a:pt x="393" y="312"/>
                </a:lnTo>
                <a:lnTo>
                  <a:pt x="403" y="316"/>
                </a:lnTo>
                <a:lnTo>
                  <a:pt x="417" y="322"/>
                </a:lnTo>
                <a:lnTo>
                  <a:pt x="430" y="326"/>
                </a:lnTo>
                <a:lnTo>
                  <a:pt x="442" y="331"/>
                </a:lnTo>
                <a:lnTo>
                  <a:pt x="458" y="335"/>
                </a:lnTo>
                <a:lnTo>
                  <a:pt x="470" y="340"/>
                </a:lnTo>
                <a:lnTo>
                  <a:pt x="485" y="343"/>
                </a:lnTo>
                <a:lnTo>
                  <a:pt x="499" y="346"/>
                </a:lnTo>
                <a:lnTo>
                  <a:pt x="514" y="348"/>
                </a:lnTo>
                <a:lnTo>
                  <a:pt x="530" y="351"/>
                </a:lnTo>
                <a:lnTo>
                  <a:pt x="545" y="353"/>
                </a:lnTo>
                <a:lnTo>
                  <a:pt x="560" y="356"/>
                </a:lnTo>
                <a:lnTo>
                  <a:pt x="576" y="357"/>
                </a:lnTo>
                <a:lnTo>
                  <a:pt x="593" y="357"/>
                </a:lnTo>
                <a:lnTo>
                  <a:pt x="607" y="357"/>
                </a:lnTo>
                <a:lnTo>
                  <a:pt x="624" y="357"/>
                </a:lnTo>
                <a:lnTo>
                  <a:pt x="624" y="322"/>
                </a:lnTo>
                <a:lnTo>
                  <a:pt x="747" y="403"/>
                </a:lnTo>
                <a:lnTo>
                  <a:pt x="624" y="490"/>
                </a:lnTo>
                <a:lnTo>
                  <a:pt x="624" y="456"/>
                </a:lnTo>
                <a:lnTo>
                  <a:pt x="605" y="456"/>
                </a:lnTo>
                <a:lnTo>
                  <a:pt x="588" y="456"/>
                </a:lnTo>
                <a:lnTo>
                  <a:pt x="569" y="454"/>
                </a:lnTo>
                <a:lnTo>
                  <a:pt x="554" y="453"/>
                </a:lnTo>
                <a:lnTo>
                  <a:pt x="538" y="453"/>
                </a:lnTo>
                <a:lnTo>
                  <a:pt x="524" y="450"/>
                </a:lnTo>
                <a:lnTo>
                  <a:pt x="507" y="449"/>
                </a:lnTo>
                <a:lnTo>
                  <a:pt x="492" y="446"/>
                </a:lnTo>
                <a:lnTo>
                  <a:pt x="478" y="443"/>
                </a:lnTo>
                <a:lnTo>
                  <a:pt x="463" y="440"/>
                </a:lnTo>
                <a:lnTo>
                  <a:pt x="446" y="435"/>
                </a:lnTo>
                <a:lnTo>
                  <a:pt x="432" y="433"/>
                </a:lnTo>
                <a:lnTo>
                  <a:pt x="417" y="428"/>
                </a:lnTo>
                <a:lnTo>
                  <a:pt x="403" y="423"/>
                </a:lnTo>
                <a:lnTo>
                  <a:pt x="388" y="417"/>
                </a:lnTo>
                <a:lnTo>
                  <a:pt x="372" y="413"/>
                </a:lnTo>
                <a:lnTo>
                  <a:pt x="358" y="407"/>
                </a:lnTo>
                <a:lnTo>
                  <a:pt x="344" y="401"/>
                </a:lnTo>
                <a:lnTo>
                  <a:pt x="330" y="396"/>
                </a:lnTo>
                <a:lnTo>
                  <a:pt x="316" y="388"/>
                </a:lnTo>
                <a:lnTo>
                  <a:pt x="302" y="381"/>
                </a:lnTo>
                <a:lnTo>
                  <a:pt x="287" y="375"/>
                </a:lnTo>
                <a:lnTo>
                  <a:pt x="277" y="367"/>
                </a:lnTo>
                <a:lnTo>
                  <a:pt x="264" y="360"/>
                </a:lnTo>
                <a:lnTo>
                  <a:pt x="253" y="353"/>
                </a:lnTo>
                <a:lnTo>
                  <a:pt x="239" y="346"/>
                </a:lnTo>
                <a:lnTo>
                  <a:pt x="225" y="336"/>
                </a:lnTo>
                <a:lnTo>
                  <a:pt x="214" y="328"/>
                </a:lnTo>
                <a:lnTo>
                  <a:pt x="203" y="317"/>
                </a:lnTo>
                <a:lnTo>
                  <a:pt x="190" y="310"/>
                </a:lnTo>
                <a:lnTo>
                  <a:pt x="181" y="301"/>
                </a:lnTo>
                <a:lnTo>
                  <a:pt x="171" y="293"/>
                </a:lnTo>
                <a:lnTo>
                  <a:pt x="161" y="283"/>
                </a:lnTo>
                <a:lnTo>
                  <a:pt x="150" y="272"/>
                </a:lnTo>
                <a:lnTo>
                  <a:pt x="140" y="264"/>
                </a:lnTo>
                <a:lnTo>
                  <a:pt x="131" y="253"/>
                </a:lnTo>
                <a:lnTo>
                  <a:pt x="121" y="243"/>
                </a:lnTo>
                <a:lnTo>
                  <a:pt x="112" y="232"/>
                </a:lnTo>
                <a:lnTo>
                  <a:pt x="102" y="220"/>
                </a:lnTo>
                <a:lnTo>
                  <a:pt x="95" y="212"/>
                </a:lnTo>
                <a:lnTo>
                  <a:pt x="85" y="200"/>
                </a:lnTo>
                <a:lnTo>
                  <a:pt x="77" y="190"/>
                </a:lnTo>
                <a:lnTo>
                  <a:pt x="70" y="179"/>
                </a:lnTo>
                <a:lnTo>
                  <a:pt x="67" y="172"/>
                </a:lnTo>
                <a:lnTo>
                  <a:pt x="60" y="166"/>
                </a:lnTo>
                <a:lnTo>
                  <a:pt x="58" y="162"/>
                </a:lnTo>
                <a:lnTo>
                  <a:pt x="56" y="156"/>
                </a:lnTo>
                <a:lnTo>
                  <a:pt x="51" y="150"/>
                </a:lnTo>
                <a:lnTo>
                  <a:pt x="48" y="143"/>
                </a:lnTo>
                <a:lnTo>
                  <a:pt x="43" y="135"/>
                </a:lnTo>
                <a:lnTo>
                  <a:pt x="40" y="128"/>
                </a:lnTo>
                <a:lnTo>
                  <a:pt x="37" y="123"/>
                </a:lnTo>
                <a:lnTo>
                  <a:pt x="32" y="116"/>
                </a:lnTo>
                <a:lnTo>
                  <a:pt x="29" y="109"/>
                </a:lnTo>
                <a:lnTo>
                  <a:pt x="26" y="101"/>
                </a:lnTo>
                <a:lnTo>
                  <a:pt x="22" y="94"/>
                </a:lnTo>
                <a:lnTo>
                  <a:pt x="18" y="86"/>
                </a:lnTo>
                <a:lnTo>
                  <a:pt x="15" y="80"/>
                </a:lnTo>
                <a:lnTo>
                  <a:pt x="12" y="73"/>
                </a:lnTo>
                <a:lnTo>
                  <a:pt x="8" y="66"/>
                </a:lnTo>
                <a:lnTo>
                  <a:pt x="7" y="59"/>
                </a:lnTo>
                <a:lnTo>
                  <a:pt x="4" y="54"/>
                </a:lnTo>
                <a:lnTo>
                  <a:pt x="3" y="46"/>
                </a:lnTo>
              </a:path>
            </a:pathLst>
          </a:custGeom>
          <a:solidFill>
            <a:srgbClr val="9900FF"/>
          </a:solidFill>
          <a:ln w="9525" cap="rnd">
            <a:solidFill>
              <a:srgbClr val="000000"/>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7388" name="Freeform 12"/>
          <p:cNvSpPr/>
          <p:nvPr/>
        </p:nvSpPr>
        <p:spPr bwMode="auto">
          <a:xfrm>
            <a:off x="3263900" y="3106738"/>
            <a:ext cx="1109663" cy="1614488"/>
          </a:xfrm>
          <a:custGeom>
            <a:avLst/>
            <a:gdLst/>
            <a:ahLst/>
            <a:cxnLst>
              <a:cxn ang="0">
                <a:pos x="478" y="702"/>
              </a:cxn>
              <a:cxn ang="0">
                <a:pos x="509" y="604"/>
              </a:cxn>
              <a:cxn ang="0">
                <a:pos x="491" y="598"/>
              </a:cxn>
              <a:cxn ang="0">
                <a:pos x="471" y="591"/>
              </a:cxn>
              <a:cxn ang="0">
                <a:pos x="452" y="584"/>
              </a:cxn>
              <a:cxn ang="0">
                <a:pos x="434" y="576"/>
              </a:cxn>
              <a:cxn ang="0">
                <a:pos x="415" y="566"/>
              </a:cxn>
              <a:cxn ang="0">
                <a:pos x="398" y="557"/>
              </a:cxn>
              <a:cxn ang="0">
                <a:pos x="384" y="548"/>
              </a:cxn>
              <a:cxn ang="0">
                <a:pos x="368" y="538"/>
              </a:cxn>
              <a:cxn ang="0">
                <a:pos x="352" y="526"/>
              </a:cxn>
              <a:cxn ang="0">
                <a:pos x="340" y="519"/>
              </a:cxn>
              <a:cxn ang="0">
                <a:pos x="323" y="504"/>
              </a:cxn>
              <a:cxn ang="0">
                <a:pos x="302" y="486"/>
              </a:cxn>
              <a:cxn ang="0">
                <a:pos x="282" y="469"/>
              </a:cxn>
              <a:cxn ang="0">
                <a:pos x="265" y="449"/>
              </a:cxn>
              <a:cxn ang="0">
                <a:pos x="248" y="431"/>
              </a:cxn>
              <a:cxn ang="0">
                <a:pos x="231" y="405"/>
              </a:cxn>
              <a:cxn ang="0">
                <a:pos x="215" y="382"/>
              </a:cxn>
              <a:cxn ang="0">
                <a:pos x="199" y="357"/>
              </a:cxn>
              <a:cxn ang="0">
                <a:pos x="187" y="332"/>
              </a:cxn>
              <a:cxn ang="0">
                <a:pos x="176" y="309"/>
              </a:cxn>
              <a:cxn ang="0">
                <a:pos x="166" y="285"/>
              </a:cxn>
              <a:cxn ang="0">
                <a:pos x="159" y="259"/>
              </a:cxn>
              <a:cxn ang="0">
                <a:pos x="151" y="232"/>
              </a:cxn>
              <a:cxn ang="0">
                <a:pos x="144" y="202"/>
              </a:cxn>
              <a:cxn ang="0">
                <a:pos x="141" y="175"/>
              </a:cxn>
              <a:cxn ang="0">
                <a:pos x="140" y="144"/>
              </a:cxn>
              <a:cxn ang="0">
                <a:pos x="140" y="114"/>
              </a:cxn>
              <a:cxn ang="0">
                <a:pos x="90" y="0"/>
              </a:cxn>
              <a:cxn ang="0">
                <a:pos x="34" y="114"/>
              </a:cxn>
              <a:cxn ang="0">
                <a:pos x="34" y="148"/>
              </a:cxn>
              <a:cxn ang="0">
                <a:pos x="37" y="180"/>
              </a:cxn>
              <a:cxn ang="0">
                <a:pos x="40" y="210"/>
              </a:cxn>
              <a:cxn ang="0">
                <a:pos x="45" y="238"/>
              </a:cxn>
              <a:cxn ang="0">
                <a:pos x="51" y="266"/>
              </a:cxn>
              <a:cxn ang="0">
                <a:pos x="61" y="296"/>
              </a:cxn>
              <a:cxn ang="0">
                <a:pos x="68" y="322"/>
              </a:cxn>
              <a:cxn ang="0">
                <a:pos x="81" y="351"/>
              </a:cxn>
              <a:cxn ang="0">
                <a:pos x="92" y="378"/>
              </a:cxn>
              <a:cxn ang="0">
                <a:pos x="105" y="404"/>
              </a:cxn>
              <a:cxn ang="0">
                <a:pos x="122" y="431"/>
              </a:cxn>
              <a:cxn ang="0">
                <a:pos x="136" y="452"/>
              </a:cxn>
              <a:cxn ang="0">
                <a:pos x="153" y="476"/>
              </a:cxn>
              <a:cxn ang="0">
                <a:pos x="171" y="500"/>
              </a:cxn>
              <a:cxn ang="0">
                <a:pos x="190" y="522"/>
              </a:cxn>
              <a:cxn ang="0">
                <a:pos x="207" y="539"/>
              </a:cxn>
              <a:cxn ang="0">
                <a:pos x="229" y="560"/>
              </a:cxn>
              <a:cxn ang="0">
                <a:pos x="250" y="578"/>
              </a:cxn>
              <a:cxn ang="0">
                <a:pos x="272" y="595"/>
              </a:cxn>
              <a:cxn ang="0">
                <a:pos x="294" y="612"/>
              </a:cxn>
              <a:cxn ang="0">
                <a:pos x="318" y="628"/>
              </a:cxn>
              <a:cxn ang="0">
                <a:pos x="335" y="638"/>
              </a:cxn>
              <a:cxn ang="0">
                <a:pos x="347" y="647"/>
              </a:cxn>
              <a:cxn ang="0">
                <a:pos x="360" y="652"/>
              </a:cxn>
              <a:cxn ang="0">
                <a:pos x="376" y="660"/>
              </a:cxn>
              <a:cxn ang="0">
                <a:pos x="388" y="668"/>
              </a:cxn>
              <a:cxn ang="0">
                <a:pos x="403" y="673"/>
              </a:cxn>
              <a:cxn ang="0">
                <a:pos x="420" y="682"/>
              </a:cxn>
              <a:cxn ang="0">
                <a:pos x="434" y="686"/>
              </a:cxn>
              <a:cxn ang="0">
                <a:pos x="449" y="692"/>
              </a:cxn>
              <a:cxn ang="0">
                <a:pos x="461" y="697"/>
              </a:cxn>
            </a:cxnLst>
            <a:rect l="0" t="0" r="r" b="b"/>
            <a:pathLst>
              <a:path w="519" h="703">
                <a:moveTo>
                  <a:pt x="469" y="700"/>
                </a:moveTo>
                <a:lnTo>
                  <a:pt x="478" y="702"/>
                </a:lnTo>
                <a:lnTo>
                  <a:pt x="518" y="607"/>
                </a:lnTo>
                <a:lnTo>
                  <a:pt x="509" y="604"/>
                </a:lnTo>
                <a:lnTo>
                  <a:pt x="499" y="601"/>
                </a:lnTo>
                <a:lnTo>
                  <a:pt x="491" y="598"/>
                </a:lnTo>
                <a:lnTo>
                  <a:pt x="478" y="595"/>
                </a:lnTo>
                <a:lnTo>
                  <a:pt x="471" y="591"/>
                </a:lnTo>
                <a:lnTo>
                  <a:pt x="460" y="586"/>
                </a:lnTo>
                <a:lnTo>
                  <a:pt x="452" y="584"/>
                </a:lnTo>
                <a:lnTo>
                  <a:pt x="441" y="579"/>
                </a:lnTo>
                <a:lnTo>
                  <a:pt x="434" y="576"/>
                </a:lnTo>
                <a:lnTo>
                  <a:pt x="424" y="570"/>
                </a:lnTo>
                <a:lnTo>
                  <a:pt x="415" y="566"/>
                </a:lnTo>
                <a:lnTo>
                  <a:pt x="407" y="562"/>
                </a:lnTo>
                <a:lnTo>
                  <a:pt x="398" y="557"/>
                </a:lnTo>
                <a:lnTo>
                  <a:pt x="391" y="551"/>
                </a:lnTo>
                <a:lnTo>
                  <a:pt x="384" y="548"/>
                </a:lnTo>
                <a:lnTo>
                  <a:pt x="376" y="542"/>
                </a:lnTo>
                <a:lnTo>
                  <a:pt x="368" y="538"/>
                </a:lnTo>
                <a:lnTo>
                  <a:pt x="360" y="532"/>
                </a:lnTo>
                <a:lnTo>
                  <a:pt x="352" y="526"/>
                </a:lnTo>
                <a:lnTo>
                  <a:pt x="346" y="523"/>
                </a:lnTo>
                <a:lnTo>
                  <a:pt x="340" y="519"/>
                </a:lnTo>
                <a:lnTo>
                  <a:pt x="330" y="512"/>
                </a:lnTo>
                <a:lnTo>
                  <a:pt x="323" y="504"/>
                </a:lnTo>
                <a:lnTo>
                  <a:pt x="311" y="495"/>
                </a:lnTo>
                <a:lnTo>
                  <a:pt x="302" y="486"/>
                </a:lnTo>
                <a:lnTo>
                  <a:pt x="291" y="478"/>
                </a:lnTo>
                <a:lnTo>
                  <a:pt x="282" y="469"/>
                </a:lnTo>
                <a:lnTo>
                  <a:pt x="272" y="457"/>
                </a:lnTo>
                <a:lnTo>
                  <a:pt x="265" y="449"/>
                </a:lnTo>
                <a:lnTo>
                  <a:pt x="257" y="439"/>
                </a:lnTo>
                <a:lnTo>
                  <a:pt x="248" y="431"/>
                </a:lnTo>
                <a:lnTo>
                  <a:pt x="240" y="419"/>
                </a:lnTo>
                <a:lnTo>
                  <a:pt x="231" y="405"/>
                </a:lnTo>
                <a:lnTo>
                  <a:pt x="223" y="395"/>
                </a:lnTo>
                <a:lnTo>
                  <a:pt x="215" y="382"/>
                </a:lnTo>
                <a:lnTo>
                  <a:pt x="206" y="369"/>
                </a:lnTo>
                <a:lnTo>
                  <a:pt x="199" y="357"/>
                </a:lnTo>
                <a:lnTo>
                  <a:pt x="193" y="344"/>
                </a:lnTo>
                <a:lnTo>
                  <a:pt x="187" y="332"/>
                </a:lnTo>
                <a:lnTo>
                  <a:pt x="182" y="322"/>
                </a:lnTo>
                <a:lnTo>
                  <a:pt x="176" y="309"/>
                </a:lnTo>
                <a:lnTo>
                  <a:pt x="171" y="297"/>
                </a:lnTo>
                <a:lnTo>
                  <a:pt x="166" y="285"/>
                </a:lnTo>
                <a:lnTo>
                  <a:pt x="162" y="270"/>
                </a:lnTo>
                <a:lnTo>
                  <a:pt x="159" y="259"/>
                </a:lnTo>
                <a:lnTo>
                  <a:pt x="156" y="246"/>
                </a:lnTo>
                <a:lnTo>
                  <a:pt x="151" y="232"/>
                </a:lnTo>
                <a:lnTo>
                  <a:pt x="148" y="217"/>
                </a:lnTo>
                <a:lnTo>
                  <a:pt x="144" y="202"/>
                </a:lnTo>
                <a:lnTo>
                  <a:pt x="143" y="188"/>
                </a:lnTo>
                <a:lnTo>
                  <a:pt x="141" y="175"/>
                </a:lnTo>
                <a:lnTo>
                  <a:pt x="140" y="160"/>
                </a:lnTo>
                <a:lnTo>
                  <a:pt x="140" y="144"/>
                </a:lnTo>
                <a:lnTo>
                  <a:pt x="140" y="130"/>
                </a:lnTo>
                <a:lnTo>
                  <a:pt x="140" y="114"/>
                </a:lnTo>
                <a:lnTo>
                  <a:pt x="176" y="114"/>
                </a:lnTo>
                <a:lnTo>
                  <a:pt x="90" y="0"/>
                </a:lnTo>
                <a:lnTo>
                  <a:pt x="0" y="114"/>
                </a:lnTo>
                <a:lnTo>
                  <a:pt x="34" y="114"/>
                </a:lnTo>
                <a:lnTo>
                  <a:pt x="34" y="132"/>
                </a:lnTo>
                <a:lnTo>
                  <a:pt x="34" y="148"/>
                </a:lnTo>
                <a:lnTo>
                  <a:pt x="35" y="166"/>
                </a:lnTo>
                <a:lnTo>
                  <a:pt x="37" y="180"/>
                </a:lnTo>
                <a:lnTo>
                  <a:pt x="39" y="196"/>
                </a:lnTo>
                <a:lnTo>
                  <a:pt x="40" y="210"/>
                </a:lnTo>
                <a:lnTo>
                  <a:pt x="43" y="225"/>
                </a:lnTo>
                <a:lnTo>
                  <a:pt x="45" y="238"/>
                </a:lnTo>
                <a:lnTo>
                  <a:pt x="48" y="251"/>
                </a:lnTo>
                <a:lnTo>
                  <a:pt x="51" y="266"/>
                </a:lnTo>
                <a:lnTo>
                  <a:pt x="56" y="283"/>
                </a:lnTo>
                <a:lnTo>
                  <a:pt x="61" y="296"/>
                </a:lnTo>
                <a:lnTo>
                  <a:pt x="64" y="309"/>
                </a:lnTo>
                <a:lnTo>
                  <a:pt x="68" y="322"/>
                </a:lnTo>
                <a:lnTo>
                  <a:pt x="74" y="338"/>
                </a:lnTo>
                <a:lnTo>
                  <a:pt x="81" y="351"/>
                </a:lnTo>
                <a:lnTo>
                  <a:pt x="85" y="365"/>
                </a:lnTo>
                <a:lnTo>
                  <a:pt x="92" y="378"/>
                </a:lnTo>
                <a:lnTo>
                  <a:pt x="100" y="392"/>
                </a:lnTo>
                <a:lnTo>
                  <a:pt x="105" y="404"/>
                </a:lnTo>
                <a:lnTo>
                  <a:pt x="114" y="417"/>
                </a:lnTo>
                <a:lnTo>
                  <a:pt x="122" y="431"/>
                </a:lnTo>
                <a:lnTo>
                  <a:pt x="127" y="441"/>
                </a:lnTo>
                <a:lnTo>
                  <a:pt x="136" y="452"/>
                </a:lnTo>
                <a:lnTo>
                  <a:pt x="143" y="465"/>
                </a:lnTo>
                <a:lnTo>
                  <a:pt x="153" y="476"/>
                </a:lnTo>
                <a:lnTo>
                  <a:pt x="162" y="489"/>
                </a:lnTo>
                <a:lnTo>
                  <a:pt x="171" y="500"/>
                </a:lnTo>
                <a:lnTo>
                  <a:pt x="180" y="510"/>
                </a:lnTo>
                <a:lnTo>
                  <a:pt x="190" y="522"/>
                </a:lnTo>
                <a:lnTo>
                  <a:pt x="199" y="531"/>
                </a:lnTo>
                <a:lnTo>
                  <a:pt x="207" y="539"/>
                </a:lnTo>
                <a:lnTo>
                  <a:pt x="218" y="550"/>
                </a:lnTo>
                <a:lnTo>
                  <a:pt x="229" y="560"/>
                </a:lnTo>
                <a:lnTo>
                  <a:pt x="238" y="568"/>
                </a:lnTo>
                <a:lnTo>
                  <a:pt x="250" y="578"/>
                </a:lnTo>
                <a:lnTo>
                  <a:pt x="260" y="586"/>
                </a:lnTo>
                <a:lnTo>
                  <a:pt x="272" y="595"/>
                </a:lnTo>
                <a:lnTo>
                  <a:pt x="284" y="604"/>
                </a:lnTo>
                <a:lnTo>
                  <a:pt x="294" y="612"/>
                </a:lnTo>
                <a:lnTo>
                  <a:pt x="307" y="620"/>
                </a:lnTo>
                <a:lnTo>
                  <a:pt x="318" y="628"/>
                </a:lnTo>
                <a:lnTo>
                  <a:pt x="328" y="635"/>
                </a:lnTo>
                <a:lnTo>
                  <a:pt x="335" y="638"/>
                </a:lnTo>
                <a:lnTo>
                  <a:pt x="342" y="644"/>
                </a:lnTo>
                <a:lnTo>
                  <a:pt x="347" y="647"/>
                </a:lnTo>
                <a:lnTo>
                  <a:pt x="354" y="650"/>
                </a:lnTo>
                <a:lnTo>
                  <a:pt x="360" y="652"/>
                </a:lnTo>
                <a:lnTo>
                  <a:pt x="368" y="655"/>
                </a:lnTo>
                <a:lnTo>
                  <a:pt x="376" y="660"/>
                </a:lnTo>
                <a:lnTo>
                  <a:pt x="382" y="665"/>
                </a:lnTo>
                <a:lnTo>
                  <a:pt x="388" y="668"/>
                </a:lnTo>
                <a:lnTo>
                  <a:pt x="396" y="670"/>
                </a:lnTo>
                <a:lnTo>
                  <a:pt x="403" y="673"/>
                </a:lnTo>
                <a:lnTo>
                  <a:pt x="412" y="676"/>
                </a:lnTo>
                <a:lnTo>
                  <a:pt x="420" y="682"/>
                </a:lnTo>
                <a:lnTo>
                  <a:pt x="427" y="684"/>
                </a:lnTo>
                <a:lnTo>
                  <a:pt x="434" y="686"/>
                </a:lnTo>
                <a:lnTo>
                  <a:pt x="440" y="689"/>
                </a:lnTo>
                <a:lnTo>
                  <a:pt x="449" y="692"/>
                </a:lnTo>
                <a:lnTo>
                  <a:pt x="456" y="694"/>
                </a:lnTo>
                <a:lnTo>
                  <a:pt x="461" y="697"/>
                </a:lnTo>
              </a:path>
            </a:pathLst>
          </a:custGeom>
          <a:solidFill>
            <a:srgbClr val="33CC33"/>
          </a:solidFill>
          <a:ln w="12700" cap="rnd" cmpd="sng">
            <a:solidFill>
              <a:srgbClr val="000000"/>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7389" name="Freeform 13"/>
          <p:cNvSpPr/>
          <p:nvPr/>
        </p:nvSpPr>
        <p:spPr bwMode="auto">
          <a:xfrm>
            <a:off x="5086350" y="2058988"/>
            <a:ext cx="1112838" cy="1608138"/>
          </a:xfrm>
          <a:custGeom>
            <a:avLst/>
            <a:gdLst/>
            <a:ahLst/>
            <a:cxnLst>
              <a:cxn ang="0">
                <a:pos x="38" y="0"/>
              </a:cxn>
              <a:cxn ang="0">
                <a:pos x="10" y="96"/>
              </a:cxn>
              <a:cxn ang="0">
                <a:pos x="27" y="102"/>
              </a:cxn>
              <a:cxn ang="0">
                <a:pos x="48" y="110"/>
              </a:cxn>
              <a:cxn ang="0">
                <a:pos x="65" y="115"/>
              </a:cxn>
              <a:cxn ang="0">
                <a:pos x="83" y="125"/>
              </a:cxn>
              <a:cxn ang="0">
                <a:pos x="102" y="133"/>
              </a:cxn>
              <a:cxn ang="0">
                <a:pos x="119" y="144"/>
              </a:cxn>
              <a:cxn ang="0">
                <a:pos x="133" y="152"/>
              </a:cxn>
              <a:cxn ang="0">
                <a:pos x="149" y="163"/>
              </a:cxn>
              <a:cxn ang="0">
                <a:pos x="167" y="173"/>
              </a:cxn>
              <a:cxn ang="0">
                <a:pos x="179" y="181"/>
              </a:cxn>
              <a:cxn ang="0">
                <a:pos x="194" y="197"/>
              </a:cxn>
              <a:cxn ang="0">
                <a:pos x="215" y="214"/>
              </a:cxn>
              <a:cxn ang="0">
                <a:pos x="237" y="231"/>
              </a:cxn>
              <a:cxn ang="0">
                <a:pos x="252" y="250"/>
              </a:cxn>
              <a:cxn ang="0">
                <a:pos x="269" y="270"/>
              </a:cxn>
              <a:cxn ang="0">
                <a:pos x="286" y="293"/>
              </a:cxn>
              <a:cxn ang="0">
                <a:pos x="304" y="316"/>
              </a:cxn>
              <a:cxn ang="0">
                <a:pos x="319" y="343"/>
              </a:cxn>
              <a:cxn ang="0">
                <a:pos x="330" y="366"/>
              </a:cxn>
              <a:cxn ang="0">
                <a:pos x="341" y="390"/>
              </a:cxn>
              <a:cxn ang="0">
                <a:pos x="351" y="415"/>
              </a:cxn>
              <a:cxn ang="0">
                <a:pos x="360" y="440"/>
              </a:cxn>
              <a:cxn ang="0">
                <a:pos x="366" y="468"/>
              </a:cxn>
              <a:cxn ang="0">
                <a:pos x="373" y="497"/>
              </a:cxn>
              <a:cxn ang="0">
                <a:pos x="377" y="525"/>
              </a:cxn>
              <a:cxn ang="0">
                <a:pos x="378" y="556"/>
              </a:cxn>
              <a:cxn ang="0">
                <a:pos x="378" y="585"/>
              </a:cxn>
              <a:cxn ang="0">
                <a:pos x="427" y="699"/>
              </a:cxn>
              <a:cxn ang="0">
                <a:pos x="484" y="585"/>
              </a:cxn>
              <a:cxn ang="0">
                <a:pos x="484" y="550"/>
              </a:cxn>
              <a:cxn ang="0">
                <a:pos x="480" y="517"/>
              </a:cxn>
              <a:cxn ang="0">
                <a:pos x="477" y="490"/>
              </a:cxn>
              <a:cxn ang="0">
                <a:pos x="472" y="461"/>
              </a:cxn>
              <a:cxn ang="0">
                <a:pos x="466" y="434"/>
              </a:cxn>
              <a:cxn ang="0">
                <a:pos x="458" y="403"/>
              </a:cxn>
              <a:cxn ang="0">
                <a:pos x="450" y="379"/>
              </a:cxn>
              <a:cxn ang="0">
                <a:pos x="438" y="349"/>
              </a:cxn>
              <a:cxn ang="0">
                <a:pos x="426" y="323"/>
              </a:cxn>
              <a:cxn ang="0">
                <a:pos x="411" y="295"/>
              </a:cxn>
              <a:cxn ang="0">
                <a:pos x="397" y="270"/>
              </a:cxn>
              <a:cxn ang="0">
                <a:pos x="382" y="247"/>
              </a:cxn>
              <a:cxn ang="0">
                <a:pos x="365" y="223"/>
              </a:cxn>
              <a:cxn ang="0">
                <a:pos x="346" y="201"/>
              </a:cxn>
              <a:cxn ang="0">
                <a:pos x="327" y="179"/>
              </a:cxn>
              <a:cxn ang="0">
                <a:pos x="310" y="161"/>
              </a:cxn>
              <a:cxn ang="0">
                <a:pos x="288" y="141"/>
              </a:cxn>
              <a:cxn ang="0">
                <a:pos x="268" y="123"/>
              </a:cxn>
              <a:cxn ang="0">
                <a:pos x="246" y="105"/>
              </a:cxn>
              <a:cxn ang="0">
                <a:pos x="223" y="89"/>
              </a:cxn>
              <a:cxn ang="0">
                <a:pos x="201" y="73"/>
              </a:cxn>
              <a:cxn ang="0">
                <a:pos x="182" y="62"/>
              </a:cxn>
              <a:cxn ang="0">
                <a:pos x="169" y="54"/>
              </a:cxn>
              <a:cxn ang="0">
                <a:pos x="158" y="48"/>
              </a:cxn>
              <a:cxn ang="0">
                <a:pos x="143" y="41"/>
              </a:cxn>
              <a:cxn ang="0">
                <a:pos x="129" y="33"/>
              </a:cxn>
              <a:cxn ang="0">
                <a:pos x="114" y="26"/>
              </a:cxn>
              <a:cxn ang="0">
                <a:pos x="97" y="19"/>
              </a:cxn>
              <a:cxn ang="0">
                <a:pos x="85" y="14"/>
              </a:cxn>
              <a:cxn ang="0">
                <a:pos x="70" y="9"/>
              </a:cxn>
              <a:cxn ang="0">
                <a:pos x="55" y="4"/>
              </a:cxn>
            </a:cxnLst>
            <a:rect l="0" t="0" r="r" b="b"/>
            <a:pathLst>
              <a:path w="521" h="700">
                <a:moveTo>
                  <a:pt x="49" y="1"/>
                </a:moveTo>
                <a:lnTo>
                  <a:pt x="38" y="0"/>
                </a:lnTo>
                <a:lnTo>
                  <a:pt x="0" y="92"/>
                </a:lnTo>
                <a:lnTo>
                  <a:pt x="10" y="96"/>
                </a:lnTo>
                <a:lnTo>
                  <a:pt x="17" y="98"/>
                </a:lnTo>
                <a:lnTo>
                  <a:pt x="27" y="102"/>
                </a:lnTo>
                <a:lnTo>
                  <a:pt x="38" y="105"/>
                </a:lnTo>
                <a:lnTo>
                  <a:pt x="48" y="110"/>
                </a:lnTo>
                <a:lnTo>
                  <a:pt x="57" y="112"/>
                </a:lnTo>
                <a:lnTo>
                  <a:pt x="65" y="115"/>
                </a:lnTo>
                <a:lnTo>
                  <a:pt x="75" y="121"/>
                </a:lnTo>
                <a:lnTo>
                  <a:pt x="83" y="125"/>
                </a:lnTo>
                <a:lnTo>
                  <a:pt x="92" y="129"/>
                </a:lnTo>
                <a:lnTo>
                  <a:pt x="102" y="133"/>
                </a:lnTo>
                <a:lnTo>
                  <a:pt x="111" y="139"/>
                </a:lnTo>
                <a:lnTo>
                  <a:pt x="119" y="144"/>
                </a:lnTo>
                <a:lnTo>
                  <a:pt x="127" y="148"/>
                </a:lnTo>
                <a:lnTo>
                  <a:pt x="133" y="152"/>
                </a:lnTo>
                <a:lnTo>
                  <a:pt x="141" y="158"/>
                </a:lnTo>
                <a:lnTo>
                  <a:pt x="149" y="163"/>
                </a:lnTo>
                <a:lnTo>
                  <a:pt x="158" y="168"/>
                </a:lnTo>
                <a:lnTo>
                  <a:pt x="167" y="173"/>
                </a:lnTo>
                <a:lnTo>
                  <a:pt x="171" y="178"/>
                </a:lnTo>
                <a:lnTo>
                  <a:pt x="179" y="181"/>
                </a:lnTo>
                <a:lnTo>
                  <a:pt x="186" y="189"/>
                </a:lnTo>
                <a:lnTo>
                  <a:pt x="194" y="197"/>
                </a:lnTo>
                <a:lnTo>
                  <a:pt x="207" y="204"/>
                </a:lnTo>
                <a:lnTo>
                  <a:pt x="215" y="214"/>
                </a:lnTo>
                <a:lnTo>
                  <a:pt x="225" y="221"/>
                </a:lnTo>
                <a:lnTo>
                  <a:pt x="237" y="231"/>
                </a:lnTo>
                <a:lnTo>
                  <a:pt x="246" y="242"/>
                </a:lnTo>
                <a:lnTo>
                  <a:pt x="252" y="250"/>
                </a:lnTo>
                <a:lnTo>
                  <a:pt x="261" y="261"/>
                </a:lnTo>
                <a:lnTo>
                  <a:pt x="269" y="270"/>
                </a:lnTo>
                <a:lnTo>
                  <a:pt x="279" y="281"/>
                </a:lnTo>
                <a:lnTo>
                  <a:pt x="286" y="293"/>
                </a:lnTo>
                <a:lnTo>
                  <a:pt x="296" y="305"/>
                </a:lnTo>
                <a:lnTo>
                  <a:pt x="304" y="316"/>
                </a:lnTo>
                <a:lnTo>
                  <a:pt x="312" y="331"/>
                </a:lnTo>
                <a:lnTo>
                  <a:pt x="319" y="343"/>
                </a:lnTo>
                <a:lnTo>
                  <a:pt x="324" y="356"/>
                </a:lnTo>
                <a:lnTo>
                  <a:pt x="330" y="366"/>
                </a:lnTo>
                <a:lnTo>
                  <a:pt x="336" y="379"/>
                </a:lnTo>
                <a:lnTo>
                  <a:pt x="341" y="390"/>
                </a:lnTo>
                <a:lnTo>
                  <a:pt x="346" y="403"/>
                </a:lnTo>
                <a:lnTo>
                  <a:pt x="351" y="415"/>
                </a:lnTo>
                <a:lnTo>
                  <a:pt x="355" y="430"/>
                </a:lnTo>
                <a:lnTo>
                  <a:pt x="360" y="440"/>
                </a:lnTo>
                <a:lnTo>
                  <a:pt x="363" y="455"/>
                </a:lnTo>
                <a:lnTo>
                  <a:pt x="366" y="468"/>
                </a:lnTo>
                <a:lnTo>
                  <a:pt x="370" y="481"/>
                </a:lnTo>
                <a:lnTo>
                  <a:pt x="373" y="497"/>
                </a:lnTo>
                <a:lnTo>
                  <a:pt x="375" y="512"/>
                </a:lnTo>
                <a:lnTo>
                  <a:pt x="377" y="525"/>
                </a:lnTo>
                <a:lnTo>
                  <a:pt x="378" y="540"/>
                </a:lnTo>
                <a:lnTo>
                  <a:pt x="378" y="556"/>
                </a:lnTo>
                <a:lnTo>
                  <a:pt x="378" y="569"/>
                </a:lnTo>
                <a:lnTo>
                  <a:pt x="378" y="585"/>
                </a:lnTo>
                <a:lnTo>
                  <a:pt x="341" y="585"/>
                </a:lnTo>
                <a:lnTo>
                  <a:pt x="427" y="699"/>
                </a:lnTo>
                <a:lnTo>
                  <a:pt x="520" y="585"/>
                </a:lnTo>
                <a:lnTo>
                  <a:pt x="484" y="585"/>
                </a:lnTo>
                <a:lnTo>
                  <a:pt x="484" y="567"/>
                </a:lnTo>
                <a:lnTo>
                  <a:pt x="484" y="550"/>
                </a:lnTo>
                <a:lnTo>
                  <a:pt x="482" y="534"/>
                </a:lnTo>
                <a:lnTo>
                  <a:pt x="480" y="517"/>
                </a:lnTo>
                <a:lnTo>
                  <a:pt x="480" y="504"/>
                </a:lnTo>
                <a:lnTo>
                  <a:pt x="477" y="490"/>
                </a:lnTo>
                <a:lnTo>
                  <a:pt x="475" y="475"/>
                </a:lnTo>
                <a:lnTo>
                  <a:pt x="472" y="461"/>
                </a:lnTo>
                <a:lnTo>
                  <a:pt x="471" y="449"/>
                </a:lnTo>
                <a:lnTo>
                  <a:pt x="466" y="434"/>
                </a:lnTo>
                <a:lnTo>
                  <a:pt x="462" y="416"/>
                </a:lnTo>
                <a:lnTo>
                  <a:pt x="458" y="403"/>
                </a:lnTo>
                <a:lnTo>
                  <a:pt x="453" y="390"/>
                </a:lnTo>
                <a:lnTo>
                  <a:pt x="450" y="379"/>
                </a:lnTo>
                <a:lnTo>
                  <a:pt x="443" y="362"/>
                </a:lnTo>
                <a:lnTo>
                  <a:pt x="438" y="349"/>
                </a:lnTo>
                <a:lnTo>
                  <a:pt x="431" y="336"/>
                </a:lnTo>
                <a:lnTo>
                  <a:pt x="426" y="323"/>
                </a:lnTo>
                <a:lnTo>
                  <a:pt x="418" y="308"/>
                </a:lnTo>
                <a:lnTo>
                  <a:pt x="411" y="295"/>
                </a:lnTo>
                <a:lnTo>
                  <a:pt x="405" y="281"/>
                </a:lnTo>
                <a:lnTo>
                  <a:pt x="397" y="270"/>
                </a:lnTo>
                <a:lnTo>
                  <a:pt x="390" y="260"/>
                </a:lnTo>
                <a:lnTo>
                  <a:pt x="382" y="247"/>
                </a:lnTo>
                <a:lnTo>
                  <a:pt x="375" y="236"/>
                </a:lnTo>
                <a:lnTo>
                  <a:pt x="365" y="223"/>
                </a:lnTo>
                <a:lnTo>
                  <a:pt x="356" y="211"/>
                </a:lnTo>
                <a:lnTo>
                  <a:pt x="346" y="201"/>
                </a:lnTo>
                <a:lnTo>
                  <a:pt x="338" y="189"/>
                </a:lnTo>
                <a:lnTo>
                  <a:pt x="327" y="179"/>
                </a:lnTo>
                <a:lnTo>
                  <a:pt x="319" y="168"/>
                </a:lnTo>
                <a:lnTo>
                  <a:pt x="310" y="161"/>
                </a:lnTo>
                <a:lnTo>
                  <a:pt x="300" y="149"/>
                </a:lnTo>
                <a:lnTo>
                  <a:pt x="288" y="141"/>
                </a:lnTo>
                <a:lnTo>
                  <a:pt x="279" y="131"/>
                </a:lnTo>
                <a:lnTo>
                  <a:pt x="268" y="123"/>
                </a:lnTo>
                <a:lnTo>
                  <a:pt x="257" y="114"/>
                </a:lnTo>
                <a:lnTo>
                  <a:pt x="246" y="105"/>
                </a:lnTo>
                <a:lnTo>
                  <a:pt x="233" y="96"/>
                </a:lnTo>
                <a:lnTo>
                  <a:pt x="223" y="89"/>
                </a:lnTo>
                <a:lnTo>
                  <a:pt x="210" y="79"/>
                </a:lnTo>
                <a:lnTo>
                  <a:pt x="201" y="73"/>
                </a:lnTo>
                <a:lnTo>
                  <a:pt x="189" y="65"/>
                </a:lnTo>
                <a:lnTo>
                  <a:pt x="182" y="62"/>
                </a:lnTo>
                <a:lnTo>
                  <a:pt x="176" y="57"/>
                </a:lnTo>
                <a:lnTo>
                  <a:pt x="169" y="54"/>
                </a:lnTo>
                <a:lnTo>
                  <a:pt x="165" y="51"/>
                </a:lnTo>
                <a:lnTo>
                  <a:pt x="158" y="48"/>
                </a:lnTo>
                <a:lnTo>
                  <a:pt x="150" y="44"/>
                </a:lnTo>
                <a:lnTo>
                  <a:pt x="143" y="41"/>
                </a:lnTo>
                <a:lnTo>
                  <a:pt x="135" y="36"/>
                </a:lnTo>
                <a:lnTo>
                  <a:pt x="129" y="33"/>
                </a:lnTo>
                <a:lnTo>
                  <a:pt x="123" y="30"/>
                </a:lnTo>
                <a:lnTo>
                  <a:pt x="114" y="26"/>
                </a:lnTo>
                <a:lnTo>
                  <a:pt x="107" y="23"/>
                </a:lnTo>
                <a:lnTo>
                  <a:pt x="97" y="19"/>
                </a:lnTo>
                <a:lnTo>
                  <a:pt x="92" y="17"/>
                </a:lnTo>
                <a:lnTo>
                  <a:pt x="85" y="14"/>
                </a:lnTo>
                <a:lnTo>
                  <a:pt x="77" y="11"/>
                </a:lnTo>
                <a:lnTo>
                  <a:pt x="70" y="9"/>
                </a:lnTo>
                <a:lnTo>
                  <a:pt x="61" y="6"/>
                </a:lnTo>
                <a:lnTo>
                  <a:pt x="55" y="4"/>
                </a:lnTo>
              </a:path>
            </a:pathLst>
          </a:custGeom>
          <a:solidFill>
            <a:srgbClr val="3399FF"/>
          </a:solidFill>
          <a:ln w="12700" cap="rnd" cmpd="sng">
            <a:solidFill>
              <a:srgbClr val="000000"/>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7390" name="Freeform 14"/>
          <p:cNvSpPr/>
          <p:nvPr/>
        </p:nvSpPr>
        <p:spPr bwMode="auto">
          <a:xfrm>
            <a:off x="3414713" y="1933575"/>
            <a:ext cx="1590675" cy="1100138"/>
          </a:xfrm>
          <a:custGeom>
            <a:avLst/>
            <a:gdLst/>
            <a:ahLst/>
            <a:cxnLst>
              <a:cxn ang="0">
                <a:pos x="100" y="478"/>
              </a:cxn>
              <a:cxn ang="0">
                <a:pos x="106" y="461"/>
              </a:cxn>
              <a:cxn ang="0">
                <a:pos x="114" y="442"/>
              </a:cxn>
              <a:cxn ang="0">
                <a:pos x="122" y="426"/>
              </a:cxn>
              <a:cxn ang="0">
                <a:pos x="129" y="409"/>
              </a:cxn>
              <a:cxn ang="0">
                <a:pos x="139" y="391"/>
              </a:cxn>
              <a:cxn ang="0">
                <a:pos x="151" y="373"/>
              </a:cxn>
              <a:cxn ang="0">
                <a:pos x="159" y="362"/>
              </a:cxn>
              <a:cxn ang="0">
                <a:pos x="172" y="347"/>
              </a:cxn>
              <a:cxn ang="0">
                <a:pos x="183" y="331"/>
              </a:cxn>
              <a:cxn ang="0">
                <a:pos x="192" y="319"/>
              </a:cxn>
              <a:cxn ang="0">
                <a:pos x="206" y="304"/>
              </a:cxn>
              <a:cxn ang="0">
                <a:pos x="225" y="284"/>
              </a:cxn>
              <a:cxn ang="0">
                <a:pos x="243" y="267"/>
              </a:cxn>
              <a:cxn ang="0">
                <a:pos x="265" y="249"/>
              </a:cxn>
              <a:cxn ang="0">
                <a:pos x="286" y="235"/>
              </a:cxn>
              <a:cxn ang="0">
                <a:pos x="311" y="217"/>
              </a:cxn>
              <a:cxn ang="0">
                <a:pos x="336" y="202"/>
              </a:cxn>
              <a:cxn ang="0">
                <a:pos x="364" y="187"/>
              </a:cxn>
              <a:cxn ang="0">
                <a:pos x="389" y="177"/>
              </a:cxn>
              <a:cxn ang="0">
                <a:pos x="414" y="167"/>
              </a:cxn>
              <a:cxn ang="0">
                <a:pos x="441" y="158"/>
              </a:cxn>
              <a:cxn ang="0">
                <a:pos x="467" y="150"/>
              </a:cxn>
              <a:cxn ang="0">
                <a:pos x="497" y="144"/>
              </a:cxn>
              <a:cxn ang="0">
                <a:pos x="526" y="137"/>
              </a:cxn>
              <a:cxn ang="0">
                <a:pos x="557" y="134"/>
              </a:cxn>
              <a:cxn ang="0">
                <a:pos x="591" y="132"/>
              </a:cxn>
              <a:cxn ang="0">
                <a:pos x="620" y="132"/>
              </a:cxn>
              <a:cxn ang="0">
                <a:pos x="743" y="86"/>
              </a:cxn>
              <a:cxn ang="0">
                <a:pos x="620" y="33"/>
              </a:cxn>
              <a:cxn ang="0">
                <a:pos x="584" y="33"/>
              </a:cxn>
              <a:cxn ang="0">
                <a:pos x="550" y="36"/>
              </a:cxn>
              <a:cxn ang="0">
                <a:pos x="520" y="39"/>
              </a:cxn>
              <a:cxn ang="0">
                <a:pos x="489" y="44"/>
              </a:cxn>
              <a:cxn ang="0">
                <a:pos x="461" y="50"/>
              </a:cxn>
              <a:cxn ang="0">
                <a:pos x="428" y="57"/>
              </a:cxn>
              <a:cxn ang="0">
                <a:pos x="400" y="66"/>
              </a:cxn>
              <a:cxn ang="0">
                <a:pos x="369" y="76"/>
              </a:cxn>
              <a:cxn ang="0">
                <a:pos x="342" y="88"/>
              </a:cxn>
              <a:cxn ang="0">
                <a:pos x="313" y="101"/>
              </a:cxn>
              <a:cxn ang="0">
                <a:pos x="286" y="114"/>
              </a:cxn>
              <a:cxn ang="0">
                <a:pos x="260" y="129"/>
              </a:cxn>
              <a:cxn ang="0">
                <a:pos x="236" y="145"/>
              </a:cxn>
              <a:cxn ang="0">
                <a:pos x="211" y="163"/>
              </a:cxn>
              <a:cxn ang="0">
                <a:pos x="189" y="179"/>
              </a:cxn>
              <a:cxn ang="0">
                <a:pos x="168" y="196"/>
              </a:cxn>
              <a:cxn ang="0">
                <a:pos x="146" y="217"/>
              </a:cxn>
              <a:cxn ang="0">
                <a:pos x="128" y="235"/>
              </a:cxn>
              <a:cxn ang="0">
                <a:pos x="109" y="256"/>
              </a:cxn>
              <a:cxn ang="0">
                <a:pos x="92" y="278"/>
              </a:cxn>
              <a:cxn ang="0">
                <a:pos x="75" y="299"/>
              </a:cxn>
              <a:cxn ang="0">
                <a:pos x="64" y="315"/>
              </a:cxn>
              <a:cxn ang="0">
                <a:pos x="54" y="328"/>
              </a:cxn>
              <a:cxn ang="0">
                <a:pos x="48" y="340"/>
              </a:cxn>
              <a:cxn ang="0">
                <a:pos x="40" y="353"/>
              </a:cxn>
              <a:cxn ang="0">
                <a:pos x="34" y="365"/>
              </a:cxn>
              <a:cxn ang="0">
                <a:pos x="26" y="379"/>
              </a:cxn>
              <a:cxn ang="0">
                <a:pos x="18" y="394"/>
              </a:cxn>
              <a:cxn ang="0">
                <a:pos x="13" y="407"/>
              </a:cxn>
              <a:cxn ang="0">
                <a:pos x="8" y="422"/>
              </a:cxn>
              <a:cxn ang="0">
                <a:pos x="1" y="435"/>
              </a:cxn>
            </a:cxnLst>
            <a:rect l="0" t="0" r="r" b="b"/>
            <a:pathLst>
              <a:path w="744" h="479">
                <a:moveTo>
                  <a:pt x="0" y="441"/>
                </a:moveTo>
                <a:lnTo>
                  <a:pt x="100" y="478"/>
                </a:lnTo>
                <a:lnTo>
                  <a:pt x="103" y="471"/>
                </a:lnTo>
                <a:lnTo>
                  <a:pt x="106" y="461"/>
                </a:lnTo>
                <a:lnTo>
                  <a:pt x="110" y="451"/>
                </a:lnTo>
                <a:lnTo>
                  <a:pt x="114" y="442"/>
                </a:lnTo>
                <a:lnTo>
                  <a:pt x="117" y="434"/>
                </a:lnTo>
                <a:lnTo>
                  <a:pt x="122" y="426"/>
                </a:lnTo>
                <a:lnTo>
                  <a:pt x="127" y="416"/>
                </a:lnTo>
                <a:lnTo>
                  <a:pt x="129" y="409"/>
                </a:lnTo>
                <a:lnTo>
                  <a:pt x="136" y="400"/>
                </a:lnTo>
                <a:lnTo>
                  <a:pt x="139" y="391"/>
                </a:lnTo>
                <a:lnTo>
                  <a:pt x="146" y="383"/>
                </a:lnTo>
                <a:lnTo>
                  <a:pt x="151" y="373"/>
                </a:lnTo>
                <a:lnTo>
                  <a:pt x="154" y="368"/>
                </a:lnTo>
                <a:lnTo>
                  <a:pt x="159" y="362"/>
                </a:lnTo>
                <a:lnTo>
                  <a:pt x="165" y="353"/>
                </a:lnTo>
                <a:lnTo>
                  <a:pt x="172" y="347"/>
                </a:lnTo>
                <a:lnTo>
                  <a:pt x="176" y="340"/>
                </a:lnTo>
                <a:lnTo>
                  <a:pt x="183" y="331"/>
                </a:lnTo>
                <a:lnTo>
                  <a:pt x="187" y="327"/>
                </a:lnTo>
                <a:lnTo>
                  <a:pt x="192" y="319"/>
                </a:lnTo>
                <a:lnTo>
                  <a:pt x="199" y="312"/>
                </a:lnTo>
                <a:lnTo>
                  <a:pt x="206" y="304"/>
                </a:lnTo>
                <a:lnTo>
                  <a:pt x="216" y="293"/>
                </a:lnTo>
                <a:lnTo>
                  <a:pt x="225" y="284"/>
                </a:lnTo>
                <a:lnTo>
                  <a:pt x="234" y="275"/>
                </a:lnTo>
                <a:lnTo>
                  <a:pt x="243" y="267"/>
                </a:lnTo>
                <a:lnTo>
                  <a:pt x="256" y="256"/>
                </a:lnTo>
                <a:lnTo>
                  <a:pt x="265" y="249"/>
                </a:lnTo>
                <a:lnTo>
                  <a:pt x="275" y="242"/>
                </a:lnTo>
                <a:lnTo>
                  <a:pt x="286" y="235"/>
                </a:lnTo>
                <a:lnTo>
                  <a:pt x="298" y="225"/>
                </a:lnTo>
                <a:lnTo>
                  <a:pt x="311" y="217"/>
                </a:lnTo>
                <a:lnTo>
                  <a:pt x="322" y="209"/>
                </a:lnTo>
                <a:lnTo>
                  <a:pt x="336" y="202"/>
                </a:lnTo>
                <a:lnTo>
                  <a:pt x="350" y="195"/>
                </a:lnTo>
                <a:lnTo>
                  <a:pt x="364" y="187"/>
                </a:lnTo>
                <a:lnTo>
                  <a:pt x="376" y="182"/>
                </a:lnTo>
                <a:lnTo>
                  <a:pt x="389" y="177"/>
                </a:lnTo>
                <a:lnTo>
                  <a:pt x="402" y="171"/>
                </a:lnTo>
                <a:lnTo>
                  <a:pt x="414" y="167"/>
                </a:lnTo>
                <a:lnTo>
                  <a:pt x="426" y="163"/>
                </a:lnTo>
                <a:lnTo>
                  <a:pt x="441" y="158"/>
                </a:lnTo>
                <a:lnTo>
                  <a:pt x="455" y="153"/>
                </a:lnTo>
                <a:lnTo>
                  <a:pt x="467" y="150"/>
                </a:lnTo>
                <a:lnTo>
                  <a:pt x="482" y="147"/>
                </a:lnTo>
                <a:lnTo>
                  <a:pt x="497" y="144"/>
                </a:lnTo>
                <a:lnTo>
                  <a:pt x="511" y="140"/>
                </a:lnTo>
                <a:lnTo>
                  <a:pt x="526" y="137"/>
                </a:lnTo>
                <a:lnTo>
                  <a:pt x="542" y="134"/>
                </a:lnTo>
                <a:lnTo>
                  <a:pt x="557" y="134"/>
                </a:lnTo>
                <a:lnTo>
                  <a:pt x="572" y="132"/>
                </a:lnTo>
                <a:lnTo>
                  <a:pt x="591" y="132"/>
                </a:lnTo>
                <a:lnTo>
                  <a:pt x="603" y="132"/>
                </a:lnTo>
                <a:lnTo>
                  <a:pt x="620" y="132"/>
                </a:lnTo>
                <a:lnTo>
                  <a:pt x="620" y="167"/>
                </a:lnTo>
                <a:lnTo>
                  <a:pt x="743" y="86"/>
                </a:lnTo>
                <a:lnTo>
                  <a:pt x="620" y="0"/>
                </a:lnTo>
                <a:lnTo>
                  <a:pt x="620" y="33"/>
                </a:lnTo>
                <a:lnTo>
                  <a:pt x="601" y="33"/>
                </a:lnTo>
                <a:lnTo>
                  <a:pt x="584" y="33"/>
                </a:lnTo>
                <a:lnTo>
                  <a:pt x="566" y="35"/>
                </a:lnTo>
                <a:lnTo>
                  <a:pt x="550" y="36"/>
                </a:lnTo>
                <a:lnTo>
                  <a:pt x="535" y="36"/>
                </a:lnTo>
                <a:lnTo>
                  <a:pt x="520" y="39"/>
                </a:lnTo>
                <a:lnTo>
                  <a:pt x="503" y="41"/>
                </a:lnTo>
                <a:lnTo>
                  <a:pt x="489" y="44"/>
                </a:lnTo>
                <a:lnTo>
                  <a:pt x="477" y="45"/>
                </a:lnTo>
                <a:lnTo>
                  <a:pt x="461" y="50"/>
                </a:lnTo>
                <a:lnTo>
                  <a:pt x="442" y="54"/>
                </a:lnTo>
                <a:lnTo>
                  <a:pt x="428" y="57"/>
                </a:lnTo>
                <a:lnTo>
                  <a:pt x="412" y="62"/>
                </a:lnTo>
                <a:lnTo>
                  <a:pt x="400" y="66"/>
                </a:lnTo>
                <a:lnTo>
                  <a:pt x="384" y="72"/>
                </a:lnTo>
                <a:lnTo>
                  <a:pt x="369" y="76"/>
                </a:lnTo>
                <a:lnTo>
                  <a:pt x="354" y="82"/>
                </a:lnTo>
                <a:lnTo>
                  <a:pt x="342" y="88"/>
                </a:lnTo>
                <a:lnTo>
                  <a:pt x="327" y="95"/>
                </a:lnTo>
                <a:lnTo>
                  <a:pt x="313" y="101"/>
                </a:lnTo>
                <a:lnTo>
                  <a:pt x="298" y="107"/>
                </a:lnTo>
                <a:lnTo>
                  <a:pt x="286" y="114"/>
                </a:lnTo>
                <a:lnTo>
                  <a:pt x="274" y="121"/>
                </a:lnTo>
                <a:lnTo>
                  <a:pt x="260" y="129"/>
                </a:lnTo>
                <a:lnTo>
                  <a:pt x="250" y="134"/>
                </a:lnTo>
                <a:lnTo>
                  <a:pt x="236" y="145"/>
                </a:lnTo>
                <a:lnTo>
                  <a:pt x="223" y="152"/>
                </a:lnTo>
                <a:lnTo>
                  <a:pt x="211" y="163"/>
                </a:lnTo>
                <a:lnTo>
                  <a:pt x="199" y="170"/>
                </a:lnTo>
                <a:lnTo>
                  <a:pt x="189" y="179"/>
                </a:lnTo>
                <a:lnTo>
                  <a:pt x="178" y="187"/>
                </a:lnTo>
                <a:lnTo>
                  <a:pt x="168" y="196"/>
                </a:lnTo>
                <a:lnTo>
                  <a:pt x="158" y="205"/>
                </a:lnTo>
                <a:lnTo>
                  <a:pt x="146" y="217"/>
                </a:lnTo>
                <a:lnTo>
                  <a:pt x="137" y="225"/>
                </a:lnTo>
                <a:lnTo>
                  <a:pt x="128" y="235"/>
                </a:lnTo>
                <a:lnTo>
                  <a:pt x="119" y="246"/>
                </a:lnTo>
                <a:lnTo>
                  <a:pt x="109" y="256"/>
                </a:lnTo>
                <a:lnTo>
                  <a:pt x="100" y="268"/>
                </a:lnTo>
                <a:lnTo>
                  <a:pt x="92" y="278"/>
                </a:lnTo>
                <a:lnTo>
                  <a:pt x="83" y="290"/>
                </a:lnTo>
                <a:lnTo>
                  <a:pt x="75" y="299"/>
                </a:lnTo>
                <a:lnTo>
                  <a:pt x="69" y="309"/>
                </a:lnTo>
                <a:lnTo>
                  <a:pt x="64" y="315"/>
                </a:lnTo>
                <a:lnTo>
                  <a:pt x="57" y="322"/>
                </a:lnTo>
                <a:lnTo>
                  <a:pt x="54" y="328"/>
                </a:lnTo>
                <a:lnTo>
                  <a:pt x="52" y="333"/>
                </a:lnTo>
                <a:lnTo>
                  <a:pt x="48" y="340"/>
                </a:lnTo>
                <a:lnTo>
                  <a:pt x="45" y="346"/>
                </a:lnTo>
                <a:lnTo>
                  <a:pt x="40" y="353"/>
                </a:lnTo>
                <a:lnTo>
                  <a:pt x="37" y="360"/>
                </a:lnTo>
                <a:lnTo>
                  <a:pt x="34" y="365"/>
                </a:lnTo>
                <a:lnTo>
                  <a:pt x="30" y="372"/>
                </a:lnTo>
                <a:lnTo>
                  <a:pt x="26" y="379"/>
                </a:lnTo>
                <a:lnTo>
                  <a:pt x="23" y="386"/>
                </a:lnTo>
                <a:lnTo>
                  <a:pt x="18" y="394"/>
                </a:lnTo>
                <a:lnTo>
                  <a:pt x="15" y="402"/>
                </a:lnTo>
                <a:lnTo>
                  <a:pt x="13" y="407"/>
                </a:lnTo>
                <a:lnTo>
                  <a:pt x="11" y="415"/>
                </a:lnTo>
                <a:lnTo>
                  <a:pt x="8" y="422"/>
                </a:lnTo>
                <a:lnTo>
                  <a:pt x="4" y="429"/>
                </a:lnTo>
                <a:lnTo>
                  <a:pt x="1" y="435"/>
                </a:lnTo>
              </a:path>
            </a:pathLst>
          </a:custGeom>
          <a:solidFill>
            <a:schemeClr val="hlink"/>
          </a:solidFill>
          <a:ln w="12700" cap="rnd" cmpd="sng">
            <a:solidFill>
              <a:srgbClr val="000000"/>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7391" name="Freeform 15"/>
          <p:cNvSpPr/>
          <p:nvPr/>
        </p:nvSpPr>
        <p:spPr bwMode="auto">
          <a:xfrm>
            <a:off x="5988050" y="4135438"/>
            <a:ext cx="1590675" cy="1098550"/>
          </a:xfrm>
          <a:custGeom>
            <a:avLst/>
            <a:gdLst/>
            <a:ahLst/>
            <a:cxnLst>
              <a:cxn ang="0">
                <a:pos x="102" y="0"/>
              </a:cxn>
              <a:cxn ang="0">
                <a:pos x="107" y="16"/>
              </a:cxn>
              <a:cxn ang="0">
                <a:pos x="115" y="35"/>
              </a:cxn>
              <a:cxn ang="0">
                <a:pos x="121" y="51"/>
              </a:cxn>
              <a:cxn ang="0">
                <a:pos x="131" y="68"/>
              </a:cxn>
              <a:cxn ang="0">
                <a:pos x="140" y="86"/>
              </a:cxn>
              <a:cxn ang="0">
                <a:pos x="151" y="103"/>
              </a:cxn>
              <a:cxn ang="0">
                <a:pos x="160" y="116"/>
              </a:cxn>
              <a:cxn ang="0">
                <a:pos x="172" y="130"/>
              </a:cxn>
              <a:cxn ang="0">
                <a:pos x="184" y="146"/>
              </a:cxn>
              <a:cxn ang="0">
                <a:pos x="192" y="158"/>
              </a:cxn>
              <a:cxn ang="0">
                <a:pos x="208" y="174"/>
              </a:cxn>
              <a:cxn ang="0">
                <a:pos x="225" y="193"/>
              </a:cxn>
              <a:cxn ang="0">
                <a:pos x="245" y="212"/>
              </a:cxn>
              <a:cxn ang="0">
                <a:pos x="266" y="228"/>
              </a:cxn>
              <a:cxn ang="0">
                <a:pos x="286" y="244"/>
              </a:cxn>
              <a:cxn ang="0">
                <a:pos x="311" y="260"/>
              </a:cxn>
              <a:cxn ang="0">
                <a:pos x="336" y="275"/>
              </a:cxn>
              <a:cxn ang="0">
                <a:pos x="364" y="289"/>
              </a:cxn>
              <a:cxn ang="0">
                <a:pos x="389" y="301"/>
              </a:cxn>
              <a:cxn ang="0">
                <a:pos x="414" y="310"/>
              </a:cxn>
              <a:cxn ang="0">
                <a:pos x="440" y="318"/>
              </a:cxn>
              <a:cxn ang="0">
                <a:pos x="467" y="327"/>
              </a:cxn>
              <a:cxn ang="0">
                <a:pos x="497" y="334"/>
              </a:cxn>
              <a:cxn ang="0">
                <a:pos x="527" y="339"/>
              </a:cxn>
              <a:cxn ang="0">
                <a:pos x="558" y="343"/>
              </a:cxn>
              <a:cxn ang="0">
                <a:pos x="591" y="345"/>
              </a:cxn>
              <a:cxn ang="0">
                <a:pos x="622" y="345"/>
              </a:cxn>
              <a:cxn ang="0">
                <a:pos x="743" y="390"/>
              </a:cxn>
              <a:cxn ang="0">
                <a:pos x="622" y="444"/>
              </a:cxn>
              <a:cxn ang="0">
                <a:pos x="585" y="444"/>
              </a:cxn>
              <a:cxn ang="0">
                <a:pos x="551" y="440"/>
              </a:cxn>
              <a:cxn ang="0">
                <a:pos x="520" y="437"/>
              </a:cxn>
              <a:cxn ang="0">
                <a:pos x="489" y="433"/>
              </a:cxn>
              <a:cxn ang="0">
                <a:pos x="461" y="428"/>
              </a:cxn>
              <a:cxn ang="0">
                <a:pos x="428" y="419"/>
              </a:cxn>
              <a:cxn ang="0">
                <a:pos x="402" y="412"/>
              </a:cxn>
              <a:cxn ang="0">
                <a:pos x="370" y="401"/>
              </a:cxn>
              <a:cxn ang="0">
                <a:pos x="342" y="390"/>
              </a:cxn>
              <a:cxn ang="0">
                <a:pos x="312" y="376"/>
              </a:cxn>
              <a:cxn ang="0">
                <a:pos x="286" y="363"/>
              </a:cxn>
              <a:cxn ang="0">
                <a:pos x="262" y="348"/>
              </a:cxn>
              <a:cxn ang="0">
                <a:pos x="235" y="334"/>
              </a:cxn>
              <a:cxn ang="0">
                <a:pos x="213" y="316"/>
              </a:cxn>
              <a:cxn ang="0">
                <a:pos x="189" y="298"/>
              </a:cxn>
              <a:cxn ang="0">
                <a:pos x="170" y="282"/>
              </a:cxn>
              <a:cxn ang="0">
                <a:pos x="148" y="260"/>
              </a:cxn>
              <a:cxn ang="0">
                <a:pos x="129" y="241"/>
              </a:cxn>
              <a:cxn ang="0">
                <a:pos x="111" y="220"/>
              </a:cxn>
              <a:cxn ang="0">
                <a:pos x="93" y="199"/>
              </a:cxn>
              <a:cxn ang="0">
                <a:pos x="76" y="178"/>
              </a:cxn>
              <a:cxn ang="0">
                <a:pos x="64" y="162"/>
              </a:cxn>
              <a:cxn ang="0">
                <a:pos x="56" y="150"/>
              </a:cxn>
              <a:cxn ang="0">
                <a:pos x="49" y="139"/>
              </a:cxn>
              <a:cxn ang="0">
                <a:pos x="42" y="124"/>
              </a:cxn>
              <a:cxn ang="0">
                <a:pos x="34" y="113"/>
              </a:cxn>
              <a:cxn ang="0">
                <a:pos x="28" y="98"/>
              </a:cxn>
              <a:cxn ang="0">
                <a:pos x="18" y="83"/>
              </a:cxn>
              <a:cxn ang="0">
                <a:pos x="13" y="70"/>
              </a:cxn>
              <a:cxn ang="0">
                <a:pos x="8" y="55"/>
              </a:cxn>
              <a:cxn ang="0">
                <a:pos x="3" y="42"/>
              </a:cxn>
            </a:cxnLst>
            <a:rect l="0" t="0" r="r" b="b"/>
            <a:pathLst>
              <a:path w="744" h="478">
                <a:moveTo>
                  <a:pt x="0" y="36"/>
                </a:moveTo>
                <a:lnTo>
                  <a:pt x="102" y="0"/>
                </a:lnTo>
                <a:lnTo>
                  <a:pt x="102" y="9"/>
                </a:lnTo>
                <a:lnTo>
                  <a:pt x="107" y="16"/>
                </a:lnTo>
                <a:lnTo>
                  <a:pt x="111" y="26"/>
                </a:lnTo>
                <a:lnTo>
                  <a:pt x="115" y="35"/>
                </a:lnTo>
                <a:lnTo>
                  <a:pt x="119" y="45"/>
                </a:lnTo>
                <a:lnTo>
                  <a:pt x="121" y="51"/>
                </a:lnTo>
                <a:lnTo>
                  <a:pt x="128" y="61"/>
                </a:lnTo>
                <a:lnTo>
                  <a:pt x="131" y="68"/>
                </a:lnTo>
                <a:lnTo>
                  <a:pt x="136" y="77"/>
                </a:lnTo>
                <a:lnTo>
                  <a:pt x="140" y="86"/>
                </a:lnTo>
                <a:lnTo>
                  <a:pt x="146" y="95"/>
                </a:lnTo>
                <a:lnTo>
                  <a:pt x="151" y="103"/>
                </a:lnTo>
                <a:lnTo>
                  <a:pt x="156" y="110"/>
                </a:lnTo>
                <a:lnTo>
                  <a:pt x="160" y="116"/>
                </a:lnTo>
                <a:lnTo>
                  <a:pt x="165" y="124"/>
                </a:lnTo>
                <a:lnTo>
                  <a:pt x="172" y="130"/>
                </a:lnTo>
                <a:lnTo>
                  <a:pt x="177" y="139"/>
                </a:lnTo>
                <a:lnTo>
                  <a:pt x="184" y="146"/>
                </a:lnTo>
                <a:lnTo>
                  <a:pt x="187" y="150"/>
                </a:lnTo>
                <a:lnTo>
                  <a:pt x="192" y="158"/>
                </a:lnTo>
                <a:lnTo>
                  <a:pt x="200" y="165"/>
                </a:lnTo>
                <a:lnTo>
                  <a:pt x="208" y="174"/>
                </a:lnTo>
                <a:lnTo>
                  <a:pt x="215" y="184"/>
                </a:lnTo>
                <a:lnTo>
                  <a:pt x="225" y="193"/>
                </a:lnTo>
                <a:lnTo>
                  <a:pt x="234" y="201"/>
                </a:lnTo>
                <a:lnTo>
                  <a:pt x="245" y="212"/>
                </a:lnTo>
                <a:lnTo>
                  <a:pt x="256" y="220"/>
                </a:lnTo>
                <a:lnTo>
                  <a:pt x="266" y="228"/>
                </a:lnTo>
                <a:lnTo>
                  <a:pt x="275" y="235"/>
                </a:lnTo>
                <a:lnTo>
                  <a:pt x="286" y="244"/>
                </a:lnTo>
                <a:lnTo>
                  <a:pt x="298" y="251"/>
                </a:lnTo>
                <a:lnTo>
                  <a:pt x="311" y="260"/>
                </a:lnTo>
                <a:lnTo>
                  <a:pt x="324" y="267"/>
                </a:lnTo>
                <a:lnTo>
                  <a:pt x="336" y="275"/>
                </a:lnTo>
                <a:lnTo>
                  <a:pt x="351" y="284"/>
                </a:lnTo>
                <a:lnTo>
                  <a:pt x="364" y="289"/>
                </a:lnTo>
                <a:lnTo>
                  <a:pt x="378" y="295"/>
                </a:lnTo>
                <a:lnTo>
                  <a:pt x="389" y="301"/>
                </a:lnTo>
                <a:lnTo>
                  <a:pt x="402" y="305"/>
                </a:lnTo>
                <a:lnTo>
                  <a:pt x="414" y="310"/>
                </a:lnTo>
                <a:lnTo>
                  <a:pt x="428" y="314"/>
                </a:lnTo>
                <a:lnTo>
                  <a:pt x="440" y="318"/>
                </a:lnTo>
                <a:lnTo>
                  <a:pt x="455" y="323"/>
                </a:lnTo>
                <a:lnTo>
                  <a:pt x="467" y="327"/>
                </a:lnTo>
                <a:lnTo>
                  <a:pt x="483" y="330"/>
                </a:lnTo>
                <a:lnTo>
                  <a:pt x="497" y="334"/>
                </a:lnTo>
                <a:lnTo>
                  <a:pt x="511" y="337"/>
                </a:lnTo>
                <a:lnTo>
                  <a:pt x="527" y="339"/>
                </a:lnTo>
                <a:lnTo>
                  <a:pt x="544" y="342"/>
                </a:lnTo>
                <a:lnTo>
                  <a:pt x="558" y="343"/>
                </a:lnTo>
                <a:lnTo>
                  <a:pt x="573" y="345"/>
                </a:lnTo>
                <a:lnTo>
                  <a:pt x="591" y="345"/>
                </a:lnTo>
                <a:lnTo>
                  <a:pt x="605" y="345"/>
                </a:lnTo>
                <a:lnTo>
                  <a:pt x="622" y="345"/>
                </a:lnTo>
                <a:lnTo>
                  <a:pt x="622" y="310"/>
                </a:lnTo>
                <a:lnTo>
                  <a:pt x="743" y="390"/>
                </a:lnTo>
                <a:lnTo>
                  <a:pt x="622" y="477"/>
                </a:lnTo>
                <a:lnTo>
                  <a:pt x="622" y="444"/>
                </a:lnTo>
                <a:lnTo>
                  <a:pt x="604" y="444"/>
                </a:lnTo>
                <a:lnTo>
                  <a:pt x="585" y="444"/>
                </a:lnTo>
                <a:lnTo>
                  <a:pt x="568" y="443"/>
                </a:lnTo>
                <a:lnTo>
                  <a:pt x="551" y="440"/>
                </a:lnTo>
                <a:lnTo>
                  <a:pt x="536" y="440"/>
                </a:lnTo>
                <a:lnTo>
                  <a:pt x="520" y="437"/>
                </a:lnTo>
                <a:lnTo>
                  <a:pt x="505" y="435"/>
                </a:lnTo>
                <a:lnTo>
                  <a:pt x="489" y="433"/>
                </a:lnTo>
                <a:lnTo>
                  <a:pt x="476" y="431"/>
                </a:lnTo>
                <a:lnTo>
                  <a:pt x="461" y="428"/>
                </a:lnTo>
                <a:lnTo>
                  <a:pt x="442" y="422"/>
                </a:lnTo>
                <a:lnTo>
                  <a:pt x="428" y="419"/>
                </a:lnTo>
                <a:lnTo>
                  <a:pt x="414" y="415"/>
                </a:lnTo>
                <a:lnTo>
                  <a:pt x="402" y="412"/>
                </a:lnTo>
                <a:lnTo>
                  <a:pt x="384" y="405"/>
                </a:lnTo>
                <a:lnTo>
                  <a:pt x="370" y="401"/>
                </a:lnTo>
                <a:lnTo>
                  <a:pt x="356" y="395"/>
                </a:lnTo>
                <a:lnTo>
                  <a:pt x="342" y="390"/>
                </a:lnTo>
                <a:lnTo>
                  <a:pt x="327" y="383"/>
                </a:lnTo>
                <a:lnTo>
                  <a:pt x="312" y="376"/>
                </a:lnTo>
                <a:lnTo>
                  <a:pt x="300" y="369"/>
                </a:lnTo>
                <a:lnTo>
                  <a:pt x="286" y="363"/>
                </a:lnTo>
                <a:lnTo>
                  <a:pt x="275" y="356"/>
                </a:lnTo>
                <a:lnTo>
                  <a:pt x="262" y="348"/>
                </a:lnTo>
                <a:lnTo>
                  <a:pt x="250" y="342"/>
                </a:lnTo>
                <a:lnTo>
                  <a:pt x="235" y="334"/>
                </a:lnTo>
                <a:lnTo>
                  <a:pt x="223" y="324"/>
                </a:lnTo>
                <a:lnTo>
                  <a:pt x="213" y="316"/>
                </a:lnTo>
                <a:lnTo>
                  <a:pt x="200" y="307"/>
                </a:lnTo>
                <a:lnTo>
                  <a:pt x="189" y="298"/>
                </a:lnTo>
                <a:lnTo>
                  <a:pt x="177" y="289"/>
                </a:lnTo>
                <a:lnTo>
                  <a:pt x="170" y="282"/>
                </a:lnTo>
                <a:lnTo>
                  <a:pt x="158" y="272"/>
                </a:lnTo>
                <a:lnTo>
                  <a:pt x="148" y="260"/>
                </a:lnTo>
                <a:lnTo>
                  <a:pt x="139" y="251"/>
                </a:lnTo>
                <a:lnTo>
                  <a:pt x="129" y="241"/>
                </a:lnTo>
                <a:lnTo>
                  <a:pt x="120" y="231"/>
                </a:lnTo>
                <a:lnTo>
                  <a:pt x="111" y="220"/>
                </a:lnTo>
                <a:lnTo>
                  <a:pt x="102" y="210"/>
                </a:lnTo>
                <a:lnTo>
                  <a:pt x="93" y="199"/>
                </a:lnTo>
                <a:lnTo>
                  <a:pt x="83" y="187"/>
                </a:lnTo>
                <a:lnTo>
                  <a:pt x="76" y="178"/>
                </a:lnTo>
                <a:lnTo>
                  <a:pt x="68" y="168"/>
                </a:lnTo>
                <a:lnTo>
                  <a:pt x="64" y="162"/>
                </a:lnTo>
                <a:lnTo>
                  <a:pt x="59" y="156"/>
                </a:lnTo>
                <a:lnTo>
                  <a:pt x="56" y="150"/>
                </a:lnTo>
                <a:lnTo>
                  <a:pt x="53" y="145"/>
                </a:lnTo>
                <a:lnTo>
                  <a:pt x="49" y="139"/>
                </a:lnTo>
                <a:lnTo>
                  <a:pt x="47" y="132"/>
                </a:lnTo>
                <a:lnTo>
                  <a:pt x="42" y="124"/>
                </a:lnTo>
                <a:lnTo>
                  <a:pt x="37" y="118"/>
                </a:lnTo>
                <a:lnTo>
                  <a:pt x="34" y="113"/>
                </a:lnTo>
                <a:lnTo>
                  <a:pt x="31" y="105"/>
                </a:lnTo>
                <a:lnTo>
                  <a:pt x="28" y="98"/>
                </a:lnTo>
                <a:lnTo>
                  <a:pt x="23" y="90"/>
                </a:lnTo>
                <a:lnTo>
                  <a:pt x="18" y="83"/>
                </a:lnTo>
                <a:lnTo>
                  <a:pt x="17" y="76"/>
                </a:lnTo>
                <a:lnTo>
                  <a:pt x="13" y="70"/>
                </a:lnTo>
                <a:lnTo>
                  <a:pt x="10" y="63"/>
                </a:lnTo>
                <a:lnTo>
                  <a:pt x="8" y="55"/>
                </a:lnTo>
                <a:lnTo>
                  <a:pt x="4" y="48"/>
                </a:lnTo>
                <a:lnTo>
                  <a:pt x="3" y="42"/>
                </a:lnTo>
              </a:path>
            </a:pathLst>
          </a:custGeom>
          <a:solidFill>
            <a:schemeClr val="accent2"/>
          </a:solidFill>
          <a:ln w="12700" cap="rnd" cmpd="sng">
            <a:solidFill>
              <a:srgbClr val="000000"/>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7392" name="Rectangle 16"/>
          <p:cNvSpPr>
            <a:spLocks noChangeArrowheads="1"/>
          </p:cNvSpPr>
          <p:nvPr/>
        </p:nvSpPr>
        <p:spPr bwMode="auto">
          <a:xfrm>
            <a:off x="684213" y="2963863"/>
            <a:ext cx="1157288" cy="519113"/>
          </a:xfrm>
          <a:prstGeom prst="rect">
            <a:avLst/>
          </a:prstGeom>
          <a:noFill/>
          <a:ln w="9525">
            <a:noFill/>
            <a:miter lim="800000"/>
          </a:ln>
          <a:effectLst/>
        </p:spPr>
        <p:txBody>
          <a:bodyPr wrap="none" lIns="92075" tIns="46038" rIns="92075" bIns="46038">
            <a:spAutoFit/>
          </a:bodyPr>
          <a:lstStyle/>
          <a:p>
            <a:pPr marL="339725" marR="0" lvl="0" indent="-339725" algn="l" defTabSz="958850" rtl="0" eaLnBrk="0" fontAlgn="base" latinLnBrk="0" hangingPunct="0">
              <a:lnSpc>
                <a:spcPct val="50000"/>
              </a:lnSpc>
              <a:spcBef>
                <a:spcPct val="40000"/>
              </a:spcBef>
              <a:spcAft>
                <a:spcPct val="0"/>
              </a:spcAft>
              <a:buClrTx/>
              <a:buSzTx/>
              <a:buFontTx/>
              <a:buNone/>
              <a:defRPr/>
            </a:pPr>
            <a:r>
              <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Initial</a:t>
            </a:r>
            <a:endPar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339725" marR="0" lvl="0" indent="-339725" algn="l" defTabSz="958850" rtl="0" eaLnBrk="0" fontAlgn="base" latinLnBrk="0" hangingPunct="0">
              <a:lnSpc>
                <a:spcPct val="50000"/>
              </a:lnSpc>
              <a:spcBef>
                <a:spcPct val="40000"/>
              </a:spcBef>
              <a:spcAft>
                <a:spcPct val="0"/>
              </a:spcAft>
              <a:buClrTx/>
              <a:buSzTx/>
              <a:buFontTx/>
              <a:buNone/>
              <a:defRPr/>
            </a:pPr>
            <a:r>
              <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Planning</a:t>
            </a:r>
            <a:endPar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57393" name="Rectangle 17"/>
          <p:cNvSpPr>
            <a:spLocks noChangeArrowheads="1"/>
          </p:cNvSpPr>
          <p:nvPr/>
        </p:nvSpPr>
        <p:spPr bwMode="auto">
          <a:xfrm>
            <a:off x="2263775" y="2417763"/>
            <a:ext cx="1157288" cy="242888"/>
          </a:xfrm>
          <a:prstGeom prst="rect">
            <a:avLst/>
          </a:prstGeom>
          <a:noFill/>
          <a:ln w="9525">
            <a:noFill/>
            <a:miter lim="800000"/>
          </a:ln>
          <a:effectLst/>
        </p:spPr>
        <p:txBody>
          <a:bodyPr wrap="none" lIns="92075" tIns="46038" rIns="92075" bIns="46038">
            <a:spAutoFit/>
          </a:bodyPr>
          <a:lstStyle/>
          <a:p>
            <a:pPr marL="339725" marR="0" lvl="0" indent="-339725" algn="l" defTabSz="958850" rtl="0" eaLnBrk="0" fontAlgn="base" latinLnBrk="0" hangingPunct="0">
              <a:lnSpc>
                <a:spcPct val="50000"/>
              </a:lnSpc>
              <a:spcBef>
                <a:spcPct val="40000"/>
              </a:spcBef>
              <a:spcAft>
                <a:spcPct val="0"/>
              </a:spcAft>
              <a:buClrTx/>
              <a:buSzTx/>
              <a:buFontTx/>
              <a:buNone/>
              <a:defRPr/>
            </a:pPr>
            <a:r>
              <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Planning</a:t>
            </a:r>
            <a:endPar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57394" name="Rectangle 18"/>
          <p:cNvSpPr>
            <a:spLocks noChangeArrowheads="1"/>
          </p:cNvSpPr>
          <p:nvPr/>
        </p:nvSpPr>
        <p:spPr bwMode="auto">
          <a:xfrm>
            <a:off x="2941638" y="1512888"/>
            <a:ext cx="1839913" cy="242888"/>
          </a:xfrm>
          <a:prstGeom prst="rect">
            <a:avLst/>
          </a:prstGeom>
          <a:noFill/>
          <a:ln w="9525">
            <a:noFill/>
            <a:miter lim="800000"/>
          </a:ln>
          <a:effectLst/>
        </p:spPr>
        <p:txBody>
          <a:bodyPr lIns="92075" tIns="46038" rIns="92075" bIns="46038">
            <a:spAutoFit/>
          </a:bodyPr>
          <a:lstStyle/>
          <a:p>
            <a:pPr marL="339725" marR="0" lvl="0" indent="-339725" algn="l" defTabSz="958850" rtl="0" eaLnBrk="0" fontAlgn="base" latinLnBrk="0" hangingPunct="0">
              <a:lnSpc>
                <a:spcPct val="50000"/>
              </a:lnSpc>
              <a:spcBef>
                <a:spcPct val="40000"/>
              </a:spcBef>
              <a:spcAft>
                <a:spcPct val="0"/>
              </a:spcAft>
              <a:buClrTx/>
              <a:buSzTx/>
              <a:buFontTx/>
              <a:buNone/>
              <a:defRPr/>
            </a:pPr>
            <a:r>
              <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Requirements</a:t>
            </a:r>
            <a:endPar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57395" name="Rectangle 19"/>
          <p:cNvSpPr>
            <a:spLocks noChangeArrowheads="1"/>
          </p:cNvSpPr>
          <p:nvPr/>
        </p:nvSpPr>
        <p:spPr bwMode="auto">
          <a:xfrm>
            <a:off x="5403850" y="1971675"/>
            <a:ext cx="2171700" cy="244475"/>
          </a:xfrm>
          <a:prstGeom prst="rect">
            <a:avLst/>
          </a:prstGeom>
          <a:noFill/>
          <a:ln w="9525">
            <a:noFill/>
            <a:miter lim="800000"/>
          </a:ln>
          <a:effectLst/>
        </p:spPr>
        <p:txBody>
          <a:bodyPr wrap="none" lIns="92075" tIns="46038" rIns="92075" bIns="46038">
            <a:spAutoFit/>
          </a:bodyPr>
          <a:lstStyle/>
          <a:p>
            <a:pPr marL="339725" marR="0" lvl="0" indent="-339725" algn="l" defTabSz="958850" rtl="0" eaLnBrk="0" fontAlgn="base" latinLnBrk="0" hangingPunct="0">
              <a:lnSpc>
                <a:spcPct val="50000"/>
              </a:lnSpc>
              <a:spcBef>
                <a:spcPct val="40000"/>
              </a:spcBef>
              <a:spcAft>
                <a:spcPct val="0"/>
              </a:spcAft>
              <a:buClrTx/>
              <a:buSzTx/>
              <a:buFontTx/>
              <a:buNone/>
              <a:defRPr/>
            </a:pPr>
            <a:r>
              <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Analysis</a:t>
            </a:r>
            <a:r>
              <a:rPr kumimoji="0" lang="en-US" altLang="zh-CN" sz="20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&amp;</a:t>
            </a:r>
            <a:r>
              <a:rPr kumimoji="0" lang="en-US" altLang="zh-CN" sz="2000" b="1"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Design</a:t>
            </a:r>
            <a:endPar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57396" name="Rectangle 20"/>
          <p:cNvSpPr>
            <a:spLocks noChangeArrowheads="1"/>
          </p:cNvSpPr>
          <p:nvPr/>
        </p:nvSpPr>
        <p:spPr bwMode="auto">
          <a:xfrm>
            <a:off x="6224588" y="2744788"/>
            <a:ext cx="1916113" cy="244475"/>
          </a:xfrm>
          <a:prstGeom prst="rect">
            <a:avLst/>
          </a:prstGeom>
          <a:noFill/>
          <a:ln w="9525">
            <a:noFill/>
            <a:miter lim="800000"/>
          </a:ln>
          <a:effectLst/>
        </p:spPr>
        <p:txBody>
          <a:bodyPr wrap="none" lIns="92075" tIns="46038" rIns="92075" bIns="46038">
            <a:spAutoFit/>
          </a:bodyPr>
          <a:lstStyle/>
          <a:p>
            <a:pPr marL="339725" marR="0" lvl="0" indent="-339725" algn="l" defTabSz="958850" rtl="0" eaLnBrk="0" fontAlgn="base" latinLnBrk="0" hangingPunct="0">
              <a:lnSpc>
                <a:spcPct val="50000"/>
              </a:lnSpc>
              <a:spcBef>
                <a:spcPct val="40000"/>
              </a:spcBef>
              <a:spcAft>
                <a:spcPct val="0"/>
              </a:spcAft>
              <a:buClrTx/>
              <a:buSzTx/>
              <a:buFontTx/>
              <a:buNone/>
              <a:defRPr/>
            </a:pPr>
            <a:r>
              <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Implementation</a:t>
            </a:r>
            <a:endPar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57397" name="Rectangle 21"/>
          <p:cNvSpPr>
            <a:spLocks noChangeArrowheads="1"/>
          </p:cNvSpPr>
          <p:nvPr/>
        </p:nvSpPr>
        <p:spPr bwMode="auto">
          <a:xfrm>
            <a:off x="6516688" y="3716338"/>
            <a:ext cx="649288" cy="242888"/>
          </a:xfrm>
          <a:prstGeom prst="rect">
            <a:avLst/>
          </a:prstGeom>
          <a:noFill/>
          <a:ln w="9525">
            <a:noFill/>
            <a:miter lim="800000"/>
          </a:ln>
          <a:effectLst/>
        </p:spPr>
        <p:txBody>
          <a:bodyPr wrap="none" lIns="92075" tIns="46038" rIns="92075" bIns="46038">
            <a:spAutoFit/>
          </a:bodyPr>
          <a:lstStyle/>
          <a:p>
            <a:pPr marL="339725" marR="0" lvl="0" indent="-339725" algn="l" defTabSz="958850" rtl="0" eaLnBrk="0" fontAlgn="base" latinLnBrk="0" hangingPunct="0">
              <a:lnSpc>
                <a:spcPct val="50000"/>
              </a:lnSpc>
              <a:spcBef>
                <a:spcPct val="40000"/>
              </a:spcBef>
              <a:spcAft>
                <a:spcPct val="0"/>
              </a:spcAft>
              <a:buClrTx/>
              <a:buSzTx/>
              <a:buFontTx/>
              <a:buNone/>
              <a:defRPr/>
            </a:pPr>
            <a:r>
              <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Test</a:t>
            </a:r>
            <a:endPar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57398" name="Rectangle 22"/>
          <p:cNvSpPr>
            <a:spLocks noChangeArrowheads="1"/>
          </p:cNvSpPr>
          <p:nvPr/>
        </p:nvSpPr>
        <p:spPr bwMode="auto">
          <a:xfrm>
            <a:off x="4787900" y="5084763"/>
            <a:ext cx="1495425" cy="244475"/>
          </a:xfrm>
          <a:prstGeom prst="rect">
            <a:avLst/>
          </a:prstGeom>
          <a:noFill/>
          <a:ln w="9525">
            <a:noFill/>
            <a:miter lim="800000"/>
          </a:ln>
          <a:effectLst/>
        </p:spPr>
        <p:txBody>
          <a:bodyPr wrap="none" lIns="92075" tIns="46038" rIns="92075" bIns="46038">
            <a:spAutoFit/>
          </a:bodyPr>
          <a:lstStyle/>
          <a:p>
            <a:pPr marL="339725" marR="0" lvl="0" indent="-339725" algn="l" defTabSz="958850" rtl="0" eaLnBrk="0" fontAlgn="base" latinLnBrk="0" hangingPunct="0">
              <a:lnSpc>
                <a:spcPct val="50000"/>
              </a:lnSpc>
              <a:spcBef>
                <a:spcPct val="40000"/>
              </a:spcBef>
              <a:spcAft>
                <a:spcPct val="0"/>
              </a:spcAft>
              <a:buClrTx/>
              <a:buSzTx/>
              <a:buFontTx/>
              <a:buNone/>
              <a:defRPr/>
            </a:pPr>
            <a:r>
              <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Deployment</a:t>
            </a:r>
            <a:endPar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57399" name="Rectangle 23"/>
          <p:cNvSpPr>
            <a:spLocks noChangeArrowheads="1"/>
          </p:cNvSpPr>
          <p:nvPr/>
        </p:nvSpPr>
        <p:spPr bwMode="auto">
          <a:xfrm>
            <a:off x="2120900" y="4564063"/>
            <a:ext cx="1368425" cy="244475"/>
          </a:xfrm>
          <a:prstGeom prst="rect">
            <a:avLst/>
          </a:prstGeom>
          <a:noFill/>
          <a:ln w="9525">
            <a:noFill/>
            <a:miter lim="800000"/>
          </a:ln>
          <a:effectLst/>
        </p:spPr>
        <p:txBody>
          <a:bodyPr wrap="none" lIns="92075" tIns="46038" rIns="92075" bIns="46038">
            <a:spAutoFit/>
          </a:bodyPr>
          <a:lstStyle/>
          <a:p>
            <a:pPr marL="339725" marR="0" lvl="0" indent="-339725" algn="l" defTabSz="958850" rtl="0" eaLnBrk="0" fontAlgn="base" latinLnBrk="0" hangingPunct="0">
              <a:lnSpc>
                <a:spcPct val="50000"/>
              </a:lnSpc>
              <a:spcBef>
                <a:spcPct val="40000"/>
              </a:spcBef>
              <a:spcAft>
                <a:spcPct val="0"/>
              </a:spcAft>
              <a:buClrTx/>
              <a:buSzTx/>
              <a:buFontTx/>
              <a:buNone/>
              <a:defRPr/>
            </a:pPr>
            <a:r>
              <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Evaluation</a:t>
            </a:r>
            <a:endPar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57400" name="Rectangle 24"/>
          <p:cNvSpPr>
            <a:spLocks noChangeArrowheads="1"/>
          </p:cNvSpPr>
          <p:nvPr/>
        </p:nvSpPr>
        <p:spPr bwMode="auto">
          <a:xfrm>
            <a:off x="3879850" y="3159125"/>
            <a:ext cx="1622425" cy="519113"/>
          </a:xfrm>
          <a:prstGeom prst="rect">
            <a:avLst/>
          </a:prstGeom>
          <a:noFill/>
          <a:ln w="9525">
            <a:noFill/>
            <a:miter lim="800000"/>
          </a:ln>
          <a:effectLst/>
        </p:spPr>
        <p:txBody>
          <a:bodyPr wrap="none" lIns="92075" tIns="46038" rIns="92075" bIns="46038">
            <a:spAutoFit/>
          </a:bodyPr>
          <a:lstStyle/>
          <a:p>
            <a:pPr marL="339725" marR="0" lvl="0" indent="-339725" algn="l" defTabSz="958850" rtl="0" eaLnBrk="0" fontAlgn="base" latinLnBrk="0" hangingPunct="0">
              <a:lnSpc>
                <a:spcPct val="50000"/>
              </a:lnSpc>
              <a:spcBef>
                <a:spcPct val="40000"/>
              </a:spcBef>
              <a:spcAft>
                <a:spcPct val="0"/>
              </a:spcAft>
              <a:buClrTx/>
              <a:buSzTx/>
              <a:buFontTx/>
              <a:buNone/>
              <a:defRPr/>
            </a:pPr>
            <a:r>
              <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Management</a:t>
            </a:r>
            <a:endPar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339725" marR="0" lvl="0" indent="-339725" algn="l" defTabSz="958850" rtl="0" eaLnBrk="0" fontAlgn="base" latinLnBrk="0" hangingPunct="0">
              <a:lnSpc>
                <a:spcPct val="50000"/>
              </a:lnSpc>
              <a:spcBef>
                <a:spcPct val="40000"/>
              </a:spcBef>
              <a:spcAft>
                <a:spcPct val="0"/>
              </a:spcAft>
              <a:buClrTx/>
              <a:buSzTx/>
              <a:buFontTx/>
              <a:buNone/>
              <a:defRPr/>
            </a:pPr>
            <a:r>
              <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Environment</a:t>
            </a:r>
            <a:endParaRPr kumimoji="0" lang="en-US" altLang="zh-CN" sz="2000" b="1"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grpSp>
        <p:nvGrpSpPr>
          <p:cNvPr id="2" name="Group 25"/>
          <p:cNvGrpSpPr/>
          <p:nvPr/>
        </p:nvGrpSpPr>
        <p:grpSpPr>
          <a:xfrm>
            <a:off x="1868488" y="5081588"/>
            <a:ext cx="2362200" cy="1371600"/>
            <a:chOff x="288" y="2928"/>
            <a:chExt cx="1200" cy="1056"/>
          </a:xfrm>
        </p:grpSpPr>
        <p:sp>
          <p:nvSpPr>
            <p:cNvPr id="125976" name="AutoShape 26"/>
            <p:cNvSpPr/>
            <p:nvPr/>
          </p:nvSpPr>
          <p:spPr>
            <a:xfrm>
              <a:off x="288" y="2928"/>
              <a:ext cx="1104" cy="1056"/>
            </a:xfrm>
            <a:prstGeom prst="wedgeRectCallout">
              <a:avLst>
                <a:gd name="adj1" fmla="val 73370"/>
                <a:gd name="adj2" fmla="val -97537"/>
              </a:avLst>
            </a:prstGeom>
            <a:gradFill rotWithShape="0">
              <a:gsLst>
                <a:gs pos="0">
                  <a:srgbClr val="A660FA"/>
                </a:gs>
                <a:gs pos="100000">
                  <a:srgbClr val="990099"/>
                </a:gs>
              </a:gsLst>
              <a:path path="rect">
                <a:fillToRect l="50000" t="50000" r="50000" b="50000"/>
              </a:path>
              <a:tileRect/>
            </a:gradFill>
            <a:ln w="12700" cap="flat" cmpd="sng">
              <a:solidFill>
                <a:srgbClr val="000000"/>
              </a:solidFill>
              <a:prstDash val="solid"/>
              <a:miter/>
              <a:headEnd type="none" w="med" len="med"/>
              <a:tailEnd type="none" w="med" len="med"/>
            </a:ln>
          </p:spPr>
          <p:txBody>
            <a:bodyPr wrap="none" anchor="ctr" anchorCtr="0"/>
            <a:p>
              <a:pPr algn="ctr" eaLnBrk="0" hangingPunct="0"/>
              <a:endParaRPr lang="zh-CN" altLang="zh-CN" sz="2800" dirty="0">
                <a:solidFill>
                  <a:schemeClr val="accent2"/>
                </a:solidFill>
                <a:latin typeface="Times New Roman" panose="02020603050405020304" pitchFamily="18" charset="0"/>
              </a:endParaRPr>
            </a:p>
          </p:txBody>
        </p:sp>
        <p:sp>
          <p:nvSpPr>
            <p:cNvPr id="125977" name="Rectangle 27"/>
            <p:cNvSpPr/>
            <p:nvPr/>
          </p:nvSpPr>
          <p:spPr>
            <a:xfrm>
              <a:off x="336" y="3025"/>
              <a:ext cx="1152" cy="645"/>
            </a:xfrm>
            <a:prstGeom prst="rect">
              <a:avLst/>
            </a:prstGeom>
            <a:noFill/>
            <a:ln w="9525">
              <a:noFill/>
            </a:ln>
          </p:spPr>
          <p:txBody>
            <a:bodyPr lIns="38100" tIns="38100" rIns="38100" bIns="38100">
              <a:spAutoFit/>
            </a:bodyPr>
            <a:p>
              <a:pPr defTabSz="914400" eaLnBrk="0" hangingPunct="0">
                <a:lnSpc>
                  <a:spcPts val="2000"/>
                </a:lnSpc>
                <a:spcBef>
                  <a:spcPts val="900"/>
                </a:spcBef>
                <a:tabLst>
                  <a:tab pos="285750" algn="l"/>
                  <a:tab pos="571500" algn="l"/>
                  <a:tab pos="857250" algn="l"/>
                  <a:tab pos="1143000" algn="l"/>
                  <a:tab pos="1428750" algn="l"/>
                  <a:tab pos="1714500" algn="l"/>
                  <a:tab pos="2000250" algn="l"/>
                  <a:tab pos="2286000" algn="l"/>
                </a:tabLst>
              </a:pPr>
              <a:r>
                <a:rPr lang="en-US" altLang="zh-CN" sz="2000" dirty="0">
                  <a:solidFill>
                    <a:schemeClr val="folHlink"/>
                  </a:solidFill>
                  <a:latin typeface="Times New Roman" panose="02020603050405020304" pitchFamily="18" charset="0"/>
                </a:rPr>
                <a:t>Each</a:t>
              </a:r>
              <a:r>
                <a:rPr lang="en-US" altLang="zh-CN" sz="2000" dirty="0">
                  <a:solidFill>
                    <a:schemeClr val="bg1"/>
                  </a:solidFill>
                  <a:latin typeface="Times New Roman" panose="02020603050405020304" pitchFamily="18" charset="0"/>
                </a:rPr>
                <a:t> </a:t>
              </a:r>
              <a:r>
                <a:rPr lang="en-US" altLang="zh-CN" sz="2000" dirty="0">
                  <a:solidFill>
                    <a:schemeClr val="folHlink"/>
                  </a:solidFill>
                  <a:latin typeface="Times New Roman" panose="02020603050405020304" pitchFamily="18" charset="0"/>
                </a:rPr>
                <a:t>iteration</a:t>
              </a:r>
              <a:r>
                <a:rPr lang="en-US" altLang="zh-CN" sz="2000" dirty="0">
                  <a:solidFill>
                    <a:schemeClr val="bg1"/>
                  </a:solidFill>
                  <a:latin typeface="Times New Roman" panose="02020603050405020304" pitchFamily="18" charset="0"/>
                </a:rPr>
                <a:t> </a:t>
              </a:r>
              <a:r>
                <a:rPr lang="en-US" altLang="zh-CN" sz="2000" dirty="0">
                  <a:solidFill>
                    <a:schemeClr val="folHlink"/>
                  </a:solidFill>
                  <a:latin typeface="Times New Roman" panose="02020603050405020304" pitchFamily="18" charset="0"/>
                </a:rPr>
                <a:t>results</a:t>
              </a:r>
              <a:r>
                <a:rPr lang="en-US" altLang="zh-CN" sz="2000" dirty="0">
                  <a:solidFill>
                    <a:schemeClr val="bg1"/>
                  </a:solidFill>
                  <a:latin typeface="Times New Roman" panose="02020603050405020304" pitchFamily="18" charset="0"/>
                </a:rPr>
                <a:t> </a:t>
              </a:r>
              <a:r>
                <a:rPr lang="en-US" altLang="zh-CN" sz="2000" dirty="0">
                  <a:solidFill>
                    <a:schemeClr val="folHlink"/>
                  </a:solidFill>
                  <a:latin typeface="Times New Roman" panose="02020603050405020304" pitchFamily="18" charset="0"/>
                </a:rPr>
                <a:t>in</a:t>
              </a:r>
              <a:r>
                <a:rPr lang="en-US" altLang="zh-CN" sz="2000" dirty="0">
                  <a:solidFill>
                    <a:schemeClr val="bg1"/>
                  </a:solidFill>
                  <a:latin typeface="Times New Roman" panose="02020603050405020304" pitchFamily="18" charset="0"/>
                </a:rPr>
                <a:t> </a:t>
              </a:r>
              <a:r>
                <a:rPr lang="en-US" altLang="zh-CN" sz="2000" dirty="0">
                  <a:solidFill>
                    <a:schemeClr val="folHlink"/>
                  </a:solidFill>
                  <a:latin typeface="Times New Roman" panose="02020603050405020304" pitchFamily="18" charset="0"/>
                </a:rPr>
                <a:t>an</a:t>
              </a:r>
              <a:r>
                <a:rPr lang="en-US" altLang="zh-CN" sz="2000" dirty="0">
                  <a:solidFill>
                    <a:schemeClr val="bg1"/>
                  </a:solidFill>
                  <a:latin typeface="Times New Roman" panose="02020603050405020304" pitchFamily="18" charset="0"/>
                </a:rPr>
                <a:t> </a:t>
              </a:r>
              <a:r>
                <a:rPr lang="en-US" altLang="zh-CN" sz="2000" dirty="0">
                  <a:solidFill>
                    <a:schemeClr val="folHlink"/>
                  </a:solidFill>
                  <a:latin typeface="Times New Roman" panose="02020603050405020304" pitchFamily="18" charset="0"/>
                </a:rPr>
                <a:t>executable</a:t>
              </a:r>
              <a:r>
                <a:rPr lang="en-US" altLang="zh-CN" sz="2000" dirty="0">
                  <a:solidFill>
                    <a:schemeClr val="bg1"/>
                  </a:solidFill>
                  <a:latin typeface="Times New Roman" panose="02020603050405020304" pitchFamily="18" charset="0"/>
                </a:rPr>
                <a:t> </a:t>
              </a:r>
              <a:r>
                <a:rPr lang="en-US" altLang="zh-CN" sz="2000" dirty="0">
                  <a:solidFill>
                    <a:schemeClr val="folHlink"/>
                  </a:solidFill>
                  <a:latin typeface="Times New Roman" panose="02020603050405020304" pitchFamily="18" charset="0"/>
                </a:rPr>
                <a:t>release</a:t>
              </a:r>
              <a:endParaRPr lang="en-US" altLang="zh-CN" sz="2000" dirty="0">
                <a:solidFill>
                  <a:schemeClr val="folHlink"/>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2697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58404" name="Rectangle 4"/>
          <p:cNvSpPr>
            <a:spLocks noGrp="1" noChangeArrowheads="1"/>
          </p:cNvSpPr>
          <p:nvPr>
            <p:ph type="title"/>
          </p:nvPr>
        </p:nvSpPr>
        <p:spPr>
          <a:xfrm>
            <a:off x="609600" y="304800"/>
            <a:ext cx="8283575" cy="11430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An Iterative Development Lifecycle</a:t>
            </a:r>
            <a:endPar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pic>
        <p:nvPicPr>
          <p:cNvPr id="126981" name="Picture 5" descr="t_waterfall_fig2"/>
          <p:cNvPicPr>
            <a:picLocks noChangeAspect="1"/>
          </p:cNvPicPr>
          <p:nvPr/>
        </p:nvPicPr>
        <p:blipFill>
          <a:blip r:embed="rId1"/>
          <a:stretch>
            <a:fillRect/>
          </a:stretch>
        </p:blipFill>
        <p:spPr>
          <a:xfrm>
            <a:off x="457200" y="1905000"/>
            <a:ext cx="8191500" cy="3436938"/>
          </a:xfrm>
          <a:prstGeom prst="rect">
            <a:avLst/>
          </a:prstGeom>
          <a:noFill/>
          <a:ln w="9525">
            <a:noFill/>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2800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59428" name="Rectangle 4"/>
          <p:cNvSpPr>
            <a:spLocks noGrp="1" noChangeArrowheads="1"/>
          </p:cNvSpPr>
          <p:nvPr>
            <p:ph type="title"/>
          </p:nvPr>
        </p:nvSpPr>
        <p:spPr>
          <a:xfrm>
            <a:off x="374650" y="381000"/>
            <a:ext cx="8362950" cy="6096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Risk Profile of an Iterative Development</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grpSp>
        <p:nvGrpSpPr>
          <p:cNvPr id="128005" name="Group 5"/>
          <p:cNvGrpSpPr/>
          <p:nvPr/>
        </p:nvGrpSpPr>
        <p:grpSpPr>
          <a:xfrm>
            <a:off x="611188" y="1268413"/>
            <a:ext cx="7993062" cy="4852987"/>
            <a:chOff x="389" y="781"/>
            <a:chExt cx="5035" cy="3057"/>
          </a:xfrm>
        </p:grpSpPr>
        <p:sp>
          <p:nvSpPr>
            <p:cNvPr id="359430" name="Rectangle 6"/>
            <p:cNvSpPr>
              <a:spLocks noChangeArrowheads="1"/>
            </p:cNvSpPr>
            <p:nvPr/>
          </p:nvSpPr>
          <p:spPr bwMode="auto">
            <a:xfrm>
              <a:off x="4193" y="2735"/>
              <a:ext cx="844" cy="188"/>
            </a:xfrm>
            <a:prstGeom prst="rect">
              <a:avLst/>
            </a:prstGeom>
            <a:noFill/>
            <a:ln w="9525">
              <a:noFill/>
              <a:miter lim="800000"/>
            </a:ln>
            <a:effectLst/>
          </p:spPr>
          <p:txBody>
            <a:bodyPr lIns="87312" tIns="42862" rIns="87312" bIns="42862">
              <a:spAutoFit/>
            </a:bodyPr>
            <a:lstStyle/>
            <a:p>
              <a:pPr marL="0" marR="0" lvl="0" indent="0" algn="l" defTabSz="859155"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Transition</a:t>
              </a: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59431" name="Line 7"/>
            <p:cNvSpPr>
              <a:spLocks noChangeShapeType="1"/>
            </p:cNvSpPr>
            <p:nvPr/>
          </p:nvSpPr>
          <p:spPr bwMode="auto">
            <a:xfrm>
              <a:off x="615" y="980"/>
              <a:ext cx="0" cy="2242"/>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9432" name="Line 8"/>
            <p:cNvSpPr>
              <a:spLocks noChangeShapeType="1"/>
            </p:cNvSpPr>
            <p:nvPr/>
          </p:nvSpPr>
          <p:spPr bwMode="auto">
            <a:xfrm>
              <a:off x="627" y="3222"/>
              <a:ext cx="4797"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9433" name="Freeform 9"/>
            <p:cNvSpPr/>
            <p:nvPr/>
          </p:nvSpPr>
          <p:spPr bwMode="auto">
            <a:xfrm>
              <a:off x="650" y="960"/>
              <a:ext cx="4592" cy="2092"/>
            </a:xfrm>
            <a:custGeom>
              <a:avLst/>
              <a:gdLst/>
              <a:ahLst/>
              <a:cxnLst>
                <a:cxn ang="0">
                  <a:pos x="0" y="0"/>
                </a:cxn>
                <a:cxn ang="0">
                  <a:pos x="36" y="0"/>
                </a:cxn>
                <a:cxn ang="0">
                  <a:pos x="85" y="0"/>
                </a:cxn>
                <a:cxn ang="0">
                  <a:pos x="122" y="0"/>
                </a:cxn>
                <a:cxn ang="0">
                  <a:pos x="158" y="0"/>
                </a:cxn>
                <a:cxn ang="0">
                  <a:pos x="195" y="12"/>
                </a:cxn>
                <a:cxn ang="0">
                  <a:pos x="415" y="154"/>
                </a:cxn>
                <a:cxn ang="0">
                  <a:pos x="451" y="193"/>
                </a:cxn>
                <a:cxn ang="0">
                  <a:pos x="512" y="245"/>
                </a:cxn>
                <a:cxn ang="0">
                  <a:pos x="586" y="296"/>
                </a:cxn>
                <a:cxn ang="0">
                  <a:pos x="659" y="348"/>
                </a:cxn>
                <a:cxn ang="0">
                  <a:pos x="830" y="542"/>
                </a:cxn>
                <a:cxn ang="0">
                  <a:pos x="1086" y="838"/>
                </a:cxn>
                <a:cxn ang="0">
                  <a:pos x="1184" y="993"/>
                </a:cxn>
                <a:cxn ang="0">
                  <a:pos x="1245" y="1045"/>
                </a:cxn>
                <a:cxn ang="0">
                  <a:pos x="1453" y="1200"/>
                </a:cxn>
                <a:cxn ang="0">
                  <a:pos x="1526" y="1252"/>
                </a:cxn>
                <a:cxn ang="0">
                  <a:pos x="1575" y="1290"/>
                </a:cxn>
                <a:cxn ang="0">
                  <a:pos x="1623" y="1329"/>
                </a:cxn>
                <a:cxn ang="0">
                  <a:pos x="1782" y="1432"/>
                </a:cxn>
                <a:cxn ang="0">
                  <a:pos x="1831" y="1471"/>
                </a:cxn>
                <a:cxn ang="0">
                  <a:pos x="1904" y="1535"/>
                </a:cxn>
                <a:cxn ang="0">
                  <a:pos x="2002" y="1587"/>
                </a:cxn>
                <a:cxn ang="0">
                  <a:pos x="2210" y="1639"/>
                </a:cxn>
                <a:cxn ang="0">
                  <a:pos x="2344" y="1677"/>
                </a:cxn>
                <a:cxn ang="0">
                  <a:pos x="2417" y="1690"/>
                </a:cxn>
                <a:cxn ang="0">
                  <a:pos x="2515" y="1703"/>
                </a:cxn>
                <a:cxn ang="0">
                  <a:pos x="2612" y="1729"/>
                </a:cxn>
                <a:cxn ang="0">
                  <a:pos x="2771" y="1755"/>
                </a:cxn>
                <a:cxn ang="0">
                  <a:pos x="2942" y="1781"/>
                </a:cxn>
                <a:cxn ang="0">
                  <a:pos x="3113" y="1807"/>
                </a:cxn>
                <a:cxn ang="0">
                  <a:pos x="3162" y="1819"/>
                </a:cxn>
                <a:cxn ang="0">
                  <a:pos x="3333" y="1858"/>
                </a:cxn>
                <a:cxn ang="0">
                  <a:pos x="3455" y="1897"/>
                </a:cxn>
                <a:cxn ang="0">
                  <a:pos x="3577" y="1936"/>
                </a:cxn>
                <a:cxn ang="0">
                  <a:pos x="3724" y="1961"/>
                </a:cxn>
                <a:cxn ang="0">
                  <a:pos x="3931" y="2000"/>
                </a:cxn>
                <a:cxn ang="0">
                  <a:pos x="4004" y="2013"/>
                </a:cxn>
                <a:cxn ang="0">
                  <a:pos x="4444" y="2065"/>
                </a:cxn>
                <a:cxn ang="0">
                  <a:pos x="4542" y="2078"/>
                </a:cxn>
                <a:cxn ang="0">
                  <a:pos x="4591" y="2091"/>
                </a:cxn>
              </a:cxnLst>
              <a:rect l="0" t="0" r="r" b="b"/>
              <a:pathLst>
                <a:path w="4592" h="2092">
                  <a:moveTo>
                    <a:pt x="0" y="0"/>
                  </a:moveTo>
                  <a:lnTo>
                    <a:pt x="36" y="0"/>
                  </a:lnTo>
                  <a:lnTo>
                    <a:pt x="85" y="0"/>
                  </a:lnTo>
                  <a:lnTo>
                    <a:pt x="122" y="0"/>
                  </a:lnTo>
                  <a:lnTo>
                    <a:pt x="158" y="0"/>
                  </a:lnTo>
                  <a:lnTo>
                    <a:pt x="195" y="12"/>
                  </a:lnTo>
                  <a:lnTo>
                    <a:pt x="415" y="154"/>
                  </a:lnTo>
                  <a:lnTo>
                    <a:pt x="451" y="193"/>
                  </a:lnTo>
                  <a:lnTo>
                    <a:pt x="512" y="245"/>
                  </a:lnTo>
                  <a:lnTo>
                    <a:pt x="586" y="296"/>
                  </a:lnTo>
                  <a:lnTo>
                    <a:pt x="659" y="348"/>
                  </a:lnTo>
                  <a:lnTo>
                    <a:pt x="830" y="542"/>
                  </a:lnTo>
                  <a:lnTo>
                    <a:pt x="1086" y="838"/>
                  </a:lnTo>
                  <a:lnTo>
                    <a:pt x="1184" y="993"/>
                  </a:lnTo>
                  <a:lnTo>
                    <a:pt x="1245" y="1045"/>
                  </a:lnTo>
                  <a:lnTo>
                    <a:pt x="1453" y="1200"/>
                  </a:lnTo>
                  <a:lnTo>
                    <a:pt x="1526" y="1252"/>
                  </a:lnTo>
                  <a:lnTo>
                    <a:pt x="1575" y="1290"/>
                  </a:lnTo>
                  <a:lnTo>
                    <a:pt x="1623" y="1329"/>
                  </a:lnTo>
                  <a:lnTo>
                    <a:pt x="1782" y="1432"/>
                  </a:lnTo>
                  <a:lnTo>
                    <a:pt x="1831" y="1471"/>
                  </a:lnTo>
                  <a:lnTo>
                    <a:pt x="1904" y="1535"/>
                  </a:lnTo>
                  <a:lnTo>
                    <a:pt x="2002" y="1587"/>
                  </a:lnTo>
                  <a:lnTo>
                    <a:pt x="2210" y="1639"/>
                  </a:lnTo>
                  <a:lnTo>
                    <a:pt x="2344" y="1677"/>
                  </a:lnTo>
                  <a:lnTo>
                    <a:pt x="2417" y="1690"/>
                  </a:lnTo>
                  <a:lnTo>
                    <a:pt x="2515" y="1703"/>
                  </a:lnTo>
                  <a:lnTo>
                    <a:pt x="2612" y="1729"/>
                  </a:lnTo>
                  <a:lnTo>
                    <a:pt x="2771" y="1755"/>
                  </a:lnTo>
                  <a:lnTo>
                    <a:pt x="2942" y="1781"/>
                  </a:lnTo>
                  <a:lnTo>
                    <a:pt x="3113" y="1807"/>
                  </a:lnTo>
                  <a:lnTo>
                    <a:pt x="3162" y="1819"/>
                  </a:lnTo>
                  <a:lnTo>
                    <a:pt x="3333" y="1858"/>
                  </a:lnTo>
                  <a:lnTo>
                    <a:pt x="3455" y="1897"/>
                  </a:lnTo>
                  <a:lnTo>
                    <a:pt x="3577" y="1936"/>
                  </a:lnTo>
                  <a:lnTo>
                    <a:pt x="3724" y="1961"/>
                  </a:lnTo>
                  <a:lnTo>
                    <a:pt x="3931" y="2000"/>
                  </a:lnTo>
                  <a:lnTo>
                    <a:pt x="4004" y="2013"/>
                  </a:lnTo>
                  <a:lnTo>
                    <a:pt x="4444" y="2065"/>
                  </a:lnTo>
                  <a:lnTo>
                    <a:pt x="4542" y="2078"/>
                  </a:lnTo>
                  <a:lnTo>
                    <a:pt x="4591" y="2091"/>
                  </a:lnTo>
                </a:path>
              </a:pathLst>
            </a:custGeom>
            <a:noFill/>
            <a:ln w="25400" cap="rnd" cmpd="sng">
              <a:solidFill>
                <a:srgbClr val="00FF00"/>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9434" name="Rectangle 10"/>
            <p:cNvSpPr>
              <a:spLocks noChangeArrowheads="1"/>
            </p:cNvSpPr>
            <p:nvPr/>
          </p:nvSpPr>
          <p:spPr bwMode="auto">
            <a:xfrm>
              <a:off x="706" y="1066"/>
              <a:ext cx="541" cy="178"/>
            </a:xfrm>
            <a:prstGeom prst="rect">
              <a:avLst/>
            </a:prstGeom>
            <a:noFill/>
            <a:ln w="9525">
              <a:noFill/>
              <a:miter lim="800000"/>
            </a:ln>
            <a:effectLst/>
          </p:spPr>
          <p:txBody>
            <a:bodyPr wrap="none" lIns="69850" tIns="34925" rIns="69850" bIns="34925">
              <a:spAutoFit/>
            </a:bodyPr>
            <a:lstStyle/>
            <a:p>
              <a:pPr marL="0" marR="0" lvl="0" indent="0" algn="l" defTabSz="549275"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Inception</a:t>
              </a: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59435" name="Rectangle 11"/>
            <p:cNvSpPr>
              <a:spLocks noChangeArrowheads="1"/>
            </p:cNvSpPr>
            <p:nvPr/>
          </p:nvSpPr>
          <p:spPr bwMode="auto">
            <a:xfrm>
              <a:off x="1561" y="1515"/>
              <a:ext cx="653" cy="178"/>
            </a:xfrm>
            <a:prstGeom prst="rect">
              <a:avLst/>
            </a:prstGeom>
            <a:noFill/>
            <a:ln w="9525">
              <a:noFill/>
              <a:miter lim="800000"/>
            </a:ln>
            <a:effectLst/>
          </p:spPr>
          <p:txBody>
            <a:bodyPr wrap="none" lIns="69850" tIns="34925" rIns="69850" bIns="34925">
              <a:spAutoFit/>
            </a:bodyPr>
            <a:lstStyle/>
            <a:p>
              <a:pPr marL="0" marR="0" lvl="0" indent="0" algn="l" defTabSz="549275"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Elaboration</a:t>
              </a: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59436" name="Rectangle 12"/>
            <p:cNvSpPr>
              <a:spLocks noChangeArrowheads="1"/>
            </p:cNvSpPr>
            <p:nvPr/>
          </p:nvSpPr>
          <p:spPr bwMode="auto">
            <a:xfrm>
              <a:off x="2533" y="2338"/>
              <a:ext cx="737" cy="188"/>
            </a:xfrm>
            <a:prstGeom prst="rect">
              <a:avLst/>
            </a:prstGeom>
            <a:noFill/>
            <a:ln w="9525">
              <a:noFill/>
              <a:miter lim="800000"/>
            </a:ln>
            <a:effectLst/>
          </p:spPr>
          <p:txBody>
            <a:bodyPr wrap="none" lIns="87312" tIns="42862" rIns="87312" bIns="42862">
              <a:spAutoFit/>
            </a:bodyPr>
            <a:lstStyle/>
            <a:p>
              <a:pPr marL="0" marR="0" lvl="0" indent="0" algn="l" defTabSz="859155"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Construction</a:t>
              </a: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59437" name="Rectangle 13"/>
            <p:cNvSpPr>
              <a:spLocks noChangeArrowheads="1"/>
            </p:cNvSpPr>
            <p:nvPr/>
          </p:nvSpPr>
          <p:spPr bwMode="auto">
            <a:xfrm>
              <a:off x="617" y="3226"/>
              <a:ext cx="4211" cy="296"/>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9438" name="Rectangle 14"/>
            <p:cNvSpPr>
              <a:spLocks noChangeArrowheads="1"/>
            </p:cNvSpPr>
            <p:nvPr/>
          </p:nvSpPr>
          <p:spPr bwMode="auto">
            <a:xfrm>
              <a:off x="591" y="3240"/>
              <a:ext cx="556" cy="270"/>
            </a:xfrm>
            <a:prstGeom prst="rect">
              <a:avLst/>
            </a:prstGeom>
            <a:noFill/>
            <a:ln w="9525">
              <a:noFill/>
              <a:miter lim="800000"/>
            </a:ln>
            <a:effectLst/>
          </p:spPr>
          <p:txBody>
            <a:bodyPr wrap="none" lIns="61912" tIns="31750" rIns="61912" bIns="31750">
              <a:spAutoFit/>
            </a:bodyPr>
            <a:lstStyle/>
            <a:p>
              <a:pPr marL="0" marR="0" lvl="0" indent="0" algn="l" defTabSz="4222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Preliminary</a:t>
              </a: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0" marR="0" lvl="0" indent="0" algn="l" defTabSz="4222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Iteration</a:t>
              </a: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59439" name="Rectangle 15"/>
            <p:cNvSpPr>
              <a:spLocks noChangeArrowheads="1"/>
            </p:cNvSpPr>
            <p:nvPr/>
          </p:nvSpPr>
          <p:spPr bwMode="auto">
            <a:xfrm>
              <a:off x="1185" y="3240"/>
              <a:ext cx="478" cy="270"/>
            </a:xfrm>
            <a:prstGeom prst="rect">
              <a:avLst/>
            </a:prstGeom>
            <a:noFill/>
            <a:ln w="9525">
              <a:noFill/>
              <a:miter lim="800000"/>
            </a:ln>
            <a:effectLst/>
          </p:spPr>
          <p:txBody>
            <a:bodyPr wrap="none" lIns="61912" tIns="31750" rIns="61912" bIns="31750">
              <a:spAutoFit/>
            </a:bodyPr>
            <a:lstStyle/>
            <a:p>
              <a:pPr marL="0" marR="0" lvl="0" indent="0" algn="l" defTabSz="4222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Architect</a:t>
              </a:r>
              <a:r>
                <a:rPr kumimoji="0" lang="en-US" altLang="zh-CN" sz="1200" b="0" i="0" u="none" strike="noStrike" kern="1200" cap="none" spc="0" normalizeH="0" baseline="0" noProof="0">
                  <a:ln>
                    <a:noFill/>
                  </a:ln>
                  <a:solidFill>
                    <a:schemeClr val="folHlink"/>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endParaRPr kumimoji="0" lang="en-US" altLang="zh-CN" sz="1200" b="0" i="0" u="none" strike="noStrike" kern="1200" cap="none" spc="0" normalizeH="0" baseline="0" noProof="0">
                <a:ln>
                  <a:noFill/>
                </a:ln>
                <a:solidFill>
                  <a:schemeClr val="folHlink"/>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0" marR="0" lvl="0" indent="0" algn="l" defTabSz="4222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Iteration</a:t>
              </a: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59440" name="Rectangle 16"/>
            <p:cNvSpPr>
              <a:spLocks noChangeArrowheads="1"/>
            </p:cNvSpPr>
            <p:nvPr/>
          </p:nvSpPr>
          <p:spPr bwMode="auto">
            <a:xfrm>
              <a:off x="1724" y="3240"/>
              <a:ext cx="478" cy="270"/>
            </a:xfrm>
            <a:prstGeom prst="rect">
              <a:avLst/>
            </a:prstGeom>
            <a:noFill/>
            <a:ln w="9525">
              <a:noFill/>
              <a:miter lim="800000"/>
            </a:ln>
            <a:effectLst/>
          </p:spPr>
          <p:txBody>
            <a:bodyPr wrap="none" lIns="61912" tIns="31750" rIns="61912" bIns="31750">
              <a:spAutoFit/>
            </a:bodyPr>
            <a:lstStyle/>
            <a:p>
              <a:pPr marL="0" marR="0" lvl="0" indent="0" algn="l" defTabSz="4222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Architect</a:t>
              </a:r>
              <a:r>
                <a:rPr kumimoji="0" lang="en-US" altLang="zh-CN" sz="1200" b="0" i="0" u="none" strike="noStrike" kern="1200" cap="none" spc="0" normalizeH="0" baseline="0" noProof="0">
                  <a:ln>
                    <a:noFill/>
                  </a:ln>
                  <a:solidFill>
                    <a:schemeClr val="folHlink"/>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endParaRPr kumimoji="0" lang="en-US" altLang="zh-CN" sz="1200" b="0" i="0" u="none" strike="noStrike" kern="1200" cap="none" spc="0" normalizeH="0" baseline="0" noProof="0">
                <a:ln>
                  <a:noFill/>
                </a:ln>
                <a:solidFill>
                  <a:schemeClr val="folHlink"/>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0" marR="0" lvl="0" indent="0" algn="l" defTabSz="4222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Iteration</a:t>
              </a: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59441" name="Rectangle 17"/>
            <p:cNvSpPr>
              <a:spLocks noChangeArrowheads="1"/>
            </p:cNvSpPr>
            <p:nvPr/>
          </p:nvSpPr>
          <p:spPr bwMode="auto">
            <a:xfrm>
              <a:off x="2230" y="3240"/>
              <a:ext cx="424" cy="270"/>
            </a:xfrm>
            <a:prstGeom prst="rect">
              <a:avLst/>
            </a:prstGeom>
            <a:noFill/>
            <a:ln w="9525">
              <a:noFill/>
              <a:miter lim="800000"/>
            </a:ln>
            <a:effectLst/>
          </p:spPr>
          <p:txBody>
            <a:bodyPr wrap="none" lIns="61912" tIns="31750" rIns="61912" bIns="31750">
              <a:spAutoFit/>
            </a:bodyPr>
            <a:lstStyle/>
            <a:p>
              <a:pPr marL="0" marR="0" lvl="0" indent="0" algn="l" defTabSz="4222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Devel</a:t>
              </a:r>
              <a:r>
                <a:rPr kumimoji="0" lang="en-US" altLang="zh-CN" sz="1200" b="0" i="0" u="none" strike="noStrike" kern="1200" cap="none" spc="0" normalizeH="0" baseline="0" noProof="0">
                  <a:ln>
                    <a:noFill/>
                  </a:ln>
                  <a:solidFill>
                    <a:schemeClr val="folHlink"/>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en-US" altLang="zh-CN" sz="1200" b="0" i="0" u="none" strike="noStrike" kern="1200" cap="none" spc="0" normalizeH="0" baseline="0" noProof="0">
                <a:ln>
                  <a:noFill/>
                </a:ln>
                <a:solidFill>
                  <a:schemeClr val="folHlink"/>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0" marR="0" lvl="0" indent="0" algn="l" defTabSz="4222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Iteration</a:t>
              </a: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59442" name="Rectangle 18"/>
            <p:cNvSpPr>
              <a:spLocks noChangeArrowheads="1"/>
            </p:cNvSpPr>
            <p:nvPr/>
          </p:nvSpPr>
          <p:spPr bwMode="auto">
            <a:xfrm>
              <a:off x="2731" y="3240"/>
              <a:ext cx="424" cy="270"/>
            </a:xfrm>
            <a:prstGeom prst="rect">
              <a:avLst/>
            </a:prstGeom>
            <a:noFill/>
            <a:ln w="9525">
              <a:noFill/>
              <a:miter lim="800000"/>
            </a:ln>
            <a:effectLst/>
          </p:spPr>
          <p:txBody>
            <a:bodyPr wrap="none" lIns="61912" tIns="31750" rIns="61912" bIns="31750">
              <a:spAutoFit/>
            </a:bodyPr>
            <a:lstStyle/>
            <a:p>
              <a:pPr marL="0" marR="0" lvl="0" indent="0" algn="l" defTabSz="4222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Devel</a:t>
              </a:r>
              <a:r>
                <a:rPr kumimoji="0" lang="en-US" altLang="zh-CN" sz="1200" b="0" i="0" u="none" strike="noStrike" kern="1200" cap="none" spc="0" normalizeH="0" baseline="0" noProof="0">
                  <a:ln>
                    <a:noFill/>
                  </a:ln>
                  <a:solidFill>
                    <a:schemeClr val="folHlink"/>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en-US" altLang="zh-CN" sz="1200" b="0" i="0" u="none" strike="noStrike" kern="1200" cap="none" spc="0" normalizeH="0" baseline="0" noProof="0">
                <a:ln>
                  <a:noFill/>
                </a:ln>
                <a:solidFill>
                  <a:schemeClr val="folHlink"/>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0" marR="0" lvl="0" indent="0" algn="l" defTabSz="4222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Iteration</a:t>
              </a: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59443" name="Rectangle 19"/>
            <p:cNvSpPr>
              <a:spLocks noChangeArrowheads="1"/>
            </p:cNvSpPr>
            <p:nvPr/>
          </p:nvSpPr>
          <p:spPr bwMode="auto">
            <a:xfrm>
              <a:off x="3264" y="3240"/>
              <a:ext cx="424" cy="270"/>
            </a:xfrm>
            <a:prstGeom prst="rect">
              <a:avLst/>
            </a:prstGeom>
            <a:noFill/>
            <a:ln w="9525">
              <a:noFill/>
              <a:miter lim="800000"/>
            </a:ln>
            <a:effectLst/>
          </p:spPr>
          <p:txBody>
            <a:bodyPr wrap="none" lIns="61912" tIns="31750" rIns="61912" bIns="31750">
              <a:spAutoFit/>
            </a:bodyPr>
            <a:lstStyle/>
            <a:p>
              <a:pPr marL="0" marR="0" lvl="0" indent="0" algn="l" defTabSz="4222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Devel</a:t>
              </a:r>
              <a:r>
                <a:rPr kumimoji="0" lang="en-US" altLang="zh-CN" sz="1200" b="0" i="0" u="none" strike="noStrike" kern="1200" cap="none" spc="0" normalizeH="0" baseline="0" noProof="0">
                  <a:ln>
                    <a:noFill/>
                  </a:ln>
                  <a:solidFill>
                    <a:schemeClr val="folHlink"/>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en-US" altLang="zh-CN" sz="1200" b="0" i="0" u="none" strike="noStrike" kern="1200" cap="none" spc="0" normalizeH="0" baseline="0" noProof="0">
                <a:ln>
                  <a:noFill/>
                </a:ln>
                <a:solidFill>
                  <a:schemeClr val="folHlink"/>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0" marR="0" lvl="0" indent="0" algn="l" defTabSz="4222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Iteration</a:t>
              </a: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59444" name="Rectangle 20"/>
            <p:cNvSpPr>
              <a:spLocks noChangeArrowheads="1"/>
            </p:cNvSpPr>
            <p:nvPr/>
          </p:nvSpPr>
          <p:spPr bwMode="auto">
            <a:xfrm>
              <a:off x="3734" y="3240"/>
              <a:ext cx="498" cy="270"/>
            </a:xfrm>
            <a:prstGeom prst="rect">
              <a:avLst/>
            </a:prstGeom>
            <a:noFill/>
            <a:ln w="9525">
              <a:noFill/>
              <a:miter lim="800000"/>
            </a:ln>
            <a:effectLst/>
          </p:spPr>
          <p:txBody>
            <a:bodyPr wrap="none" lIns="61912" tIns="31750" rIns="61912" bIns="31750">
              <a:spAutoFit/>
            </a:bodyPr>
            <a:lstStyle/>
            <a:p>
              <a:pPr marL="0" marR="0" lvl="0" indent="0" algn="l" defTabSz="4222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Transition</a:t>
              </a: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0" marR="0" lvl="0" indent="0" algn="l" defTabSz="4222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Iteration</a:t>
              </a: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59445" name="Rectangle 21"/>
            <p:cNvSpPr>
              <a:spLocks noChangeArrowheads="1"/>
            </p:cNvSpPr>
            <p:nvPr/>
          </p:nvSpPr>
          <p:spPr bwMode="auto">
            <a:xfrm>
              <a:off x="4320" y="3240"/>
              <a:ext cx="498" cy="270"/>
            </a:xfrm>
            <a:prstGeom prst="rect">
              <a:avLst/>
            </a:prstGeom>
            <a:noFill/>
            <a:ln w="9525">
              <a:noFill/>
              <a:miter lim="800000"/>
            </a:ln>
            <a:effectLst/>
          </p:spPr>
          <p:txBody>
            <a:bodyPr wrap="none" lIns="61912" tIns="31750" rIns="61912" bIns="31750">
              <a:spAutoFit/>
            </a:bodyPr>
            <a:lstStyle/>
            <a:p>
              <a:pPr marL="0" marR="0" lvl="0" indent="0" algn="l" defTabSz="4222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Transition</a:t>
              </a: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0" marR="0" lvl="0" indent="0" algn="l" defTabSz="4222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Iteration</a:t>
              </a: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59446" name="Line 22"/>
            <p:cNvSpPr>
              <a:spLocks noChangeShapeType="1"/>
            </p:cNvSpPr>
            <p:nvPr/>
          </p:nvSpPr>
          <p:spPr bwMode="auto">
            <a:xfrm>
              <a:off x="1192" y="3224"/>
              <a:ext cx="0" cy="302"/>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9447" name="Line 23"/>
            <p:cNvSpPr>
              <a:spLocks noChangeShapeType="1"/>
            </p:cNvSpPr>
            <p:nvPr/>
          </p:nvSpPr>
          <p:spPr bwMode="auto">
            <a:xfrm>
              <a:off x="1707" y="3224"/>
              <a:ext cx="0" cy="302"/>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9448" name="Line 24"/>
            <p:cNvSpPr>
              <a:spLocks noChangeShapeType="1"/>
            </p:cNvSpPr>
            <p:nvPr/>
          </p:nvSpPr>
          <p:spPr bwMode="auto">
            <a:xfrm>
              <a:off x="2198" y="3224"/>
              <a:ext cx="0" cy="302"/>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9449" name="Line 25"/>
            <p:cNvSpPr>
              <a:spLocks noChangeShapeType="1"/>
            </p:cNvSpPr>
            <p:nvPr/>
          </p:nvSpPr>
          <p:spPr bwMode="auto">
            <a:xfrm>
              <a:off x="2735" y="3224"/>
              <a:ext cx="0" cy="302"/>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9450" name="Line 26"/>
            <p:cNvSpPr>
              <a:spLocks noChangeShapeType="1"/>
            </p:cNvSpPr>
            <p:nvPr/>
          </p:nvSpPr>
          <p:spPr bwMode="auto">
            <a:xfrm>
              <a:off x="3233" y="3224"/>
              <a:ext cx="0" cy="302"/>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9451" name="Line 27"/>
            <p:cNvSpPr>
              <a:spLocks noChangeShapeType="1"/>
            </p:cNvSpPr>
            <p:nvPr/>
          </p:nvSpPr>
          <p:spPr bwMode="auto">
            <a:xfrm>
              <a:off x="3728" y="3224"/>
              <a:ext cx="0" cy="302"/>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9452" name="Line 28"/>
            <p:cNvSpPr>
              <a:spLocks noChangeShapeType="1"/>
            </p:cNvSpPr>
            <p:nvPr/>
          </p:nvSpPr>
          <p:spPr bwMode="auto">
            <a:xfrm>
              <a:off x="4230" y="3224"/>
              <a:ext cx="0" cy="302"/>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9453" name="Line 29"/>
            <p:cNvSpPr>
              <a:spLocks noChangeShapeType="1"/>
            </p:cNvSpPr>
            <p:nvPr/>
          </p:nvSpPr>
          <p:spPr bwMode="auto">
            <a:xfrm>
              <a:off x="4839" y="3526"/>
              <a:ext cx="585"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9454" name="Rectangle 30"/>
            <p:cNvSpPr>
              <a:spLocks noChangeArrowheads="1"/>
            </p:cNvSpPr>
            <p:nvPr/>
          </p:nvSpPr>
          <p:spPr bwMode="auto">
            <a:xfrm>
              <a:off x="4805" y="3240"/>
              <a:ext cx="610" cy="288"/>
            </a:xfrm>
            <a:prstGeom prst="rect">
              <a:avLst/>
            </a:prstGeom>
            <a:noFill/>
            <a:ln w="9525">
              <a:noFill/>
              <a:miter lim="800000"/>
            </a:ln>
            <a:effectLst/>
          </p:spPr>
          <p:txBody>
            <a:bodyPr wrap="none"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Post-</a:t>
              </a: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deployment</a:t>
              </a: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59455" name="Freeform 31"/>
            <p:cNvSpPr/>
            <p:nvPr/>
          </p:nvSpPr>
          <p:spPr bwMode="auto">
            <a:xfrm>
              <a:off x="650" y="936"/>
              <a:ext cx="4584" cy="2109"/>
            </a:xfrm>
            <a:custGeom>
              <a:avLst/>
              <a:gdLst/>
              <a:ahLst/>
              <a:cxnLst>
                <a:cxn ang="0">
                  <a:pos x="0" y="0"/>
                </a:cxn>
                <a:cxn ang="0">
                  <a:pos x="142" y="5"/>
                </a:cxn>
                <a:cxn ang="0">
                  <a:pos x="183" y="5"/>
                </a:cxn>
                <a:cxn ang="0">
                  <a:pos x="283" y="5"/>
                </a:cxn>
                <a:cxn ang="0">
                  <a:pos x="363" y="5"/>
                </a:cxn>
                <a:cxn ang="0">
                  <a:pos x="463" y="5"/>
                </a:cxn>
                <a:cxn ang="0">
                  <a:pos x="1590" y="25"/>
                </a:cxn>
                <a:cxn ang="0">
                  <a:pos x="1629" y="25"/>
                </a:cxn>
                <a:cxn ang="0">
                  <a:pos x="1670" y="25"/>
                </a:cxn>
                <a:cxn ang="0">
                  <a:pos x="1953" y="55"/>
                </a:cxn>
                <a:cxn ang="0">
                  <a:pos x="2153" y="133"/>
                </a:cxn>
                <a:cxn ang="0">
                  <a:pos x="2443" y="302"/>
                </a:cxn>
                <a:cxn ang="0">
                  <a:pos x="2484" y="345"/>
                </a:cxn>
                <a:cxn ang="0">
                  <a:pos x="2514" y="377"/>
                </a:cxn>
                <a:cxn ang="0">
                  <a:pos x="2714" y="599"/>
                </a:cxn>
                <a:cxn ang="0">
                  <a:pos x="2755" y="632"/>
                </a:cxn>
                <a:cxn ang="0">
                  <a:pos x="2906" y="748"/>
                </a:cxn>
                <a:cxn ang="0">
                  <a:pos x="2935" y="780"/>
                </a:cxn>
                <a:cxn ang="0">
                  <a:pos x="3138" y="982"/>
                </a:cxn>
                <a:cxn ang="0">
                  <a:pos x="3177" y="1025"/>
                </a:cxn>
                <a:cxn ang="0">
                  <a:pos x="3268" y="1131"/>
                </a:cxn>
                <a:cxn ang="0">
                  <a:pos x="3519" y="1439"/>
                </a:cxn>
                <a:cxn ang="0">
                  <a:pos x="3669" y="1620"/>
                </a:cxn>
                <a:cxn ang="0">
                  <a:pos x="3781" y="1789"/>
                </a:cxn>
                <a:cxn ang="0">
                  <a:pos x="3861" y="1927"/>
                </a:cxn>
                <a:cxn ang="0">
                  <a:pos x="3891" y="1960"/>
                </a:cxn>
                <a:cxn ang="0">
                  <a:pos x="3961" y="2001"/>
                </a:cxn>
                <a:cxn ang="0">
                  <a:pos x="4583" y="2108"/>
                </a:cxn>
              </a:cxnLst>
              <a:rect l="0" t="0" r="r" b="b"/>
              <a:pathLst>
                <a:path w="4584" h="2109">
                  <a:moveTo>
                    <a:pt x="0" y="0"/>
                  </a:moveTo>
                  <a:lnTo>
                    <a:pt x="142" y="5"/>
                  </a:lnTo>
                  <a:lnTo>
                    <a:pt x="183" y="5"/>
                  </a:lnTo>
                  <a:lnTo>
                    <a:pt x="283" y="5"/>
                  </a:lnTo>
                  <a:lnTo>
                    <a:pt x="363" y="5"/>
                  </a:lnTo>
                  <a:lnTo>
                    <a:pt x="463" y="5"/>
                  </a:lnTo>
                  <a:lnTo>
                    <a:pt x="1590" y="25"/>
                  </a:lnTo>
                  <a:lnTo>
                    <a:pt x="1629" y="25"/>
                  </a:lnTo>
                  <a:lnTo>
                    <a:pt x="1670" y="25"/>
                  </a:lnTo>
                  <a:lnTo>
                    <a:pt x="1953" y="55"/>
                  </a:lnTo>
                  <a:lnTo>
                    <a:pt x="2153" y="133"/>
                  </a:lnTo>
                  <a:lnTo>
                    <a:pt x="2443" y="302"/>
                  </a:lnTo>
                  <a:lnTo>
                    <a:pt x="2484" y="345"/>
                  </a:lnTo>
                  <a:lnTo>
                    <a:pt x="2514" y="377"/>
                  </a:lnTo>
                  <a:lnTo>
                    <a:pt x="2714" y="599"/>
                  </a:lnTo>
                  <a:lnTo>
                    <a:pt x="2755" y="632"/>
                  </a:lnTo>
                  <a:lnTo>
                    <a:pt x="2906" y="748"/>
                  </a:lnTo>
                  <a:lnTo>
                    <a:pt x="2935" y="780"/>
                  </a:lnTo>
                  <a:lnTo>
                    <a:pt x="3138" y="982"/>
                  </a:lnTo>
                  <a:lnTo>
                    <a:pt x="3177" y="1025"/>
                  </a:lnTo>
                  <a:lnTo>
                    <a:pt x="3268" y="1131"/>
                  </a:lnTo>
                  <a:lnTo>
                    <a:pt x="3519" y="1439"/>
                  </a:lnTo>
                  <a:lnTo>
                    <a:pt x="3669" y="1620"/>
                  </a:lnTo>
                  <a:lnTo>
                    <a:pt x="3781" y="1789"/>
                  </a:lnTo>
                  <a:lnTo>
                    <a:pt x="3861" y="1927"/>
                  </a:lnTo>
                  <a:lnTo>
                    <a:pt x="3891" y="1960"/>
                  </a:lnTo>
                  <a:lnTo>
                    <a:pt x="3961" y="2001"/>
                  </a:lnTo>
                  <a:lnTo>
                    <a:pt x="4583" y="2108"/>
                  </a:lnTo>
                </a:path>
              </a:pathLst>
            </a:custGeom>
            <a:noFill/>
            <a:ln w="12700" cap="rnd" cmpd="sng">
              <a:solidFill>
                <a:srgbClr val="919191"/>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9456" name="Rectangle 32"/>
            <p:cNvSpPr>
              <a:spLocks noChangeArrowheads="1"/>
            </p:cNvSpPr>
            <p:nvPr/>
          </p:nvSpPr>
          <p:spPr bwMode="auto">
            <a:xfrm>
              <a:off x="2400" y="781"/>
              <a:ext cx="621" cy="212"/>
            </a:xfrm>
            <a:prstGeom prst="rect">
              <a:avLst/>
            </a:prstGeom>
            <a:noFill/>
            <a:ln w="9525">
              <a:noFill/>
              <a:miter lim="800000"/>
            </a:ln>
            <a:effectLst/>
          </p:spPr>
          <p:txBody>
            <a:bodyPr wrap="none"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Waterfall</a:t>
              </a:r>
              <a:endParaRPr kumimoji="0" lang="en-US" altLang="zh-CN" sz="16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59457" name="Rectangle 33"/>
            <p:cNvSpPr>
              <a:spLocks noChangeArrowheads="1"/>
            </p:cNvSpPr>
            <p:nvPr/>
          </p:nvSpPr>
          <p:spPr bwMode="auto">
            <a:xfrm>
              <a:off x="2363" y="3588"/>
              <a:ext cx="472" cy="250"/>
            </a:xfrm>
            <a:prstGeom prst="rect">
              <a:avLst/>
            </a:prstGeom>
            <a:noFill/>
            <a:ln w="9525">
              <a:noFill/>
              <a:miter lim="800000"/>
            </a:ln>
            <a:effectLst/>
          </p:spPr>
          <p:txBody>
            <a:bodyPr wrap="none"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Time</a:t>
              </a:r>
              <a:endParaRPr kumimoji="0" lang="en-US" altLang="zh-CN" sz="2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59458" name="Line 34"/>
            <p:cNvSpPr>
              <a:spLocks noChangeShapeType="1"/>
            </p:cNvSpPr>
            <p:nvPr/>
          </p:nvSpPr>
          <p:spPr bwMode="auto">
            <a:xfrm flipV="1">
              <a:off x="2880" y="3696"/>
              <a:ext cx="816" cy="0"/>
            </a:xfrm>
            <a:prstGeom prst="line">
              <a:avLst/>
            </a:prstGeom>
            <a:noFill/>
            <a:ln w="12700">
              <a:solidFill>
                <a:schemeClr val="tx1"/>
              </a:solidFill>
              <a:round/>
              <a:headEnd type="none" w="sm" len="sm"/>
              <a:tailEnd type="stealth" w="med"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9459" name="Line 35"/>
            <p:cNvSpPr>
              <a:spLocks noChangeShapeType="1"/>
            </p:cNvSpPr>
            <p:nvPr/>
          </p:nvSpPr>
          <p:spPr bwMode="auto">
            <a:xfrm flipV="1">
              <a:off x="389" y="1456"/>
              <a:ext cx="0" cy="911"/>
            </a:xfrm>
            <a:prstGeom prst="line">
              <a:avLst/>
            </a:prstGeom>
            <a:noFill/>
            <a:ln w="28575">
              <a:solidFill>
                <a:srgbClr val="33CC33"/>
              </a:solidFill>
              <a:round/>
              <a:headEnd type="none" w="sm" len="sm"/>
              <a:tailEnd type="stealth" w="med"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59460" name="Rectangle 36"/>
            <p:cNvSpPr>
              <a:spLocks noChangeArrowheads="1"/>
            </p:cNvSpPr>
            <p:nvPr/>
          </p:nvSpPr>
          <p:spPr bwMode="auto">
            <a:xfrm>
              <a:off x="1192" y="952"/>
              <a:ext cx="992" cy="2272"/>
            </a:xfrm>
            <a:prstGeom prst="rect">
              <a:avLst/>
            </a:prstGeom>
            <a:noFill/>
            <a:ln w="38100">
              <a:solidFill>
                <a:schemeClr val="accent2"/>
              </a:solidFill>
              <a:miter lim="800000"/>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359461" name="Rectangle 37"/>
          <p:cNvSpPr>
            <a:spLocks noChangeArrowheads="1"/>
          </p:cNvSpPr>
          <p:nvPr/>
        </p:nvSpPr>
        <p:spPr bwMode="auto">
          <a:xfrm>
            <a:off x="457200" y="6096000"/>
            <a:ext cx="8305800" cy="457200"/>
          </a:xfrm>
          <a:prstGeom prst="rect">
            <a:avLst/>
          </a:prstGeom>
          <a:noFill/>
          <a:ln w="12700">
            <a:noFill/>
            <a:miter lim="800000"/>
            <a:headEnd type="none" w="sm" len="sm"/>
            <a:tailEnd type="none" w="sm" len="sm"/>
          </a:ln>
          <a:effectLst/>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cs-CZ"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Risks - process, technology, teamwork, customer, business domain</a:t>
            </a:r>
            <a:endParaRPr kumimoji="0" lang="cs-CZ" sz="2000" b="0"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59462" name="Rectangle 38"/>
          <p:cNvSpPr>
            <a:spLocks noChangeArrowheads="1"/>
          </p:cNvSpPr>
          <p:nvPr/>
        </p:nvSpPr>
        <p:spPr bwMode="auto">
          <a:xfrm>
            <a:off x="169863" y="3654425"/>
            <a:ext cx="990600" cy="552450"/>
          </a:xfrm>
          <a:prstGeom prst="rect">
            <a:avLst/>
          </a:prstGeom>
          <a:noFill/>
          <a:ln w="9525">
            <a:noFill/>
            <a:miter lim="800000"/>
          </a:ln>
          <a:effectLst/>
        </p:spPr>
        <p:txBody>
          <a:bodyPr wrap="none" lIns="247650" tIns="123825" rIns="247650" bIns="123825">
            <a:spAutoFit/>
          </a:bodyPr>
          <a:lstStyle/>
          <a:p>
            <a:pPr marL="0" marR="0" lvl="0" indent="0" algn="r" defTabSz="370078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Risk</a:t>
            </a:r>
            <a:endParaRPr kumimoji="0" lang="en-US" altLang="zh-CN" sz="20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2902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60452" name="Rectangle 4"/>
          <p:cNvSpPr>
            <a:spLocks noGrp="1" noChangeArrowheads="1"/>
          </p:cNvSpPr>
          <p:nvPr>
            <p:ph type="title"/>
          </p:nvPr>
        </p:nvSpPr>
        <p:spPr>
          <a:xfrm>
            <a:off x="609600" y="381000"/>
            <a:ext cx="8172450" cy="8382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Iterative Development Characteristics</a:t>
            </a:r>
            <a:endPar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60453" name="Rectangle 5" descr="Rectangle: Click to edit Master text styles&#10;Second level&#10;Third level&#10;Fourth level&#10;Fifth level"/>
          <p:cNvSpPr>
            <a:spLocks noGrp="1" noChangeArrowheads="1"/>
          </p:cNvSpPr>
          <p:nvPr>
            <p:ph idx="1"/>
          </p:nvPr>
        </p:nvSpPr>
        <p:spPr>
          <a:xfrm>
            <a:off x="250825" y="2205038"/>
            <a:ext cx="8534400" cy="3565525"/>
          </a:xfrm>
        </p:spPr>
        <p:txBody>
          <a:bodyPr vert="horz" wrap="square" lIns="91440" tIns="45720" rIns="91440" bIns="45720" numCol="1" anchor="t" anchorCtr="0" compatLnSpc="1"/>
          <a:lstStyle/>
          <a:p>
            <a:pPr marL="1133475" marR="0" lvl="1" indent="-45275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Critical risks are resolved before making large investments </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1133475" marR="0" lvl="1" indent="-45275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Initial iterations enable early user feedback  </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1133475" marR="0" lvl="1" indent="-45275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Testing and integration are continuous </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1133475" marR="0" lvl="1" indent="-45275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Objective milestones provide short-term focus</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1133475" marR="0" lvl="1" indent="-45275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Progress is measured by assessing implementations</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1133475" marR="0" lvl="1" indent="-452755"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Partial implementations can be deployed</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536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61476" name="Rectangle 4"/>
          <p:cNvSpPr>
            <a:spLocks noGrp="1" noChangeArrowheads="1"/>
          </p:cNvSpPr>
          <p:nvPr>
            <p:ph type="title"/>
          </p:nvPr>
        </p:nvSpPr>
        <p:spPr>
          <a:xfrm>
            <a:off x="533400" y="533400"/>
            <a:ext cx="7772400" cy="6858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2.  Manage Your Requirements</a:t>
            </a:r>
            <a:endParaRPr kumimoji="0" lang="en-US" altLang="zh-CN"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61477" name="Rectangle 5" descr="Rectangle: Click to edit Master text styles&#10;Second level&#10;Third level&#10;Fourth level&#10;Fifth level"/>
          <p:cNvSpPr>
            <a:spLocks noGrp="1" noChangeArrowheads="1"/>
          </p:cNvSpPr>
          <p:nvPr>
            <p:ph idx="1"/>
          </p:nvPr>
        </p:nvSpPr>
        <p:spPr>
          <a:xfrm>
            <a:off x="609600" y="1447800"/>
            <a:ext cx="8305800" cy="26812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Elicit, organize, and document required functionality and constraints</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Track and document tradeoffs and decisions </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Business requirements are easily captured and communicated through use cases</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Use cases are important planning instruments</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grpSp>
        <p:nvGrpSpPr>
          <p:cNvPr id="15370" name="Group 6"/>
          <p:cNvGrpSpPr/>
          <p:nvPr/>
        </p:nvGrpSpPr>
        <p:grpSpPr>
          <a:xfrm>
            <a:off x="3098800" y="4330700"/>
            <a:ext cx="5132388" cy="1925638"/>
            <a:chOff x="1641" y="2586"/>
            <a:chExt cx="3233" cy="1213"/>
          </a:xfrm>
        </p:grpSpPr>
        <p:sp>
          <p:nvSpPr>
            <p:cNvPr id="15376" name="Rectangle 7"/>
            <p:cNvSpPr/>
            <p:nvPr/>
          </p:nvSpPr>
          <p:spPr>
            <a:xfrm>
              <a:off x="2679" y="3624"/>
              <a:ext cx="1171" cy="174"/>
            </a:xfrm>
            <a:prstGeom prst="rect">
              <a:avLst/>
            </a:prstGeom>
            <a:noFill/>
            <a:ln w="9525">
              <a:noFill/>
            </a:ln>
          </p:spPr>
          <p:txBody>
            <a:bodyPr wrap="none" lIns="58737" tIns="31749" rIns="58737" bIns="31749">
              <a:spAutoFit/>
            </a:bodyPr>
            <a:p>
              <a:pPr algn="ctr" defTabSz="387350" eaLnBrk="0" hangingPunct="0"/>
              <a:r>
                <a:rPr lang="en-US" altLang="zh-CN" sz="1400" dirty="0">
                  <a:solidFill>
                    <a:schemeClr val="tx1"/>
                  </a:solidFill>
                  <a:latin typeface="Times New Roman" panose="02020603050405020304" pitchFamily="18" charset="0"/>
                </a:rPr>
                <a:t>Implementation Model</a:t>
              </a:r>
              <a:endParaRPr lang="en-US" altLang="zh-CN" sz="1400" dirty="0">
                <a:solidFill>
                  <a:schemeClr val="tx1"/>
                </a:solidFill>
                <a:latin typeface="Times New Roman" panose="02020603050405020304" pitchFamily="18" charset="0"/>
              </a:endParaRPr>
            </a:p>
          </p:txBody>
        </p:sp>
        <p:sp>
          <p:nvSpPr>
            <p:cNvPr id="15377" name="Rectangle 8"/>
            <p:cNvSpPr/>
            <p:nvPr/>
          </p:nvSpPr>
          <p:spPr>
            <a:xfrm>
              <a:off x="4261" y="3625"/>
              <a:ext cx="613" cy="174"/>
            </a:xfrm>
            <a:prstGeom prst="rect">
              <a:avLst/>
            </a:prstGeom>
            <a:noFill/>
            <a:ln w="9525">
              <a:noFill/>
            </a:ln>
          </p:spPr>
          <p:txBody>
            <a:bodyPr wrap="none" lIns="58737" tIns="31749" rIns="58737" bIns="31749">
              <a:spAutoFit/>
            </a:bodyPr>
            <a:p>
              <a:pPr algn="ctr" defTabSz="387350" eaLnBrk="0" hangingPunct="0"/>
              <a:r>
                <a:rPr lang="en-US" altLang="zh-CN" sz="1400" dirty="0">
                  <a:solidFill>
                    <a:schemeClr val="tx1"/>
                  </a:solidFill>
                  <a:latin typeface="Times New Roman" panose="02020603050405020304" pitchFamily="18" charset="0"/>
                </a:rPr>
                <a:t>Test Model</a:t>
              </a:r>
              <a:endParaRPr lang="en-US" altLang="zh-CN" sz="1400" dirty="0">
                <a:solidFill>
                  <a:schemeClr val="tx1"/>
                </a:solidFill>
                <a:latin typeface="Times New Roman" panose="02020603050405020304" pitchFamily="18" charset="0"/>
              </a:endParaRPr>
            </a:p>
          </p:txBody>
        </p:sp>
        <p:grpSp>
          <p:nvGrpSpPr>
            <p:cNvPr id="15378" name="Group 9"/>
            <p:cNvGrpSpPr/>
            <p:nvPr/>
          </p:nvGrpSpPr>
          <p:grpSpPr>
            <a:xfrm>
              <a:off x="1641" y="2586"/>
              <a:ext cx="3193" cy="966"/>
              <a:chOff x="1074" y="2688"/>
              <a:chExt cx="3193" cy="966"/>
            </a:xfrm>
          </p:grpSpPr>
          <p:sp>
            <p:nvSpPr>
              <p:cNvPr id="361482" name="Line 10"/>
              <p:cNvSpPr>
                <a:spLocks noChangeShapeType="1"/>
              </p:cNvSpPr>
              <p:nvPr/>
            </p:nvSpPr>
            <p:spPr bwMode="auto">
              <a:xfrm flipH="1">
                <a:off x="1680" y="3001"/>
                <a:ext cx="647" cy="313"/>
              </a:xfrm>
              <a:prstGeom prst="line">
                <a:avLst/>
              </a:prstGeom>
              <a:noFill/>
              <a:ln w="12700">
                <a:solidFill>
                  <a:schemeClr val="tx1"/>
                </a:solidFill>
                <a:round/>
                <a:headEnd type="stealth" w="med" len="lg"/>
                <a:tailEnd type="stealth" w="med"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1483" name="Line 11"/>
              <p:cNvSpPr>
                <a:spLocks noChangeShapeType="1"/>
              </p:cNvSpPr>
              <p:nvPr/>
            </p:nvSpPr>
            <p:spPr bwMode="auto">
              <a:xfrm>
                <a:off x="3025" y="3006"/>
                <a:ext cx="725" cy="283"/>
              </a:xfrm>
              <a:prstGeom prst="line">
                <a:avLst/>
              </a:prstGeom>
              <a:noFill/>
              <a:ln w="12700">
                <a:solidFill>
                  <a:schemeClr val="tx1"/>
                </a:solidFill>
                <a:round/>
                <a:headEnd type="stealth" w="med" len="lg"/>
                <a:tailEnd type="stealth" w="med"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5381" name="Rectangle 12"/>
              <p:cNvSpPr/>
              <p:nvPr/>
            </p:nvSpPr>
            <p:spPr>
              <a:xfrm>
                <a:off x="3406" y="3080"/>
                <a:ext cx="363" cy="155"/>
              </a:xfrm>
              <a:prstGeom prst="rect">
                <a:avLst/>
              </a:prstGeom>
              <a:noFill/>
              <a:ln w="9525">
                <a:noFill/>
              </a:ln>
            </p:spPr>
            <p:txBody>
              <a:bodyPr wrap="none" lIns="58737" tIns="31749" rIns="58737" bIns="31749">
                <a:spAutoFit/>
              </a:bodyPr>
              <a:p>
                <a:pPr defTabSz="387350" eaLnBrk="0" hangingPunct="0"/>
                <a:r>
                  <a:rPr lang="en-US" altLang="zh-CN" sz="1200" b="0" dirty="0">
                    <a:latin typeface="Times New Roman" panose="02020603050405020304" pitchFamily="18" charset="0"/>
                  </a:rPr>
                  <a:t>verifies</a:t>
                </a:r>
                <a:endParaRPr lang="en-US" altLang="zh-CN" sz="1200" b="0" dirty="0">
                  <a:latin typeface="Times New Roman" panose="02020603050405020304" pitchFamily="18" charset="0"/>
                </a:endParaRPr>
              </a:p>
            </p:txBody>
          </p:sp>
          <p:sp>
            <p:nvSpPr>
              <p:cNvPr id="15382" name="Rectangle 13"/>
              <p:cNvSpPr/>
              <p:nvPr/>
            </p:nvSpPr>
            <p:spPr>
              <a:xfrm>
                <a:off x="1534" y="3102"/>
                <a:ext cx="482" cy="155"/>
              </a:xfrm>
              <a:prstGeom prst="rect">
                <a:avLst/>
              </a:prstGeom>
              <a:noFill/>
              <a:ln w="9525">
                <a:noFill/>
              </a:ln>
            </p:spPr>
            <p:txBody>
              <a:bodyPr wrap="none" lIns="58737" tIns="31749" rIns="58737" bIns="31749">
                <a:spAutoFit/>
              </a:bodyPr>
              <a:p>
                <a:pPr defTabSz="387350" eaLnBrk="0" hangingPunct="0"/>
                <a:r>
                  <a:rPr lang="en-US" altLang="zh-CN" sz="1200" b="0" dirty="0">
                    <a:latin typeface="Times New Roman" panose="02020603050405020304" pitchFamily="18" charset="0"/>
                  </a:rPr>
                  <a:t>realization</a:t>
                </a:r>
                <a:endParaRPr lang="en-US" altLang="zh-CN" sz="1200" b="0" dirty="0">
                  <a:latin typeface="Times New Roman" panose="02020603050405020304" pitchFamily="18" charset="0"/>
                </a:endParaRPr>
              </a:p>
            </p:txBody>
          </p:sp>
          <p:sp>
            <p:nvSpPr>
              <p:cNvPr id="361486" name="Line 14"/>
              <p:cNvSpPr>
                <a:spLocks noChangeShapeType="1"/>
              </p:cNvSpPr>
              <p:nvPr/>
            </p:nvSpPr>
            <p:spPr bwMode="auto">
              <a:xfrm>
                <a:off x="1761" y="3523"/>
                <a:ext cx="647" cy="0"/>
              </a:xfrm>
              <a:prstGeom prst="line">
                <a:avLst/>
              </a:prstGeom>
              <a:noFill/>
              <a:ln w="12700">
                <a:solidFill>
                  <a:schemeClr val="tx1"/>
                </a:solidFill>
                <a:round/>
                <a:headEnd type="stealth" w="med" len="med"/>
                <a:tailEnd type="stealth"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1487" name="Line 15"/>
              <p:cNvSpPr>
                <a:spLocks noChangeShapeType="1"/>
              </p:cNvSpPr>
              <p:nvPr/>
            </p:nvSpPr>
            <p:spPr bwMode="auto">
              <a:xfrm>
                <a:off x="2974" y="3523"/>
                <a:ext cx="606" cy="0"/>
              </a:xfrm>
              <a:prstGeom prst="line">
                <a:avLst/>
              </a:prstGeom>
              <a:noFill/>
              <a:ln w="12700">
                <a:solidFill>
                  <a:schemeClr val="tx1"/>
                </a:solidFill>
                <a:round/>
                <a:headEnd type="stealth" w="med" len="med"/>
                <a:tailEnd type="stealth"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1488" name="Line 16"/>
              <p:cNvSpPr>
                <a:spLocks noChangeShapeType="1"/>
              </p:cNvSpPr>
              <p:nvPr/>
            </p:nvSpPr>
            <p:spPr bwMode="auto">
              <a:xfrm>
                <a:off x="2650" y="3001"/>
                <a:ext cx="0" cy="287"/>
              </a:xfrm>
              <a:prstGeom prst="line">
                <a:avLst/>
              </a:prstGeom>
              <a:noFill/>
              <a:ln w="12700">
                <a:solidFill>
                  <a:schemeClr val="tx1"/>
                </a:solidFill>
                <a:round/>
                <a:headEnd type="stealth" w="med" len="lg"/>
                <a:tailEnd type="stealth" w="med"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5386" name="Rectangle 17"/>
              <p:cNvSpPr/>
              <p:nvPr/>
            </p:nvSpPr>
            <p:spPr>
              <a:xfrm>
                <a:off x="2397" y="3102"/>
                <a:ext cx="601" cy="155"/>
              </a:xfrm>
              <a:prstGeom prst="rect">
                <a:avLst/>
              </a:prstGeom>
              <a:noFill/>
              <a:ln w="9525">
                <a:noFill/>
              </a:ln>
            </p:spPr>
            <p:txBody>
              <a:bodyPr wrap="none" lIns="58737" tIns="31749" rIns="58737" bIns="31749">
                <a:spAutoFit/>
              </a:bodyPr>
              <a:p>
                <a:pPr defTabSz="387350" eaLnBrk="0" hangingPunct="0"/>
                <a:r>
                  <a:rPr lang="en-US" altLang="zh-CN" sz="1200" b="0" dirty="0">
                    <a:latin typeface="Times New Roman" panose="02020603050405020304" pitchFamily="18" charset="0"/>
                  </a:rPr>
                  <a:t>influenced by</a:t>
                </a:r>
                <a:endParaRPr lang="en-US" altLang="zh-CN" sz="1200" b="0" dirty="0">
                  <a:latin typeface="Times New Roman" panose="02020603050405020304" pitchFamily="18" charset="0"/>
                </a:endParaRPr>
              </a:p>
            </p:txBody>
          </p:sp>
          <p:graphicFrame>
            <p:nvGraphicFramePr>
              <p:cNvPr id="15362" name="Object 18"/>
              <p:cNvGraphicFramePr/>
              <p:nvPr/>
            </p:nvGraphicFramePr>
            <p:xfrm>
              <a:off x="2286" y="2688"/>
              <a:ext cx="751" cy="239"/>
            </p:xfrm>
            <a:graphic>
              <a:graphicData uri="http://schemas.openxmlformats.org/presentationml/2006/ole">
                <mc:AlternateContent xmlns:mc="http://schemas.openxmlformats.org/markup-compatibility/2006">
                  <mc:Choice xmlns:v="urn:schemas-microsoft-com:vml" Requires="v">
                    <p:oleObj spid="_x0000_s3093" name="" r:id="rId1" imgW="457200" imgH="457200" progId="CorelDRAW.Graphic.6">
                      <p:embed/>
                    </p:oleObj>
                  </mc:Choice>
                  <mc:Fallback>
                    <p:oleObj name="" r:id="rId1" imgW="457200" imgH="457200" progId="CorelDRAW.Graphic.6">
                      <p:embed/>
                      <p:pic>
                        <p:nvPicPr>
                          <p:cNvPr id="0" name="图片 3092"/>
                          <p:cNvPicPr/>
                          <p:nvPr/>
                        </p:nvPicPr>
                        <p:blipFill>
                          <a:blip r:embed="rId2"/>
                          <a:stretch>
                            <a:fillRect/>
                          </a:stretch>
                        </p:blipFill>
                        <p:spPr>
                          <a:xfrm>
                            <a:off x="2286" y="2688"/>
                            <a:ext cx="751" cy="239"/>
                          </a:xfrm>
                          <a:prstGeom prst="rect">
                            <a:avLst/>
                          </a:prstGeom>
                          <a:noFill/>
                          <a:ln w="38100">
                            <a:noFill/>
                            <a:miter/>
                          </a:ln>
                        </p:spPr>
                      </p:pic>
                    </p:oleObj>
                  </mc:Fallback>
                </mc:AlternateContent>
              </a:graphicData>
            </a:graphic>
          </p:graphicFrame>
          <p:graphicFrame>
            <p:nvGraphicFramePr>
              <p:cNvPr id="15363" name="Object 19"/>
              <p:cNvGraphicFramePr/>
              <p:nvPr/>
            </p:nvGraphicFramePr>
            <p:xfrm>
              <a:off x="1074" y="3366"/>
              <a:ext cx="603" cy="253"/>
            </p:xfrm>
            <a:graphic>
              <a:graphicData uri="http://schemas.openxmlformats.org/presentationml/2006/ole">
                <mc:AlternateContent xmlns:mc="http://schemas.openxmlformats.org/markup-compatibility/2006">
                  <mc:Choice xmlns:v="urn:schemas-microsoft-com:vml" Requires="v">
                    <p:oleObj spid="_x0000_s3094" name="" r:id="rId3" imgW="457200" imgH="457200" progId="CorelDRAW.Graphic.6">
                      <p:embed/>
                    </p:oleObj>
                  </mc:Choice>
                  <mc:Fallback>
                    <p:oleObj name="" r:id="rId3" imgW="457200" imgH="457200" progId="CorelDRAW.Graphic.6">
                      <p:embed/>
                      <p:pic>
                        <p:nvPicPr>
                          <p:cNvPr id="0" name="图片 3093"/>
                          <p:cNvPicPr/>
                          <p:nvPr/>
                        </p:nvPicPr>
                        <p:blipFill>
                          <a:blip r:embed="rId4"/>
                          <a:stretch>
                            <a:fillRect/>
                          </a:stretch>
                        </p:blipFill>
                        <p:spPr>
                          <a:xfrm>
                            <a:off x="1074" y="3366"/>
                            <a:ext cx="603" cy="253"/>
                          </a:xfrm>
                          <a:prstGeom prst="rect">
                            <a:avLst/>
                          </a:prstGeom>
                          <a:noFill/>
                          <a:ln w="38100">
                            <a:noFill/>
                            <a:miter/>
                          </a:ln>
                        </p:spPr>
                      </p:pic>
                    </p:oleObj>
                  </mc:Fallback>
                </mc:AlternateContent>
              </a:graphicData>
            </a:graphic>
          </p:graphicFrame>
          <p:graphicFrame>
            <p:nvGraphicFramePr>
              <p:cNvPr id="15364" name="Object 20"/>
              <p:cNvGraphicFramePr/>
              <p:nvPr/>
            </p:nvGraphicFramePr>
            <p:xfrm>
              <a:off x="2408" y="3364"/>
              <a:ext cx="651" cy="263"/>
            </p:xfrm>
            <a:graphic>
              <a:graphicData uri="http://schemas.openxmlformats.org/presentationml/2006/ole">
                <mc:AlternateContent xmlns:mc="http://schemas.openxmlformats.org/markup-compatibility/2006">
                  <mc:Choice xmlns:v="urn:schemas-microsoft-com:vml" Requires="v">
                    <p:oleObj spid="_x0000_s3092" name="" r:id="rId5" imgW="457200" imgH="457200" progId="CorelDRAW.Graphic.6">
                      <p:embed/>
                    </p:oleObj>
                  </mc:Choice>
                  <mc:Fallback>
                    <p:oleObj name="" r:id="rId5" imgW="457200" imgH="457200" progId="CorelDRAW.Graphic.6">
                      <p:embed/>
                      <p:pic>
                        <p:nvPicPr>
                          <p:cNvPr id="0" name="图片 3091"/>
                          <p:cNvPicPr/>
                          <p:nvPr/>
                        </p:nvPicPr>
                        <p:blipFill>
                          <a:blip r:embed="rId6"/>
                          <a:stretch>
                            <a:fillRect/>
                          </a:stretch>
                        </p:blipFill>
                        <p:spPr>
                          <a:xfrm>
                            <a:off x="2408" y="3364"/>
                            <a:ext cx="651" cy="263"/>
                          </a:xfrm>
                          <a:prstGeom prst="rect">
                            <a:avLst/>
                          </a:prstGeom>
                          <a:noFill/>
                          <a:ln w="38100">
                            <a:noFill/>
                            <a:miter/>
                          </a:ln>
                        </p:spPr>
                      </p:pic>
                    </p:oleObj>
                  </mc:Fallback>
                </mc:AlternateContent>
              </a:graphicData>
            </a:graphic>
          </p:graphicFrame>
          <p:graphicFrame>
            <p:nvGraphicFramePr>
              <p:cNvPr id="15365" name="Object 21"/>
              <p:cNvGraphicFramePr/>
              <p:nvPr/>
            </p:nvGraphicFramePr>
            <p:xfrm>
              <a:off x="3661" y="3340"/>
              <a:ext cx="606" cy="314"/>
            </p:xfrm>
            <a:graphic>
              <a:graphicData uri="http://schemas.openxmlformats.org/presentationml/2006/ole">
                <mc:AlternateContent xmlns:mc="http://schemas.openxmlformats.org/markup-compatibility/2006">
                  <mc:Choice xmlns:v="urn:schemas-microsoft-com:vml" Requires="v">
                    <p:oleObj spid="_x0000_s3091" name="" r:id="rId7" imgW="457200" imgH="457200" progId="CorelDRAW.Graphic.6">
                      <p:embed/>
                    </p:oleObj>
                  </mc:Choice>
                  <mc:Fallback>
                    <p:oleObj name="" r:id="rId7" imgW="457200" imgH="457200" progId="CorelDRAW.Graphic.6">
                      <p:embed/>
                      <p:pic>
                        <p:nvPicPr>
                          <p:cNvPr id="0" name="图片 3090"/>
                          <p:cNvPicPr/>
                          <p:nvPr/>
                        </p:nvPicPr>
                        <p:blipFill>
                          <a:blip r:embed="rId8"/>
                          <a:stretch>
                            <a:fillRect/>
                          </a:stretch>
                        </p:blipFill>
                        <p:spPr>
                          <a:xfrm>
                            <a:off x="3661" y="3340"/>
                            <a:ext cx="606" cy="314"/>
                          </a:xfrm>
                          <a:prstGeom prst="rect">
                            <a:avLst/>
                          </a:prstGeom>
                          <a:noFill/>
                          <a:ln w="38100">
                            <a:noFill/>
                            <a:miter/>
                          </a:ln>
                        </p:spPr>
                      </p:pic>
                    </p:oleObj>
                  </mc:Fallback>
                </mc:AlternateContent>
              </a:graphicData>
            </a:graphic>
          </p:graphicFrame>
          <p:sp>
            <p:nvSpPr>
              <p:cNvPr id="15387" name="Rectangle 22"/>
              <p:cNvSpPr/>
              <p:nvPr/>
            </p:nvSpPr>
            <p:spPr>
              <a:xfrm>
                <a:off x="1782" y="2688"/>
                <a:ext cx="74" cy="174"/>
              </a:xfrm>
              <a:prstGeom prst="rect">
                <a:avLst/>
              </a:prstGeom>
              <a:noFill/>
              <a:ln w="9525">
                <a:noFill/>
              </a:ln>
            </p:spPr>
            <p:txBody>
              <a:bodyPr wrap="none" lIns="58737" tIns="31749" rIns="58737" bIns="31749">
                <a:spAutoFit/>
              </a:bodyPr>
              <a:p>
                <a:pPr algn="ctr" defTabSz="387350" eaLnBrk="0" hangingPunct="0"/>
                <a:endParaRPr lang="zh-CN" altLang="zh-CN" sz="1400" dirty="0">
                  <a:solidFill>
                    <a:schemeClr val="tx1"/>
                  </a:solidFill>
                  <a:latin typeface="Times New Roman" panose="02020603050405020304" pitchFamily="18" charset="0"/>
                </a:endParaRPr>
              </a:p>
            </p:txBody>
          </p:sp>
        </p:grpSp>
      </p:grpSp>
      <p:grpSp>
        <p:nvGrpSpPr>
          <p:cNvPr id="15371" name="Group 23"/>
          <p:cNvGrpSpPr/>
          <p:nvPr/>
        </p:nvGrpSpPr>
        <p:grpSpPr>
          <a:xfrm>
            <a:off x="355600" y="4991100"/>
            <a:ext cx="2362200" cy="1447800"/>
            <a:chOff x="288" y="2928"/>
            <a:chExt cx="1200" cy="1056"/>
          </a:xfrm>
        </p:grpSpPr>
        <p:sp>
          <p:nvSpPr>
            <p:cNvPr id="15374" name="AutoShape 24"/>
            <p:cNvSpPr/>
            <p:nvPr/>
          </p:nvSpPr>
          <p:spPr>
            <a:xfrm>
              <a:off x="288" y="2928"/>
              <a:ext cx="1104" cy="1056"/>
            </a:xfrm>
            <a:prstGeom prst="wedgeRectCallout">
              <a:avLst>
                <a:gd name="adj1" fmla="val 73370"/>
                <a:gd name="adj2" fmla="val -97537"/>
              </a:avLst>
            </a:prstGeom>
            <a:gradFill rotWithShape="0">
              <a:gsLst>
                <a:gs pos="0">
                  <a:srgbClr val="A660FA"/>
                </a:gs>
                <a:gs pos="100000">
                  <a:srgbClr val="990099"/>
                </a:gs>
              </a:gsLst>
              <a:path path="rect">
                <a:fillToRect l="50000" t="50000" r="50000" b="50000"/>
              </a:path>
              <a:tileRect/>
            </a:gradFill>
            <a:ln w="12700" cap="flat" cmpd="sng">
              <a:solidFill>
                <a:srgbClr val="000000"/>
              </a:solidFill>
              <a:prstDash val="solid"/>
              <a:miter/>
              <a:headEnd type="none" w="med" len="med"/>
              <a:tailEnd type="none" w="med" len="med"/>
            </a:ln>
          </p:spPr>
          <p:txBody>
            <a:bodyPr wrap="none" anchor="ctr" anchorCtr="0"/>
            <a:p>
              <a:pPr algn="ctr" eaLnBrk="0" hangingPunct="0"/>
              <a:endParaRPr lang="zh-CN" altLang="zh-CN" sz="2800" dirty="0">
                <a:solidFill>
                  <a:schemeClr val="accent2"/>
                </a:solidFill>
                <a:latin typeface="Times New Roman" panose="02020603050405020304" pitchFamily="18" charset="0"/>
              </a:endParaRPr>
            </a:p>
          </p:txBody>
        </p:sp>
        <p:sp>
          <p:nvSpPr>
            <p:cNvPr id="15375" name="Rectangle 25"/>
            <p:cNvSpPr/>
            <p:nvPr/>
          </p:nvSpPr>
          <p:spPr>
            <a:xfrm>
              <a:off x="336" y="3026"/>
              <a:ext cx="1152" cy="797"/>
            </a:xfrm>
            <a:prstGeom prst="rect">
              <a:avLst/>
            </a:prstGeom>
            <a:noFill/>
            <a:ln w="9525">
              <a:noFill/>
            </a:ln>
          </p:spPr>
          <p:txBody>
            <a:bodyPr lIns="38100" tIns="38100" rIns="38100" bIns="38100">
              <a:spAutoFit/>
            </a:bodyPr>
            <a:p>
              <a:pPr defTabSz="914400" eaLnBrk="0" hangingPunct="0">
                <a:lnSpc>
                  <a:spcPts val="2000"/>
                </a:lnSpc>
                <a:spcBef>
                  <a:spcPts val="900"/>
                </a:spcBef>
                <a:tabLst>
                  <a:tab pos="285750" algn="l"/>
                  <a:tab pos="571500" algn="l"/>
                  <a:tab pos="857250" algn="l"/>
                  <a:tab pos="1143000" algn="l"/>
                  <a:tab pos="1428750" algn="l"/>
                  <a:tab pos="1714500" algn="l"/>
                  <a:tab pos="2000250" algn="l"/>
                  <a:tab pos="2286000" algn="l"/>
                </a:tabLst>
              </a:pPr>
              <a:r>
                <a:rPr lang="en-US" altLang="zh-CN" sz="2000" dirty="0">
                  <a:solidFill>
                    <a:schemeClr val="folHlink"/>
                  </a:solidFill>
                  <a:latin typeface="Times New Roman" panose="02020603050405020304" pitchFamily="18" charset="0"/>
                </a:rPr>
                <a:t>Use Cases drives the work from analysis through test</a:t>
              </a:r>
              <a:endParaRPr lang="en-US" altLang="zh-CN" sz="2000" dirty="0">
                <a:solidFill>
                  <a:schemeClr val="folHlink"/>
                </a:solidFill>
                <a:latin typeface="Times New Roman" panose="02020603050405020304" pitchFamily="18" charset="0"/>
              </a:endParaRPr>
            </a:p>
          </p:txBody>
        </p:sp>
      </p:grpSp>
      <p:sp>
        <p:nvSpPr>
          <p:cNvPr id="15372" name="Rectangle 26"/>
          <p:cNvSpPr/>
          <p:nvPr/>
        </p:nvSpPr>
        <p:spPr>
          <a:xfrm>
            <a:off x="3059113" y="4076700"/>
            <a:ext cx="1387475" cy="292100"/>
          </a:xfrm>
          <a:prstGeom prst="rect">
            <a:avLst/>
          </a:prstGeom>
          <a:noFill/>
          <a:ln w="9525">
            <a:noFill/>
          </a:ln>
        </p:spPr>
        <p:txBody>
          <a:bodyPr wrap="none" lIns="77787" tIns="39687" rIns="77787" bIns="39687">
            <a:spAutoFit/>
          </a:bodyPr>
          <a:p>
            <a:pPr algn="ctr" defTabSz="662305" eaLnBrk="0" hangingPunct="0"/>
            <a:r>
              <a:rPr lang="en-US" altLang="zh-CN" sz="1400" dirty="0">
                <a:latin typeface="Times New Roman" panose="02020603050405020304" pitchFamily="18" charset="0"/>
              </a:rPr>
              <a:t>Use-Case Model</a:t>
            </a:r>
            <a:endParaRPr lang="en-US" altLang="zh-CN" sz="1400" dirty="0">
              <a:latin typeface="Times New Roman" panose="02020603050405020304" pitchFamily="18" charset="0"/>
            </a:endParaRPr>
          </a:p>
        </p:txBody>
      </p:sp>
      <p:sp>
        <p:nvSpPr>
          <p:cNvPr id="15373" name="Rectangle 27"/>
          <p:cNvSpPr/>
          <p:nvPr/>
        </p:nvSpPr>
        <p:spPr>
          <a:xfrm>
            <a:off x="2916238" y="6021388"/>
            <a:ext cx="1198562" cy="292100"/>
          </a:xfrm>
          <a:prstGeom prst="rect">
            <a:avLst/>
          </a:prstGeom>
          <a:noFill/>
          <a:ln w="9525">
            <a:noFill/>
          </a:ln>
        </p:spPr>
        <p:txBody>
          <a:bodyPr wrap="none" lIns="77787" tIns="39687" rIns="77787" bIns="39687">
            <a:spAutoFit/>
          </a:bodyPr>
          <a:p>
            <a:pPr algn="ctr" defTabSz="662305" eaLnBrk="0" hangingPunct="0"/>
            <a:r>
              <a:rPr lang="en-US" altLang="zh-CN" sz="1400" dirty="0">
                <a:solidFill>
                  <a:schemeClr val="tx1"/>
                </a:solidFill>
                <a:latin typeface="Times New Roman" panose="02020603050405020304" pitchFamily="18" charset="0"/>
              </a:rPr>
              <a:t>Design Model</a:t>
            </a:r>
            <a:endParaRPr lang="en-US" altLang="zh-CN" sz="1400" dirty="0">
              <a:solidFill>
                <a:schemeClr val="tx1"/>
              </a:solidFill>
              <a:latin typeface="Times New Roman" panose="02020603050405020304" pitchFamily="18"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3005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62500" name="Rectangle 4"/>
          <p:cNvSpPr>
            <a:spLocks noGrp="1" noChangeArrowheads="1"/>
          </p:cNvSpPr>
          <p:nvPr>
            <p:ph type="title"/>
          </p:nvPr>
        </p:nvSpPr>
        <p:spPr>
          <a:xfrm>
            <a:off x="381000" y="533400"/>
            <a:ext cx="8142288" cy="560388"/>
          </a:xfrm>
        </p:spPr>
        <p:txBody>
          <a:bodyPr vert="horz" wrap="none" lIns="49211" tIns="19050" rIns="49211" bIns="1905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3.  Employ Component-based </a:t>
            </a:r>
            <a:b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b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Architecture</a:t>
            </a:r>
            <a:endPar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62501" name="Rectangle 5"/>
          <p:cNvSpPr>
            <a:spLocks noGrp="1" noChangeArrowheads="1"/>
          </p:cNvSpPr>
          <p:nvPr>
            <p:ph idx="1"/>
          </p:nvPr>
        </p:nvSpPr>
        <p:spPr>
          <a:xfrm>
            <a:off x="571500" y="1543050"/>
            <a:ext cx="8648700" cy="2651125"/>
          </a:xfrm>
          <a:effectLst>
            <a:outerShdw dist="17961" dir="2700000" algn="ctr" rotWithShape="0">
              <a:schemeClr val="bg2"/>
            </a:outerShdw>
          </a:effectLst>
        </p:spPr>
        <p:txBody>
          <a:bodyPr vert="horz" wrap="square" lIns="95248" tIns="47624" rIns="95248" bIns="47624" numCol="1" anchor="t" anchorCtr="0" compatLnSpc="1">
            <a:spAutoFit/>
          </a:bodyPr>
          <a:lstStyle/>
          <a:p>
            <a:pPr marL="381000" marR="0" lvl="0" indent="-381000" algn="l" defTabSz="1017905"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Design, implement and test your architecture up-front!</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81000" marR="0" lvl="0" indent="-381000" algn="l" defTabSz="1017905"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 systematic approach to define a </a:t>
            </a: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good</a:t>
            </a: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 architecture</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927100" marR="0" lvl="1" indent="-431800" algn="l" defTabSz="1017905"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resilient to change by using well-defined interfaces</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927100" marR="0" lvl="1" indent="-431800" algn="l" defTabSz="1017905"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by using and reverse engineering components</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927100" marR="0" lvl="1" indent="-431800" algn="l" defTabSz="1017905"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derived from top rank use cases</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927100" marR="0" lvl="1" indent="-431800" algn="l" defTabSz="1017905"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intuitively understandable</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grpSp>
        <p:nvGrpSpPr>
          <p:cNvPr id="130054" name="Group 6"/>
          <p:cNvGrpSpPr/>
          <p:nvPr/>
        </p:nvGrpSpPr>
        <p:grpSpPr>
          <a:xfrm>
            <a:off x="5083175" y="3771900"/>
            <a:ext cx="4049713" cy="2474913"/>
            <a:chOff x="3178" y="2352"/>
            <a:chExt cx="2551" cy="1559"/>
          </a:xfrm>
        </p:grpSpPr>
        <p:sp>
          <p:nvSpPr>
            <p:cNvPr id="362503" name="Rectangle 7"/>
            <p:cNvSpPr>
              <a:spLocks noChangeArrowheads="1"/>
            </p:cNvSpPr>
            <p:nvPr/>
          </p:nvSpPr>
          <p:spPr bwMode="auto">
            <a:xfrm>
              <a:off x="3178" y="2352"/>
              <a:ext cx="2442" cy="1506"/>
            </a:xfrm>
            <a:prstGeom prst="rect">
              <a:avLst/>
            </a:prstGeom>
            <a:noFill/>
            <a:ln w="9525">
              <a:noFill/>
              <a:miter lim="800000"/>
            </a:ln>
            <a:effectLst>
              <a:prstShdw prst="shdw17" dist="17961" dir="2700000">
                <a:srgbClr val="009900">
                  <a:gamma/>
                  <a:shade val="60000"/>
                  <a:invGamma/>
                </a:srgb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04" name="Line 8"/>
            <p:cNvSpPr>
              <a:spLocks noChangeShapeType="1"/>
            </p:cNvSpPr>
            <p:nvPr/>
          </p:nvSpPr>
          <p:spPr bwMode="auto">
            <a:xfrm>
              <a:off x="3442" y="3069"/>
              <a:ext cx="0" cy="19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05" name="Line 9"/>
            <p:cNvSpPr>
              <a:spLocks noChangeShapeType="1"/>
            </p:cNvSpPr>
            <p:nvPr/>
          </p:nvSpPr>
          <p:spPr bwMode="auto">
            <a:xfrm>
              <a:off x="3932" y="3069"/>
              <a:ext cx="0" cy="184"/>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06" name="Line 10"/>
            <p:cNvSpPr>
              <a:spLocks noChangeShapeType="1"/>
            </p:cNvSpPr>
            <p:nvPr/>
          </p:nvSpPr>
          <p:spPr bwMode="auto">
            <a:xfrm flipH="1">
              <a:off x="3435" y="3444"/>
              <a:ext cx="144" cy="216"/>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07" name="Line 11"/>
            <p:cNvSpPr>
              <a:spLocks noChangeShapeType="1"/>
            </p:cNvSpPr>
            <p:nvPr/>
          </p:nvSpPr>
          <p:spPr bwMode="auto">
            <a:xfrm>
              <a:off x="3435" y="3464"/>
              <a:ext cx="0" cy="188"/>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08" name="Line 12"/>
            <p:cNvSpPr>
              <a:spLocks noChangeShapeType="1"/>
            </p:cNvSpPr>
            <p:nvPr/>
          </p:nvSpPr>
          <p:spPr bwMode="auto">
            <a:xfrm>
              <a:off x="3456" y="2676"/>
              <a:ext cx="0" cy="191"/>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09" name="Line 13"/>
            <p:cNvSpPr>
              <a:spLocks noChangeShapeType="1"/>
            </p:cNvSpPr>
            <p:nvPr/>
          </p:nvSpPr>
          <p:spPr bwMode="auto">
            <a:xfrm>
              <a:off x="3704" y="2696"/>
              <a:ext cx="221" cy="177"/>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10" name="Line 14"/>
            <p:cNvSpPr>
              <a:spLocks noChangeShapeType="1"/>
            </p:cNvSpPr>
            <p:nvPr/>
          </p:nvSpPr>
          <p:spPr bwMode="auto">
            <a:xfrm>
              <a:off x="3179" y="3522"/>
              <a:ext cx="2397" cy="0"/>
            </a:xfrm>
            <a:prstGeom prst="line">
              <a:avLst/>
            </a:prstGeom>
            <a:noFill/>
            <a:ln w="508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11" name="Line 15"/>
            <p:cNvSpPr>
              <a:spLocks noChangeShapeType="1"/>
            </p:cNvSpPr>
            <p:nvPr/>
          </p:nvSpPr>
          <p:spPr bwMode="auto">
            <a:xfrm>
              <a:off x="3187" y="3144"/>
              <a:ext cx="2396" cy="0"/>
            </a:xfrm>
            <a:prstGeom prst="line">
              <a:avLst/>
            </a:prstGeom>
            <a:noFill/>
            <a:ln w="508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12" name="Line 16"/>
            <p:cNvSpPr>
              <a:spLocks noChangeShapeType="1"/>
            </p:cNvSpPr>
            <p:nvPr/>
          </p:nvSpPr>
          <p:spPr bwMode="auto">
            <a:xfrm>
              <a:off x="3187" y="2745"/>
              <a:ext cx="2396" cy="0"/>
            </a:xfrm>
            <a:prstGeom prst="line">
              <a:avLst/>
            </a:prstGeom>
            <a:noFill/>
            <a:ln w="508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130068" name="Group 17"/>
            <p:cNvGrpSpPr/>
            <p:nvPr/>
          </p:nvGrpSpPr>
          <p:grpSpPr>
            <a:xfrm>
              <a:off x="3338" y="3581"/>
              <a:ext cx="428" cy="267"/>
              <a:chOff x="1321" y="3159"/>
              <a:chExt cx="745" cy="506"/>
            </a:xfrm>
          </p:grpSpPr>
          <p:grpSp>
            <p:nvGrpSpPr>
              <p:cNvPr id="130254" name="Group 18"/>
              <p:cNvGrpSpPr/>
              <p:nvPr/>
            </p:nvGrpSpPr>
            <p:grpSpPr>
              <a:xfrm>
                <a:off x="1321" y="3234"/>
                <a:ext cx="745" cy="431"/>
                <a:chOff x="1321" y="3234"/>
                <a:chExt cx="745" cy="431"/>
              </a:xfrm>
            </p:grpSpPr>
            <p:sp>
              <p:nvSpPr>
                <p:cNvPr id="362515" name="Rectangle 19"/>
                <p:cNvSpPr>
                  <a:spLocks noChangeArrowheads="1"/>
                </p:cNvSpPr>
                <p:nvPr/>
              </p:nvSpPr>
              <p:spPr bwMode="auto">
                <a:xfrm>
                  <a:off x="1321" y="3240"/>
                  <a:ext cx="745" cy="425"/>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130257" name="Group 20"/>
                <p:cNvGrpSpPr/>
                <p:nvPr/>
              </p:nvGrpSpPr>
              <p:grpSpPr>
                <a:xfrm>
                  <a:off x="1424" y="3293"/>
                  <a:ext cx="500" cy="320"/>
                  <a:chOff x="1424" y="3293"/>
                  <a:chExt cx="500" cy="320"/>
                </a:xfrm>
              </p:grpSpPr>
              <p:grpSp>
                <p:nvGrpSpPr>
                  <p:cNvPr id="130258" name="Group 21"/>
                  <p:cNvGrpSpPr/>
                  <p:nvPr/>
                </p:nvGrpSpPr>
                <p:grpSpPr>
                  <a:xfrm>
                    <a:off x="1424" y="3507"/>
                    <a:ext cx="168" cy="106"/>
                    <a:chOff x="1424" y="3507"/>
                    <a:chExt cx="168" cy="106"/>
                  </a:xfrm>
                </p:grpSpPr>
                <p:sp>
                  <p:nvSpPr>
                    <p:cNvPr id="362518" name="Rectangle 22"/>
                    <p:cNvSpPr>
                      <a:spLocks noChangeArrowheads="1"/>
                    </p:cNvSpPr>
                    <p:nvPr/>
                  </p:nvSpPr>
                  <p:spPr bwMode="auto">
                    <a:xfrm>
                      <a:off x="1427" y="3511"/>
                      <a:ext cx="138" cy="106"/>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19" name="Line 23"/>
                    <p:cNvSpPr>
                      <a:spLocks noChangeShapeType="1"/>
                    </p:cNvSpPr>
                    <p:nvPr/>
                  </p:nvSpPr>
                  <p:spPr bwMode="auto">
                    <a:xfrm>
                      <a:off x="1424" y="3566"/>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20" name="Line 24"/>
                    <p:cNvSpPr>
                      <a:spLocks noChangeShapeType="1"/>
                    </p:cNvSpPr>
                    <p:nvPr/>
                  </p:nvSpPr>
                  <p:spPr bwMode="auto">
                    <a:xfrm>
                      <a:off x="1424" y="3589"/>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259" name="Group 25"/>
                  <p:cNvGrpSpPr/>
                  <p:nvPr/>
                </p:nvGrpSpPr>
                <p:grpSpPr>
                  <a:xfrm>
                    <a:off x="1756" y="3507"/>
                    <a:ext cx="168" cy="105"/>
                    <a:chOff x="1756" y="3507"/>
                    <a:chExt cx="168" cy="105"/>
                  </a:xfrm>
                </p:grpSpPr>
                <p:sp>
                  <p:nvSpPr>
                    <p:cNvPr id="362522" name="Rectangle 26"/>
                    <p:cNvSpPr>
                      <a:spLocks noChangeArrowheads="1"/>
                    </p:cNvSpPr>
                    <p:nvPr/>
                  </p:nvSpPr>
                  <p:spPr bwMode="auto">
                    <a:xfrm>
                      <a:off x="1760" y="3511"/>
                      <a:ext cx="160" cy="99"/>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23" name="Line 27"/>
                    <p:cNvSpPr>
                      <a:spLocks noChangeShapeType="1"/>
                    </p:cNvSpPr>
                    <p:nvPr/>
                  </p:nvSpPr>
                  <p:spPr bwMode="auto">
                    <a:xfrm>
                      <a:off x="1756" y="3565"/>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24" name="Line 28"/>
                    <p:cNvSpPr>
                      <a:spLocks noChangeShapeType="1"/>
                    </p:cNvSpPr>
                    <p:nvPr/>
                  </p:nvSpPr>
                  <p:spPr bwMode="auto">
                    <a:xfrm>
                      <a:off x="1756" y="3587"/>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260" name="Group 29"/>
                  <p:cNvGrpSpPr/>
                  <p:nvPr/>
                </p:nvGrpSpPr>
                <p:grpSpPr>
                  <a:xfrm>
                    <a:off x="1424" y="3293"/>
                    <a:ext cx="168" cy="106"/>
                    <a:chOff x="1424" y="3293"/>
                    <a:chExt cx="168" cy="106"/>
                  </a:xfrm>
                </p:grpSpPr>
                <p:sp>
                  <p:nvSpPr>
                    <p:cNvPr id="362526" name="Rectangle 30"/>
                    <p:cNvSpPr>
                      <a:spLocks noChangeArrowheads="1"/>
                    </p:cNvSpPr>
                    <p:nvPr/>
                  </p:nvSpPr>
                  <p:spPr bwMode="auto">
                    <a:xfrm>
                      <a:off x="1427" y="3295"/>
                      <a:ext cx="138" cy="106"/>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27" name="Line 31"/>
                    <p:cNvSpPr>
                      <a:spLocks noChangeShapeType="1"/>
                    </p:cNvSpPr>
                    <p:nvPr/>
                  </p:nvSpPr>
                  <p:spPr bwMode="auto">
                    <a:xfrm>
                      <a:off x="1424" y="3350"/>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28" name="Line 32"/>
                    <p:cNvSpPr>
                      <a:spLocks noChangeShapeType="1"/>
                    </p:cNvSpPr>
                    <p:nvPr/>
                  </p:nvSpPr>
                  <p:spPr bwMode="auto">
                    <a:xfrm>
                      <a:off x="1424" y="3375"/>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362529" name="Line 33"/>
                  <p:cNvSpPr>
                    <a:spLocks noChangeShapeType="1"/>
                  </p:cNvSpPr>
                  <p:nvPr/>
                </p:nvSpPr>
                <p:spPr bwMode="auto">
                  <a:xfrm>
                    <a:off x="1504" y="3409"/>
                    <a:ext cx="0" cy="91"/>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30" name="Line 34"/>
                  <p:cNvSpPr>
                    <a:spLocks noChangeShapeType="1"/>
                  </p:cNvSpPr>
                  <p:nvPr/>
                </p:nvSpPr>
                <p:spPr bwMode="auto">
                  <a:xfrm>
                    <a:off x="1587" y="3350"/>
                    <a:ext cx="244" cy="154"/>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sp>
            <p:nvSpPr>
              <p:cNvPr id="362531" name="Rectangle 35"/>
              <p:cNvSpPr>
                <a:spLocks noChangeArrowheads="1"/>
              </p:cNvSpPr>
              <p:nvPr/>
            </p:nvSpPr>
            <p:spPr bwMode="auto">
              <a:xfrm>
                <a:off x="1323" y="3159"/>
                <a:ext cx="219" cy="70"/>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069" name="Group 36"/>
            <p:cNvGrpSpPr/>
            <p:nvPr/>
          </p:nvGrpSpPr>
          <p:grpSpPr>
            <a:xfrm>
              <a:off x="3824" y="3581"/>
              <a:ext cx="428" cy="267"/>
              <a:chOff x="2167" y="3159"/>
              <a:chExt cx="745" cy="506"/>
            </a:xfrm>
          </p:grpSpPr>
          <p:grpSp>
            <p:nvGrpSpPr>
              <p:cNvPr id="130236" name="Group 37"/>
              <p:cNvGrpSpPr/>
              <p:nvPr/>
            </p:nvGrpSpPr>
            <p:grpSpPr>
              <a:xfrm>
                <a:off x="2167" y="3234"/>
                <a:ext cx="745" cy="431"/>
                <a:chOff x="2167" y="3234"/>
                <a:chExt cx="745" cy="431"/>
              </a:xfrm>
            </p:grpSpPr>
            <p:sp>
              <p:nvSpPr>
                <p:cNvPr id="362534" name="Rectangle 38"/>
                <p:cNvSpPr>
                  <a:spLocks noChangeArrowheads="1"/>
                </p:cNvSpPr>
                <p:nvPr/>
              </p:nvSpPr>
              <p:spPr bwMode="auto">
                <a:xfrm>
                  <a:off x="2167" y="3240"/>
                  <a:ext cx="745" cy="425"/>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130239" name="Group 39"/>
                <p:cNvGrpSpPr/>
                <p:nvPr/>
              </p:nvGrpSpPr>
              <p:grpSpPr>
                <a:xfrm>
                  <a:off x="2270" y="3293"/>
                  <a:ext cx="500" cy="320"/>
                  <a:chOff x="2270" y="3293"/>
                  <a:chExt cx="500" cy="320"/>
                </a:xfrm>
              </p:grpSpPr>
              <p:grpSp>
                <p:nvGrpSpPr>
                  <p:cNvPr id="130240" name="Group 40"/>
                  <p:cNvGrpSpPr/>
                  <p:nvPr/>
                </p:nvGrpSpPr>
                <p:grpSpPr>
                  <a:xfrm>
                    <a:off x="2270" y="3507"/>
                    <a:ext cx="168" cy="106"/>
                    <a:chOff x="2270" y="3507"/>
                    <a:chExt cx="168" cy="106"/>
                  </a:xfrm>
                </p:grpSpPr>
                <p:sp>
                  <p:nvSpPr>
                    <p:cNvPr id="362537" name="Rectangle 41"/>
                    <p:cNvSpPr>
                      <a:spLocks noChangeArrowheads="1"/>
                    </p:cNvSpPr>
                    <p:nvPr/>
                  </p:nvSpPr>
                  <p:spPr bwMode="auto">
                    <a:xfrm>
                      <a:off x="2273" y="3511"/>
                      <a:ext cx="138" cy="106"/>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38" name="Line 42"/>
                    <p:cNvSpPr>
                      <a:spLocks noChangeShapeType="1"/>
                    </p:cNvSpPr>
                    <p:nvPr/>
                  </p:nvSpPr>
                  <p:spPr bwMode="auto">
                    <a:xfrm>
                      <a:off x="2270" y="3566"/>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39" name="Line 43"/>
                    <p:cNvSpPr>
                      <a:spLocks noChangeShapeType="1"/>
                    </p:cNvSpPr>
                    <p:nvPr/>
                  </p:nvSpPr>
                  <p:spPr bwMode="auto">
                    <a:xfrm>
                      <a:off x="2270" y="3589"/>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241" name="Group 44"/>
                  <p:cNvGrpSpPr/>
                  <p:nvPr/>
                </p:nvGrpSpPr>
                <p:grpSpPr>
                  <a:xfrm>
                    <a:off x="2602" y="3507"/>
                    <a:ext cx="168" cy="105"/>
                    <a:chOff x="2602" y="3507"/>
                    <a:chExt cx="168" cy="105"/>
                  </a:xfrm>
                </p:grpSpPr>
                <p:sp>
                  <p:nvSpPr>
                    <p:cNvPr id="362541" name="Rectangle 45"/>
                    <p:cNvSpPr>
                      <a:spLocks noChangeArrowheads="1"/>
                    </p:cNvSpPr>
                    <p:nvPr/>
                  </p:nvSpPr>
                  <p:spPr bwMode="auto">
                    <a:xfrm>
                      <a:off x="2606" y="3511"/>
                      <a:ext cx="160" cy="99"/>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42" name="Line 46"/>
                    <p:cNvSpPr>
                      <a:spLocks noChangeShapeType="1"/>
                    </p:cNvSpPr>
                    <p:nvPr/>
                  </p:nvSpPr>
                  <p:spPr bwMode="auto">
                    <a:xfrm>
                      <a:off x="2602" y="3565"/>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43" name="Line 47"/>
                    <p:cNvSpPr>
                      <a:spLocks noChangeShapeType="1"/>
                    </p:cNvSpPr>
                    <p:nvPr/>
                  </p:nvSpPr>
                  <p:spPr bwMode="auto">
                    <a:xfrm>
                      <a:off x="2602" y="3587"/>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242" name="Group 48"/>
                  <p:cNvGrpSpPr/>
                  <p:nvPr/>
                </p:nvGrpSpPr>
                <p:grpSpPr>
                  <a:xfrm>
                    <a:off x="2270" y="3293"/>
                    <a:ext cx="168" cy="106"/>
                    <a:chOff x="2270" y="3293"/>
                    <a:chExt cx="168" cy="106"/>
                  </a:xfrm>
                </p:grpSpPr>
                <p:sp>
                  <p:nvSpPr>
                    <p:cNvPr id="362545" name="Rectangle 49"/>
                    <p:cNvSpPr>
                      <a:spLocks noChangeArrowheads="1"/>
                    </p:cNvSpPr>
                    <p:nvPr/>
                  </p:nvSpPr>
                  <p:spPr bwMode="auto">
                    <a:xfrm>
                      <a:off x="2273" y="3295"/>
                      <a:ext cx="138" cy="106"/>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46" name="Line 50"/>
                    <p:cNvSpPr>
                      <a:spLocks noChangeShapeType="1"/>
                    </p:cNvSpPr>
                    <p:nvPr/>
                  </p:nvSpPr>
                  <p:spPr bwMode="auto">
                    <a:xfrm>
                      <a:off x="2270" y="3350"/>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47" name="Line 51"/>
                    <p:cNvSpPr>
                      <a:spLocks noChangeShapeType="1"/>
                    </p:cNvSpPr>
                    <p:nvPr/>
                  </p:nvSpPr>
                  <p:spPr bwMode="auto">
                    <a:xfrm>
                      <a:off x="2270" y="3375"/>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362548" name="Line 52"/>
                  <p:cNvSpPr>
                    <a:spLocks noChangeShapeType="1"/>
                  </p:cNvSpPr>
                  <p:nvPr/>
                </p:nvSpPr>
                <p:spPr bwMode="auto">
                  <a:xfrm>
                    <a:off x="2350" y="3409"/>
                    <a:ext cx="0" cy="91"/>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49" name="Line 53"/>
                  <p:cNvSpPr>
                    <a:spLocks noChangeShapeType="1"/>
                  </p:cNvSpPr>
                  <p:nvPr/>
                </p:nvSpPr>
                <p:spPr bwMode="auto">
                  <a:xfrm>
                    <a:off x="2433" y="3350"/>
                    <a:ext cx="244" cy="154"/>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sp>
            <p:nvSpPr>
              <p:cNvPr id="362550" name="Rectangle 54"/>
              <p:cNvSpPr>
                <a:spLocks noChangeArrowheads="1"/>
              </p:cNvSpPr>
              <p:nvPr/>
            </p:nvSpPr>
            <p:spPr bwMode="auto">
              <a:xfrm>
                <a:off x="2169" y="3159"/>
                <a:ext cx="219" cy="70"/>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070" name="Group 55"/>
            <p:cNvGrpSpPr/>
            <p:nvPr/>
          </p:nvGrpSpPr>
          <p:grpSpPr>
            <a:xfrm>
              <a:off x="4307" y="3581"/>
              <a:ext cx="428" cy="267"/>
              <a:chOff x="3007" y="3159"/>
              <a:chExt cx="745" cy="506"/>
            </a:xfrm>
          </p:grpSpPr>
          <p:grpSp>
            <p:nvGrpSpPr>
              <p:cNvPr id="130218" name="Group 56"/>
              <p:cNvGrpSpPr/>
              <p:nvPr/>
            </p:nvGrpSpPr>
            <p:grpSpPr>
              <a:xfrm>
                <a:off x="3007" y="3234"/>
                <a:ext cx="745" cy="431"/>
                <a:chOff x="3007" y="3234"/>
                <a:chExt cx="745" cy="431"/>
              </a:xfrm>
            </p:grpSpPr>
            <p:sp>
              <p:nvSpPr>
                <p:cNvPr id="362553" name="Rectangle 57"/>
                <p:cNvSpPr>
                  <a:spLocks noChangeArrowheads="1"/>
                </p:cNvSpPr>
                <p:nvPr/>
              </p:nvSpPr>
              <p:spPr bwMode="auto">
                <a:xfrm>
                  <a:off x="3007" y="3240"/>
                  <a:ext cx="745" cy="425"/>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130221" name="Group 58"/>
                <p:cNvGrpSpPr/>
                <p:nvPr/>
              </p:nvGrpSpPr>
              <p:grpSpPr>
                <a:xfrm>
                  <a:off x="3110" y="3293"/>
                  <a:ext cx="500" cy="320"/>
                  <a:chOff x="3110" y="3293"/>
                  <a:chExt cx="500" cy="320"/>
                </a:xfrm>
              </p:grpSpPr>
              <p:grpSp>
                <p:nvGrpSpPr>
                  <p:cNvPr id="130222" name="Group 59"/>
                  <p:cNvGrpSpPr/>
                  <p:nvPr/>
                </p:nvGrpSpPr>
                <p:grpSpPr>
                  <a:xfrm>
                    <a:off x="3110" y="3507"/>
                    <a:ext cx="168" cy="106"/>
                    <a:chOff x="3110" y="3507"/>
                    <a:chExt cx="168" cy="106"/>
                  </a:xfrm>
                </p:grpSpPr>
                <p:sp>
                  <p:nvSpPr>
                    <p:cNvPr id="362556" name="Rectangle 60"/>
                    <p:cNvSpPr>
                      <a:spLocks noChangeArrowheads="1"/>
                    </p:cNvSpPr>
                    <p:nvPr/>
                  </p:nvSpPr>
                  <p:spPr bwMode="auto">
                    <a:xfrm>
                      <a:off x="3113" y="3511"/>
                      <a:ext cx="138" cy="106"/>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57" name="Line 61"/>
                    <p:cNvSpPr>
                      <a:spLocks noChangeShapeType="1"/>
                    </p:cNvSpPr>
                    <p:nvPr/>
                  </p:nvSpPr>
                  <p:spPr bwMode="auto">
                    <a:xfrm>
                      <a:off x="3110" y="3566"/>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58" name="Line 62"/>
                    <p:cNvSpPr>
                      <a:spLocks noChangeShapeType="1"/>
                    </p:cNvSpPr>
                    <p:nvPr/>
                  </p:nvSpPr>
                  <p:spPr bwMode="auto">
                    <a:xfrm>
                      <a:off x="3110" y="3589"/>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223" name="Group 63"/>
                  <p:cNvGrpSpPr/>
                  <p:nvPr/>
                </p:nvGrpSpPr>
                <p:grpSpPr>
                  <a:xfrm>
                    <a:off x="3442" y="3507"/>
                    <a:ext cx="168" cy="105"/>
                    <a:chOff x="3442" y="3507"/>
                    <a:chExt cx="168" cy="105"/>
                  </a:xfrm>
                </p:grpSpPr>
                <p:sp>
                  <p:nvSpPr>
                    <p:cNvPr id="362560" name="Rectangle 64"/>
                    <p:cNvSpPr>
                      <a:spLocks noChangeArrowheads="1"/>
                    </p:cNvSpPr>
                    <p:nvPr/>
                  </p:nvSpPr>
                  <p:spPr bwMode="auto">
                    <a:xfrm>
                      <a:off x="3446" y="3511"/>
                      <a:ext cx="160" cy="99"/>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61" name="Line 65"/>
                    <p:cNvSpPr>
                      <a:spLocks noChangeShapeType="1"/>
                    </p:cNvSpPr>
                    <p:nvPr/>
                  </p:nvSpPr>
                  <p:spPr bwMode="auto">
                    <a:xfrm>
                      <a:off x="3442" y="3565"/>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62" name="Line 66"/>
                    <p:cNvSpPr>
                      <a:spLocks noChangeShapeType="1"/>
                    </p:cNvSpPr>
                    <p:nvPr/>
                  </p:nvSpPr>
                  <p:spPr bwMode="auto">
                    <a:xfrm>
                      <a:off x="3442" y="3587"/>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224" name="Group 67"/>
                  <p:cNvGrpSpPr/>
                  <p:nvPr/>
                </p:nvGrpSpPr>
                <p:grpSpPr>
                  <a:xfrm>
                    <a:off x="3110" y="3293"/>
                    <a:ext cx="168" cy="106"/>
                    <a:chOff x="3110" y="3293"/>
                    <a:chExt cx="168" cy="106"/>
                  </a:xfrm>
                </p:grpSpPr>
                <p:sp>
                  <p:nvSpPr>
                    <p:cNvPr id="362564" name="Rectangle 68"/>
                    <p:cNvSpPr>
                      <a:spLocks noChangeArrowheads="1"/>
                    </p:cNvSpPr>
                    <p:nvPr/>
                  </p:nvSpPr>
                  <p:spPr bwMode="auto">
                    <a:xfrm>
                      <a:off x="3113" y="3295"/>
                      <a:ext cx="138" cy="106"/>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65" name="Line 69"/>
                    <p:cNvSpPr>
                      <a:spLocks noChangeShapeType="1"/>
                    </p:cNvSpPr>
                    <p:nvPr/>
                  </p:nvSpPr>
                  <p:spPr bwMode="auto">
                    <a:xfrm>
                      <a:off x="3110" y="3350"/>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66" name="Line 70"/>
                    <p:cNvSpPr>
                      <a:spLocks noChangeShapeType="1"/>
                    </p:cNvSpPr>
                    <p:nvPr/>
                  </p:nvSpPr>
                  <p:spPr bwMode="auto">
                    <a:xfrm>
                      <a:off x="3110" y="3375"/>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362567" name="Line 71"/>
                  <p:cNvSpPr>
                    <a:spLocks noChangeShapeType="1"/>
                  </p:cNvSpPr>
                  <p:nvPr/>
                </p:nvSpPr>
                <p:spPr bwMode="auto">
                  <a:xfrm>
                    <a:off x="3190" y="3409"/>
                    <a:ext cx="0" cy="91"/>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68" name="Line 72"/>
                  <p:cNvSpPr>
                    <a:spLocks noChangeShapeType="1"/>
                  </p:cNvSpPr>
                  <p:nvPr/>
                </p:nvSpPr>
                <p:spPr bwMode="auto">
                  <a:xfrm>
                    <a:off x="3273" y="3350"/>
                    <a:ext cx="244" cy="154"/>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sp>
            <p:nvSpPr>
              <p:cNvPr id="362569" name="Rectangle 73"/>
              <p:cNvSpPr>
                <a:spLocks noChangeArrowheads="1"/>
              </p:cNvSpPr>
              <p:nvPr/>
            </p:nvSpPr>
            <p:spPr bwMode="auto">
              <a:xfrm>
                <a:off x="3009" y="3159"/>
                <a:ext cx="219" cy="70"/>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071" name="Group 74"/>
            <p:cNvGrpSpPr/>
            <p:nvPr/>
          </p:nvGrpSpPr>
          <p:grpSpPr>
            <a:xfrm>
              <a:off x="3338" y="3204"/>
              <a:ext cx="428" cy="267"/>
              <a:chOff x="1321" y="2445"/>
              <a:chExt cx="745" cy="506"/>
            </a:xfrm>
          </p:grpSpPr>
          <p:grpSp>
            <p:nvGrpSpPr>
              <p:cNvPr id="130200" name="Group 75"/>
              <p:cNvGrpSpPr/>
              <p:nvPr/>
            </p:nvGrpSpPr>
            <p:grpSpPr>
              <a:xfrm>
                <a:off x="1321" y="2520"/>
                <a:ext cx="745" cy="431"/>
                <a:chOff x="1321" y="2520"/>
                <a:chExt cx="745" cy="431"/>
              </a:xfrm>
            </p:grpSpPr>
            <p:sp>
              <p:nvSpPr>
                <p:cNvPr id="362572" name="Rectangle 76"/>
                <p:cNvSpPr>
                  <a:spLocks noChangeArrowheads="1"/>
                </p:cNvSpPr>
                <p:nvPr/>
              </p:nvSpPr>
              <p:spPr bwMode="auto">
                <a:xfrm>
                  <a:off x="1321" y="2526"/>
                  <a:ext cx="745" cy="425"/>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130203" name="Group 77"/>
                <p:cNvGrpSpPr/>
                <p:nvPr/>
              </p:nvGrpSpPr>
              <p:grpSpPr>
                <a:xfrm>
                  <a:off x="1424" y="2579"/>
                  <a:ext cx="500" cy="320"/>
                  <a:chOff x="1424" y="2579"/>
                  <a:chExt cx="500" cy="320"/>
                </a:xfrm>
              </p:grpSpPr>
              <p:grpSp>
                <p:nvGrpSpPr>
                  <p:cNvPr id="130204" name="Group 78"/>
                  <p:cNvGrpSpPr/>
                  <p:nvPr/>
                </p:nvGrpSpPr>
                <p:grpSpPr>
                  <a:xfrm>
                    <a:off x="1424" y="2793"/>
                    <a:ext cx="168" cy="106"/>
                    <a:chOff x="1424" y="2793"/>
                    <a:chExt cx="168" cy="106"/>
                  </a:xfrm>
                </p:grpSpPr>
                <p:sp>
                  <p:nvSpPr>
                    <p:cNvPr id="362575" name="Rectangle 79"/>
                    <p:cNvSpPr>
                      <a:spLocks noChangeArrowheads="1"/>
                    </p:cNvSpPr>
                    <p:nvPr/>
                  </p:nvSpPr>
                  <p:spPr bwMode="auto">
                    <a:xfrm>
                      <a:off x="1427" y="2797"/>
                      <a:ext cx="138" cy="106"/>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76" name="Line 80"/>
                    <p:cNvSpPr>
                      <a:spLocks noChangeShapeType="1"/>
                    </p:cNvSpPr>
                    <p:nvPr/>
                  </p:nvSpPr>
                  <p:spPr bwMode="auto">
                    <a:xfrm>
                      <a:off x="1424" y="2852"/>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77" name="Line 81"/>
                    <p:cNvSpPr>
                      <a:spLocks noChangeShapeType="1"/>
                    </p:cNvSpPr>
                    <p:nvPr/>
                  </p:nvSpPr>
                  <p:spPr bwMode="auto">
                    <a:xfrm>
                      <a:off x="1424" y="2875"/>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205" name="Group 82"/>
                  <p:cNvGrpSpPr/>
                  <p:nvPr/>
                </p:nvGrpSpPr>
                <p:grpSpPr>
                  <a:xfrm>
                    <a:off x="1756" y="2793"/>
                    <a:ext cx="168" cy="105"/>
                    <a:chOff x="1756" y="2793"/>
                    <a:chExt cx="168" cy="105"/>
                  </a:xfrm>
                </p:grpSpPr>
                <p:sp>
                  <p:nvSpPr>
                    <p:cNvPr id="362579" name="Rectangle 83"/>
                    <p:cNvSpPr>
                      <a:spLocks noChangeArrowheads="1"/>
                    </p:cNvSpPr>
                    <p:nvPr/>
                  </p:nvSpPr>
                  <p:spPr bwMode="auto">
                    <a:xfrm>
                      <a:off x="1760" y="2797"/>
                      <a:ext cx="160" cy="99"/>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80" name="Line 84"/>
                    <p:cNvSpPr>
                      <a:spLocks noChangeShapeType="1"/>
                    </p:cNvSpPr>
                    <p:nvPr/>
                  </p:nvSpPr>
                  <p:spPr bwMode="auto">
                    <a:xfrm>
                      <a:off x="1756" y="2851"/>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81" name="Line 85"/>
                    <p:cNvSpPr>
                      <a:spLocks noChangeShapeType="1"/>
                    </p:cNvSpPr>
                    <p:nvPr/>
                  </p:nvSpPr>
                  <p:spPr bwMode="auto">
                    <a:xfrm>
                      <a:off x="1756" y="2873"/>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206" name="Group 86"/>
                  <p:cNvGrpSpPr/>
                  <p:nvPr/>
                </p:nvGrpSpPr>
                <p:grpSpPr>
                  <a:xfrm>
                    <a:off x="1424" y="2579"/>
                    <a:ext cx="168" cy="106"/>
                    <a:chOff x="1424" y="2579"/>
                    <a:chExt cx="168" cy="106"/>
                  </a:xfrm>
                </p:grpSpPr>
                <p:sp>
                  <p:nvSpPr>
                    <p:cNvPr id="362583" name="Rectangle 87"/>
                    <p:cNvSpPr>
                      <a:spLocks noChangeArrowheads="1"/>
                    </p:cNvSpPr>
                    <p:nvPr/>
                  </p:nvSpPr>
                  <p:spPr bwMode="auto">
                    <a:xfrm>
                      <a:off x="1427" y="2581"/>
                      <a:ext cx="138" cy="106"/>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84" name="Line 88"/>
                    <p:cNvSpPr>
                      <a:spLocks noChangeShapeType="1"/>
                    </p:cNvSpPr>
                    <p:nvPr/>
                  </p:nvSpPr>
                  <p:spPr bwMode="auto">
                    <a:xfrm>
                      <a:off x="1424" y="2636"/>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85" name="Line 89"/>
                    <p:cNvSpPr>
                      <a:spLocks noChangeShapeType="1"/>
                    </p:cNvSpPr>
                    <p:nvPr/>
                  </p:nvSpPr>
                  <p:spPr bwMode="auto">
                    <a:xfrm>
                      <a:off x="1424" y="2661"/>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362586" name="Line 90"/>
                  <p:cNvSpPr>
                    <a:spLocks noChangeShapeType="1"/>
                  </p:cNvSpPr>
                  <p:nvPr/>
                </p:nvSpPr>
                <p:spPr bwMode="auto">
                  <a:xfrm>
                    <a:off x="1504" y="2695"/>
                    <a:ext cx="0" cy="91"/>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87" name="Line 91"/>
                  <p:cNvSpPr>
                    <a:spLocks noChangeShapeType="1"/>
                  </p:cNvSpPr>
                  <p:nvPr/>
                </p:nvSpPr>
                <p:spPr bwMode="auto">
                  <a:xfrm>
                    <a:off x="1587" y="2636"/>
                    <a:ext cx="244" cy="154"/>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sp>
            <p:nvSpPr>
              <p:cNvPr id="362588" name="Rectangle 92"/>
              <p:cNvSpPr>
                <a:spLocks noChangeArrowheads="1"/>
              </p:cNvSpPr>
              <p:nvPr/>
            </p:nvSpPr>
            <p:spPr bwMode="auto">
              <a:xfrm>
                <a:off x="1323" y="2445"/>
                <a:ext cx="219" cy="70"/>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072" name="Group 93"/>
            <p:cNvGrpSpPr/>
            <p:nvPr/>
          </p:nvGrpSpPr>
          <p:grpSpPr>
            <a:xfrm>
              <a:off x="3824" y="3204"/>
              <a:ext cx="428" cy="267"/>
              <a:chOff x="2167" y="2445"/>
              <a:chExt cx="745" cy="506"/>
            </a:xfrm>
          </p:grpSpPr>
          <p:grpSp>
            <p:nvGrpSpPr>
              <p:cNvPr id="130182" name="Group 94"/>
              <p:cNvGrpSpPr/>
              <p:nvPr/>
            </p:nvGrpSpPr>
            <p:grpSpPr>
              <a:xfrm>
                <a:off x="2167" y="2520"/>
                <a:ext cx="745" cy="431"/>
                <a:chOff x="2167" y="2520"/>
                <a:chExt cx="745" cy="431"/>
              </a:xfrm>
            </p:grpSpPr>
            <p:sp>
              <p:nvSpPr>
                <p:cNvPr id="362591" name="Rectangle 95"/>
                <p:cNvSpPr>
                  <a:spLocks noChangeArrowheads="1"/>
                </p:cNvSpPr>
                <p:nvPr/>
              </p:nvSpPr>
              <p:spPr bwMode="auto">
                <a:xfrm>
                  <a:off x="2167" y="2526"/>
                  <a:ext cx="745" cy="425"/>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130185" name="Group 96"/>
                <p:cNvGrpSpPr/>
                <p:nvPr/>
              </p:nvGrpSpPr>
              <p:grpSpPr>
                <a:xfrm>
                  <a:off x="2270" y="2579"/>
                  <a:ext cx="500" cy="320"/>
                  <a:chOff x="2270" y="2579"/>
                  <a:chExt cx="500" cy="320"/>
                </a:xfrm>
              </p:grpSpPr>
              <p:grpSp>
                <p:nvGrpSpPr>
                  <p:cNvPr id="130186" name="Group 97"/>
                  <p:cNvGrpSpPr/>
                  <p:nvPr/>
                </p:nvGrpSpPr>
                <p:grpSpPr>
                  <a:xfrm>
                    <a:off x="2270" y="2793"/>
                    <a:ext cx="168" cy="106"/>
                    <a:chOff x="2270" y="2793"/>
                    <a:chExt cx="168" cy="106"/>
                  </a:xfrm>
                </p:grpSpPr>
                <p:sp>
                  <p:nvSpPr>
                    <p:cNvPr id="362594" name="Rectangle 98"/>
                    <p:cNvSpPr>
                      <a:spLocks noChangeArrowheads="1"/>
                    </p:cNvSpPr>
                    <p:nvPr/>
                  </p:nvSpPr>
                  <p:spPr bwMode="auto">
                    <a:xfrm>
                      <a:off x="2273" y="2797"/>
                      <a:ext cx="138" cy="106"/>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95" name="Line 99"/>
                    <p:cNvSpPr>
                      <a:spLocks noChangeShapeType="1"/>
                    </p:cNvSpPr>
                    <p:nvPr/>
                  </p:nvSpPr>
                  <p:spPr bwMode="auto">
                    <a:xfrm>
                      <a:off x="2270" y="2852"/>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96" name="Line 100"/>
                    <p:cNvSpPr>
                      <a:spLocks noChangeShapeType="1"/>
                    </p:cNvSpPr>
                    <p:nvPr/>
                  </p:nvSpPr>
                  <p:spPr bwMode="auto">
                    <a:xfrm>
                      <a:off x="2270" y="2875"/>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187" name="Group 101"/>
                  <p:cNvGrpSpPr/>
                  <p:nvPr/>
                </p:nvGrpSpPr>
                <p:grpSpPr>
                  <a:xfrm>
                    <a:off x="2602" y="2793"/>
                    <a:ext cx="168" cy="105"/>
                    <a:chOff x="2602" y="2793"/>
                    <a:chExt cx="168" cy="105"/>
                  </a:xfrm>
                </p:grpSpPr>
                <p:sp>
                  <p:nvSpPr>
                    <p:cNvPr id="362598" name="Rectangle 102"/>
                    <p:cNvSpPr>
                      <a:spLocks noChangeArrowheads="1"/>
                    </p:cNvSpPr>
                    <p:nvPr/>
                  </p:nvSpPr>
                  <p:spPr bwMode="auto">
                    <a:xfrm>
                      <a:off x="2606" y="2797"/>
                      <a:ext cx="160" cy="99"/>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599" name="Line 103"/>
                    <p:cNvSpPr>
                      <a:spLocks noChangeShapeType="1"/>
                    </p:cNvSpPr>
                    <p:nvPr/>
                  </p:nvSpPr>
                  <p:spPr bwMode="auto">
                    <a:xfrm>
                      <a:off x="2602" y="2851"/>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00" name="Line 104"/>
                    <p:cNvSpPr>
                      <a:spLocks noChangeShapeType="1"/>
                    </p:cNvSpPr>
                    <p:nvPr/>
                  </p:nvSpPr>
                  <p:spPr bwMode="auto">
                    <a:xfrm>
                      <a:off x="2602" y="2873"/>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188" name="Group 105"/>
                  <p:cNvGrpSpPr/>
                  <p:nvPr/>
                </p:nvGrpSpPr>
                <p:grpSpPr>
                  <a:xfrm>
                    <a:off x="2270" y="2579"/>
                    <a:ext cx="168" cy="106"/>
                    <a:chOff x="2270" y="2579"/>
                    <a:chExt cx="168" cy="106"/>
                  </a:xfrm>
                </p:grpSpPr>
                <p:sp>
                  <p:nvSpPr>
                    <p:cNvPr id="362602" name="Rectangle 106"/>
                    <p:cNvSpPr>
                      <a:spLocks noChangeArrowheads="1"/>
                    </p:cNvSpPr>
                    <p:nvPr/>
                  </p:nvSpPr>
                  <p:spPr bwMode="auto">
                    <a:xfrm>
                      <a:off x="2273" y="2581"/>
                      <a:ext cx="138" cy="106"/>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03" name="Line 107"/>
                    <p:cNvSpPr>
                      <a:spLocks noChangeShapeType="1"/>
                    </p:cNvSpPr>
                    <p:nvPr/>
                  </p:nvSpPr>
                  <p:spPr bwMode="auto">
                    <a:xfrm>
                      <a:off x="2270" y="2636"/>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04" name="Line 108"/>
                    <p:cNvSpPr>
                      <a:spLocks noChangeShapeType="1"/>
                    </p:cNvSpPr>
                    <p:nvPr/>
                  </p:nvSpPr>
                  <p:spPr bwMode="auto">
                    <a:xfrm>
                      <a:off x="2270" y="2661"/>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362605" name="Line 109"/>
                  <p:cNvSpPr>
                    <a:spLocks noChangeShapeType="1"/>
                  </p:cNvSpPr>
                  <p:nvPr/>
                </p:nvSpPr>
                <p:spPr bwMode="auto">
                  <a:xfrm>
                    <a:off x="2350" y="2695"/>
                    <a:ext cx="0" cy="91"/>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06" name="Line 110"/>
                  <p:cNvSpPr>
                    <a:spLocks noChangeShapeType="1"/>
                  </p:cNvSpPr>
                  <p:nvPr/>
                </p:nvSpPr>
                <p:spPr bwMode="auto">
                  <a:xfrm>
                    <a:off x="2433" y="2636"/>
                    <a:ext cx="244" cy="154"/>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sp>
            <p:nvSpPr>
              <p:cNvPr id="362607" name="Rectangle 111"/>
              <p:cNvSpPr>
                <a:spLocks noChangeArrowheads="1"/>
              </p:cNvSpPr>
              <p:nvPr/>
            </p:nvSpPr>
            <p:spPr bwMode="auto">
              <a:xfrm>
                <a:off x="2169" y="2445"/>
                <a:ext cx="219" cy="70"/>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073" name="Group 112"/>
            <p:cNvGrpSpPr/>
            <p:nvPr/>
          </p:nvGrpSpPr>
          <p:grpSpPr>
            <a:xfrm>
              <a:off x="4307" y="3204"/>
              <a:ext cx="428" cy="267"/>
              <a:chOff x="3007" y="2445"/>
              <a:chExt cx="745" cy="506"/>
            </a:xfrm>
          </p:grpSpPr>
          <p:grpSp>
            <p:nvGrpSpPr>
              <p:cNvPr id="130164" name="Group 113"/>
              <p:cNvGrpSpPr/>
              <p:nvPr/>
            </p:nvGrpSpPr>
            <p:grpSpPr>
              <a:xfrm>
                <a:off x="3007" y="2520"/>
                <a:ext cx="745" cy="431"/>
                <a:chOff x="3007" y="2520"/>
                <a:chExt cx="745" cy="431"/>
              </a:xfrm>
            </p:grpSpPr>
            <p:sp>
              <p:nvSpPr>
                <p:cNvPr id="362610" name="Rectangle 114"/>
                <p:cNvSpPr>
                  <a:spLocks noChangeArrowheads="1"/>
                </p:cNvSpPr>
                <p:nvPr/>
              </p:nvSpPr>
              <p:spPr bwMode="auto">
                <a:xfrm>
                  <a:off x="3007" y="2526"/>
                  <a:ext cx="745" cy="425"/>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130167" name="Group 115"/>
                <p:cNvGrpSpPr/>
                <p:nvPr/>
              </p:nvGrpSpPr>
              <p:grpSpPr>
                <a:xfrm>
                  <a:off x="3110" y="2579"/>
                  <a:ext cx="500" cy="320"/>
                  <a:chOff x="3110" y="2579"/>
                  <a:chExt cx="500" cy="320"/>
                </a:xfrm>
              </p:grpSpPr>
              <p:grpSp>
                <p:nvGrpSpPr>
                  <p:cNvPr id="130168" name="Group 116"/>
                  <p:cNvGrpSpPr/>
                  <p:nvPr/>
                </p:nvGrpSpPr>
                <p:grpSpPr>
                  <a:xfrm>
                    <a:off x="3110" y="2793"/>
                    <a:ext cx="168" cy="106"/>
                    <a:chOff x="3110" y="2793"/>
                    <a:chExt cx="168" cy="106"/>
                  </a:xfrm>
                </p:grpSpPr>
                <p:sp>
                  <p:nvSpPr>
                    <p:cNvPr id="362613" name="Rectangle 117"/>
                    <p:cNvSpPr>
                      <a:spLocks noChangeArrowheads="1"/>
                    </p:cNvSpPr>
                    <p:nvPr/>
                  </p:nvSpPr>
                  <p:spPr bwMode="auto">
                    <a:xfrm>
                      <a:off x="3113" y="2797"/>
                      <a:ext cx="138" cy="106"/>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14" name="Line 118"/>
                    <p:cNvSpPr>
                      <a:spLocks noChangeShapeType="1"/>
                    </p:cNvSpPr>
                    <p:nvPr/>
                  </p:nvSpPr>
                  <p:spPr bwMode="auto">
                    <a:xfrm>
                      <a:off x="3110" y="2852"/>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15" name="Line 119"/>
                    <p:cNvSpPr>
                      <a:spLocks noChangeShapeType="1"/>
                    </p:cNvSpPr>
                    <p:nvPr/>
                  </p:nvSpPr>
                  <p:spPr bwMode="auto">
                    <a:xfrm>
                      <a:off x="3110" y="2875"/>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169" name="Group 120"/>
                  <p:cNvGrpSpPr/>
                  <p:nvPr/>
                </p:nvGrpSpPr>
                <p:grpSpPr>
                  <a:xfrm>
                    <a:off x="3442" y="2793"/>
                    <a:ext cx="168" cy="105"/>
                    <a:chOff x="3442" y="2793"/>
                    <a:chExt cx="168" cy="105"/>
                  </a:xfrm>
                </p:grpSpPr>
                <p:sp>
                  <p:nvSpPr>
                    <p:cNvPr id="362617" name="Rectangle 121"/>
                    <p:cNvSpPr>
                      <a:spLocks noChangeArrowheads="1"/>
                    </p:cNvSpPr>
                    <p:nvPr/>
                  </p:nvSpPr>
                  <p:spPr bwMode="auto">
                    <a:xfrm>
                      <a:off x="3446" y="2797"/>
                      <a:ext cx="160" cy="99"/>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18" name="Line 122"/>
                    <p:cNvSpPr>
                      <a:spLocks noChangeShapeType="1"/>
                    </p:cNvSpPr>
                    <p:nvPr/>
                  </p:nvSpPr>
                  <p:spPr bwMode="auto">
                    <a:xfrm>
                      <a:off x="3442" y="2851"/>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19" name="Line 123"/>
                    <p:cNvSpPr>
                      <a:spLocks noChangeShapeType="1"/>
                    </p:cNvSpPr>
                    <p:nvPr/>
                  </p:nvSpPr>
                  <p:spPr bwMode="auto">
                    <a:xfrm>
                      <a:off x="3442" y="2873"/>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170" name="Group 124"/>
                  <p:cNvGrpSpPr/>
                  <p:nvPr/>
                </p:nvGrpSpPr>
                <p:grpSpPr>
                  <a:xfrm>
                    <a:off x="3110" y="2579"/>
                    <a:ext cx="168" cy="106"/>
                    <a:chOff x="3110" y="2579"/>
                    <a:chExt cx="168" cy="106"/>
                  </a:xfrm>
                </p:grpSpPr>
                <p:sp>
                  <p:nvSpPr>
                    <p:cNvPr id="362621" name="Rectangle 125"/>
                    <p:cNvSpPr>
                      <a:spLocks noChangeArrowheads="1"/>
                    </p:cNvSpPr>
                    <p:nvPr/>
                  </p:nvSpPr>
                  <p:spPr bwMode="auto">
                    <a:xfrm>
                      <a:off x="3113" y="2581"/>
                      <a:ext cx="138" cy="106"/>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22" name="Line 126"/>
                    <p:cNvSpPr>
                      <a:spLocks noChangeShapeType="1"/>
                    </p:cNvSpPr>
                    <p:nvPr/>
                  </p:nvSpPr>
                  <p:spPr bwMode="auto">
                    <a:xfrm>
                      <a:off x="3110" y="2636"/>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23" name="Line 127"/>
                    <p:cNvSpPr>
                      <a:spLocks noChangeShapeType="1"/>
                    </p:cNvSpPr>
                    <p:nvPr/>
                  </p:nvSpPr>
                  <p:spPr bwMode="auto">
                    <a:xfrm>
                      <a:off x="3110" y="2661"/>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362624" name="Line 128"/>
                  <p:cNvSpPr>
                    <a:spLocks noChangeShapeType="1"/>
                  </p:cNvSpPr>
                  <p:nvPr/>
                </p:nvSpPr>
                <p:spPr bwMode="auto">
                  <a:xfrm>
                    <a:off x="3190" y="2695"/>
                    <a:ext cx="0" cy="91"/>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25" name="Line 129"/>
                  <p:cNvSpPr>
                    <a:spLocks noChangeShapeType="1"/>
                  </p:cNvSpPr>
                  <p:nvPr/>
                </p:nvSpPr>
                <p:spPr bwMode="auto">
                  <a:xfrm>
                    <a:off x="3273" y="2636"/>
                    <a:ext cx="244" cy="154"/>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sp>
            <p:nvSpPr>
              <p:cNvPr id="362626" name="Rectangle 130"/>
              <p:cNvSpPr>
                <a:spLocks noChangeArrowheads="1"/>
              </p:cNvSpPr>
              <p:nvPr/>
            </p:nvSpPr>
            <p:spPr bwMode="auto">
              <a:xfrm>
                <a:off x="3009" y="2445"/>
                <a:ext cx="219" cy="70"/>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362627" name="Line 131"/>
            <p:cNvSpPr>
              <a:spLocks noChangeShapeType="1"/>
            </p:cNvSpPr>
            <p:nvPr/>
          </p:nvSpPr>
          <p:spPr bwMode="auto">
            <a:xfrm>
              <a:off x="4314" y="2976"/>
              <a:ext cx="427" cy="0"/>
            </a:xfrm>
            <a:prstGeom prst="line">
              <a:avLst/>
            </a:prstGeom>
            <a:noFill/>
            <a:ln w="12700">
              <a:solidFill>
                <a:schemeClr val="tx1"/>
              </a:solidFill>
              <a:prstDash val="sysDot"/>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130075" name="Group 132"/>
            <p:cNvGrpSpPr/>
            <p:nvPr/>
          </p:nvGrpSpPr>
          <p:grpSpPr>
            <a:xfrm>
              <a:off x="3338" y="2815"/>
              <a:ext cx="428" cy="270"/>
              <a:chOff x="1321" y="1707"/>
              <a:chExt cx="745" cy="512"/>
            </a:xfrm>
          </p:grpSpPr>
          <p:grpSp>
            <p:nvGrpSpPr>
              <p:cNvPr id="130146" name="Group 133"/>
              <p:cNvGrpSpPr/>
              <p:nvPr/>
            </p:nvGrpSpPr>
            <p:grpSpPr>
              <a:xfrm>
                <a:off x="1321" y="1788"/>
                <a:ext cx="745" cy="431"/>
                <a:chOff x="1321" y="1788"/>
                <a:chExt cx="745" cy="431"/>
              </a:xfrm>
            </p:grpSpPr>
            <p:sp>
              <p:nvSpPr>
                <p:cNvPr id="362630" name="Rectangle 134"/>
                <p:cNvSpPr>
                  <a:spLocks noChangeArrowheads="1"/>
                </p:cNvSpPr>
                <p:nvPr/>
              </p:nvSpPr>
              <p:spPr bwMode="auto">
                <a:xfrm>
                  <a:off x="1321" y="1790"/>
                  <a:ext cx="745" cy="429"/>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130149" name="Group 135"/>
                <p:cNvGrpSpPr/>
                <p:nvPr/>
              </p:nvGrpSpPr>
              <p:grpSpPr>
                <a:xfrm>
                  <a:off x="1424" y="1847"/>
                  <a:ext cx="500" cy="320"/>
                  <a:chOff x="1424" y="1847"/>
                  <a:chExt cx="500" cy="320"/>
                </a:xfrm>
              </p:grpSpPr>
              <p:grpSp>
                <p:nvGrpSpPr>
                  <p:cNvPr id="130150" name="Group 136"/>
                  <p:cNvGrpSpPr/>
                  <p:nvPr/>
                </p:nvGrpSpPr>
                <p:grpSpPr>
                  <a:xfrm>
                    <a:off x="1424" y="2061"/>
                    <a:ext cx="168" cy="106"/>
                    <a:chOff x="1424" y="2061"/>
                    <a:chExt cx="168" cy="106"/>
                  </a:xfrm>
                </p:grpSpPr>
                <p:sp>
                  <p:nvSpPr>
                    <p:cNvPr id="362633" name="Rectangle 137"/>
                    <p:cNvSpPr>
                      <a:spLocks noChangeArrowheads="1"/>
                    </p:cNvSpPr>
                    <p:nvPr/>
                  </p:nvSpPr>
                  <p:spPr bwMode="auto">
                    <a:xfrm>
                      <a:off x="1427" y="2065"/>
                      <a:ext cx="138" cy="106"/>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34" name="Line 138"/>
                    <p:cNvSpPr>
                      <a:spLocks noChangeShapeType="1"/>
                    </p:cNvSpPr>
                    <p:nvPr/>
                  </p:nvSpPr>
                  <p:spPr bwMode="auto">
                    <a:xfrm>
                      <a:off x="1424" y="2120"/>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35" name="Line 139"/>
                    <p:cNvSpPr>
                      <a:spLocks noChangeShapeType="1"/>
                    </p:cNvSpPr>
                    <p:nvPr/>
                  </p:nvSpPr>
                  <p:spPr bwMode="auto">
                    <a:xfrm>
                      <a:off x="1424" y="2143"/>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151" name="Group 140"/>
                  <p:cNvGrpSpPr/>
                  <p:nvPr/>
                </p:nvGrpSpPr>
                <p:grpSpPr>
                  <a:xfrm>
                    <a:off x="1756" y="2061"/>
                    <a:ext cx="168" cy="105"/>
                    <a:chOff x="1756" y="2061"/>
                    <a:chExt cx="168" cy="105"/>
                  </a:xfrm>
                </p:grpSpPr>
                <p:sp>
                  <p:nvSpPr>
                    <p:cNvPr id="362637" name="Rectangle 141"/>
                    <p:cNvSpPr>
                      <a:spLocks noChangeArrowheads="1"/>
                    </p:cNvSpPr>
                    <p:nvPr/>
                  </p:nvSpPr>
                  <p:spPr bwMode="auto">
                    <a:xfrm>
                      <a:off x="1760" y="2065"/>
                      <a:ext cx="160" cy="101"/>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38" name="Line 142"/>
                    <p:cNvSpPr>
                      <a:spLocks noChangeShapeType="1"/>
                    </p:cNvSpPr>
                    <p:nvPr/>
                  </p:nvSpPr>
                  <p:spPr bwMode="auto">
                    <a:xfrm>
                      <a:off x="1756" y="2118"/>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39" name="Line 143"/>
                    <p:cNvSpPr>
                      <a:spLocks noChangeShapeType="1"/>
                    </p:cNvSpPr>
                    <p:nvPr/>
                  </p:nvSpPr>
                  <p:spPr bwMode="auto">
                    <a:xfrm>
                      <a:off x="1756" y="2141"/>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152" name="Group 144"/>
                  <p:cNvGrpSpPr/>
                  <p:nvPr/>
                </p:nvGrpSpPr>
                <p:grpSpPr>
                  <a:xfrm>
                    <a:off x="1424" y="1847"/>
                    <a:ext cx="168" cy="106"/>
                    <a:chOff x="1424" y="1847"/>
                    <a:chExt cx="168" cy="106"/>
                  </a:xfrm>
                </p:grpSpPr>
                <p:sp>
                  <p:nvSpPr>
                    <p:cNvPr id="362641" name="Rectangle 145"/>
                    <p:cNvSpPr>
                      <a:spLocks noChangeArrowheads="1"/>
                    </p:cNvSpPr>
                    <p:nvPr/>
                  </p:nvSpPr>
                  <p:spPr bwMode="auto">
                    <a:xfrm>
                      <a:off x="1427" y="1847"/>
                      <a:ext cx="138" cy="106"/>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42" name="Line 146"/>
                    <p:cNvSpPr>
                      <a:spLocks noChangeShapeType="1"/>
                    </p:cNvSpPr>
                    <p:nvPr/>
                  </p:nvSpPr>
                  <p:spPr bwMode="auto">
                    <a:xfrm>
                      <a:off x="1424" y="1904"/>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43" name="Line 147"/>
                    <p:cNvSpPr>
                      <a:spLocks noChangeShapeType="1"/>
                    </p:cNvSpPr>
                    <p:nvPr/>
                  </p:nvSpPr>
                  <p:spPr bwMode="auto">
                    <a:xfrm>
                      <a:off x="1424" y="1929"/>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362644" name="Line 148"/>
                  <p:cNvSpPr>
                    <a:spLocks noChangeShapeType="1"/>
                  </p:cNvSpPr>
                  <p:nvPr/>
                </p:nvSpPr>
                <p:spPr bwMode="auto">
                  <a:xfrm>
                    <a:off x="1504" y="1963"/>
                    <a:ext cx="0" cy="91"/>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45" name="Line 149"/>
                  <p:cNvSpPr>
                    <a:spLocks noChangeShapeType="1"/>
                  </p:cNvSpPr>
                  <p:nvPr/>
                </p:nvSpPr>
                <p:spPr bwMode="auto">
                  <a:xfrm>
                    <a:off x="1587" y="1900"/>
                    <a:ext cx="244" cy="155"/>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sp>
            <p:nvSpPr>
              <p:cNvPr id="362646" name="Rectangle 150"/>
              <p:cNvSpPr>
                <a:spLocks noChangeArrowheads="1"/>
              </p:cNvSpPr>
              <p:nvPr/>
            </p:nvSpPr>
            <p:spPr bwMode="auto">
              <a:xfrm>
                <a:off x="1323" y="1707"/>
                <a:ext cx="219" cy="70"/>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076" name="Group 151"/>
            <p:cNvGrpSpPr/>
            <p:nvPr/>
          </p:nvGrpSpPr>
          <p:grpSpPr>
            <a:xfrm>
              <a:off x="3824" y="2815"/>
              <a:ext cx="428" cy="270"/>
              <a:chOff x="2167" y="1707"/>
              <a:chExt cx="745" cy="512"/>
            </a:xfrm>
          </p:grpSpPr>
          <p:grpSp>
            <p:nvGrpSpPr>
              <p:cNvPr id="130128" name="Group 152"/>
              <p:cNvGrpSpPr/>
              <p:nvPr/>
            </p:nvGrpSpPr>
            <p:grpSpPr>
              <a:xfrm>
                <a:off x="2167" y="1788"/>
                <a:ext cx="745" cy="431"/>
                <a:chOff x="2167" y="1788"/>
                <a:chExt cx="745" cy="431"/>
              </a:xfrm>
            </p:grpSpPr>
            <p:sp>
              <p:nvSpPr>
                <p:cNvPr id="362649" name="Rectangle 153"/>
                <p:cNvSpPr>
                  <a:spLocks noChangeArrowheads="1"/>
                </p:cNvSpPr>
                <p:nvPr/>
              </p:nvSpPr>
              <p:spPr bwMode="auto">
                <a:xfrm>
                  <a:off x="2167" y="1790"/>
                  <a:ext cx="745" cy="429"/>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130131" name="Group 154"/>
                <p:cNvGrpSpPr/>
                <p:nvPr/>
              </p:nvGrpSpPr>
              <p:grpSpPr>
                <a:xfrm>
                  <a:off x="2270" y="1847"/>
                  <a:ext cx="500" cy="320"/>
                  <a:chOff x="2270" y="1847"/>
                  <a:chExt cx="500" cy="320"/>
                </a:xfrm>
              </p:grpSpPr>
              <p:grpSp>
                <p:nvGrpSpPr>
                  <p:cNvPr id="130132" name="Group 155"/>
                  <p:cNvGrpSpPr/>
                  <p:nvPr/>
                </p:nvGrpSpPr>
                <p:grpSpPr>
                  <a:xfrm>
                    <a:off x="2270" y="2061"/>
                    <a:ext cx="168" cy="106"/>
                    <a:chOff x="2270" y="2061"/>
                    <a:chExt cx="168" cy="106"/>
                  </a:xfrm>
                </p:grpSpPr>
                <p:sp>
                  <p:nvSpPr>
                    <p:cNvPr id="362652" name="Rectangle 156"/>
                    <p:cNvSpPr>
                      <a:spLocks noChangeArrowheads="1"/>
                    </p:cNvSpPr>
                    <p:nvPr/>
                  </p:nvSpPr>
                  <p:spPr bwMode="auto">
                    <a:xfrm>
                      <a:off x="2273" y="2065"/>
                      <a:ext cx="138" cy="106"/>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53" name="Line 157"/>
                    <p:cNvSpPr>
                      <a:spLocks noChangeShapeType="1"/>
                    </p:cNvSpPr>
                    <p:nvPr/>
                  </p:nvSpPr>
                  <p:spPr bwMode="auto">
                    <a:xfrm>
                      <a:off x="2270" y="2120"/>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54" name="Line 158"/>
                    <p:cNvSpPr>
                      <a:spLocks noChangeShapeType="1"/>
                    </p:cNvSpPr>
                    <p:nvPr/>
                  </p:nvSpPr>
                  <p:spPr bwMode="auto">
                    <a:xfrm>
                      <a:off x="2270" y="2143"/>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133" name="Group 159"/>
                  <p:cNvGrpSpPr/>
                  <p:nvPr/>
                </p:nvGrpSpPr>
                <p:grpSpPr>
                  <a:xfrm>
                    <a:off x="2602" y="2061"/>
                    <a:ext cx="168" cy="105"/>
                    <a:chOff x="2602" y="2061"/>
                    <a:chExt cx="168" cy="105"/>
                  </a:xfrm>
                </p:grpSpPr>
                <p:sp>
                  <p:nvSpPr>
                    <p:cNvPr id="362656" name="Rectangle 160"/>
                    <p:cNvSpPr>
                      <a:spLocks noChangeArrowheads="1"/>
                    </p:cNvSpPr>
                    <p:nvPr/>
                  </p:nvSpPr>
                  <p:spPr bwMode="auto">
                    <a:xfrm>
                      <a:off x="2606" y="2065"/>
                      <a:ext cx="160" cy="101"/>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57" name="Line 161"/>
                    <p:cNvSpPr>
                      <a:spLocks noChangeShapeType="1"/>
                    </p:cNvSpPr>
                    <p:nvPr/>
                  </p:nvSpPr>
                  <p:spPr bwMode="auto">
                    <a:xfrm>
                      <a:off x="2602" y="2118"/>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58" name="Line 162"/>
                    <p:cNvSpPr>
                      <a:spLocks noChangeShapeType="1"/>
                    </p:cNvSpPr>
                    <p:nvPr/>
                  </p:nvSpPr>
                  <p:spPr bwMode="auto">
                    <a:xfrm>
                      <a:off x="2602" y="2141"/>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134" name="Group 163"/>
                  <p:cNvGrpSpPr/>
                  <p:nvPr/>
                </p:nvGrpSpPr>
                <p:grpSpPr>
                  <a:xfrm>
                    <a:off x="2270" y="1847"/>
                    <a:ext cx="168" cy="106"/>
                    <a:chOff x="2270" y="1847"/>
                    <a:chExt cx="168" cy="106"/>
                  </a:xfrm>
                </p:grpSpPr>
                <p:sp>
                  <p:nvSpPr>
                    <p:cNvPr id="362660" name="Rectangle 164"/>
                    <p:cNvSpPr>
                      <a:spLocks noChangeArrowheads="1"/>
                    </p:cNvSpPr>
                    <p:nvPr/>
                  </p:nvSpPr>
                  <p:spPr bwMode="auto">
                    <a:xfrm>
                      <a:off x="2273" y="1847"/>
                      <a:ext cx="138" cy="106"/>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61" name="Line 165"/>
                    <p:cNvSpPr>
                      <a:spLocks noChangeShapeType="1"/>
                    </p:cNvSpPr>
                    <p:nvPr/>
                  </p:nvSpPr>
                  <p:spPr bwMode="auto">
                    <a:xfrm>
                      <a:off x="2270" y="1904"/>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62" name="Line 166"/>
                    <p:cNvSpPr>
                      <a:spLocks noChangeShapeType="1"/>
                    </p:cNvSpPr>
                    <p:nvPr/>
                  </p:nvSpPr>
                  <p:spPr bwMode="auto">
                    <a:xfrm>
                      <a:off x="2270" y="1929"/>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362663" name="Line 167"/>
                  <p:cNvSpPr>
                    <a:spLocks noChangeShapeType="1"/>
                  </p:cNvSpPr>
                  <p:nvPr/>
                </p:nvSpPr>
                <p:spPr bwMode="auto">
                  <a:xfrm>
                    <a:off x="2350" y="1963"/>
                    <a:ext cx="0" cy="91"/>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64" name="Line 168"/>
                  <p:cNvSpPr>
                    <a:spLocks noChangeShapeType="1"/>
                  </p:cNvSpPr>
                  <p:nvPr/>
                </p:nvSpPr>
                <p:spPr bwMode="auto">
                  <a:xfrm>
                    <a:off x="2433" y="1900"/>
                    <a:ext cx="244" cy="155"/>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sp>
            <p:nvSpPr>
              <p:cNvPr id="362665" name="Rectangle 169"/>
              <p:cNvSpPr>
                <a:spLocks noChangeArrowheads="1"/>
              </p:cNvSpPr>
              <p:nvPr/>
            </p:nvSpPr>
            <p:spPr bwMode="auto">
              <a:xfrm>
                <a:off x="2169" y="1707"/>
                <a:ext cx="219" cy="70"/>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077" name="Group 170"/>
            <p:cNvGrpSpPr/>
            <p:nvPr/>
          </p:nvGrpSpPr>
          <p:grpSpPr>
            <a:xfrm>
              <a:off x="4307" y="2815"/>
              <a:ext cx="428" cy="270"/>
              <a:chOff x="3007" y="1707"/>
              <a:chExt cx="745" cy="512"/>
            </a:xfrm>
          </p:grpSpPr>
          <p:grpSp>
            <p:nvGrpSpPr>
              <p:cNvPr id="130110" name="Group 171"/>
              <p:cNvGrpSpPr/>
              <p:nvPr/>
            </p:nvGrpSpPr>
            <p:grpSpPr>
              <a:xfrm>
                <a:off x="3007" y="1788"/>
                <a:ext cx="745" cy="431"/>
                <a:chOff x="3007" y="1788"/>
                <a:chExt cx="745" cy="431"/>
              </a:xfrm>
            </p:grpSpPr>
            <p:sp>
              <p:nvSpPr>
                <p:cNvPr id="362668" name="Rectangle 172"/>
                <p:cNvSpPr>
                  <a:spLocks noChangeArrowheads="1"/>
                </p:cNvSpPr>
                <p:nvPr/>
              </p:nvSpPr>
              <p:spPr bwMode="auto">
                <a:xfrm>
                  <a:off x="3007" y="1790"/>
                  <a:ext cx="745" cy="429"/>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130113" name="Group 173"/>
                <p:cNvGrpSpPr/>
                <p:nvPr/>
              </p:nvGrpSpPr>
              <p:grpSpPr>
                <a:xfrm>
                  <a:off x="3110" y="1847"/>
                  <a:ext cx="500" cy="320"/>
                  <a:chOff x="3110" y="1847"/>
                  <a:chExt cx="500" cy="320"/>
                </a:xfrm>
              </p:grpSpPr>
              <p:grpSp>
                <p:nvGrpSpPr>
                  <p:cNvPr id="130114" name="Group 174"/>
                  <p:cNvGrpSpPr/>
                  <p:nvPr/>
                </p:nvGrpSpPr>
                <p:grpSpPr>
                  <a:xfrm>
                    <a:off x="3110" y="2061"/>
                    <a:ext cx="168" cy="106"/>
                    <a:chOff x="3110" y="2061"/>
                    <a:chExt cx="168" cy="106"/>
                  </a:xfrm>
                </p:grpSpPr>
                <p:sp>
                  <p:nvSpPr>
                    <p:cNvPr id="362671" name="Rectangle 175"/>
                    <p:cNvSpPr>
                      <a:spLocks noChangeArrowheads="1"/>
                    </p:cNvSpPr>
                    <p:nvPr/>
                  </p:nvSpPr>
                  <p:spPr bwMode="auto">
                    <a:xfrm>
                      <a:off x="3113" y="2065"/>
                      <a:ext cx="138" cy="106"/>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72" name="Line 176"/>
                    <p:cNvSpPr>
                      <a:spLocks noChangeShapeType="1"/>
                    </p:cNvSpPr>
                    <p:nvPr/>
                  </p:nvSpPr>
                  <p:spPr bwMode="auto">
                    <a:xfrm>
                      <a:off x="3110" y="2120"/>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73" name="Line 177"/>
                    <p:cNvSpPr>
                      <a:spLocks noChangeShapeType="1"/>
                    </p:cNvSpPr>
                    <p:nvPr/>
                  </p:nvSpPr>
                  <p:spPr bwMode="auto">
                    <a:xfrm>
                      <a:off x="3110" y="2143"/>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115" name="Group 178"/>
                  <p:cNvGrpSpPr/>
                  <p:nvPr/>
                </p:nvGrpSpPr>
                <p:grpSpPr>
                  <a:xfrm>
                    <a:off x="3442" y="2061"/>
                    <a:ext cx="168" cy="105"/>
                    <a:chOff x="3442" y="2061"/>
                    <a:chExt cx="168" cy="105"/>
                  </a:xfrm>
                </p:grpSpPr>
                <p:sp>
                  <p:nvSpPr>
                    <p:cNvPr id="362675" name="Rectangle 179"/>
                    <p:cNvSpPr>
                      <a:spLocks noChangeArrowheads="1"/>
                    </p:cNvSpPr>
                    <p:nvPr/>
                  </p:nvSpPr>
                  <p:spPr bwMode="auto">
                    <a:xfrm>
                      <a:off x="3446" y="2065"/>
                      <a:ext cx="160" cy="101"/>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76" name="Line 180"/>
                    <p:cNvSpPr>
                      <a:spLocks noChangeShapeType="1"/>
                    </p:cNvSpPr>
                    <p:nvPr/>
                  </p:nvSpPr>
                  <p:spPr bwMode="auto">
                    <a:xfrm>
                      <a:off x="3442" y="2118"/>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77" name="Line 181"/>
                    <p:cNvSpPr>
                      <a:spLocks noChangeShapeType="1"/>
                    </p:cNvSpPr>
                    <p:nvPr/>
                  </p:nvSpPr>
                  <p:spPr bwMode="auto">
                    <a:xfrm>
                      <a:off x="3442" y="2141"/>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116" name="Group 182"/>
                  <p:cNvGrpSpPr/>
                  <p:nvPr/>
                </p:nvGrpSpPr>
                <p:grpSpPr>
                  <a:xfrm>
                    <a:off x="3110" y="1847"/>
                    <a:ext cx="168" cy="106"/>
                    <a:chOff x="3110" y="1847"/>
                    <a:chExt cx="168" cy="106"/>
                  </a:xfrm>
                </p:grpSpPr>
                <p:sp>
                  <p:nvSpPr>
                    <p:cNvPr id="362679" name="Rectangle 183"/>
                    <p:cNvSpPr>
                      <a:spLocks noChangeArrowheads="1"/>
                    </p:cNvSpPr>
                    <p:nvPr/>
                  </p:nvSpPr>
                  <p:spPr bwMode="auto">
                    <a:xfrm>
                      <a:off x="3113" y="1847"/>
                      <a:ext cx="138" cy="106"/>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80" name="Line 184"/>
                    <p:cNvSpPr>
                      <a:spLocks noChangeShapeType="1"/>
                    </p:cNvSpPr>
                    <p:nvPr/>
                  </p:nvSpPr>
                  <p:spPr bwMode="auto">
                    <a:xfrm>
                      <a:off x="3110" y="1904"/>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81" name="Line 185"/>
                    <p:cNvSpPr>
                      <a:spLocks noChangeShapeType="1"/>
                    </p:cNvSpPr>
                    <p:nvPr/>
                  </p:nvSpPr>
                  <p:spPr bwMode="auto">
                    <a:xfrm>
                      <a:off x="3110" y="1929"/>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362682" name="Line 186"/>
                  <p:cNvSpPr>
                    <a:spLocks noChangeShapeType="1"/>
                  </p:cNvSpPr>
                  <p:nvPr/>
                </p:nvSpPr>
                <p:spPr bwMode="auto">
                  <a:xfrm>
                    <a:off x="3190" y="1963"/>
                    <a:ext cx="0" cy="91"/>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83" name="Line 187"/>
                  <p:cNvSpPr>
                    <a:spLocks noChangeShapeType="1"/>
                  </p:cNvSpPr>
                  <p:nvPr/>
                </p:nvSpPr>
                <p:spPr bwMode="auto">
                  <a:xfrm>
                    <a:off x="3273" y="1900"/>
                    <a:ext cx="244" cy="155"/>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sp>
            <p:nvSpPr>
              <p:cNvPr id="362684" name="Rectangle 188"/>
              <p:cNvSpPr>
                <a:spLocks noChangeArrowheads="1"/>
              </p:cNvSpPr>
              <p:nvPr/>
            </p:nvSpPr>
            <p:spPr bwMode="auto">
              <a:xfrm>
                <a:off x="3009" y="1707"/>
                <a:ext cx="219" cy="70"/>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078" name="Group 189"/>
            <p:cNvGrpSpPr/>
            <p:nvPr/>
          </p:nvGrpSpPr>
          <p:grpSpPr>
            <a:xfrm>
              <a:off x="3338" y="2419"/>
              <a:ext cx="428" cy="271"/>
              <a:chOff x="1321" y="957"/>
              <a:chExt cx="745" cy="512"/>
            </a:xfrm>
          </p:grpSpPr>
          <p:grpSp>
            <p:nvGrpSpPr>
              <p:cNvPr id="130092" name="Group 190"/>
              <p:cNvGrpSpPr/>
              <p:nvPr/>
            </p:nvGrpSpPr>
            <p:grpSpPr>
              <a:xfrm>
                <a:off x="1321" y="1038"/>
                <a:ext cx="745" cy="431"/>
                <a:chOff x="1321" y="1038"/>
                <a:chExt cx="745" cy="431"/>
              </a:xfrm>
            </p:grpSpPr>
            <p:sp>
              <p:nvSpPr>
                <p:cNvPr id="362687" name="Rectangle 191"/>
                <p:cNvSpPr>
                  <a:spLocks noChangeArrowheads="1"/>
                </p:cNvSpPr>
                <p:nvPr/>
              </p:nvSpPr>
              <p:spPr bwMode="auto">
                <a:xfrm>
                  <a:off x="1321" y="1038"/>
                  <a:ext cx="745" cy="431"/>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130095" name="Group 192"/>
                <p:cNvGrpSpPr/>
                <p:nvPr/>
              </p:nvGrpSpPr>
              <p:grpSpPr>
                <a:xfrm>
                  <a:off x="1424" y="1097"/>
                  <a:ext cx="500" cy="320"/>
                  <a:chOff x="1424" y="1097"/>
                  <a:chExt cx="500" cy="320"/>
                </a:xfrm>
              </p:grpSpPr>
              <p:grpSp>
                <p:nvGrpSpPr>
                  <p:cNvPr id="130096" name="Group 193"/>
                  <p:cNvGrpSpPr/>
                  <p:nvPr/>
                </p:nvGrpSpPr>
                <p:grpSpPr>
                  <a:xfrm>
                    <a:off x="1424" y="1311"/>
                    <a:ext cx="168" cy="106"/>
                    <a:chOff x="1424" y="1311"/>
                    <a:chExt cx="168" cy="106"/>
                  </a:xfrm>
                </p:grpSpPr>
                <p:sp>
                  <p:nvSpPr>
                    <p:cNvPr id="362690" name="Rectangle 194"/>
                    <p:cNvSpPr>
                      <a:spLocks noChangeArrowheads="1"/>
                    </p:cNvSpPr>
                    <p:nvPr/>
                  </p:nvSpPr>
                  <p:spPr bwMode="auto">
                    <a:xfrm>
                      <a:off x="1427" y="1307"/>
                      <a:ext cx="138" cy="106"/>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91" name="Line 195"/>
                    <p:cNvSpPr>
                      <a:spLocks noChangeShapeType="1"/>
                    </p:cNvSpPr>
                    <p:nvPr/>
                  </p:nvSpPr>
                  <p:spPr bwMode="auto">
                    <a:xfrm>
                      <a:off x="1424" y="1369"/>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92" name="Line 196"/>
                    <p:cNvSpPr>
                      <a:spLocks noChangeShapeType="1"/>
                    </p:cNvSpPr>
                    <p:nvPr/>
                  </p:nvSpPr>
                  <p:spPr bwMode="auto">
                    <a:xfrm>
                      <a:off x="1424" y="1392"/>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097" name="Group 197"/>
                  <p:cNvGrpSpPr/>
                  <p:nvPr/>
                </p:nvGrpSpPr>
                <p:grpSpPr>
                  <a:xfrm>
                    <a:off x="1756" y="1311"/>
                    <a:ext cx="168" cy="105"/>
                    <a:chOff x="1756" y="1311"/>
                    <a:chExt cx="168" cy="105"/>
                  </a:xfrm>
                </p:grpSpPr>
                <p:sp>
                  <p:nvSpPr>
                    <p:cNvPr id="362694" name="Rectangle 198"/>
                    <p:cNvSpPr>
                      <a:spLocks noChangeArrowheads="1"/>
                    </p:cNvSpPr>
                    <p:nvPr/>
                  </p:nvSpPr>
                  <p:spPr bwMode="auto">
                    <a:xfrm>
                      <a:off x="1760" y="1307"/>
                      <a:ext cx="160" cy="93"/>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95" name="Line 199"/>
                    <p:cNvSpPr>
                      <a:spLocks noChangeShapeType="1"/>
                    </p:cNvSpPr>
                    <p:nvPr/>
                  </p:nvSpPr>
                  <p:spPr bwMode="auto">
                    <a:xfrm>
                      <a:off x="1756" y="1358"/>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96" name="Line 200"/>
                    <p:cNvSpPr>
                      <a:spLocks noChangeShapeType="1"/>
                    </p:cNvSpPr>
                    <p:nvPr/>
                  </p:nvSpPr>
                  <p:spPr bwMode="auto">
                    <a:xfrm>
                      <a:off x="1756" y="1375"/>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0098" name="Group 201"/>
                  <p:cNvGrpSpPr/>
                  <p:nvPr/>
                </p:nvGrpSpPr>
                <p:grpSpPr>
                  <a:xfrm>
                    <a:off x="1424" y="1097"/>
                    <a:ext cx="168" cy="106"/>
                    <a:chOff x="1424" y="1097"/>
                    <a:chExt cx="168" cy="106"/>
                  </a:xfrm>
                </p:grpSpPr>
                <p:sp>
                  <p:nvSpPr>
                    <p:cNvPr id="362698" name="Rectangle 202"/>
                    <p:cNvSpPr>
                      <a:spLocks noChangeArrowheads="1"/>
                    </p:cNvSpPr>
                    <p:nvPr/>
                  </p:nvSpPr>
                  <p:spPr bwMode="auto">
                    <a:xfrm>
                      <a:off x="1427" y="1097"/>
                      <a:ext cx="138" cy="106"/>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699" name="Line 203"/>
                    <p:cNvSpPr>
                      <a:spLocks noChangeShapeType="1"/>
                    </p:cNvSpPr>
                    <p:nvPr/>
                  </p:nvSpPr>
                  <p:spPr bwMode="auto">
                    <a:xfrm>
                      <a:off x="1424" y="1153"/>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700" name="Line 204"/>
                    <p:cNvSpPr>
                      <a:spLocks noChangeShapeType="1"/>
                    </p:cNvSpPr>
                    <p:nvPr/>
                  </p:nvSpPr>
                  <p:spPr bwMode="auto">
                    <a:xfrm>
                      <a:off x="1424" y="1178"/>
                      <a:ext cx="164"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362701" name="Line 205"/>
                  <p:cNvSpPr>
                    <a:spLocks noChangeShapeType="1"/>
                  </p:cNvSpPr>
                  <p:nvPr/>
                </p:nvSpPr>
                <p:spPr bwMode="auto">
                  <a:xfrm>
                    <a:off x="1504" y="1212"/>
                    <a:ext cx="0" cy="91"/>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702" name="Line 206"/>
                  <p:cNvSpPr>
                    <a:spLocks noChangeShapeType="1"/>
                  </p:cNvSpPr>
                  <p:nvPr/>
                </p:nvSpPr>
                <p:spPr bwMode="auto">
                  <a:xfrm>
                    <a:off x="1587" y="1150"/>
                    <a:ext cx="244" cy="155"/>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sp>
            <p:nvSpPr>
              <p:cNvPr id="362703" name="Rectangle 207"/>
              <p:cNvSpPr>
                <a:spLocks noChangeArrowheads="1"/>
              </p:cNvSpPr>
              <p:nvPr/>
            </p:nvSpPr>
            <p:spPr bwMode="auto">
              <a:xfrm>
                <a:off x="1323" y="957"/>
                <a:ext cx="219" cy="70"/>
              </a:xfrm>
              <a:prstGeom prst="rect">
                <a:avLst/>
              </a:prstGeom>
              <a:no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362704" name="Line 208"/>
            <p:cNvSpPr>
              <a:spLocks noChangeShapeType="1"/>
            </p:cNvSpPr>
            <p:nvPr/>
          </p:nvSpPr>
          <p:spPr bwMode="auto">
            <a:xfrm>
              <a:off x="4314" y="3736"/>
              <a:ext cx="427" cy="0"/>
            </a:xfrm>
            <a:prstGeom prst="line">
              <a:avLst/>
            </a:prstGeom>
            <a:noFill/>
            <a:ln w="12700">
              <a:solidFill>
                <a:schemeClr val="tx1"/>
              </a:solidFill>
              <a:prstDash val="sysDot"/>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705" name="Line 209"/>
            <p:cNvSpPr>
              <a:spLocks noChangeShapeType="1"/>
            </p:cNvSpPr>
            <p:nvPr/>
          </p:nvSpPr>
          <p:spPr bwMode="auto">
            <a:xfrm>
              <a:off x="3341" y="2577"/>
              <a:ext cx="428" cy="0"/>
            </a:xfrm>
            <a:prstGeom prst="line">
              <a:avLst/>
            </a:prstGeom>
            <a:noFill/>
            <a:ln w="12700">
              <a:solidFill>
                <a:schemeClr val="tx1"/>
              </a:solidFill>
              <a:prstDash val="sysDot"/>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706" name="Line 210"/>
            <p:cNvSpPr>
              <a:spLocks noChangeShapeType="1"/>
            </p:cNvSpPr>
            <p:nvPr/>
          </p:nvSpPr>
          <p:spPr bwMode="auto">
            <a:xfrm>
              <a:off x="3341" y="2976"/>
              <a:ext cx="428" cy="0"/>
            </a:xfrm>
            <a:prstGeom prst="line">
              <a:avLst/>
            </a:prstGeom>
            <a:noFill/>
            <a:ln w="12700">
              <a:solidFill>
                <a:schemeClr val="tx1"/>
              </a:solidFill>
              <a:prstDash val="sysDot"/>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707" name="Line 211"/>
            <p:cNvSpPr>
              <a:spLocks noChangeShapeType="1"/>
            </p:cNvSpPr>
            <p:nvPr/>
          </p:nvSpPr>
          <p:spPr bwMode="auto">
            <a:xfrm>
              <a:off x="3831" y="2976"/>
              <a:ext cx="428" cy="0"/>
            </a:xfrm>
            <a:prstGeom prst="line">
              <a:avLst/>
            </a:prstGeom>
            <a:noFill/>
            <a:ln w="12700">
              <a:solidFill>
                <a:schemeClr val="tx1"/>
              </a:solidFill>
              <a:prstDash val="sysDot"/>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708" name="Line 212"/>
            <p:cNvSpPr>
              <a:spLocks noChangeShapeType="1"/>
            </p:cNvSpPr>
            <p:nvPr/>
          </p:nvSpPr>
          <p:spPr bwMode="auto">
            <a:xfrm>
              <a:off x="4307" y="3362"/>
              <a:ext cx="428" cy="0"/>
            </a:xfrm>
            <a:prstGeom prst="line">
              <a:avLst/>
            </a:prstGeom>
            <a:noFill/>
            <a:ln w="12700">
              <a:solidFill>
                <a:schemeClr val="tx1"/>
              </a:solidFill>
              <a:prstDash val="sysDot"/>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709" name="Line 213"/>
            <p:cNvSpPr>
              <a:spLocks noChangeShapeType="1"/>
            </p:cNvSpPr>
            <p:nvPr/>
          </p:nvSpPr>
          <p:spPr bwMode="auto">
            <a:xfrm>
              <a:off x="3341" y="3362"/>
              <a:ext cx="428" cy="0"/>
            </a:xfrm>
            <a:prstGeom prst="line">
              <a:avLst/>
            </a:prstGeom>
            <a:noFill/>
            <a:ln w="12700">
              <a:solidFill>
                <a:schemeClr val="tx1"/>
              </a:solidFill>
              <a:prstDash val="sysDot"/>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710" name="Line 214"/>
            <p:cNvSpPr>
              <a:spLocks noChangeShapeType="1"/>
            </p:cNvSpPr>
            <p:nvPr/>
          </p:nvSpPr>
          <p:spPr bwMode="auto">
            <a:xfrm>
              <a:off x="3824" y="3362"/>
              <a:ext cx="428" cy="0"/>
            </a:xfrm>
            <a:prstGeom prst="line">
              <a:avLst/>
            </a:prstGeom>
            <a:noFill/>
            <a:ln w="12700">
              <a:solidFill>
                <a:schemeClr val="tx1"/>
              </a:solidFill>
              <a:prstDash val="sysDot"/>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711" name="Line 215"/>
            <p:cNvSpPr>
              <a:spLocks noChangeShapeType="1"/>
            </p:cNvSpPr>
            <p:nvPr/>
          </p:nvSpPr>
          <p:spPr bwMode="auto">
            <a:xfrm>
              <a:off x="3824" y="3736"/>
              <a:ext cx="428" cy="0"/>
            </a:xfrm>
            <a:prstGeom prst="line">
              <a:avLst/>
            </a:prstGeom>
            <a:noFill/>
            <a:ln w="12700">
              <a:solidFill>
                <a:schemeClr val="tx1"/>
              </a:solidFill>
              <a:prstDash val="sysDot"/>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712" name="Line 216"/>
            <p:cNvSpPr>
              <a:spLocks noChangeShapeType="1"/>
            </p:cNvSpPr>
            <p:nvPr/>
          </p:nvSpPr>
          <p:spPr bwMode="auto">
            <a:xfrm>
              <a:off x="3348" y="3736"/>
              <a:ext cx="429" cy="0"/>
            </a:xfrm>
            <a:prstGeom prst="line">
              <a:avLst/>
            </a:prstGeom>
            <a:noFill/>
            <a:ln w="12700">
              <a:solidFill>
                <a:schemeClr val="tx1"/>
              </a:solidFill>
              <a:prstDash val="sysDot"/>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2713" name="Rectangle 217"/>
            <p:cNvSpPr>
              <a:spLocks noChangeArrowheads="1"/>
            </p:cNvSpPr>
            <p:nvPr/>
          </p:nvSpPr>
          <p:spPr bwMode="auto">
            <a:xfrm>
              <a:off x="4986" y="3585"/>
              <a:ext cx="570" cy="326"/>
            </a:xfrm>
            <a:prstGeom prst="rect">
              <a:avLst/>
            </a:prstGeom>
            <a:noFill/>
            <a:ln w="9525">
              <a:noFill/>
              <a:miter lim="800000"/>
            </a:ln>
            <a:effectLst/>
          </p:spPr>
          <p:txBody>
            <a:bodyPr wrap="none" lIns="79375" tIns="38100" rIns="79375" bIns="38100">
              <a:spAutoFit/>
            </a:bodyPr>
            <a:lstStyle/>
            <a:p>
              <a:pPr marL="0" marR="0" lvl="0" indent="0" algn="l" defTabSz="530225" rtl="0" eaLnBrk="0" fontAlgn="base" latinLnBrk="0" hangingPunct="0">
                <a:lnSpc>
                  <a:spcPct val="9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System-</a:t>
              </a:r>
              <a:endParaRPr kumimoji="0" lang="en-US" altLang="zh-CN" sz="16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530225" rtl="0" eaLnBrk="0" fontAlgn="base" latinLnBrk="0" hangingPunct="0">
                <a:lnSpc>
                  <a:spcPct val="9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software</a:t>
              </a:r>
              <a:endParaRPr kumimoji="0" lang="en-US" altLang="zh-CN" sz="16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62714" name="Rectangle 218"/>
            <p:cNvSpPr>
              <a:spLocks noChangeArrowheads="1"/>
            </p:cNvSpPr>
            <p:nvPr/>
          </p:nvSpPr>
          <p:spPr bwMode="auto">
            <a:xfrm>
              <a:off x="4813" y="3254"/>
              <a:ext cx="762" cy="187"/>
            </a:xfrm>
            <a:prstGeom prst="rect">
              <a:avLst/>
            </a:prstGeom>
            <a:noFill/>
            <a:ln w="9525">
              <a:noFill/>
              <a:miter lim="800000"/>
            </a:ln>
            <a:effectLst/>
          </p:spPr>
          <p:txBody>
            <a:bodyPr wrap="none" lIns="79375" tIns="38100" rIns="79375" bIns="38100">
              <a:spAutoFit/>
            </a:bodyPr>
            <a:lstStyle/>
            <a:p>
              <a:pPr marL="0" marR="0" lvl="0" indent="0" algn="r" defTabSz="530225" rtl="0" eaLnBrk="0" fontAlgn="base" latinLnBrk="0" hangingPunct="0">
                <a:lnSpc>
                  <a:spcPct val="9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Middleware</a:t>
              </a:r>
              <a:endParaRPr kumimoji="0" lang="en-US" altLang="zh-CN" sz="16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62715" name="Rectangle 219"/>
            <p:cNvSpPr>
              <a:spLocks noChangeArrowheads="1"/>
            </p:cNvSpPr>
            <p:nvPr/>
          </p:nvSpPr>
          <p:spPr bwMode="auto">
            <a:xfrm>
              <a:off x="4967" y="2835"/>
              <a:ext cx="613" cy="326"/>
            </a:xfrm>
            <a:prstGeom prst="rect">
              <a:avLst/>
            </a:prstGeom>
            <a:noFill/>
            <a:ln w="9525">
              <a:noFill/>
              <a:miter lim="800000"/>
            </a:ln>
            <a:effectLst/>
          </p:spPr>
          <p:txBody>
            <a:bodyPr wrap="none" lIns="79375" tIns="38100" rIns="79375" bIns="38100">
              <a:spAutoFit/>
            </a:bodyPr>
            <a:lstStyle/>
            <a:p>
              <a:pPr marL="0" marR="0" lvl="0" indent="0" algn="l" defTabSz="530225" rtl="0" eaLnBrk="0" fontAlgn="base" latinLnBrk="0" hangingPunct="0">
                <a:lnSpc>
                  <a:spcPct val="9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Business-</a:t>
              </a:r>
              <a:endParaRPr kumimoji="0" lang="en-US" altLang="zh-CN" sz="16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530225" rtl="0" eaLnBrk="0" fontAlgn="base" latinLnBrk="0" hangingPunct="0">
                <a:lnSpc>
                  <a:spcPct val="9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specific</a:t>
              </a:r>
              <a:endParaRPr kumimoji="0" lang="en-US" altLang="zh-CN" sz="16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62716" name="Rectangle 220"/>
            <p:cNvSpPr>
              <a:spLocks noChangeArrowheads="1"/>
            </p:cNvSpPr>
            <p:nvPr/>
          </p:nvSpPr>
          <p:spPr bwMode="auto">
            <a:xfrm>
              <a:off x="4945" y="2445"/>
              <a:ext cx="784" cy="326"/>
            </a:xfrm>
            <a:prstGeom prst="rect">
              <a:avLst/>
            </a:prstGeom>
            <a:noFill/>
            <a:ln w="9525">
              <a:noFill/>
              <a:miter lim="800000"/>
            </a:ln>
            <a:effectLst/>
          </p:spPr>
          <p:txBody>
            <a:bodyPr wrap="none" lIns="79375" tIns="38100" rIns="79375" bIns="38100">
              <a:spAutoFit/>
            </a:bodyPr>
            <a:lstStyle/>
            <a:p>
              <a:pPr marL="0" marR="0" lvl="0" indent="0" algn="l" defTabSz="530225" rtl="0" eaLnBrk="0" fontAlgn="base" latinLnBrk="0" hangingPunct="0">
                <a:lnSpc>
                  <a:spcPct val="9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Application-</a:t>
              </a:r>
              <a:endParaRPr kumimoji="0" lang="en-US" altLang="zh-CN" sz="16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l" defTabSz="530225" rtl="0" eaLnBrk="0" fontAlgn="base" latinLnBrk="0" hangingPunct="0">
                <a:lnSpc>
                  <a:spcPct val="9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specific</a:t>
              </a:r>
              <a:endParaRPr kumimoji="0" lang="en-US" altLang="zh-CN" sz="16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grpSp>
      <p:grpSp>
        <p:nvGrpSpPr>
          <p:cNvPr id="130055" name="Group 221"/>
          <p:cNvGrpSpPr/>
          <p:nvPr/>
        </p:nvGrpSpPr>
        <p:grpSpPr>
          <a:xfrm>
            <a:off x="2222500" y="5092700"/>
            <a:ext cx="2667000" cy="1066800"/>
            <a:chOff x="288" y="2928"/>
            <a:chExt cx="1200" cy="1056"/>
          </a:xfrm>
        </p:grpSpPr>
        <p:sp>
          <p:nvSpPr>
            <p:cNvPr id="130056" name="AutoShape 222"/>
            <p:cNvSpPr/>
            <p:nvPr/>
          </p:nvSpPr>
          <p:spPr>
            <a:xfrm>
              <a:off x="288" y="2928"/>
              <a:ext cx="1104" cy="1056"/>
            </a:xfrm>
            <a:prstGeom prst="wedgeRectCallout">
              <a:avLst>
                <a:gd name="adj1" fmla="val 73370"/>
                <a:gd name="adj2" fmla="val -97537"/>
              </a:avLst>
            </a:prstGeom>
            <a:gradFill rotWithShape="0">
              <a:gsLst>
                <a:gs pos="0">
                  <a:srgbClr val="A660FA"/>
                </a:gs>
                <a:gs pos="100000">
                  <a:srgbClr val="990099"/>
                </a:gs>
              </a:gsLst>
              <a:path path="rect">
                <a:fillToRect l="50000" t="50000" r="50000" b="50000"/>
              </a:path>
              <a:tileRect/>
            </a:gradFill>
            <a:ln w="12700" cap="flat" cmpd="sng">
              <a:solidFill>
                <a:srgbClr val="000000"/>
              </a:solidFill>
              <a:prstDash val="solid"/>
              <a:miter/>
              <a:headEnd type="none" w="med" len="med"/>
              <a:tailEnd type="none" w="med" len="med"/>
            </a:ln>
          </p:spPr>
          <p:txBody>
            <a:bodyPr wrap="none" anchor="ctr" anchorCtr="0"/>
            <a:p>
              <a:pPr algn="ctr" eaLnBrk="0" hangingPunct="0"/>
              <a:endParaRPr lang="zh-CN" altLang="zh-CN" sz="2800" dirty="0">
                <a:solidFill>
                  <a:schemeClr val="accent2"/>
                </a:solidFill>
                <a:latin typeface="Times New Roman" panose="02020603050405020304" pitchFamily="18" charset="0"/>
              </a:endParaRPr>
            </a:p>
          </p:txBody>
        </p:sp>
        <p:sp>
          <p:nvSpPr>
            <p:cNvPr id="130057" name="Rectangle 223"/>
            <p:cNvSpPr/>
            <p:nvPr/>
          </p:nvSpPr>
          <p:spPr>
            <a:xfrm>
              <a:off x="336" y="3024"/>
              <a:ext cx="1152" cy="830"/>
            </a:xfrm>
            <a:prstGeom prst="rect">
              <a:avLst/>
            </a:prstGeom>
            <a:noFill/>
            <a:ln w="9525">
              <a:noFill/>
            </a:ln>
          </p:spPr>
          <p:txBody>
            <a:bodyPr lIns="38100" tIns="38100" rIns="38100" bIns="38100">
              <a:spAutoFit/>
            </a:bodyPr>
            <a:p>
              <a:pPr defTabSz="914400" eaLnBrk="0" hangingPunct="0">
                <a:lnSpc>
                  <a:spcPts val="2000"/>
                </a:lnSpc>
                <a:spcBef>
                  <a:spcPts val="900"/>
                </a:spcBef>
                <a:tabLst>
                  <a:tab pos="285750" algn="l"/>
                  <a:tab pos="571500" algn="l"/>
                  <a:tab pos="857250" algn="l"/>
                  <a:tab pos="1143000" algn="l"/>
                  <a:tab pos="1428750" algn="l"/>
                  <a:tab pos="1714500" algn="l"/>
                  <a:tab pos="2000250" algn="l"/>
                  <a:tab pos="2286000" algn="l"/>
                </a:tabLst>
              </a:pPr>
              <a:r>
                <a:rPr lang="en-US" altLang="zh-CN" sz="2000" dirty="0">
                  <a:solidFill>
                    <a:schemeClr val="folHlink"/>
                  </a:solidFill>
                  <a:latin typeface="Times New Roman" panose="02020603050405020304" pitchFamily="18" charset="0"/>
                </a:rPr>
                <a:t>Component-based Architecture with layers</a:t>
              </a:r>
              <a:endParaRPr lang="en-US" altLang="zh-CN" sz="2000" dirty="0">
                <a:solidFill>
                  <a:schemeClr val="folHlink"/>
                </a:solidFill>
                <a:latin typeface="Times New Roman" panose="02020603050405020304" pitchFamily="18"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028"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4818" name="Rectangle 1026"/>
          <p:cNvSpPr>
            <a:spLocks noGrp="1" noRot="1" noChangeArrowheads="1"/>
          </p:cNvSpPr>
          <p:nvPr>
            <p:ph type="title"/>
          </p:nvPr>
        </p:nvSpPr>
        <p:spPr>
          <a:xfrm>
            <a:off x="250825" y="0"/>
            <a:ext cx="7772400" cy="9906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什么是软件？</a:t>
            </a:r>
            <a:endPar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4819" name="Rectangle 1027"/>
          <p:cNvSpPr>
            <a:spLocks noGrp="1" noChangeArrowheads="1"/>
          </p:cNvSpPr>
          <p:nvPr>
            <p:ph idx="1"/>
          </p:nvPr>
        </p:nvSpPr>
        <p:spPr>
          <a:xfrm>
            <a:off x="685800" y="1524000"/>
            <a:ext cx="7772400" cy="48006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软件是计算机系统中与硬件相互依存的另一部分，</a:t>
            </a:r>
            <a:r>
              <a:rPr kumimoji="0" lang="zh-CN" altLang="en-US" sz="3200" b="1" i="0" u="sng"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它是包括程序、数据及其相关文档的完整集合</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。其中：</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程序</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是按事先设计的功能和性能要求执行的指令序列；</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数据</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是使程序能正常操纵信息的数据结构；</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文档</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是与程序开发、维护和使用有关的图文材料。</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34820" name="Line 1028"/>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aphicFrame>
        <p:nvGraphicFramePr>
          <p:cNvPr id="1026" name="Object 1035"/>
          <p:cNvGraphicFramePr/>
          <p:nvPr/>
        </p:nvGraphicFramePr>
        <p:xfrm>
          <a:off x="3203575" y="0"/>
          <a:ext cx="1008063" cy="985838"/>
        </p:xfrm>
        <a:graphic>
          <a:graphicData uri="http://schemas.openxmlformats.org/presentationml/2006/ole">
            <mc:AlternateContent xmlns:mc="http://schemas.openxmlformats.org/markup-compatibility/2006">
              <mc:Choice xmlns:v="urn:schemas-microsoft-com:vml" Requires="v">
                <p:oleObj spid="_x0000_s3088" name="" r:id="rId1" imgW="1107440" imgH="1107440" progId="Visio.Drawing.11">
                  <p:embed/>
                </p:oleObj>
              </mc:Choice>
              <mc:Fallback>
                <p:oleObj name="" r:id="rId1" imgW="1107440" imgH="1107440" progId="Visio.Drawing.11">
                  <p:embed/>
                  <p:pic>
                    <p:nvPicPr>
                      <p:cNvPr id="0" name="图片 3087"/>
                      <p:cNvPicPr/>
                      <p:nvPr/>
                    </p:nvPicPr>
                    <p:blipFill>
                      <a:blip r:embed="rId2"/>
                      <a:stretch>
                        <a:fillRect/>
                      </a:stretch>
                    </p:blipFill>
                    <p:spPr>
                      <a:xfrm>
                        <a:off x="3203575" y="0"/>
                        <a:ext cx="1008063" cy="985838"/>
                      </a:xfrm>
                      <a:prstGeom prst="rect">
                        <a:avLst/>
                      </a:prstGeom>
                      <a:noFill/>
                      <a:ln w="38100">
                        <a:noFill/>
                        <a:miter/>
                      </a:ln>
                    </p:spPr>
                  </p:pic>
                </p:oleObj>
              </mc:Fallback>
            </mc:AlternateContent>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3107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63524" name="Rectangle 4"/>
          <p:cNvSpPr>
            <a:spLocks noGrp="1" noChangeArrowheads="1"/>
          </p:cNvSpPr>
          <p:nvPr>
            <p:ph type="title"/>
          </p:nvPr>
        </p:nvSpPr>
        <p:spPr>
          <a:xfrm>
            <a:off x="533400" y="188913"/>
            <a:ext cx="7772400" cy="838200"/>
          </a:xfrm>
        </p:spPr>
        <p:txBody>
          <a:bodyPr vert="horz" wrap="square" lIns="86173" tIns="43087" rIns="86173" bIns="43087"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4.  Model Software Visually</a:t>
            </a:r>
            <a:endPar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63525" name="Rectangle 5" descr="Rectangle: Click to edit Master text styles&#10;Second level&#10;Third level&#10;Fourth level&#10;Fifth level"/>
          <p:cNvSpPr>
            <a:spLocks noGrp="1" noChangeArrowheads="1"/>
          </p:cNvSpPr>
          <p:nvPr>
            <p:ph idx="1"/>
          </p:nvPr>
        </p:nvSpPr>
        <p:spPr>
          <a:xfrm>
            <a:off x="395288" y="1052513"/>
            <a:ext cx="8489950" cy="2617788"/>
          </a:xfrm>
        </p:spPr>
        <p:txBody>
          <a:bodyPr vert="horz" wrap="square" lIns="86173" tIns="43087" rIns="86173" bIns="43087"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Capture the structure and behavior of architectures and components</a:t>
            </a:r>
            <a:endPar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Show how the elements of the system fit together</a:t>
            </a:r>
            <a:endPar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Maintain consistency between a design and its implementation</a:t>
            </a:r>
            <a:endPar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Promote unambiguous communication</a:t>
            </a:r>
            <a:endPar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p:txBody>
      </p:sp>
      <p:grpSp>
        <p:nvGrpSpPr>
          <p:cNvPr id="131078" name="Group 6"/>
          <p:cNvGrpSpPr/>
          <p:nvPr/>
        </p:nvGrpSpPr>
        <p:grpSpPr>
          <a:xfrm>
            <a:off x="254000" y="3873500"/>
            <a:ext cx="8118475" cy="2667000"/>
            <a:chOff x="160" y="2440"/>
            <a:chExt cx="5114" cy="1680"/>
          </a:xfrm>
        </p:grpSpPr>
        <p:grpSp>
          <p:nvGrpSpPr>
            <p:cNvPr id="131079" name="Group 7"/>
            <p:cNvGrpSpPr/>
            <p:nvPr/>
          </p:nvGrpSpPr>
          <p:grpSpPr>
            <a:xfrm>
              <a:off x="1570" y="2440"/>
              <a:ext cx="3704" cy="1680"/>
              <a:chOff x="1296" y="2304"/>
              <a:chExt cx="3704" cy="1680"/>
            </a:xfrm>
          </p:grpSpPr>
          <p:grpSp>
            <p:nvGrpSpPr>
              <p:cNvPr id="131083" name="Group 8"/>
              <p:cNvGrpSpPr/>
              <p:nvPr/>
            </p:nvGrpSpPr>
            <p:grpSpPr>
              <a:xfrm>
                <a:off x="2036" y="2304"/>
                <a:ext cx="227" cy="1680"/>
                <a:chOff x="1031" y="864"/>
                <a:chExt cx="365" cy="3178"/>
              </a:xfrm>
            </p:grpSpPr>
            <p:sp>
              <p:nvSpPr>
                <p:cNvPr id="363529" name="Freeform 9"/>
                <p:cNvSpPr/>
                <p:nvPr/>
              </p:nvSpPr>
              <p:spPr bwMode="auto">
                <a:xfrm>
                  <a:off x="1031" y="881"/>
                  <a:ext cx="365" cy="3161"/>
                </a:xfrm>
                <a:custGeom>
                  <a:avLst/>
                  <a:gdLst/>
                  <a:ahLst/>
                  <a:cxnLst>
                    <a:cxn ang="0">
                      <a:pos x="0" y="0"/>
                    </a:cxn>
                    <a:cxn ang="0">
                      <a:pos x="364" y="468"/>
                    </a:cxn>
                    <a:cxn ang="0">
                      <a:pos x="364" y="3160"/>
                    </a:cxn>
                  </a:cxnLst>
                  <a:rect l="0" t="0" r="r" b="b"/>
                  <a:pathLst>
                    <a:path w="365" h="3161">
                      <a:moveTo>
                        <a:pt x="0" y="0"/>
                      </a:moveTo>
                      <a:lnTo>
                        <a:pt x="364" y="468"/>
                      </a:lnTo>
                      <a:lnTo>
                        <a:pt x="364" y="3160"/>
                      </a:lnTo>
                    </a:path>
                  </a:pathLst>
                </a:custGeom>
                <a:solidFill>
                  <a:schemeClr val="bg2"/>
                </a:solidFill>
                <a:ln w="12700" cap="rnd" cmpd="sng">
                  <a:solidFill>
                    <a:schemeClr val="tx1"/>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30" name="Freeform 10"/>
                <p:cNvSpPr/>
                <p:nvPr/>
              </p:nvSpPr>
              <p:spPr bwMode="auto">
                <a:xfrm>
                  <a:off x="1031" y="864"/>
                  <a:ext cx="365" cy="3161"/>
                </a:xfrm>
                <a:custGeom>
                  <a:avLst/>
                  <a:gdLst/>
                  <a:ahLst/>
                  <a:cxnLst>
                    <a:cxn ang="0">
                      <a:pos x="364" y="3160"/>
                    </a:cxn>
                    <a:cxn ang="0">
                      <a:pos x="0" y="2691"/>
                    </a:cxn>
                    <a:cxn ang="0">
                      <a:pos x="0" y="0"/>
                    </a:cxn>
                  </a:cxnLst>
                  <a:rect l="0" t="0" r="r" b="b"/>
                  <a:pathLst>
                    <a:path w="365" h="3161">
                      <a:moveTo>
                        <a:pt x="364" y="3160"/>
                      </a:moveTo>
                      <a:lnTo>
                        <a:pt x="0" y="2691"/>
                      </a:lnTo>
                      <a:lnTo>
                        <a:pt x="0" y="0"/>
                      </a:lnTo>
                    </a:path>
                  </a:pathLst>
                </a:custGeom>
                <a:solidFill>
                  <a:schemeClr val="bg2"/>
                </a:solidFill>
                <a:ln w="12700" cap="rnd" cmpd="sng">
                  <a:solidFill>
                    <a:schemeClr val="tx1"/>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pic>
            <p:nvPicPr>
              <p:cNvPr id="131084" name="Picture 11"/>
              <p:cNvPicPr/>
              <p:nvPr/>
            </p:nvPicPr>
            <p:blipFill>
              <a:blip r:embed="rId1"/>
              <a:stretch>
                <a:fillRect/>
              </a:stretch>
            </p:blipFill>
            <p:spPr>
              <a:xfrm>
                <a:off x="1296" y="2448"/>
                <a:ext cx="654" cy="481"/>
              </a:xfrm>
              <a:prstGeom prst="rect">
                <a:avLst/>
              </a:prstGeom>
              <a:noFill/>
              <a:ln w="9525">
                <a:noFill/>
              </a:ln>
            </p:spPr>
          </p:pic>
          <p:grpSp>
            <p:nvGrpSpPr>
              <p:cNvPr id="131085" name="Group 12"/>
              <p:cNvGrpSpPr/>
              <p:nvPr/>
            </p:nvGrpSpPr>
            <p:grpSpPr>
              <a:xfrm>
                <a:off x="2160" y="2544"/>
                <a:ext cx="2840" cy="1107"/>
                <a:chOff x="1204" y="1290"/>
                <a:chExt cx="4561" cy="2093"/>
              </a:xfrm>
            </p:grpSpPr>
            <p:grpSp>
              <p:nvGrpSpPr>
                <p:cNvPr id="131086" name="Group 13"/>
                <p:cNvGrpSpPr/>
                <p:nvPr/>
              </p:nvGrpSpPr>
              <p:grpSpPr>
                <a:xfrm>
                  <a:off x="1244" y="1290"/>
                  <a:ext cx="3259" cy="629"/>
                  <a:chOff x="1244" y="1290"/>
                  <a:chExt cx="3259" cy="629"/>
                </a:xfrm>
              </p:grpSpPr>
              <p:sp>
                <p:nvSpPr>
                  <p:cNvPr id="363534" name="Freeform 14"/>
                  <p:cNvSpPr/>
                  <p:nvPr/>
                </p:nvSpPr>
                <p:spPr bwMode="auto">
                  <a:xfrm>
                    <a:off x="1259" y="1290"/>
                    <a:ext cx="3244" cy="628"/>
                  </a:xfrm>
                  <a:custGeom>
                    <a:avLst/>
                    <a:gdLst/>
                    <a:ahLst/>
                    <a:cxnLst>
                      <a:cxn ang="0">
                        <a:pos x="0" y="0"/>
                      </a:cxn>
                      <a:cxn ang="0">
                        <a:pos x="481" y="627"/>
                      </a:cxn>
                      <a:cxn ang="0">
                        <a:pos x="3243" y="627"/>
                      </a:cxn>
                    </a:cxnLst>
                    <a:rect l="0" t="0" r="r" b="b"/>
                    <a:pathLst>
                      <a:path w="3244" h="628">
                        <a:moveTo>
                          <a:pt x="0" y="0"/>
                        </a:moveTo>
                        <a:lnTo>
                          <a:pt x="481" y="627"/>
                        </a:lnTo>
                        <a:lnTo>
                          <a:pt x="3243" y="627"/>
                        </a:lnTo>
                      </a:path>
                    </a:pathLst>
                  </a:custGeom>
                  <a:noFill/>
                  <a:ln w="12700" cap="rnd" cmpd="sng">
                    <a:solidFill>
                      <a:schemeClr val="tx1"/>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35" name="Freeform 15"/>
                  <p:cNvSpPr/>
                  <p:nvPr/>
                </p:nvSpPr>
                <p:spPr bwMode="auto">
                  <a:xfrm>
                    <a:off x="1244" y="1292"/>
                    <a:ext cx="3244" cy="631"/>
                  </a:xfrm>
                  <a:custGeom>
                    <a:avLst/>
                    <a:gdLst/>
                    <a:ahLst/>
                    <a:cxnLst>
                      <a:cxn ang="0">
                        <a:pos x="3243" y="627"/>
                      </a:cxn>
                      <a:cxn ang="0">
                        <a:pos x="2762" y="0"/>
                      </a:cxn>
                      <a:cxn ang="0">
                        <a:pos x="0" y="0"/>
                      </a:cxn>
                    </a:cxnLst>
                    <a:rect l="0" t="0" r="r" b="b"/>
                    <a:pathLst>
                      <a:path w="3244" h="628">
                        <a:moveTo>
                          <a:pt x="3243" y="627"/>
                        </a:moveTo>
                        <a:lnTo>
                          <a:pt x="2762" y="0"/>
                        </a:lnTo>
                        <a:lnTo>
                          <a:pt x="0" y="0"/>
                        </a:lnTo>
                      </a:path>
                    </a:pathLst>
                  </a:custGeom>
                  <a:noFill/>
                  <a:ln w="12700" cap="rnd" cmpd="sng">
                    <a:solidFill>
                      <a:schemeClr val="tx1"/>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1087" name="Group 16"/>
                <p:cNvGrpSpPr/>
                <p:nvPr/>
              </p:nvGrpSpPr>
              <p:grpSpPr>
                <a:xfrm>
                  <a:off x="1300" y="2754"/>
                  <a:ext cx="3259" cy="629"/>
                  <a:chOff x="1300" y="2754"/>
                  <a:chExt cx="3259" cy="629"/>
                </a:xfrm>
              </p:grpSpPr>
              <p:sp>
                <p:nvSpPr>
                  <p:cNvPr id="363537" name="Freeform 17" descr="Granite"/>
                  <p:cNvSpPr/>
                  <p:nvPr/>
                </p:nvSpPr>
                <p:spPr bwMode="auto">
                  <a:xfrm>
                    <a:off x="1315" y="2752"/>
                    <a:ext cx="3244" cy="630"/>
                  </a:xfrm>
                  <a:custGeom>
                    <a:avLst/>
                    <a:gdLst/>
                    <a:ahLst/>
                    <a:cxnLst>
                      <a:cxn ang="0">
                        <a:pos x="0" y="0"/>
                      </a:cxn>
                      <a:cxn ang="0">
                        <a:pos x="481" y="627"/>
                      </a:cxn>
                      <a:cxn ang="0">
                        <a:pos x="3243" y="627"/>
                      </a:cxn>
                    </a:cxnLst>
                    <a:rect l="0" t="0" r="r" b="b"/>
                    <a:pathLst>
                      <a:path w="3244" h="628">
                        <a:moveTo>
                          <a:pt x="0" y="0"/>
                        </a:moveTo>
                        <a:lnTo>
                          <a:pt x="481" y="627"/>
                        </a:lnTo>
                        <a:lnTo>
                          <a:pt x="3243" y="627"/>
                        </a:lnTo>
                      </a:path>
                    </a:pathLst>
                  </a:custGeom>
                  <a:blipFill dpi="0" rotWithShape="0">
                    <a:blip r:embed="rId2" cstate="print"/>
                    <a:srcRect/>
                    <a:tile tx="0" ty="0" sx="100000" sy="100000" flip="none" algn="tl"/>
                  </a:blipFill>
                  <a:ln w="12700" cap="rnd" cmpd="sng">
                    <a:solidFill>
                      <a:schemeClr val="tx1"/>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38" name="Freeform 18" descr="Granite"/>
                  <p:cNvSpPr/>
                  <p:nvPr/>
                </p:nvSpPr>
                <p:spPr bwMode="auto">
                  <a:xfrm>
                    <a:off x="1300" y="2755"/>
                    <a:ext cx="3244" cy="628"/>
                  </a:xfrm>
                  <a:custGeom>
                    <a:avLst/>
                    <a:gdLst/>
                    <a:ahLst/>
                    <a:cxnLst>
                      <a:cxn ang="0">
                        <a:pos x="3243" y="627"/>
                      </a:cxn>
                      <a:cxn ang="0">
                        <a:pos x="2762" y="0"/>
                      </a:cxn>
                      <a:cxn ang="0">
                        <a:pos x="0" y="0"/>
                      </a:cxn>
                    </a:cxnLst>
                    <a:rect l="0" t="0" r="r" b="b"/>
                    <a:pathLst>
                      <a:path w="3244" h="628">
                        <a:moveTo>
                          <a:pt x="3243" y="627"/>
                        </a:moveTo>
                        <a:lnTo>
                          <a:pt x="2762" y="0"/>
                        </a:lnTo>
                        <a:lnTo>
                          <a:pt x="0" y="0"/>
                        </a:lnTo>
                      </a:path>
                    </a:pathLst>
                  </a:custGeom>
                  <a:blipFill dpi="0" rotWithShape="0">
                    <a:blip r:embed="rId3" cstate="print"/>
                    <a:srcRect/>
                    <a:tile tx="0" ty="0" sx="100000" sy="100000" flip="none" algn="tl"/>
                  </a:blipFill>
                  <a:ln w="12700" cap="rnd" cmpd="sng">
                    <a:solidFill>
                      <a:schemeClr val="tx1"/>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1088" name="Group 19"/>
                <p:cNvGrpSpPr/>
                <p:nvPr/>
              </p:nvGrpSpPr>
              <p:grpSpPr>
                <a:xfrm>
                  <a:off x="1684" y="1386"/>
                  <a:ext cx="1083" cy="141"/>
                  <a:chOff x="1684" y="1386"/>
                  <a:chExt cx="1083" cy="141"/>
                </a:xfrm>
              </p:grpSpPr>
              <p:sp>
                <p:nvSpPr>
                  <p:cNvPr id="363540" name="Freeform 20"/>
                  <p:cNvSpPr/>
                  <p:nvPr/>
                </p:nvSpPr>
                <p:spPr bwMode="auto">
                  <a:xfrm>
                    <a:off x="1689" y="1386"/>
                    <a:ext cx="1078" cy="129"/>
                  </a:xfrm>
                  <a:custGeom>
                    <a:avLst/>
                    <a:gdLst/>
                    <a:ahLst/>
                    <a:cxnLst>
                      <a:cxn ang="0">
                        <a:pos x="0" y="0"/>
                      </a:cxn>
                      <a:cxn ang="0">
                        <a:pos x="160" y="140"/>
                      </a:cxn>
                      <a:cxn ang="0">
                        <a:pos x="1077" y="140"/>
                      </a:cxn>
                    </a:cxnLst>
                    <a:rect l="0" t="0" r="r" b="b"/>
                    <a:pathLst>
                      <a:path w="1078" h="141">
                        <a:moveTo>
                          <a:pt x="0" y="0"/>
                        </a:moveTo>
                        <a:lnTo>
                          <a:pt x="160" y="140"/>
                        </a:lnTo>
                        <a:lnTo>
                          <a:pt x="1077" y="140"/>
                        </a:lnTo>
                      </a:path>
                    </a:pathLst>
                  </a:custGeom>
                  <a:solidFill>
                    <a:schemeClr val="accent2"/>
                  </a:solidFill>
                  <a:ln w="25400" cap="rnd" cmpd="sng">
                    <a:solidFill>
                      <a:schemeClr val="tx1"/>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41" name="Freeform 21"/>
                  <p:cNvSpPr/>
                  <p:nvPr/>
                </p:nvSpPr>
                <p:spPr bwMode="auto">
                  <a:xfrm>
                    <a:off x="1684" y="1386"/>
                    <a:ext cx="1078" cy="129"/>
                  </a:xfrm>
                  <a:custGeom>
                    <a:avLst/>
                    <a:gdLst/>
                    <a:ahLst/>
                    <a:cxnLst>
                      <a:cxn ang="0">
                        <a:pos x="1077" y="140"/>
                      </a:cxn>
                      <a:cxn ang="0">
                        <a:pos x="917" y="0"/>
                      </a:cxn>
                      <a:cxn ang="0">
                        <a:pos x="0" y="0"/>
                      </a:cxn>
                    </a:cxnLst>
                    <a:rect l="0" t="0" r="r" b="b"/>
                    <a:pathLst>
                      <a:path w="1078" h="141">
                        <a:moveTo>
                          <a:pt x="1077" y="140"/>
                        </a:moveTo>
                        <a:lnTo>
                          <a:pt x="917" y="0"/>
                        </a:lnTo>
                        <a:lnTo>
                          <a:pt x="0" y="0"/>
                        </a:lnTo>
                      </a:path>
                    </a:pathLst>
                  </a:custGeom>
                  <a:solidFill>
                    <a:schemeClr val="accent2"/>
                  </a:solidFill>
                  <a:ln w="25400" cap="rnd" cmpd="sng">
                    <a:solidFill>
                      <a:schemeClr val="tx1"/>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131089" name="Rectangle 22"/>
                <p:cNvSpPr/>
                <p:nvPr/>
              </p:nvSpPr>
              <p:spPr>
                <a:xfrm>
                  <a:off x="4676" y="2876"/>
                  <a:ext cx="675" cy="437"/>
                </a:xfrm>
                <a:prstGeom prst="rect">
                  <a:avLst/>
                </a:prstGeom>
                <a:noFill/>
                <a:ln w="9525">
                  <a:noFill/>
                </a:ln>
              </p:spPr>
              <p:txBody>
                <a:bodyPr wrap="none" lIns="92075" tIns="46038" rIns="92075" bIns="46038">
                  <a:spAutoFit/>
                </a:bodyPr>
                <a:p>
                  <a:pPr algn="ctr" eaLnBrk="0" hangingPunct="0"/>
                  <a:r>
                    <a:rPr lang="en-US" altLang="zh-CN" b="0" dirty="0">
                      <a:latin typeface="Times New Roman" panose="02020603050405020304" pitchFamily="18" charset="0"/>
                    </a:rPr>
                    <a:t>Code</a:t>
                  </a:r>
                  <a:endParaRPr lang="en-US" altLang="zh-CN" b="0" dirty="0">
                    <a:latin typeface="Times New Roman" panose="02020603050405020304" pitchFamily="18" charset="0"/>
                  </a:endParaRPr>
                </a:p>
              </p:txBody>
            </p:sp>
            <p:grpSp>
              <p:nvGrpSpPr>
                <p:cNvPr id="131090" name="Group 23"/>
                <p:cNvGrpSpPr/>
                <p:nvPr/>
              </p:nvGrpSpPr>
              <p:grpSpPr>
                <a:xfrm>
                  <a:off x="1204" y="2058"/>
                  <a:ext cx="3259" cy="629"/>
                  <a:chOff x="1204" y="2058"/>
                  <a:chExt cx="3259" cy="629"/>
                </a:xfrm>
              </p:grpSpPr>
              <p:sp>
                <p:nvSpPr>
                  <p:cNvPr id="363544" name="Freeform 24"/>
                  <p:cNvSpPr/>
                  <p:nvPr/>
                </p:nvSpPr>
                <p:spPr bwMode="auto">
                  <a:xfrm>
                    <a:off x="1218" y="2058"/>
                    <a:ext cx="3241" cy="628"/>
                  </a:xfrm>
                  <a:custGeom>
                    <a:avLst/>
                    <a:gdLst/>
                    <a:ahLst/>
                    <a:cxnLst>
                      <a:cxn ang="0">
                        <a:pos x="0" y="0"/>
                      </a:cxn>
                      <a:cxn ang="0">
                        <a:pos x="481" y="627"/>
                      </a:cxn>
                      <a:cxn ang="0">
                        <a:pos x="3243" y="627"/>
                      </a:cxn>
                    </a:cxnLst>
                    <a:rect l="0" t="0" r="r" b="b"/>
                    <a:pathLst>
                      <a:path w="3244" h="628">
                        <a:moveTo>
                          <a:pt x="0" y="0"/>
                        </a:moveTo>
                        <a:lnTo>
                          <a:pt x="481" y="627"/>
                        </a:lnTo>
                        <a:lnTo>
                          <a:pt x="3243" y="627"/>
                        </a:lnTo>
                      </a:path>
                    </a:pathLst>
                  </a:custGeom>
                  <a:noFill/>
                  <a:ln w="12700" cap="rnd" cmpd="sng">
                    <a:solidFill>
                      <a:schemeClr val="tx1"/>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45" name="Freeform 25"/>
                  <p:cNvSpPr/>
                  <p:nvPr/>
                </p:nvSpPr>
                <p:spPr bwMode="auto">
                  <a:xfrm>
                    <a:off x="1204" y="2060"/>
                    <a:ext cx="3244" cy="631"/>
                  </a:xfrm>
                  <a:custGeom>
                    <a:avLst/>
                    <a:gdLst/>
                    <a:ahLst/>
                    <a:cxnLst>
                      <a:cxn ang="0">
                        <a:pos x="3243" y="627"/>
                      </a:cxn>
                      <a:cxn ang="0">
                        <a:pos x="2762" y="0"/>
                      </a:cxn>
                      <a:cxn ang="0">
                        <a:pos x="0" y="0"/>
                      </a:cxn>
                    </a:cxnLst>
                    <a:rect l="0" t="0" r="r" b="b"/>
                    <a:pathLst>
                      <a:path w="3244" h="628">
                        <a:moveTo>
                          <a:pt x="3243" y="627"/>
                        </a:moveTo>
                        <a:lnTo>
                          <a:pt x="2762" y="0"/>
                        </a:lnTo>
                        <a:lnTo>
                          <a:pt x="0" y="0"/>
                        </a:lnTo>
                      </a:path>
                    </a:pathLst>
                  </a:custGeom>
                  <a:noFill/>
                  <a:ln w="12700" cap="rnd" cmpd="sng">
                    <a:solidFill>
                      <a:schemeClr val="tx1"/>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131091" name="Rectangle 26"/>
                <p:cNvSpPr/>
                <p:nvPr/>
              </p:nvSpPr>
              <p:spPr>
                <a:xfrm>
                  <a:off x="4556" y="2216"/>
                  <a:ext cx="880" cy="437"/>
                </a:xfrm>
                <a:prstGeom prst="rect">
                  <a:avLst/>
                </a:prstGeom>
                <a:noFill/>
                <a:ln w="9525">
                  <a:noFill/>
                </a:ln>
              </p:spPr>
              <p:txBody>
                <a:bodyPr wrap="none" lIns="92075" tIns="46038" rIns="92075" bIns="46038">
                  <a:spAutoFit/>
                </a:bodyPr>
                <a:p>
                  <a:pPr algn="ctr" eaLnBrk="0" hangingPunct="0"/>
                  <a:r>
                    <a:rPr lang="en-US" altLang="zh-CN" b="0" dirty="0">
                      <a:latin typeface="Times New Roman" panose="02020603050405020304" pitchFamily="18" charset="0"/>
                    </a:rPr>
                    <a:t>Classes</a:t>
                  </a:r>
                  <a:endParaRPr lang="en-US" altLang="zh-CN" b="0" dirty="0">
                    <a:latin typeface="Times New Roman" panose="02020603050405020304" pitchFamily="18" charset="0"/>
                  </a:endParaRPr>
                </a:p>
              </p:txBody>
            </p:sp>
            <p:sp>
              <p:nvSpPr>
                <p:cNvPr id="131092" name="Rectangle 27"/>
                <p:cNvSpPr/>
                <p:nvPr/>
              </p:nvSpPr>
              <p:spPr>
                <a:xfrm>
                  <a:off x="4159" y="1394"/>
                  <a:ext cx="1606" cy="437"/>
                </a:xfrm>
                <a:prstGeom prst="rect">
                  <a:avLst/>
                </a:prstGeom>
                <a:noFill/>
                <a:ln w="9525">
                  <a:noFill/>
                </a:ln>
              </p:spPr>
              <p:txBody>
                <a:bodyPr wrap="none" lIns="92075" tIns="46038" rIns="92075" bIns="46038">
                  <a:spAutoFit/>
                </a:bodyPr>
                <a:p>
                  <a:pPr algn="ctr" eaLnBrk="0" hangingPunct="0"/>
                  <a:r>
                    <a:rPr lang="en-US" altLang="zh-CN" b="0" dirty="0">
                      <a:solidFill>
                        <a:schemeClr val="tx1"/>
                      </a:solidFill>
                      <a:latin typeface="Times New Roman" panose="02020603050405020304" pitchFamily="18" charset="0"/>
                    </a:rPr>
                    <a:t>    </a:t>
                  </a:r>
                  <a:r>
                    <a:rPr lang="en-US" altLang="zh-CN" b="0" dirty="0">
                      <a:latin typeface="Times New Roman" panose="02020603050405020304" pitchFamily="18" charset="0"/>
                    </a:rPr>
                    <a:t>Sub Systems</a:t>
                  </a:r>
                  <a:endParaRPr lang="en-US" altLang="zh-CN" b="0" dirty="0">
                    <a:latin typeface="Times New Roman" panose="02020603050405020304" pitchFamily="18" charset="0"/>
                  </a:endParaRPr>
                </a:p>
              </p:txBody>
            </p:sp>
            <p:grpSp>
              <p:nvGrpSpPr>
                <p:cNvPr id="131093" name="Group 28"/>
                <p:cNvGrpSpPr/>
                <p:nvPr/>
              </p:nvGrpSpPr>
              <p:grpSpPr>
                <a:xfrm>
                  <a:off x="1836" y="1658"/>
                  <a:ext cx="1083" cy="141"/>
                  <a:chOff x="1836" y="1658"/>
                  <a:chExt cx="1083" cy="141"/>
                </a:xfrm>
              </p:grpSpPr>
              <p:sp>
                <p:nvSpPr>
                  <p:cNvPr id="363549" name="Freeform 29"/>
                  <p:cNvSpPr/>
                  <p:nvPr/>
                </p:nvSpPr>
                <p:spPr bwMode="auto">
                  <a:xfrm>
                    <a:off x="1843" y="1662"/>
                    <a:ext cx="1078" cy="129"/>
                  </a:xfrm>
                  <a:custGeom>
                    <a:avLst/>
                    <a:gdLst/>
                    <a:ahLst/>
                    <a:cxnLst>
                      <a:cxn ang="0">
                        <a:pos x="0" y="0"/>
                      </a:cxn>
                      <a:cxn ang="0">
                        <a:pos x="160" y="140"/>
                      </a:cxn>
                      <a:cxn ang="0">
                        <a:pos x="1077" y="140"/>
                      </a:cxn>
                    </a:cxnLst>
                    <a:rect l="0" t="0" r="r" b="b"/>
                    <a:pathLst>
                      <a:path w="1078" h="141">
                        <a:moveTo>
                          <a:pt x="0" y="0"/>
                        </a:moveTo>
                        <a:lnTo>
                          <a:pt x="160" y="140"/>
                        </a:lnTo>
                        <a:lnTo>
                          <a:pt x="1077" y="140"/>
                        </a:lnTo>
                      </a:path>
                    </a:pathLst>
                  </a:custGeom>
                  <a:solidFill>
                    <a:schemeClr val="accent2"/>
                  </a:solidFill>
                  <a:ln w="25400" cap="rnd" cmpd="sng">
                    <a:solidFill>
                      <a:schemeClr val="tx1"/>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50" name="Freeform 30"/>
                  <p:cNvSpPr/>
                  <p:nvPr/>
                </p:nvSpPr>
                <p:spPr bwMode="auto">
                  <a:xfrm>
                    <a:off x="1838" y="1662"/>
                    <a:ext cx="1078" cy="129"/>
                  </a:xfrm>
                  <a:custGeom>
                    <a:avLst/>
                    <a:gdLst/>
                    <a:ahLst/>
                    <a:cxnLst>
                      <a:cxn ang="0">
                        <a:pos x="1077" y="140"/>
                      </a:cxn>
                      <a:cxn ang="0">
                        <a:pos x="917" y="0"/>
                      </a:cxn>
                      <a:cxn ang="0">
                        <a:pos x="0" y="0"/>
                      </a:cxn>
                    </a:cxnLst>
                    <a:rect l="0" t="0" r="r" b="b"/>
                    <a:pathLst>
                      <a:path w="1078" h="141">
                        <a:moveTo>
                          <a:pt x="1077" y="140"/>
                        </a:moveTo>
                        <a:lnTo>
                          <a:pt x="917" y="0"/>
                        </a:lnTo>
                        <a:lnTo>
                          <a:pt x="0" y="0"/>
                        </a:lnTo>
                      </a:path>
                    </a:pathLst>
                  </a:custGeom>
                  <a:solidFill>
                    <a:schemeClr val="accent2"/>
                  </a:solidFill>
                  <a:ln w="25400" cap="rnd" cmpd="sng">
                    <a:solidFill>
                      <a:schemeClr val="tx1"/>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1094" name="Group 31"/>
                <p:cNvGrpSpPr/>
                <p:nvPr/>
              </p:nvGrpSpPr>
              <p:grpSpPr>
                <a:xfrm>
                  <a:off x="3028" y="1634"/>
                  <a:ext cx="1083" cy="141"/>
                  <a:chOff x="3028" y="1634"/>
                  <a:chExt cx="1083" cy="141"/>
                </a:xfrm>
              </p:grpSpPr>
              <p:sp>
                <p:nvSpPr>
                  <p:cNvPr id="363552" name="Freeform 32"/>
                  <p:cNvSpPr/>
                  <p:nvPr/>
                </p:nvSpPr>
                <p:spPr bwMode="auto">
                  <a:xfrm>
                    <a:off x="3033" y="1634"/>
                    <a:ext cx="1078" cy="147"/>
                  </a:xfrm>
                  <a:custGeom>
                    <a:avLst/>
                    <a:gdLst/>
                    <a:ahLst/>
                    <a:cxnLst>
                      <a:cxn ang="0">
                        <a:pos x="0" y="0"/>
                      </a:cxn>
                      <a:cxn ang="0">
                        <a:pos x="160" y="140"/>
                      </a:cxn>
                      <a:cxn ang="0">
                        <a:pos x="1077" y="140"/>
                      </a:cxn>
                    </a:cxnLst>
                    <a:rect l="0" t="0" r="r" b="b"/>
                    <a:pathLst>
                      <a:path w="1078" h="141">
                        <a:moveTo>
                          <a:pt x="0" y="0"/>
                        </a:moveTo>
                        <a:lnTo>
                          <a:pt x="160" y="140"/>
                        </a:lnTo>
                        <a:lnTo>
                          <a:pt x="1077" y="140"/>
                        </a:lnTo>
                      </a:path>
                    </a:pathLst>
                  </a:custGeom>
                  <a:solidFill>
                    <a:schemeClr val="accent2"/>
                  </a:solidFill>
                  <a:ln w="25400" cap="rnd" cmpd="sng">
                    <a:solidFill>
                      <a:schemeClr val="tx1"/>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53" name="Freeform 33"/>
                  <p:cNvSpPr/>
                  <p:nvPr/>
                </p:nvSpPr>
                <p:spPr bwMode="auto">
                  <a:xfrm>
                    <a:off x="3028" y="1634"/>
                    <a:ext cx="1078" cy="147"/>
                  </a:xfrm>
                  <a:custGeom>
                    <a:avLst/>
                    <a:gdLst/>
                    <a:ahLst/>
                    <a:cxnLst>
                      <a:cxn ang="0">
                        <a:pos x="1077" y="140"/>
                      </a:cxn>
                      <a:cxn ang="0">
                        <a:pos x="917" y="0"/>
                      </a:cxn>
                      <a:cxn ang="0">
                        <a:pos x="0" y="0"/>
                      </a:cxn>
                    </a:cxnLst>
                    <a:rect l="0" t="0" r="r" b="b"/>
                    <a:pathLst>
                      <a:path w="1078" h="141">
                        <a:moveTo>
                          <a:pt x="1077" y="140"/>
                        </a:moveTo>
                        <a:lnTo>
                          <a:pt x="917" y="0"/>
                        </a:lnTo>
                        <a:lnTo>
                          <a:pt x="0" y="0"/>
                        </a:lnTo>
                      </a:path>
                    </a:pathLst>
                  </a:custGeom>
                  <a:solidFill>
                    <a:schemeClr val="accent2"/>
                  </a:solidFill>
                  <a:ln w="25400" cap="rnd" cmpd="sng">
                    <a:solidFill>
                      <a:schemeClr val="tx1"/>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1095" name="Group 34"/>
                <p:cNvGrpSpPr/>
                <p:nvPr/>
              </p:nvGrpSpPr>
              <p:grpSpPr>
                <a:xfrm>
                  <a:off x="2796" y="1370"/>
                  <a:ext cx="1083" cy="141"/>
                  <a:chOff x="2796" y="1370"/>
                  <a:chExt cx="1083" cy="141"/>
                </a:xfrm>
              </p:grpSpPr>
              <p:sp>
                <p:nvSpPr>
                  <p:cNvPr id="363555" name="Freeform 35"/>
                  <p:cNvSpPr/>
                  <p:nvPr/>
                </p:nvSpPr>
                <p:spPr bwMode="auto">
                  <a:xfrm>
                    <a:off x="2799" y="1368"/>
                    <a:ext cx="1082" cy="147"/>
                  </a:xfrm>
                  <a:custGeom>
                    <a:avLst/>
                    <a:gdLst/>
                    <a:ahLst/>
                    <a:cxnLst>
                      <a:cxn ang="0">
                        <a:pos x="0" y="0"/>
                      </a:cxn>
                      <a:cxn ang="0">
                        <a:pos x="160" y="140"/>
                      </a:cxn>
                      <a:cxn ang="0">
                        <a:pos x="1077" y="140"/>
                      </a:cxn>
                    </a:cxnLst>
                    <a:rect l="0" t="0" r="r" b="b"/>
                    <a:pathLst>
                      <a:path w="1078" h="141">
                        <a:moveTo>
                          <a:pt x="0" y="0"/>
                        </a:moveTo>
                        <a:lnTo>
                          <a:pt x="160" y="140"/>
                        </a:lnTo>
                        <a:lnTo>
                          <a:pt x="1077" y="140"/>
                        </a:lnTo>
                      </a:path>
                    </a:pathLst>
                  </a:custGeom>
                  <a:solidFill>
                    <a:schemeClr val="accent2"/>
                  </a:solidFill>
                  <a:ln w="25400" cap="rnd" cmpd="sng">
                    <a:solidFill>
                      <a:schemeClr val="tx1"/>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56" name="Freeform 36"/>
                  <p:cNvSpPr/>
                  <p:nvPr/>
                </p:nvSpPr>
                <p:spPr bwMode="auto">
                  <a:xfrm>
                    <a:off x="2796" y="1368"/>
                    <a:ext cx="1082" cy="147"/>
                  </a:xfrm>
                  <a:custGeom>
                    <a:avLst/>
                    <a:gdLst/>
                    <a:ahLst/>
                    <a:cxnLst>
                      <a:cxn ang="0">
                        <a:pos x="1077" y="140"/>
                      </a:cxn>
                      <a:cxn ang="0">
                        <a:pos x="917" y="0"/>
                      </a:cxn>
                      <a:cxn ang="0">
                        <a:pos x="0" y="0"/>
                      </a:cxn>
                    </a:cxnLst>
                    <a:rect l="0" t="0" r="r" b="b"/>
                    <a:pathLst>
                      <a:path w="1078" h="141">
                        <a:moveTo>
                          <a:pt x="1077" y="140"/>
                        </a:moveTo>
                        <a:lnTo>
                          <a:pt x="917" y="0"/>
                        </a:lnTo>
                        <a:lnTo>
                          <a:pt x="0" y="0"/>
                        </a:lnTo>
                      </a:path>
                    </a:pathLst>
                  </a:custGeom>
                  <a:solidFill>
                    <a:schemeClr val="accent2"/>
                  </a:solidFill>
                  <a:ln w="25400" cap="rnd" cmpd="sng">
                    <a:solidFill>
                      <a:schemeClr val="tx1"/>
                    </a:solidFill>
                    <a:prstDash val="solid"/>
                    <a:round/>
                    <a:headEnd type="none" w="sm" len="sm"/>
                    <a:tailEnd type="none" w="sm" len="sm"/>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363557" name="Line 37"/>
                <p:cNvSpPr>
                  <a:spLocks noChangeShapeType="1"/>
                </p:cNvSpPr>
                <p:nvPr/>
              </p:nvSpPr>
              <p:spPr bwMode="auto">
                <a:xfrm>
                  <a:off x="3359" y="1521"/>
                  <a:ext cx="112" cy="119"/>
                </a:xfrm>
                <a:prstGeom prst="line">
                  <a:avLst/>
                </a:prstGeom>
                <a:noFill/>
                <a:ln w="254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58" name="Line 38"/>
                <p:cNvSpPr>
                  <a:spLocks noChangeShapeType="1"/>
                </p:cNvSpPr>
                <p:nvPr/>
              </p:nvSpPr>
              <p:spPr bwMode="auto">
                <a:xfrm flipH="1">
                  <a:off x="2672" y="1439"/>
                  <a:ext cx="193" cy="0"/>
                </a:xfrm>
                <a:prstGeom prst="line">
                  <a:avLst/>
                </a:prstGeom>
                <a:noFill/>
                <a:ln w="254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59" name="Line 39"/>
                <p:cNvSpPr>
                  <a:spLocks noChangeShapeType="1"/>
                </p:cNvSpPr>
                <p:nvPr/>
              </p:nvSpPr>
              <p:spPr bwMode="auto">
                <a:xfrm>
                  <a:off x="2248" y="1528"/>
                  <a:ext cx="120" cy="119"/>
                </a:xfrm>
                <a:prstGeom prst="line">
                  <a:avLst/>
                </a:prstGeom>
                <a:noFill/>
                <a:ln w="254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131099" name="Group 40"/>
                <p:cNvGrpSpPr/>
                <p:nvPr/>
              </p:nvGrpSpPr>
              <p:grpSpPr>
                <a:xfrm>
                  <a:off x="1788" y="2220"/>
                  <a:ext cx="2376" cy="380"/>
                  <a:chOff x="1788" y="2220"/>
                  <a:chExt cx="2376" cy="380"/>
                </a:xfrm>
              </p:grpSpPr>
              <p:sp>
                <p:nvSpPr>
                  <p:cNvPr id="363561" name="Oval 41"/>
                  <p:cNvSpPr>
                    <a:spLocks noChangeArrowheads="1"/>
                  </p:cNvSpPr>
                  <p:nvPr/>
                </p:nvSpPr>
                <p:spPr bwMode="auto">
                  <a:xfrm>
                    <a:off x="2969" y="2489"/>
                    <a:ext cx="135" cy="79"/>
                  </a:xfrm>
                  <a:prstGeom prst="ellipse">
                    <a:avLst/>
                  </a:prstGeom>
                  <a:solidFill>
                    <a:schemeClr val="accent1"/>
                  </a:solidFill>
                  <a:ln w="12700">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62" name="Line 42"/>
                  <p:cNvSpPr>
                    <a:spLocks noChangeShapeType="1"/>
                  </p:cNvSpPr>
                  <p:nvPr/>
                </p:nvSpPr>
                <p:spPr bwMode="auto">
                  <a:xfrm>
                    <a:off x="1872" y="2288"/>
                    <a:ext cx="162" cy="119"/>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63" name="Line 43"/>
                  <p:cNvSpPr>
                    <a:spLocks noChangeShapeType="1"/>
                  </p:cNvSpPr>
                  <p:nvPr/>
                </p:nvSpPr>
                <p:spPr bwMode="auto">
                  <a:xfrm>
                    <a:off x="2129" y="2481"/>
                    <a:ext cx="167" cy="55"/>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64" name="Line 44"/>
                  <p:cNvSpPr>
                    <a:spLocks noChangeShapeType="1"/>
                  </p:cNvSpPr>
                  <p:nvPr/>
                </p:nvSpPr>
                <p:spPr bwMode="auto">
                  <a:xfrm flipV="1">
                    <a:off x="2137" y="2296"/>
                    <a:ext cx="215" cy="121"/>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65" name="Line 45"/>
                  <p:cNvSpPr>
                    <a:spLocks noChangeShapeType="1"/>
                  </p:cNvSpPr>
                  <p:nvPr/>
                </p:nvSpPr>
                <p:spPr bwMode="auto">
                  <a:xfrm flipV="1">
                    <a:off x="2408" y="2481"/>
                    <a:ext cx="169" cy="72"/>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66" name="Line 46"/>
                  <p:cNvSpPr>
                    <a:spLocks noChangeShapeType="1"/>
                  </p:cNvSpPr>
                  <p:nvPr/>
                </p:nvSpPr>
                <p:spPr bwMode="auto">
                  <a:xfrm flipV="1">
                    <a:off x="2664" y="2336"/>
                    <a:ext cx="104" cy="89"/>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67" name="Line 47"/>
                  <p:cNvSpPr>
                    <a:spLocks noChangeShapeType="1"/>
                  </p:cNvSpPr>
                  <p:nvPr/>
                </p:nvSpPr>
                <p:spPr bwMode="auto">
                  <a:xfrm>
                    <a:off x="2449" y="2256"/>
                    <a:ext cx="287" cy="32"/>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68" name="Line 48"/>
                  <p:cNvSpPr>
                    <a:spLocks noChangeShapeType="1"/>
                  </p:cNvSpPr>
                  <p:nvPr/>
                </p:nvSpPr>
                <p:spPr bwMode="auto">
                  <a:xfrm>
                    <a:off x="2857" y="2320"/>
                    <a:ext cx="512" cy="129"/>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69" name="Line 49"/>
                  <p:cNvSpPr>
                    <a:spLocks noChangeShapeType="1"/>
                  </p:cNvSpPr>
                  <p:nvPr/>
                </p:nvSpPr>
                <p:spPr bwMode="auto">
                  <a:xfrm>
                    <a:off x="2849" y="2273"/>
                    <a:ext cx="183"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70" name="Line 50"/>
                  <p:cNvSpPr>
                    <a:spLocks noChangeShapeType="1"/>
                  </p:cNvSpPr>
                  <p:nvPr/>
                </p:nvSpPr>
                <p:spPr bwMode="auto">
                  <a:xfrm>
                    <a:off x="2680" y="2464"/>
                    <a:ext cx="297" cy="57"/>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71" name="Line 51"/>
                  <p:cNvSpPr>
                    <a:spLocks noChangeShapeType="1"/>
                  </p:cNvSpPr>
                  <p:nvPr/>
                </p:nvSpPr>
                <p:spPr bwMode="auto">
                  <a:xfrm flipH="1">
                    <a:off x="3096" y="2489"/>
                    <a:ext cx="265" cy="32"/>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72" name="Line 52"/>
                  <p:cNvSpPr>
                    <a:spLocks noChangeShapeType="1"/>
                  </p:cNvSpPr>
                  <p:nvPr/>
                </p:nvSpPr>
                <p:spPr bwMode="auto">
                  <a:xfrm flipV="1">
                    <a:off x="3472" y="2328"/>
                    <a:ext cx="128" cy="104"/>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73" name="Line 53"/>
                  <p:cNvSpPr>
                    <a:spLocks noChangeShapeType="1"/>
                  </p:cNvSpPr>
                  <p:nvPr/>
                </p:nvSpPr>
                <p:spPr bwMode="auto">
                  <a:xfrm>
                    <a:off x="3480" y="2472"/>
                    <a:ext cx="265"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74" name="Line 54"/>
                  <p:cNvSpPr>
                    <a:spLocks noChangeShapeType="1"/>
                  </p:cNvSpPr>
                  <p:nvPr/>
                </p:nvSpPr>
                <p:spPr bwMode="auto">
                  <a:xfrm>
                    <a:off x="3896" y="2489"/>
                    <a:ext cx="145" cy="55"/>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75" name="Oval 55"/>
                  <p:cNvSpPr>
                    <a:spLocks noChangeArrowheads="1"/>
                  </p:cNvSpPr>
                  <p:nvPr/>
                </p:nvSpPr>
                <p:spPr bwMode="auto">
                  <a:xfrm>
                    <a:off x="3348" y="2417"/>
                    <a:ext cx="137" cy="79"/>
                  </a:xfrm>
                  <a:prstGeom prst="ellipse">
                    <a:avLst/>
                  </a:prstGeom>
                  <a:solidFill>
                    <a:schemeClr val="accent1"/>
                  </a:solidFill>
                  <a:ln w="12700">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76" name="Oval 56"/>
                  <p:cNvSpPr>
                    <a:spLocks noChangeArrowheads="1"/>
                  </p:cNvSpPr>
                  <p:nvPr/>
                </p:nvSpPr>
                <p:spPr bwMode="auto">
                  <a:xfrm>
                    <a:off x="3753" y="2432"/>
                    <a:ext cx="135" cy="79"/>
                  </a:xfrm>
                  <a:prstGeom prst="ellipse">
                    <a:avLst/>
                  </a:prstGeom>
                  <a:solidFill>
                    <a:schemeClr val="accent1"/>
                  </a:solidFill>
                  <a:ln w="12700">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77" name="Oval 57"/>
                  <p:cNvSpPr>
                    <a:spLocks noChangeArrowheads="1"/>
                  </p:cNvSpPr>
                  <p:nvPr/>
                </p:nvSpPr>
                <p:spPr bwMode="auto">
                  <a:xfrm>
                    <a:off x="4027" y="2521"/>
                    <a:ext cx="137" cy="79"/>
                  </a:xfrm>
                  <a:prstGeom prst="ellipse">
                    <a:avLst/>
                  </a:prstGeom>
                  <a:solidFill>
                    <a:schemeClr val="accent1"/>
                  </a:solidFill>
                  <a:ln w="12700">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78" name="Oval 58"/>
                  <p:cNvSpPr>
                    <a:spLocks noChangeArrowheads="1"/>
                  </p:cNvSpPr>
                  <p:nvPr/>
                </p:nvSpPr>
                <p:spPr bwMode="auto">
                  <a:xfrm>
                    <a:off x="3584" y="2260"/>
                    <a:ext cx="137" cy="79"/>
                  </a:xfrm>
                  <a:prstGeom prst="ellipse">
                    <a:avLst/>
                  </a:prstGeom>
                  <a:solidFill>
                    <a:schemeClr val="accent1"/>
                  </a:solidFill>
                  <a:ln w="12700">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79" name="Oval 59"/>
                  <p:cNvSpPr>
                    <a:spLocks noChangeArrowheads="1"/>
                  </p:cNvSpPr>
                  <p:nvPr/>
                </p:nvSpPr>
                <p:spPr bwMode="auto">
                  <a:xfrm>
                    <a:off x="3036" y="2232"/>
                    <a:ext cx="137" cy="81"/>
                  </a:xfrm>
                  <a:prstGeom prst="ellipse">
                    <a:avLst/>
                  </a:prstGeom>
                  <a:solidFill>
                    <a:schemeClr val="accent1"/>
                  </a:solidFill>
                  <a:ln w="12700">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80" name="Oval 60"/>
                  <p:cNvSpPr>
                    <a:spLocks noChangeArrowheads="1"/>
                  </p:cNvSpPr>
                  <p:nvPr/>
                </p:nvSpPr>
                <p:spPr bwMode="auto">
                  <a:xfrm>
                    <a:off x="2725" y="2256"/>
                    <a:ext cx="135" cy="79"/>
                  </a:xfrm>
                  <a:prstGeom prst="ellipse">
                    <a:avLst/>
                  </a:prstGeom>
                  <a:solidFill>
                    <a:schemeClr val="accent1"/>
                  </a:solidFill>
                  <a:ln w="12700">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81" name="Oval 61"/>
                  <p:cNvSpPr>
                    <a:spLocks noChangeArrowheads="1"/>
                  </p:cNvSpPr>
                  <p:nvPr/>
                </p:nvSpPr>
                <p:spPr bwMode="auto">
                  <a:xfrm>
                    <a:off x="2561" y="2407"/>
                    <a:ext cx="135" cy="81"/>
                  </a:xfrm>
                  <a:prstGeom prst="ellipse">
                    <a:avLst/>
                  </a:prstGeom>
                  <a:solidFill>
                    <a:schemeClr val="accent1"/>
                  </a:solidFill>
                  <a:ln w="12700">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82" name="Oval 62"/>
                  <p:cNvSpPr>
                    <a:spLocks noChangeArrowheads="1"/>
                  </p:cNvSpPr>
                  <p:nvPr/>
                </p:nvSpPr>
                <p:spPr bwMode="auto">
                  <a:xfrm>
                    <a:off x="2333" y="2228"/>
                    <a:ext cx="135" cy="81"/>
                  </a:xfrm>
                  <a:prstGeom prst="ellipse">
                    <a:avLst/>
                  </a:prstGeom>
                  <a:solidFill>
                    <a:schemeClr val="accent1"/>
                  </a:solidFill>
                  <a:ln w="12700">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83" name="Oval 63"/>
                  <p:cNvSpPr>
                    <a:spLocks noChangeArrowheads="1"/>
                  </p:cNvSpPr>
                  <p:nvPr/>
                </p:nvSpPr>
                <p:spPr bwMode="auto">
                  <a:xfrm>
                    <a:off x="2010" y="2400"/>
                    <a:ext cx="137" cy="81"/>
                  </a:xfrm>
                  <a:prstGeom prst="ellipse">
                    <a:avLst/>
                  </a:prstGeom>
                  <a:solidFill>
                    <a:schemeClr val="accent1"/>
                  </a:solidFill>
                  <a:ln w="12700">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84" name="Oval 64"/>
                  <p:cNvSpPr>
                    <a:spLocks noChangeArrowheads="1"/>
                  </p:cNvSpPr>
                  <p:nvPr/>
                </p:nvSpPr>
                <p:spPr bwMode="auto">
                  <a:xfrm>
                    <a:off x="2280" y="2500"/>
                    <a:ext cx="138" cy="79"/>
                  </a:xfrm>
                  <a:prstGeom prst="ellipse">
                    <a:avLst/>
                  </a:prstGeom>
                  <a:solidFill>
                    <a:schemeClr val="accent1"/>
                  </a:solidFill>
                  <a:ln w="12700">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3585" name="Oval 65"/>
                  <p:cNvSpPr>
                    <a:spLocks noChangeArrowheads="1"/>
                  </p:cNvSpPr>
                  <p:nvPr/>
                </p:nvSpPr>
                <p:spPr bwMode="auto">
                  <a:xfrm>
                    <a:off x="1790" y="2220"/>
                    <a:ext cx="138" cy="79"/>
                  </a:xfrm>
                  <a:prstGeom prst="ellipse">
                    <a:avLst/>
                  </a:prstGeom>
                  <a:solidFill>
                    <a:schemeClr val="accent1"/>
                  </a:solidFill>
                  <a:ln w="12700">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grpSp>
        <p:grpSp>
          <p:nvGrpSpPr>
            <p:cNvPr id="131080" name="Group 66"/>
            <p:cNvGrpSpPr/>
            <p:nvPr/>
          </p:nvGrpSpPr>
          <p:grpSpPr>
            <a:xfrm>
              <a:off x="160" y="3120"/>
              <a:ext cx="1376" cy="720"/>
              <a:chOff x="288" y="2928"/>
              <a:chExt cx="1200" cy="1056"/>
            </a:xfrm>
          </p:grpSpPr>
          <p:sp>
            <p:nvSpPr>
              <p:cNvPr id="131081" name="AutoShape 67"/>
              <p:cNvSpPr/>
              <p:nvPr/>
            </p:nvSpPr>
            <p:spPr>
              <a:xfrm>
                <a:off x="288" y="2928"/>
                <a:ext cx="1104" cy="1056"/>
              </a:xfrm>
              <a:prstGeom prst="wedgeRectCallout">
                <a:avLst>
                  <a:gd name="adj1" fmla="val 73370"/>
                  <a:gd name="adj2" fmla="val -97537"/>
                </a:avLst>
              </a:prstGeom>
              <a:gradFill rotWithShape="0">
                <a:gsLst>
                  <a:gs pos="0">
                    <a:srgbClr val="A660FA"/>
                  </a:gs>
                  <a:gs pos="100000">
                    <a:srgbClr val="990099"/>
                  </a:gs>
                </a:gsLst>
                <a:path path="rect">
                  <a:fillToRect l="50000" t="50000" r="50000" b="50000"/>
                </a:path>
                <a:tileRect/>
              </a:gradFill>
              <a:ln w="12700" cap="flat" cmpd="sng">
                <a:solidFill>
                  <a:srgbClr val="000000"/>
                </a:solidFill>
                <a:prstDash val="solid"/>
                <a:miter/>
                <a:headEnd type="none" w="med" len="med"/>
                <a:tailEnd type="none" w="med" len="med"/>
              </a:ln>
            </p:spPr>
            <p:txBody>
              <a:bodyPr wrap="none" anchor="ctr" anchorCtr="0"/>
              <a:p>
                <a:pPr algn="ctr" eaLnBrk="0" hangingPunct="0"/>
                <a:endParaRPr lang="zh-CN" altLang="zh-CN" sz="2800" dirty="0">
                  <a:solidFill>
                    <a:schemeClr val="accent2"/>
                  </a:solidFill>
                  <a:latin typeface="Times New Roman" panose="02020603050405020304" pitchFamily="18" charset="0"/>
                </a:endParaRPr>
              </a:p>
            </p:txBody>
          </p:sp>
          <p:sp>
            <p:nvSpPr>
              <p:cNvPr id="131082" name="Rectangle 68"/>
              <p:cNvSpPr/>
              <p:nvPr/>
            </p:nvSpPr>
            <p:spPr>
              <a:xfrm>
                <a:off x="336" y="3025"/>
                <a:ext cx="1152" cy="774"/>
              </a:xfrm>
              <a:prstGeom prst="rect">
                <a:avLst/>
              </a:prstGeom>
              <a:noFill/>
              <a:ln w="9525">
                <a:noFill/>
              </a:ln>
            </p:spPr>
            <p:txBody>
              <a:bodyPr lIns="38100" tIns="38100" rIns="38100" bIns="38100">
                <a:spAutoFit/>
              </a:bodyPr>
              <a:p>
                <a:pPr defTabSz="914400" eaLnBrk="0" hangingPunct="0">
                  <a:lnSpc>
                    <a:spcPts val="2000"/>
                  </a:lnSpc>
                  <a:spcBef>
                    <a:spcPts val="900"/>
                  </a:spcBef>
                  <a:tabLst>
                    <a:tab pos="285750" algn="l"/>
                    <a:tab pos="571500" algn="l"/>
                    <a:tab pos="857250" algn="l"/>
                    <a:tab pos="1143000" algn="l"/>
                    <a:tab pos="1428750" algn="l"/>
                    <a:tab pos="1714500" algn="l"/>
                    <a:tab pos="2000250" algn="l"/>
                    <a:tab pos="2286000" algn="l"/>
                  </a:tabLst>
                </a:pPr>
                <a:r>
                  <a:rPr lang="en-US" altLang="zh-CN" sz="2000" dirty="0">
                    <a:solidFill>
                      <a:schemeClr val="folHlink"/>
                    </a:solidFill>
                    <a:latin typeface="Times New Roman" panose="02020603050405020304" pitchFamily="18" charset="0"/>
                  </a:rPr>
                  <a:t>Visual Modeling</a:t>
                </a:r>
                <a:br>
                  <a:rPr lang="en-US" altLang="zh-CN" sz="2000" dirty="0">
                    <a:solidFill>
                      <a:schemeClr val="folHlink"/>
                    </a:solidFill>
                    <a:latin typeface="Times New Roman" panose="02020603050405020304" pitchFamily="18" charset="0"/>
                  </a:rPr>
                </a:br>
                <a:r>
                  <a:rPr lang="en-US" altLang="zh-CN" sz="2000" dirty="0">
                    <a:solidFill>
                      <a:schemeClr val="folHlink"/>
                    </a:solidFill>
                    <a:latin typeface="Times New Roman" panose="02020603050405020304" pitchFamily="18" charset="0"/>
                  </a:rPr>
                  <a:t>raises  the level</a:t>
                </a:r>
                <a:br>
                  <a:rPr lang="en-US" altLang="zh-CN" sz="2000" dirty="0">
                    <a:solidFill>
                      <a:schemeClr val="folHlink"/>
                    </a:solidFill>
                    <a:latin typeface="Times New Roman" panose="02020603050405020304" pitchFamily="18" charset="0"/>
                  </a:rPr>
                </a:br>
                <a:r>
                  <a:rPr lang="en-US" altLang="zh-CN" sz="2000" dirty="0">
                    <a:solidFill>
                      <a:schemeClr val="folHlink"/>
                    </a:solidFill>
                    <a:latin typeface="Times New Roman" panose="02020603050405020304" pitchFamily="18" charset="0"/>
                  </a:rPr>
                  <a:t>of abstraction</a:t>
                </a:r>
                <a:endParaRPr lang="en-US" altLang="zh-CN" sz="2000" dirty="0">
                  <a:solidFill>
                    <a:schemeClr val="folHlink"/>
                  </a:solidFill>
                  <a:latin typeface="Times New Roman" panose="02020603050405020304" pitchFamily="18" charset="0"/>
                </a:endParaRPr>
              </a:p>
            </p:txBody>
          </p:sp>
        </p:grpSp>
      </p:gr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3209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64548" name="Rectangle 4"/>
          <p:cNvSpPr>
            <a:spLocks noGrp="1" noChangeArrowheads="1"/>
          </p:cNvSpPr>
          <p:nvPr>
            <p:ph type="title"/>
          </p:nvPr>
        </p:nvSpPr>
        <p:spPr>
          <a:xfrm>
            <a:off x="533400" y="188913"/>
            <a:ext cx="7772400" cy="7620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5.  Verify Software Quality</a:t>
            </a:r>
            <a:endPar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64549" name="Rectangle 5" descr="Rectangle: Click to edit Master text styles&#10;Second level&#10;Third level&#10;Fourth level&#10;Fifth level"/>
          <p:cNvSpPr>
            <a:spLocks noGrp="1" noChangeArrowheads="1"/>
          </p:cNvSpPr>
          <p:nvPr>
            <p:ph idx="1"/>
          </p:nvPr>
        </p:nvSpPr>
        <p:spPr>
          <a:xfrm>
            <a:off x="590550" y="1268413"/>
            <a:ext cx="8248650" cy="26939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Create tests for each key scenario to ensure that all requirements are properly implemented</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Unacceptable application performance hurts as much as unacceptable reliability</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Verify software reliability - memory leaks, bottle necks</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Test every iteration - automate test!</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grpSp>
        <p:nvGrpSpPr>
          <p:cNvPr id="132102" name="Group 6"/>
          <p:cNvGrpSpPr/>
          <p:nvPr/>
        </p:nvGrpSpPr>
        <p:grpSpPr>
          <a:xfrm>
            <a:off x="736600" y="3886200"/>
            <a:ext cx="7569200" cy="2535238"/>
            <a:chOff x="456" y="2531"/>
            <a:chExt cx="4768" cy="1597"/>
          </a:xfrm>
        </p:grpSpPr>
        <p:grpSp>
          <p:nvGrpSpPr>
            <p:cNvPr id="132103" name="Group 7"/>
            <p:cNvGrpSpPr/>
            <p:nvPr/>
          </p:nvGrpSpPr>
          <p:grpSpPr>
            <a:xfrm>
              <a:off x="1936" y="2531"/>
              <a:ext cx="3288" cy="1555"/>
              <a:chOff x="856" y="1507"/>
              <a:chExt cx="3888" cy="2182"/>
            </a:xfrm>
          </p:grpSpPr>
          <p:grpSp>
            <p:nvGrpSpPr>
              <p:cNvPr id="132107" name="Group 8"/>
              <p:cNvGrpSpPr>
                <a:grpSpLocks noChangeAspect="1"/>
              </p:cNvGrpSpPr>
              <p:nvPr/>
            </p:nvGrpSpPr>
            <p:grpSpPr>
              <a:xfrm>
                <a:off x="1267" y="1507"/>
                <a:ext cx="2983" cy="1716"/>
                <a:chOff x="432" y="1084"/>
                <a:chExt cx="4688" cy="2914"/>
              </a:xfrm>
            </p:grpSpPr>
            <p:sp>
              <p:nvSpPr>
                <p:cNvPr id="364553" name="Line 9"/>
                <p:cNvSpPr>
                  <a:spLocks noChangeAspect="1" noChangeShapeType="1"/>
                </p:cNvSpPr>
                <p:nvPr/>
              </p:nvSpPr>
              <p:spPr bwMode="auto">
                <a:xfrm flipV="1">
                  <a:off x="4036" y="1084"/>
                  <a:ext cx="1082" cy="1768"/>
                </a:xfrm>
                <a:prstGeom prst="line">
                  <a:avLst/>
                </a:prstGeom>
                <a:noFill/>
                <a:ln w="38100">
                  <a:solidFill>
                    <a:srgbClr val="00FF00"/>
                  </a:solidFill>
                  <a:round/>
                  <a:headEnd type="none" w="sm" len="sm"/>
                  <a:tailEnd type="none" w="med"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4554" name="Arc 10"/>
                <p:cNvSpPr>
                  <a:spLocks noChangeAspect="1"/>
                </p:cNvSpPr>
                <p:nvPr/>
              </p:nvSpPr>
              <p:spPr bwMode="auto">
                <a:xfrm flipH="1">
                  <a:off x="438" y="2578"/>
                  <a:ext cx="3600" cy="1420"/>
                </a:xfrm>
                <a:custGeom>
                  <a:avLst/>
                  <a:gdLst>
                    <a:gd name="G0" fmla="+- 21212 0 0"/>
                    <a:gd name="G1" fmla="+- 0 0 0"/>
                    <a:gd name="G2" fmla="+- 21600 0 0"/>
                    <a:gd name="T0" fmla="*/ 21623 w 21623"/>
                    <a:gd name="T1" fmla="*/ 21596 h 21600"/>
                    <a:gd name="T2" fmla="*/ 0 w 21623"/>
                    <a:gd name="T3" fmla="*/ 4078 h 21600"/>
                    <a:gd name="T4" fmla="*/ 21212 w 21623"/>
                    <a:gd name="T5" fmla="*/ 0 h 21600"/>
                  </a:gdLst>
                  <a:ahLst/>
                  <a:cxnLst>
                    <a:cxn ang="0">
                      <a:pos x="T0" y="T1"/>
                    </a:cxn>
                    <a:cxn ang="0">
                      <a:pos x="T2" y="T3"/>
                    </a:cxn>
                    <a:cxn ang="0">
                      <a:pos x="T4" y="T5"/>
                    </a:cxn>
                  </a:cxnLst>
                  <a:rect l="0" t="0" r="r" b="b"/>
                  <a:pathLst>
                    <a:path w="21623" h="21600" fill="none" extrusionOk="0">
                      <a:moveTo>
                        <a:pt x="21623" y="21596"/>
                      </a:moveTo>
                      <a:cubicBezTo>
                        <a:pt x="21486" y="21598"/>
                        <a:pt x="21349" y="21599"/>
                        <a:pt x="21212" y="21600"/>
                      </a:cubicBezTo>
                      <a:cubicBezTo>
                        <a:pt x="10855" y="21600"/>
                        <a:pt x="1955" y="14248"/>
                        <a:pt x="0" y="4077"/>
                      </a:cubicBezTo>
                    </a:path>
                    <a:path w="21623" h="21600" stroke="0" extrusionOk="0">
                      <a:moveTo>
                        <a:pt x="21623" y="21596"/>
                      </a:moveTo>
                      <a:cubicBezTo>
                        <a:pt x="21486" y="21598"/>
                        <a:pt x="21349" y="21599"/>
                        <a:pt x="21212" y="21600"/>
                      </a:cubicBezTo>
                      <a:cubicBezTo>
                        <a:pt x="10855" y="21600"/>
                        <a:pt x="1955" y="14248"/>
                        <a:pt x="0" y="4077"/>
                      </a:cubicBezTo>
                      <a:lnTo>
                        <a:pt x="21212" y="0"/>
                      </a:lnTo>
                      <a:close/>
                    </a:path>
                  </a:pathLst>
                </a:custGeom>
                <a:noFill/>
                <a:ln w="38100" cap="rnd">
                  <a:solidFill>
                    <a:srgbClr val="00FF00"/>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132108" name="Rectangle 11"/>
              <p:cNvSpPr>
                <a:spLocks noChangeAspect="1"/>
              </p:cNvSpPr>
              <p:nvPr/>
            </p:nvSpPr>
            <p:spPr>
              <a:xfrm>
                <a:off x="1268" y="3424"/>
                <a:ext cx="3476" cy="265"/>
              </a:xfrm>
              <a:prstGeom prst="rect">
                <a:avLst/>
              </a:prstGeom>
              <a:noFill/>
              <a:ln w="9525">
                <a:noFill/>
              </a:ln>
            </p:spPr>
            <p:txBody>
              <a:bodyPr lIns="80786" tIns="40392" rIns="80786" bIns="40392">
                <a:spAutoFit/>
              </a:bodyPr>
              <a:p>
                <a:pPr defTabSz="1021080" eaLnBrk="0" hangingPunct="0">
                  <a:lnSpc>
                    <a:spcPct val="90000"/>
                  </a:lnSpc>
                  <a:tabLst>
                    <a:tab pos="1938655" algn="l"/>
                    <a:tab pos="3878580" algn="l"/>
                    <a:tab pos="4846955" algn="l"/>
                    <a:tab pos="5816600" algn="l"/>
                    <a:tab pos="6845300" algn="l"/>
                  </a:tabLst>
                </a:pPr>
                <a:r>
                  <a:rPr lang="en-US" altLang="zh-CN" sz="1600" dirty="0">
                    <a:solidFill>
                      <a:schemeClr val="tx1"/>
                    </a:solidFill>
                    <a:latin typeface="Times New Roman" panose="02020603050405020304" pitchFamily="18" charset="0"/>
                  </a:rPr>
                  <a:t>          Development                       Deployment</a:t>
                </a:r>
                <a:endParaRPr lang="en-US" altLang="zh-CN" sz="1600" dirty="0">
                  <a:solidFill>
                    <a:schemeClr val="tx1"/>
                  </a:solidFill>
                  <a:latin typeface="Times New Roman" panose="02020603050405020304" pitchFamily="18" charset="0"/>
                </a:endParaRPr>
              </a:p>
            </p:txBody>
          </p:sp>
          <p:sp>
            <p:nvSpPr>
              <p:cNvPr id="364556" name="Line 12"/>
              <p:cNvSpPr>
                <a:spLocks noChangeAspect="1" noChangeShapeType="1"/>
              </p:cNvSpPr>
              <p:nvPr/>
            </p:nvSpPr>
            <p:spPr bwMode="auto">
              <a:xfrm flipH="1">
                <a:off x="1263" y="1522"/>
                <a:ext cx="2" cy="1718"/>
              </a:xfrm>
              <a:prstGeom prst="line">
                <a:avLst/>
              </a:prstGeom>
              <a:noFill/>
              <a:ln w="25400">
                <a:solidFill>
                  <a:schemeClr val="tx1"/>
                </a:solidFill>
                <a:round/>
                <a:headEnd type="none" w="sm" len="sm"/>
                <a:tailEnd type="none" w="sm" len="sm"/>
              </a:ln>
              <a:effectLst/>
            </p:spPr>
            <p:txBody>
              <a:bodyPr lIns="80786" tIns="40392" rIns="80786" bIns="40392">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4557" name="Line 13"/>
              <p:cNvSpPr>
                <a:spLocks noChangeAspect="1" noChangeShapeType="1"/>
              </p:cNvSpPr>
              <p:nvPr/>
            </p:nvSpPr>
            <p:spPr bwMode="auto">
              <a:xfrm>
                <a:off x="1268" y="3229"/>
                <a:ext cx="3298" cy="0"/>
              </a:xfrm>
              <a:prstGeom prst="line">
                <a:avLst/>
              </a:prstGeom>
              <a:noFill/>
              <a:ln w="25400">
                <a:solidFill>
                  <a:schemeClr val="tx1"/>
                </a:solidFill>
                <a:round/>
                <a:headEnd type="none" w="sm" len="sm"/>
                <a:tailEnd type="none" w="sm" len="sm"/>
              </a:ln>
              <a:effectLst/>
            </p:spPr>
            <p:txBody>
              <a:bodyPr lIns="80786" tIns="40392" rIns="80786" bIns="40392">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32111" name="Rectangle 14"/>
              <p:cNvSpPr>
                <a:spLocks noChangeAspect="1"/>
              </p:cNvSpPr>
              <p:nvPr/>
            </p:nvSpPr>
            <p:spPr>
              <a:xfrm>
                <a:off x="856" y="2282"/>
                <a:ext cx="412" cy="240"/>
              </a:xfrm>
              <a:prstGeom prst="rect">
                <a:avLst/>
              </a:prstGeom>
              <a:noFill/>
              <a:ln w="9525">
                <a:noFill/>
              </a:ln>
            </p:spPr>
            <p:txBody>
              <a:bodyPr lIns="80786" tIns="40392" rIns="80786" bIns="40392">
                <a:spAutoFit/>
              </a:bodyPr>
              <a:p>
                <a:pPr defTabSz="850900" eaLnBrk="0" hangingPunct="0">
                  <a:lnSpc>
                    <a:spcPct val="90000"/>
                  </a:lnSpc>
                </a:pPr>
                <a:r>
                  <a:rPr lang="en-US" altLang="zh-CN" sz="1400" dirty="0">
                    <a:solidFill>
                      <a:schemeClr val="tx1"/>
                    </a:solidFill>
                    <a:latin typeface="Times New Roman" panose="02020603050405020304" pitchFamily="18" charset="0"/>
                  </a:rPr>
                  <a:t>Cost</a:t>
                </a:r>
                <a:endParaRPr lang="en-US" altLang="zh-CN" sz="1400" dirty="0">
                  <a:solidFill>
                    <a:srgbClr val="51DC00"/>
                  </a:solidFill>
                  <a:latin typeface="Times New Roman" panose="02020603050405020304" pitchFamily="18" charset="0"/>
                </a:endParaRPr>
              </a:p>
            </p:txBody>
          </p:sp>
          <p:sp>
            <p:nvSpPr>
              <p:cNvPr id="364559" name="Line 15"/>
              <p:cNvSpPr>
                <a:spLocks noChangeShapeType="1"/>
              </p:cNvSpPr>
              <p:nvPr/>
            </p:nvSpPr>
            <p:spPr bwMode="auto">
              <a:xfrm>
                <a:off x="2960" y="3312"/>
                <a:ext cx="920" cy="0"/>
              </a:xfrm>
              <a:prstGeom prst="line">
                <a:avLst/>
              </a:prstGeom>
              <a:noFill/>
              <a:ln w="12700">
                <a:solidFill>
                  <a:schemeClr val="tx1"/>
                </a:solidFill>
                <a:round/>
                <a:headEnd type="none" w="sm" len="sm"/>
                <a:tailEnd type="triangle" w="lg"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4560" name="Line 16"/>
              <p:cNvSpPr>
                <a:spLocks noChangeShapeType="1"/>
              </p:cNvSpPr>
              <p:nvPr/>
            </p:nvSpPr>
            <p:spPr bwMode="auto">
              <a:xfrm rot="10800000">
                <a:off x="1264" y="3312"/>
                <a:ext cx="920" cy="0"/>
              </a:xfrm>
              <a:prstGeom prst="line">
                <a:avLst/>
              </a:prstGeom>
              <a:noFill/>
              <a:ln w="12700">
                <a:solidFill>
                  <a:schemeClr val="tx1"/>
                </a:solidFill>
                <a:round/>
                <a:headEnd type="none" w="sm" len="sm"/>
                <a:tailEnd type="triangle" w="lg"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2104" name="Group 17"/>
            <p:cNvGrpSpPr/>
            <p:nvPr/>
          </p:nvGrpSpPr>
          <p:grpSpPr>
            <a:xfrm>
              <a:off x="456" y="3168"/>
              <a:ext cx="1568" cy="960"/>
              <a:chOff x="288" y="2928"/>
              <a:chExt cx="1200" cy="1056"/>
            </a:xfrm>
          </p:grpSpPr>
          <p:sp>
            <p:nvSpPr>
              <p:cNvPr id="132105" name="AutoShape 18"/>
              <p:cNvSpPr/>
              <p:nvPr/>
            </p:nvSpPr>
            <p:spPr>
              <a:xfrm>
                <a:off x="288" y="2928"/>
                <a:ext cx="1104" cy="1056"/>
              </a:xfrm>
              <a:prstGeom prst="wedgeRectCallout">
                <a:avLst>
                  <a:gd name="adj1" fmla="val 73370"/>
                  <a:gd name="adj2" fmla="val -97537"/>
                </a:avLst>
              </a:prstGeom>
              <a:gradFill rotWithShape="0">
                <a:gsLst>
                  <a:gs pos="0">
                    <a:srgbClr val="A660FA"/>
                  </a:gs>
                  <a:gs pos="100000">
                    <a:srgbClr val="990099"/>
                  </a:gs>
                </a:gsLst>
                <a:path path="rect">
                  <a:fillToRect l="50000" t="50000" r="50000" b="50000"/>
                </a:path>
                <a:tileRect/>
              </a:gradFill>
              <a:ln w="12700" cap="flat" cmpd="sng">
                <a:solidFill>
                  <a:srgbClr val="000000"/>
                </a:solidFill>
                <a:prstDash val="solid"/>
                <a:miter/>
                <a:headEnd type="none" w="med" len="med"/>
                <a:tailEnd type="none" w="med" len="med"/>
              </a:ln>
            </p:spPr>
            <p:txBody>
              <a:bodyPr wrap="none" anchor="ctr" anchorCtr="0"/>
              <a:p>
                <a:pPr algn="ctr" eaLnBrk="0" hangingPunct="0"/>
                <a:endParaRPr lang="zh-CN" altLang="zh-CN" sz="2800" dirty="0">
                  <a:solidFill>
                    <a:schemeClr val="accent2"/>
                  </a:solidFill>
                  <a:latin typeface="Times New Roman" panose="02020603050405020304" pitchFamily="18" charset="0"/>
                </a:endParaRPr>
              </a:p>
            </p:txBody>
          </p:sp>
          <p:sp>
            <p:nvSpPr>
              <p:cNvPr id="132106" name="Rectangle 19"/>
              <p:cNvSpPr/>
              <p:nvPr/>
            </p:nvSpPr>
            <p:spPr>
              <a:xfrm>
                <a:off x="336" y="3025"/>
                <a:ext cx="1152" cy="933"/>
              </a:xfrm>
              <a:prstGeom prst="rect">
                <a:avLst/>
              </a:prstGeom>
              <a:noFill/>
              <a:ln w="9525">
                <a:noFill/>
              </a:ln>
            </p:spPr>
            <p:txBody>
              <a:bodyPr lIns="38100" tIns="38100" rIns="38100" bIns="38100">
                <a:spAutoFit/>
              </a:bodyPr>
              <a:p>
                <a:pPr defTabSz="914400" eaLnBrk="0" hangingPunct="0">
                  <a:lnSpc>
                    <a:spcPts val="2000"/>
                  </a:lnSpc>
                  <a:spcBef>
                    <a:spcPts val="900"/>
                  </a:spcBef>
                  <a:tabLst>
                    <a:tab pos="285750" algn="l"/>
                    <a:tab pos="571500" algn="l"/>
                    <a:tab pos="857250" algn="l"/>
                    <a:tab pos="1143000" algn="l"/>
                    <a:tab pos="1428750" algn="l"/>
                    <a:tab pos="1714500" algn="l"/>
                    <a:tab pos="2000250" algn="l"/>
                    <a:tab pos="2286000" algn="l"/>
                  </a:tabLst>
                </a:pPr>
                <a:r>
                  <a:rPr lang="en-US" altLang="zh-CN" dirty="0">
                    <a:solidFill>
                      <a:schemeClr val="folHlink"/>
                    </a:solidFill>
                    <a:latin typeface="Times New Roman" panose="02020603050405020304" pitchFamily="18" charset="0"/>
                  </a:rPr>
                  <a:t>Software problems</a:t>
                </a:r>
                <a:br>
                  <a:rPr lang="en-US" altLang="zh-CN" dirty="0">
                    <a:solidFill>
                      <a:schemeClr val="folHlink"/>
                    </a:solidFill>
                    <a:latin typeface="Times New Roman" panose="02020603050405020304" pitchFamily="18" charset="0"/>
                  </a:rPr>
                </a:br>
                <a:r>
                  <a:rPr lang="en-US" altLang="zh-CN" dirty="0">
                    <a:solidFill>
                      <a:schemeClr val="folHlink"/>
                    </a:solidFill>
                    <a:latin typeface="Times New Roman" panose="02020603050405020304" pitchFamily="18" charset="0"/>
                  </a:rPr>
                  <a:t>are 100 to 1000 times</a:t>
                </a:r>
                <a:br>
                  <a:rPr lang="en-US" altLang="zh-CN" dirty="0">
                    <a:solidFill>
                      <a:schemeClr val="folHlink"/>
                    </a:solidFill>
                    <a:latin typeface="Times New Roman" panose="02020603050405020304" pitchFamily="18" charset="0"/>
                  </a:rPr>
                </a:br>
                <a:r>
                  <a:rPr lang="en-US" altLang="zh-CN" dirty="0">
                    <a:solidFill>
                      <a:schemeClr val="folHlink"/>
                    </a:solidFill>
                    <a:latin typeface="Times New Roman" panose="02020603050405020304" pitchFamily="18" charset="0"/>
                  </a:rPr>
                  <a:t>more costly to find</a:t>
                </a:r>
                <a:br>
                  <a:rPr lang="en-US" altLang="zh-CN" dirty="0">
                    <a:solidFill>
                      <a:schemeClr val="folHlink"/>
                    </a:solidFill>
                    <a:latin typeface="Times New Roman" panose="02020603050405020304" pitchFamily="18" charset="0"/>
                  </a:rPr>
                </a:br>
                <a:r>
                  <a:rPr lang="en-US" altLang="zh-CN" dirty="0">
                    <a:solidFill>
                      <a:schemeClr val="folHlink"/>
                    </a:solidFill>
                    <a:latin typeface="Times New Roman" panose="02020603050405020304" pitchFamily="18" charset="0"/>
                  </a:rPr>
                  <a:t>and repair after deployment</a:t>
                </a:r>
                <a:endParaRPr lang="en-US" altLang="zh-CN" dirty="0">
                  <a:solidFill>
                    <a:schemeClr val="folHlink"/>
                  </a:solidFill>
                  <a:latin typeface="Times New Roman" panose="02020603050405020304" pitchFamily="18" charset="0"/>
                </a:endParaRPr>
              </a:p>
            </p:txBody>
          </p:sp>
        </p:grpSp>
      </p:gr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3312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65572" name="Rectangle 4"/>
          <p:cNvSpPr>
            <a:spLocks noGrp="1" noChangeArrowheads="1"/>
          </p:cNvSpPr>
          <p:nvPr>
            <p:ph type="title"/>
          </p:nvPr>
        </p:nvSpPr>
        <p:spPr>
          <a:xfrm>
            <a:off x="631825" y="260350"/>
            <a:ext cx="7900988" cy="838200"/>
          </a:xfrm>
        </p:spPr>
        <p:txBody>
          <a:bodyPr vert="horz" wrap="square" lIns="86173" tIns="43087" rIns="86173" bIns="43087"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6.  Control Changes to Software</a:t>
            </a:r>
            <a:endPar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65573" name="Rectangle 5" descr="Rectangle: Click to edit Master text styles&#10;Second level&#10;Third level&#10;Fourth level&#10;Fifth level"/>
          <p:cNvSpPr>
            <a:spLocks noGrp="1" noChangeArrowheads="1"/>
          </p:cNvSpPr>
          <p:nvPr>
            <p:ph idx="1"/>
          </p:nvPr>
        </p:nvSpPr>
        <p:spPr>
          <a:xfrm>
            <a:off x="466725" y="1268413"/>
            <a:ext cx="8426450" cy="3600450"/>
          </a:xfrm>
        </p:spPr>
        <p:txBody>
          <a:bodyPr vert="horz" wrap="square" lIns="86173" tIns="43087" rIns="86173" bIns="43087"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Control, track and monitor changes to enable iterative development </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Establish secure workspaces for each developer</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Provide isolation from changes made in other workspaces </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Control all software artifacts - models, code, docs, etc.</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Automate integration and build management</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grpSp>
        <p:nvGrpSpPr>
          <p:cNvPr id="133126" name="Group 6"/>
          <p:cNvGrpSpPr/>
          <p:nvPr/>
        </p:nvGrpSpPr>
        <p:grpSpPr>
          <a:xfrm>
            <a:off x="812800" y="3962400"/>
            <a:ext cx="7188200" cy="2514600"/>
            <a:chOff x="128" y="2496"/>
            <a:chExt cx="4528" cy="1584"/>
          </a:xfrm>
        </p:grpSpPr>
        <p:grpSp>
          <p:nvGrpSpPr>
            <p:cNvPr id="133127" name="Group 7"/>
            <p:cNvGrpSpPr/>
            <p:nvPr/>
          </p:nvGrpSpPr>
          <p:grpSpPr>
            <a:xfrm>
              <a:off x="1104" y="2496"/>
              <a:ext cx="3425" cy="1536"/>
              <a:chOff x="96" y="1728"/>
              <a:chExt cx="5068" cy="2352"/>
            </a:xfrm>
          </p:grpSpPr>
          <p:sp>
            <p:nvSpPr>
              <p:cNvPr id="365576" name="Freeform 8"/>
              <p:cNvSpPr/>
              <p:nvPr/>
            </p:nvSpPr>
            <p:spPr bwMode="ltGray">
              <a:xfrm>
                <a:off x="1528" y="1728"/>
                <a:ext cx="2743" cy="2343"/>
              </a:xfrm>
              <a:custGeom>
                <a:avLst/>
                <a:gdLst/>
                <a:ahLst/>
                <a:cxnLst>
                  <a:cxn ang="0">
                    <a:pos x="0" y="1672"/>
                  </a:cxn>
                  <a:cxn ang="0">
                    <a:pos x="2164" y="0"/>
                  </a:cxn>
                  <a:cxn ang="0">
                    <a:pos x="4316" y="1672"/>
                  </a:cxn>
                  <a:cxn ang="0">
                    <a:pos x="2164" y="3331"/>
                  </a:cxn>
                  <a:cxn ang="0">
                    <a:pos x="0" y="1672"/>
                  </a:cxn>
                </a:cxnLst>
                <a:rect l="0" t="0" r="r" b="b"/>
                <a:pathLst>
                  <a:path w="4317" h="3332">
                    <a:moveTo>
                      <a:pt x="0" y="1672"/>
                    </a:moveTo>
                    <a:lnTo>
                      <a:pt x="2164" y="0"/>
                    </a:lnTo>
                    <a:lnTo>
                      <a:pt x="4316" y="1672"/>
                    </a:lnTo>
                    <a:lnTo>
                      <a:pt x="2164" y="3331"/>
                    </a:lnTo>
                    <a:lnTo>
                      <a:pt x="0" y="1672"/>
                    </a:lnTo>
                  </a:path>
                </a:pathLst>
              </a:custGeom>
              <a:gradFill rotWithShape="0">
                <a:gsLst>
                  <a:gs pos="0">
                    <a:srgbClr val="00279F"/>
                  </a:gs>
                  <a:gs pos="100000">
                    <a:srgbClr val="00279F">
                      <a:gamma/>
                      <a:shade val="69804"/>
                      <a:invGamma/>
                    </a:srgbClr>
                  </a:gs>
                </a:gsLst>
                <a:lin ang="5400000" scaled="1"/>
              </a:gradFill>
              <a:ln w="12700" cap="rnd" cmpd="sng">
                <a:solidFill>
                  <a:schemeClr val="accent1"/>
                </a:solidFill>
                <a:prstDash val="solid"/>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33136" name="Rectangle 9"/>
              <p:cNvSpPr/>
              <p:nvPr/>
            </p:nvSpPr>
            <p:spPr>
              <a:xfrm>
                <a:off x="3502" y="2661"/>
                <a:ext cx="290" cy="578"/>
              </a:xfrm>
              <a:prstGeom prst="rect">
                <a:avLst/>
              </a:prstGeom>
              <a:solidFill>
                <a:srgbClr val="063DE8"/>
              </a:solidFill>
              <a:ln w="12700" cap="flat" cmpd="sng">
                <a:solidFill>
                  <a:schemeClr val="tx1"/>
                </a:solidFill>
                <a:prstDash val="solid"/>
                <a:miter/>
                <a:headEnd type="none" w="med" len="med"/>
                <a:tailEnd type="none" w="med" len="med"/>
              </a:ln>
            </p:spPr>
            <p:txBody>
              <a:bodyPr lIns="82550" tIns="41275" rIns="82550" bIns="41275">
                <a:spAutoFit/>
              </a:bodyPr>
              <a:p>
                <a:pPr algn="ctr" defTabSz="739775" eaLnBrk="0" hangingPunct="0"/>
                <a:endParaRPr lang="en-US" altLang="zh-CN" sz="1100" dirty="0">
                  <a:solidFill>
                    <a:schemeClr val="tx1"/>
                  </a:solidFill>
                  <a:latin typeface="Times New Roman" panose="02020603050405020304" pitchFamily="18" charset="0"/>
                </a:endParaRPr>
              </a:p>
              <a:p>
                <a:pPr algn="ctr" defTabSz="739775" eaLnBrk="0" hangingPunct="0"/>
                <a:endParaRPr lang="en-US" altLang="zh-CN" sz="1100" dirty="0">
                  <a:solidFill>
                    <a:schemeClr val="tx1"/>
                  </a:solidFill>
                  <a:latin typeface="Times New Roman" panose="02020603050405020304" pitchFamily="18" charset="0"/>
                </a:endParaRPr>
              </a:p>
              <a:p>
                <a:pPr algn="ctr" defTabSz="739775" eaLnBrk="0" hangingPunct="0"/>
                <a:endParaRPr lang="en-US" altLang="zh-CN" sz="1100" dirty="0">
                  <a:solidFill>
                    <a:schemeClr val="tx1"/>
                  </a:solidFill>
                  <a:latin typeface="Times New Roman" panose="02020603050405020304" pitchFamily="18" charset="0"/>
                </a:endParaRPr>
              </a:p>
            </p:txBody>
          </p:sp>
          <p:sp>
            <p:nvSpPr>
              <p:cNvPr id="365578" name="Freeform 10"/>
              <p:cNvSpPr/>
              <p:nvPr/>
            </p:nvSpPr>
            <p:spPr bwMode="ltGray">
              <a:xfrm>
                <a:off x="2213" y="1728"/>
                <a:ext cx="1336" cy="1164"/>
              </a:xfrm>
              <a:custGeom>
                <a:avLst/>
                <a:gdLst/>
                <a:ahLst/>
                <a:cxnLst>
                  <a:cxn ang="0">
                    <a:pos x="0" y="836"/>
                  </a:cxn>
                  <a:cxn ang="0">
                    <a:pos x="1076" y="0"/>
                  </a:cxn>
                  <a:cxn ang="0">
                    <a:pos x="2100" y="797"/>
                  </a:cxn>
                  <a:cxn ang="0">
                    <a:pos x="1047" y="1652"/>
                  </a:cxn>
                  <a:cxn ang="0">
                    <a:pos x="0" y="836"/>
                  </a:cxn>
                </a:cxnLst>
                <a:rect l="0" t="0" r="r" b="b"/>
                <a:pathLst>
                  <a:path w="2101" h="1653">
                    <a:moveTo>
                      <a:pt x="0" y="836"/>
                    </a:moveTo>
                    <a:lnTo>
                      <a:pt x="1076" y="0"/>
                    </a:lnTo>
                    <a:lnTo>
                      <a:pt x="2100" y="797"/>
                    </a:lnTo>
                    <a:lnTo>
                      <a:pt x="1047" y="1652"/>
                    </a:lnTo>
                    <a:lnTo>
                      <a:pt x="0" y="836"/>
                    </a:lnTo>
                  </a:path>
                </a:pathLst>
              </a:custGeom>
              <a:gradFill rotWithShape="0">
                <a:gsLst>
                  <a:gs pos="0">
                    <a:srgbClr val="00279F"/>
                  </a:gs>
                  <a:gs pos="100000">
                    <a:srgbClr val="00279F">
                      <a:gamma/>
                      <a:tint val="70196"/>
                      <a:invGamma/>
                    </a:srgbClr>
                  </a:gs>
                </a:gsLst>
                <a:lin ang="5400000" scaled="1"/>
              </a:gradFill>
              <a:ln w="12700" cap="rnd" cmpd="sng">
                <a:solidFill>
                  <a:schemeClr val="accent1"/>
                </a:solidFill>
                <a:prstDash val="solid"/>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579" name="Rectangle 11"/>
              <p:cNvSpPr>
                <a:spLocks noChangeArrowheads="1"/>
              </p:cNvSpPr>
              <p:nvPr/>
            </p:nvSpPr>
            <p:spPr bwMode="ltGray">
              <a:xfrm>
                <a:off x="2653" y="2157"/>
                <a:ext cx="497" cy="352"/>
              </a:xfrm>
              <a:prstGeom prst="rect">
                <a:avLst/>
              </a:prstGeom>
              <a:gradFill rotWithShape="0">
                <a:gsLst>
                  <a:gs pos="0">
                    <a:srgbClr val="FF5008">
                      <a:gamma/>
                      <a:shade val="80000"/>
                      <a:invGamma/>
                    </a:srgbClr>
                  </a:gs>
                  <a:gs pos="50000">
                    <a:srgbClr val="FF5008"/>
                  </a:gs>
                  <a:gs pos="100000">
                    <a:srgbClr val="FF5008">
                      <a:gamma/>
                      <a:shade val="80000"/>
                      <a:invGamma/>
                    </a:srgbClr>
                  </a:gs>
                </a:gsLst>
                <a:lin ang="0" scaled="1"/>
              </a:grad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580" name="Oval 12"/>
              <p:cNvSpPr>
                <a:spLocks noChangeArrowheads="1"/>
              </p:cNvSpPr>
              <p:nvPr/>
            </p:nvSpPr>
            <p:spPr bwMode="ltGray">
              <a:xfrm>
                <a:off x="2651" y="2438"/>
                <a:ext cx="499" cy="144"/>
              </a:xfrm>
              <a:prstGeom prst="ellipse">
                <a:avLst/>
              </a:prstGeom>
              <a:gradFill rotWithShape="0">
                <a:gsLst>
                  <a:gs pos="0">
                    <a:srgbClr val="FF5008">
                      <a:gamma/>
                      <a:shade val="60000"/>
                      <a:invGamma/>
                    </a:srgbClr>
                  </a:gs>
                  <a:gs pos="50000">
                    <a:srgbClr val="FF5008"/>
                  </a:gs>
                  <a:gs pos="100000">
                    <a:srgbClr val="FF5008">
                      <a:gamma/>
                      <a:shade val="60000"/>
                      <a:invGamma/>
                    </a:srgbClr>
                  </a:gs>
                </a:gsLst>
                <a:lin ang="0" scaled="1"/>
              </a:gradFill>
              <a:ln w="12700">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581" name="Freeform 13"/>
              <p:cNvSpPr/>
              <p:nvPr/>
            </p:nvSpPr>
            <p:spPr bwMode="ltGray">
              <a:xfrm>
                <a:off x="2211" y="2902"/>
                <a:ext cx="1373" cy="1178"/>
              </a:xfrm>
              <a:custGeom>
                <a:avLst/>
                <a:gdLst/>
                <a:ahLst/>
                <a:cxnLst>
                  <a:cxn ang="0">
                    <a:pos x="0" y="823"/>
                  </a:cxn>
                  <a:cxn ang="0">
                    <a:pos x="1063" y="0"/>
                  </a:cxn>
                  <a:cxn ang="0">
                    <a:pos x="2159" y="842"/>
                  </a:cxn>
                  <a:cxn ang="0">
                    <a:pos x="1089" y="1672"/>
                  </a:cxn>
                  <a:cxn ang="0">
                    <a:pos x="0" y="823"/>
                  </a:cxn>
                </a:cxnLst>
                <a:rect l="0" t="0" r="r" b="b"/>
                <a:pathLst>
                  <a:path w="2160" h="1673">
                    <a:moveTo>
                      <a:pt x="0" y="823"/>
                    </a:moveTo>
                    <a:lnTo>
                      <a:pt x="1063" y="0"/>
                    </a:lnTo>
                    <a:lnTo>
                      <a:pt x="2159" y="842"/>
                    </a:lnTo>
                    <a:lnTo>
                      <a:pt x="1089" y="1672"/>
                    </a:lnTo>
                    <a:lnTo>
                      <a:pt x="0" y="823"/>
                    </a:lnTo>
                  </a:path>
                </a:pathLst>
              </a:custGeom>
              <a:gradFill rotWithShape="0">
                <a:gsLst>
                  <a:gs pos="0">
                    <a:srgbClr val="00279F"/>
                  </a:gs>
                  <a:gs pos="100000">
                    <a:srgbClr val="00279F">
                      <a:gamma/>
                      <a:tint val="70196"/>
                      <a:invGamma/>
                    </a:srgbClr>
                  </a:gs>
                </a:gsLst>
                <a:lin ang="5400000" scaled="1"/>
              </a:gradFill>
              <a:ln w="12700" cap="rnd" cmpd="sng">
                <a:solidFill>
                  <a:schemeClr val="accent1"/>
                </a:solidFill>
                <a:prstDash val="solid"/>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582" name="Rectangle 14"/>
              <p:cNvSpPr>
                <a:spLocks noChangeArrowheads="1"/>
              </p:cNvSpPr>
              <p:nvPr/>
            </p:nvSpPr>
            <p:spPr bwMode="ltGray">
              <a:xfrm>
                <a:off x="1857" y="2696"/>
                <a:ext cx="503" cy="412"/>
              </a:xfrm>
              <a:prstGeom prst="rect">
                <a:avLst/>
              </a:prstGeom>
              <a:solidFill>
                <a:schemeClr val="accent1"/>
              </a:solidFill>
              <a:ln w="12700">
                <a:solidFill>
                  <a:schemeClr val="accent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583" name="AutoShape 15"/>
              <p:cNvSpPr>
                <a:spLocks noChangeArrowheads="1"/>
              </p:cNvSpPr>
              <p:nvPr/>
            </p:nvSpPr>
            <p:spPr bwMode="ltGray">
              <a:xfrm>
                <a:off x="1878" y="2711"/>
                <a:ext cx="463" cy="374"/>
              </a:xfrm>
              <a:prstGeom prst="roundRect">
                <a:avLst>
                  <a:gd name="adj" fmla="val 21995"/>
                </a:avLst>
              </a:prstGeom>
              <a:gradFill rotWithShape="0">
                <a:gsLst>
                  <a:gs pos="0">
                    <a:srgbClr val="FF5008"/>
                  </a:gs>
                  <a:gs pos="100000">
                    <a:srgbClr val="FF5008">
                      <a:gamma/>
                      <a:shade val="29804"/>
                      <a:invGamma/>
                    </a:srgbClr>
                  </a:gs>
                </a:gsLst>
                <a:path path="rect">
                  <a:fillToRect r="100000" b="100000"/>
                </a:path>
              </a:gradFill>
              <a:ln w="12700">
                <a:solidFill>
                  <a:schemeClr val="accent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584" name="Line 16"/>
              <p:cNvSpPr>
                <a:spLocks noChangeShapeType="1"/>
              </p:cNvSpPr>
              <p:nvPr/>
            </p:nvSpPr>
            <p:spPr bwMode="ltGray">
              <a:xfrm>
                <a:off x="2000" y="2956"/>
                <a:ext cx="124" cy="0"/>
              </a:xfrm>
              <a:prstGeom prst="line">
                <a:avLst/>
              </a:prstGeom>
              <a:noFill/>
              <a:ln w="12700">
                <a:solidFill>
                  <a:schemeClr val="accent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585" name="Line 17"/>
              <p:cNvSpPr>
                <a:spLocks noChangeShapeType="1"/>
              </p:cNvSpPr>
              <p:nvPr/>
            </p:nvSpPr>
            <p:spPr bwMode="ltGray">
              <a:xfrm>
                <a:off x="2125" y="2956"/>
                <a:ext cx="0" cy="23"/>
              </a:xfrm>
              <a:prstGeom prst="line">
                <a:avLst/>
              </a:prstGeom>
              <a:noFill/>
              <a:ln w="12700">
                <a:solidFill>
                  <a:schemeClr val="accent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586" name="Line 18"/>
              <p:cNvSpPr>
                <a:spLocks noChangeShapeType="1"/>
              </p:cNvSpPr>
              <p:nvPr/>
            </p:nvSpPr>
            <p:spPr bwMode="ltGray">
              <a:xfrm>
                <a:off x="1997" y="2956"/>
                <a:ext cx="0" cy="25"/>
              </a:xfrm>
              <a:prstGeom prst="line">
                <a:avLst/>
              </a:prstGeom>
              <a:noFill/>
              <a:ln w="12700">
                <a:solidFill>
                  <a:schemeClr val="accent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587" name="Line 19"/>
              <p:cNvSpPr>
                <a:spLocks noChangeShapeType="1"/>
              </p:cNvSpPr>
              <p:nvPr/>
            </p:nvSpPr>
            <p:spPr bwMode="ltGray">
              <a:xfrm flipV="1">
                <a:off x="2058" y="2928"/>
                <a:ext cx="0" cy="28"/>
              </a:xfrm>
              <a:prstGeom prst="line">
                <a:avLst/>
              </a:prstGeom>
              <a:noFill/>
              <a:ln w="12700">
                <a:solidFill>
                  <a:schemeClr val="accent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588" name="Line 20"/>
              <p:cNvSpPr>
                <a:spLocks noChangeShapeType="1"/>
              </p:cNvSpPr>
              <p:nvPr/>
            </p:nvSpPr>
            <p:spPr bwMode="ltGray">
              <a:xfrm>
                <a:off x="2043" y="2844"/>
                <a:ext cx="142" cy="0"/>
              </a:xfrm>
              <a:prstGeom prst="line">
                <a:avLst/>
              </a:prstGeom>
              <a:noFill/>
              <a:ln w="12700">
                <a:solidFill>
                  <a:schemeClr val="accent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589" name="Line 21"/>
              <p:cNvSpPr>
                <a:spLocks noChangeShapeType="1"/>
              </p:cNvSpPr>
              <p:nvPr/>
            </p:nvSpPr>
            <p:spPr bwMode="ltGray">
              <a:xfrm>
                <a:off x="2185" y="2844"/>
                <a:ext cx="0" cy="29"/>
              </a:xfrm>
              <a:prstGeom prst="line">
                <a:avLst/>
              </a:prstGeom>
              <a:noFill/>
              <a:ln w="12700">
                <a:solidFill>
                  <a:schemeClr val="accent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590" name="Line 22"/>
              <p:cNvSpPr>
                <a:spLocks noChangeShapeType="1"/>
              </p:cNvSpPr>
              <p:nvPr/>
            </p:nvSpPr>
            <p:spPr bwMode="ltGray">
              <a:xfrm>
                <a:off x="2043" y="2843"/>
                <a:ext cx="0" cy="29"/>
              </a:xfrm>
              <a:prstGeom prst="line">
                <a:avLst/>
              </a:prstGeom>
              <a:noFill/>
              <a:ln w="12700">
                <a:solidFill>
                  <a:schemeClr val="accent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591" name="Line 23"/>
              <p:cNvSpPr>
                <a:spLocks noChangeShapeType="1"/>
              </p:cNvSpPr>
              <p:nvPr/>
            </p:nvSpPr>
            <p:spPr bwMode="ltGray">
              <a:xfrm>
                <a:off x="2114" y="2814"/>
                <a:ext cx="0" cy="31"/>
              </a:xfrm>
              <a:prstGeom prst="line">
                <a:avLst/>
              </a:prstGeom>
              <a:noFill/>
              <a:ln w="12700">
                <a:solidFill>
                  <a:schemeClr val="accent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592" name="Rectangle 24"/>
              <p:cNvSpPr>
                <a:spLocks noChangeArrowheads="1"/>
              </p:cNvSpPr>
              <p:nvPr/>
            </p:nvSpPr>
            <p:spPr bwMode="ltGray">
              <a:xfrm>
                <a:off x="2006" y="2875"/>
                <a:ext cx="104" cy="58"/>
              </a:xfrm>
              <a:prstGeom prst="rect">
                <a:avLst/>
              </a:prstGeom>
              <a:solidFill>
                <a:schemeClr val="bg1"/>
              </a:solidFill>
              <a:ln w="12700">
                <a:solidFill>
                  <a:schemeClr val="accent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593" name="Rectangle 25"/>
              <p:cNvSpPr>
                <a:spLocks noChangeArrowheads="1"/>
              </p:cNvSpPr>
              <p:nvPr/>
            </p:nvSpPr>
            <p:spPr bwMode="ltGray">
              <a:xfrm>
                <a:off x="2139" y="2876"/>
                <a:ext cx="104" cy="58"/>
              </a:xfrm>
              <a:prstGeom prst="rect">
                <a:avLst/>
              </a:prstGeom>
              <a:solidFill>
                <a:schemeClr val="bg1"/>
              </a:solidFill>
              <a:ln w="12700">
                <a:solidFill>
                  <a:schemeClr val="accent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594" name="Rectangle 26"/>
              <p:cNvSpPr>
                <a:spLocks noChangeArrowheads="1"/>
              </p:cNvSpPr>
              <p:nvPr/>
            </p:nvSpPr>
            <p:spPr bwMode="ltGray">
              <a:xfrm>
                <a:off x="1953" y="2981"/>
                <a:ext cx="102" cy="58"/>
              </a:xfrm>
              <a:prstGeom prst="rect">
                <a:avLst/>
              </a:prstGeom>
              <a:solidFill>
                <a:schemeClr val="bg1"/>
              </a:solidFill>
              <a:ln w="12700">
                <a:solidFill>
                  <a:schemeClr val="accent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595" name="Rectangle 27"/>
              <p:cNvSpPr>
                <a:spLocks noChangeArrowheads="1"/>
              </p:cNvSpPr>
              <p:nvPr/>
            </p:nvSpPr>
            <p:spPr bwMode="ltGray">
              <a:xfrm>
                <a:off x="2076" y="2981"/>
                <a:ext cx="102" cy="58"/>
              </a:xfrm>
              <a:prstGeom prst="rect">
                <a:avLst/>
              </a:prstGeom>
              <a:solidFill>
                <a:schemeClr val="bg1"/>
              </a:solidFill>
              <a:ln w="12700">
                <a:solidFill>
                  <a:schemeClr val="accent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596" name="Rectangle 28"/>
              <p:cNvSpPr>
                <a:spLocks noChangeArrowheads="1"/>
              </p:cNvSpPr>
              <p:nvPr/>
            </p:nvSpPr>
            <p:spPr bwMode="ltGray">
              <a:xfrm>
                <a:off x="2065" y="2752"/>
                <a:ext cx="102" cy="58"/>
              </a:xfrm>
              <a:prstGeom prst="rect">
                <a:avLst/>
              </a:prstGeom>
              <a:solidFill>
                <a:schemeClr val="bg1"/>
              </a:solidFill>
              <a:ln w="12700">
                <a:solidFill>
                  <a:schemeClr val="accent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597" name="Rectangle 29"/>
              <p:cNvSpPr>
                <a:spLocks noChangeArrowheads="1"/>
              </p:cNvSpPr>
              <p:nvPr/>
            </p:nvSpPr>
            <p:spPr bwMode="ltGray">
              <a:xfrm>
                <a:off x="3533" y="2831"/>
                <a:ext cx="161" cy="237"/>
              </a:xfrm>
              <a:prstGeom prst="rect">
                <a:avLst/>
              </a:prstGeom>
              <a:solidFill>
                <a:srgbClr val="FC0128"/>
              </a:solidFill>
              <a:ln w="12700">
                <a:solidFill>
                  <a:schemeClr val="accent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598" name="Rectangle 30"/>
              <p:cNvSpPr>
                <a:spLocks noChangeArrowheads="1"/>
              </p:cNvSpPr>
              <p:nvPr/>
            </p:nvSpPr>
            <p:spPr bwMode="ltGray">
              <a:xfrm>
                <a:off x="3533" y="3020"/>
                <a:ext cx="262" cy="46"/>
              </a:xfrm>
              <a:prstGeom prst="rect">
                <a:avLst/>
              </a:prstGeom>
              <a:solidFill>
                <a:schemeClr val="accent1"/>
              </a:solidFill>
              <a:ln w="12700">
                <a:solidFill>
                  <a:srgbClr val="000000"/>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599" name="Rectangle 31"/>
              <p:cNvSpPr>
                <a:spLocks noChangeArrowheads="1"/>
              </p:cNvSpPr>
              <p:nvPr/>
            </p:nvSpPr>
            <p:spPr bwMode="ltGray">
              <a:xfrm>
                <a:off x="3567" y="2915"/>
                <a:ext cx="43" cy="100"/>
              </a:xfrm>
              <a:prstGeom prst="rect">
                <a:avLst/>
              </a:prstGeom>
              <a:solidFill>
                <a:schemeClr val="tx2"/>
              </a:solidFill>
              <a:ln w="12700">
                <a:solidFill>
                  <a:srgbClr val="000000"/>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00" name="Rectangle 32"/>
              <p:cNvSpPr>
                <a:spLocks noChangeArrowheads="1"/>
              </p:cNvSpPr>
              <p:nvPr/>
            </p:nvSpPr>
            <p:spPr bwMode="ltGray">
              <a:xfrm>
                <a:off x="3631" y="2869"/>
                <a:ext cx="41" cy="100"/>
              </a:xfrm>
              <a:prstGeom prst="rect">
                <a:avLst/>
              </a:prstGeom>
              <a:solidFill>
                <a:schemeClr val="bg1"/>
              </a:solidFill>
              <a:ln w="12700">
                <a:solidFill>
                  <a:srgbClr val="000000"/>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01" name="Rectangle 33"/>
              <p:cNvSpPr>
                <a:spLocks noChangeArrowheads="1"/>
              </p:cNvSpPr>
              <p:nvPr/>
            </p:nvSpPr>
            <p:spPr bwMode="ltGray">
              <a:xfrm>
                <a:off x="3678" y="2869"/>
                <a:ext cx="43" cy="100"/>
              </a:xfrm>
              <a:prstGeom prst="rect">
                <a:avLst/>
              </a:prstGeom>
              <a:solidFill>
                <a:schemeClr val="tx2"/>
              </a:solidFill>
              <a:ln w="12700">
                <a:solidFill>
                  <a:srgbClr val="000000"/>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02" name="Rectangle 34"/>
              <p:cNvSpPr>
                <a:spLocks noChangeArrowheads="1"/>
              </p:cNvSpPr>
              <p:nvPr/>
            </p:nvSpPr>
            <p:spPr bwMode="ltGray">
              <a:xfrm>
                <a:off x="3726" y="2869"/>
                <a:ext cx="43" cy="100"/>
              </a:xfrm>
              <a:prstGeom prst="rect">
                <a:avLst/>
              </a:prstGeom>
              <a:solidFill>
                <a:schemeClr val="accent1"/>
              </a:solidFill>
              <a:ln w="12700">
                <a:solidFill>
                  <a:srgbClr val="000000"/>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03" name="Line 35"/>
              <p:cNvSpPr>
                <a:spLocks noChangeShapeType="1"/>
              </p:cNvSpPr>
              <p:nvPr/>
            </p:nvSpPr>
            <p:spPr bwMode="ltGray">
              <a:xfrm flipH="1">
                <a:off x="2088" y="2328"/>
                <a:ext cx="638" cy="573"/>
              </a:xfrm>
              <a:prstGeom prst="line">
                <a:avLst/>
              </a:prstGeom>
              <a:noFill/>
              <a:ln w="12700">
                <a:solidFill>
                  <a:srgbClr val="FAFD00"/>
                </a:solidFill>
                <a:round/>
                <a:headEnd type="none" w="sm" len="sm"/>
                <a:tailEnd type="stealth" w="med"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04" name="Line 36"/>
              <p:cNvSpPr>
                <a:spLocks noChangeShapeType="1"/>
              </p:cNvSpPr>
              <p:nvPr/>
            </p:nvSpPr>
            <p:spPr bwMode="ltGray">
              <a:xfrm flipH="1">
                <a:off x="2211" y="2393"/>
                <a:ext cx="787" cy="583"/>
              </a:xfrm>
              <a:prstGeom prst="line">
                <a:avLst/>
              </a:prstGeom>
              <a:noFill/>
              <a:ln w="12700">
                <a:solidFill>
                  <a:srgbClr val="FAFD00"/>
                </a:solidFill>
                <a:round/>
                <a:headEnd type="none" w="sm" len="sm"/>
                <a:tailEnd type="stealth" w="med"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05" name="Line 37"/>
              <p:cNvSpPr>
                <a:spLocks noChangeShapeType="1"/>
              </p:cNvSpPr>
              <p:nvPr/>
            </p:nvSpPr>
            <p:spPr bwMode="ltGray">
              <a:xfrm>
                <a:off x="3089" y="2340"/>
                <a:ext cx="549" cy="548"/>
              </a:xfrm>
              <a:prstGeom prst="line">
                <a:avLst/>
              </a:prstGeom>
              <a:noFill/>
              <a:ln w="12700">
                <a:solidFill>
                  <a:srgbClr val="FAFD00"/>
                </a:solidFill>
                <a:round/>
                <a:headEnd type="none" w="sm" len="sm"/>
                <a:tailEnd type="stealth" w="med"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06" name="Line 38"/>
              <p:cNvSpPr>
                <a:spLocks noChangeShapeType="1"/>
              </p:cNvSpPr>
              <p:nvPr/>
            </p:nvSpPr>
            <p:spPr bwMode="ltGray">
              <a:xfrm>
                <a:off x="2745" y="2509"/>
                <a:ext cx="792" cy="466"/>
              </a:xfrm>
              <a:prstGeom prst="line">
                <a:avLst/>
              </a:prstGeom>
              <a:noFill/>
              <a:ln w="12700">
                <a:solidFill>
                  <a:srgbClr val="FAFD00"/>
                </a:solidFill>
                <a:round/>
                <a:headEnd type="none" w="sm" len="sm"/>
                <a:tailEnd type="stealth" w="med"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07" name="Line 39"/>
              <p:cNvSpPr>
                <a:spLocks noChangeShapeType="1"/>
              </p:cNvSpPr>
              <p:nvPr/>
            </p:nvSpPr>
            <p:spPr bwMode="ltGray">
              <a:xfrm>
                <a:off x="2799" y="2192"/>
                <a:ext cx="0" cy="32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08" name="Line 40"/>
              <p:cNvSpPr>
                <a:spLocks noChangeShapeType="1"/>
              </p:cNvSpPr>
              <p:nvPr/>
            </p:nvSpPr>
            <p:spPr bwMode="ltGray">
              <a:xfrm flipH="1">
                <a:off x="2734" y="2258"/>
                <a:ext cx="65" cy="57"/>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09" name="Line 41"/>
              <p:cNvSpPr>
                <a:spLocks noChangeShapeType="1"/>
              </p:cNvSpPr>
              <p:nvPr/>
            </p:nvSpPr>
            <p:spPr bwMode="ltGray">
              <a:xfrm flipH="1">
                <a:off x="2739" y="2370"/>
                <a:ext cx="61" cy="55"/>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10" name="Line 42"/>
              <p:cNvSpPr>
                <a:spLocks noChangeShapeType="1"/>
              </p:cNvSpPr>
              <p:nvPr/>
            </p:nvSpPr>
            <p:spPr bwMode="ltGray">
              <a:xfrm>
                <a:off x="2739" y="2425"/>
                <a:ext cx="0" cy="61"/>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11" name="Oval 43"/>
              <p:cNvSpPr>
                <a:spLocks noChangeArrowheads="1"/>
              </p:cNvSpPr>
              <p:nvPr/>
            </p:nvSpPr>
            <p:spPr bwMode="ltGray">
              <a:xfrm>
                <a:off x="2785" y="2252"/>
                <a:ext cx="25" cy="26"/>
              </a:xfrm>
              <a:prstGeom prst="ellipse">
                <a:avLst/>
              </a:prstGeom>
              <a:solidFill>
                <a:srgbClr val="3365FB"/>
              </a:solidFill>
              <a:ln w="12700">
                <a:solidFill>
                  <a:srgbClr val="3365FB"/>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12" name="Oval 44"/>
              <p:cNvSpPr>
                <a:spLocks noChangeArrowheads="1"/>
              </p:cNvSpPr>
              <p:nvPr/>
            </p:nvSpPr>
            <p:spPr bwMode="ltGray">
              <a:xfrm>
                <a:off x="2785" y="2362"/>
                <a:ext cx="25" cy="25"/>
              </a:xfrm>
              <a:prstGeom prst="ellipse">
                <a:avLst/>
              </a:prstGeom>
              <a:solidFill>
                <a:srgbClr val="3365FB"/>
              </a:solidFill>
              <a:ln w="12700">
                <a:solidFill>
                  <a:srgbClr val="3365FB"/>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13" name="Oval 45"/>
              <p:cNvSpPr>
                <a:spLocks noChangeArrowheads="1"/>
              </p:cNvSpPr>
              <p:nvPr/>
            </p:nvSpPr>
            <p:spPr bwMode="ltGray">
              <a:xfrm>
                <a:off x="2788" y="2486"/>
                <a:ext cx="25" cy="25"/>
              </a:xfrm>
              <a:prstGeom prst="ellipse">
                <a:avLst/>
              </a:prstGeom>
              <a:solidFill>
                <a:srgbClr val="3365FB"/>
              </a:solidFill>
              <a:ln w="12700">
                <a:solidFill>
                  <a:srgbClr val="3365FB"/>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14" name="Oval 46"/>
              <p:cNvSpPr>
                <a:spLocks noChangeArrowheads="1"/>
              </p:cNvSpPr>
              <p:nvPr/>
            </p:nvSpPr>
            <p:spPr bwMode="ltGray">
              <a:xfrm>
                <a:off x="2722" y="2412"/>
                <a:ext cx="27" cy="26"/>
              </a:xfrm>
              <a:prstGeom prst="ellipse">
                <a:avLst/>
              </a:prstGeom>
              <a:solidFill>
                <a:srgbClr val="3365FB"/>
              </a:solidFill>
              <a:ln w="12700">
                <a:solidFill>
                  <a:srgbClr val="3365FB"/>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15" name="Oval 47"/>
              <p:cNvSpPr>
                <a:spLocks noChangeArrowheads="1"/>
              </p:cNvSpPr>
              <p:nvPr/>
            </p:nvSpPr>
            <p:spPr bwMode="ltGray">
              <a:xfrm>
                <a:off x="2722" y="2486"/>
                <a:ext cx="27" cy="25"/>
              </a:xfrm>
              <a:prstGeom prst="ellipse">
                <a:avLst/>
              </a:prstGeom>
              <a:solidFill>
                <a:srgbClr val="3365FB"/>
              </a:solidFill>
              <a:ln w="12700">
                <a:solidFill>
                  <a:srgbClr val="3365FB"/>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16" name="Oval 48"/>
              <p:cNvSpPr>
                <a:spLocks noChangeArrowheads="1"/>
              </p:cNvSpPr>
              <p:nvPr/>
            </p:nvSpPr>
            <p:spPr bwMode="ltGray">
              <a:xfrm>
                <a:off x="2721" y="2307"/>
                <a:ext cx="25" cy="25"/>
              </a:xfrm>
              <a:prstGeom prst="ellipse">
                <a:avLst/>
              </a:prstGeom>
              <a:solidFill>
                <a:srgbClr val="3365FB"/>
              </a:solidFill>
              <a:ln w="12700">
                <a:solidFill>
                  <a:srgbClr val="3365FB"/>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17" name="Line 49"/>
              <p:cNvSpPr>
                <a:spLocks noChangeShapeType="1"/>
              </p:cNvSpPr>
              <p:nvPr/>
            </p:nvSpPr>
            <p:spPr bwMode="ltGray">
              <a:xfrm>
                <a:off x="3007" y="2206"/>
                <a:ext cx="0" cy="319"/>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18" name="Line 50"/>
              <p:cNvSpPr>
                <a:spLocks noChangeShapeType="1"/>
              </p:cNvSpPr>
              <p:nvPr/>
            </p:nvSpPr>
            <p:spPr bwMode="ltGray">
              <a:xfrm>
                <a:off x="3007" y="2272"/>
                <a:ext cx="68" cy="55"/>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19" name="Line 51"/>
              <p:cNvSpPr>
                <a:spLocks noChangeShapeType="1"/>
              </p:cNvSpPr>
              <p:nvPr/>
            </p:nvSpPr>
            <p:spPr bwMode="ltGray">
              <a:xfrm>
                <a:off x="3007" y="2382"/>
                <a:ext cx="62" cy="57"/>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20" name="Line 52"/>
              <p:cNvSpPr>
                <a:spLocks noChangeShapeType="1"/>
              </p:cNvSpPr>
              <p:nvPr/>
            </p:nvSpPr>
            <p:spPr bwMode="ltGray">
              <a:xfrm>
                <a:off x="3069" y="2438"/>
                <a:ext cx="0" cy="61"/>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21" name="Line 53"/>
              <p:cNvSpPr>
                <a:spLocks noChangeShapeType="1"/>
              </p:cNvSpPr>
              <p:nvPr/>
            </p:nvSpPr>
            <p:spPr bwMode="ltGray">
              <a:xfrm flipH="1">
                <a:off x="2940" y="2448"/>
                <a:ext cx="67" cy="52"/>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22" name="Oval 54"/>
              <p:cNvSpPr>
                <a:spLocks noChangeArrowheads="1"/>
              </p:cNvSpPr>
              <p:nvPr/>
            </p:nvSpPr>
            <p:spPr bwMode="ltGray">
              <a:xfrm>
                <a:off x="3063" y="2319"/>
                <a:ext cx="25" cy="25"/>
              </a:xfrm>
              <a:prstGeom prst="ellipse">
                <a:avLst/>
              </a:prstGeom>
              <a:solidFill>
                <a:srgbClr val="3365FB"/>
              </a:solidFill>
              <a:ln w="12700">
                <a:solidFill>
                  <a:srgbClr val="3365FB"/>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23" name="Oval 55"/>
              <p:cNvSpPr>
                <a:spLocks noChangeArrowheads="1"/>
              </p:cNvSpPr>
              <p:nvPr/>
            </p:nvSpPr>
            <p:spPr bwMode="ltGray">
              <a:xfrm>
                <a:off x="2921" y="2489"/>
                <a:ext cx="27" cy="25"/>
              </a:xfrm>
              <a:prstGeom prst="ellipse">
                <a:avLst/>
              </a:prstGeom>
              <a:solidFill>
                <a:srgbClr val="3365FB"/>
              </a:solidFill>
              <a:ln w="12700">
                <a:solidFill>
                  <a:srgbClr val="3365FB"/>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24" name="Oval 56"/>
              <p:cNvSpPr>
                <a:spLocks noChangeArrowheads="1"/>
              </p:cNvSpPr>
              <p:nvPr/>
            </p:nvSpPr>
            <p:spPr bwMode="ltGray">
              <a:xfrm>
                <a:off x="2993" y="2524"/>
                <a:ext cx="25" cy="25"/>
              </a:xfrm>
              <a:prstGeom prst="ellipse">
                <a:avLst/>
              </a:prstGeom>
              <a:solidFill>
                <a:srgbClr val="3365FB"/>
              </a:solidFill>
              <a:ln w="12700">
                <a:solidFill>
                  <a:srgbClr val="3365FB"/>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25" name="Oval 57"/>
              <p:cNvSpPr>
                <a:spLocks noChangeArrowheads="1"/>
              </p:cNvSpPr>
              <p:nvPr/>
            </p:nvSpPr>
            <p:spPr bwMode="ltGray">
              <a:xfrm>
                <a:off x="2990" y="2373"/>
                <a:ext cx="25" cy="26"/>
              </a:xfrm>
              <a:prstGeom prst="ellipse">
                <a:avLst/>
              </a:prstGeom>
              <a:solidFill>
                <a:srgbClr val="3365FB"/>
              </a:solidFill>
              <a:ln w="12700">
                <a:solidFill>
                  <a:srgbClr val="3365FB"/>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26" name="Oval 58"/>
              <p:cNvSpPr>
                <a:spLocks noChangeArrowheads="1"/>
              </p:cNvSpPr>
              <p:nvPr/>
            </p:nvSpPr>
            <p:spPr bwMode="ltGray">
              <a:xfrm>
                <a:off x="2990" y="2258"/>
                <a:ext cx="25" cy="25"/>
              </a:xfrm>
              <a:prstGeom prst="ellipse">
                <a:avLst/>
              </a:prstGeom>
              <a:solidFill>
                <a:srgbClr val="3365FB"/>
              </a:solidFill>
              <a:ln w="12700">
                <a:solidFill>
                  <a:srgbClr val="3365FB"/>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27" name="Oval 59"/>
              <p:cNvSpPr>
                <a:spLocks noChangeArrowheads="1"/>
              </p:cNvSpPr>
              <p:nvPr/>
            </p:nvSpPr>
            <p:spPr bwMode="ltGray">
              <a:xfrm>
                <a:off x="3055" y="2489"/>
                <a:ext cx="25" cy="25"/>
              </a:xfrm>
              <a:prstGeom prst="ellipse">
                <a:avLst/>
              </a:prstGeom>
              <a:solidFill>
                <a:srgbClr val="3365FB"/>
              </a:solidFill>
              <a:ln w="12700">
                <a:solidFill>
                  <a:srgbClr val="3365FB"/>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28" name="Line 60"/>
              <p:cNvSpPr>
                <a:spLocks noChangeShapeType="1"/>
              </p:cNvSpPr>
              <p:nvPr/>
            </p:nvSpPr>
            <p:spPr bwMode="ltGray">
              <a:xfrm>
                <a:off x="2887" y="2586"/>
                <a:ext cx="0" cy="856"/>
              </a:xfrm>
              <a:prstGeom prst="line">
                <a:avLst/>
              </a:prstGeom>
              <a:noFill/>
              <a:ln w="254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29" name="Rectangle 61"/>
              <p:cNvSpPr>
                <a:spLocks noChangeArrowheads="1"/>
              </p:cNvSpPr>
              <p:nvPr/>
            </p:nvSpPr>
            <p:spPr bwMode="ltGray">
              <a:xfrm>
                <a:off x="3616" y="2974"/>
                <a:ext cx="179" cy="40"/>
              </a:xfrm>
              <a:prstGeom prst="rect">
                <a:avLst/>
              </a:prstGeom>
              <a:solidFill>
                <a:schemeClr val="folHlink"/>
              </a:solidFill>
              <a:ln w="12700">
                <a:solidFill>
                  <a:srgbClr val="000000"/>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30" name="Oval 62"/>
              <p:cNvSpPr>
                <a:spLocks noChangeArrowheads="1"/>
              </p:cNvSpPr>
              <p:nvPr/>
            </p:nvSpPr>
            <p:spPr bwMode="ltGray">
              <a:xfrm>
                <a:off x="2651" y="2080"/>
                <a:ext cx="499" cy="145"/>
              </a:xfrm>
              <a:prstGeom prst="ellipse">
                <a:avLst/>
              </a:prstGeom>
              <a:solidFill>
                <a:schemeClr val="accent2"/>
              </a:solidFill>
              <a:ln w="12700">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33190" name="Rectangle 63"/>
              <p:cNvSpPr/>
              <p:nvPr/>
            </p:nvSpPr>
            <p:spPr>
              <a:xfrm>
                <a:off x="2705" y="2109"/>
                <a:ext cx="154" cy="242"/>
              </a:xfrm>
              <a:prstGeom prst="rect">
                <a:avLst/>
              </a:prstGeom>
              <a:noFill/>
              <a:ln w="9525">
                <a:noFill/>
              </a:ln>
            </p:spPr>
            <p:txBody>
              <a:bodyPr wrap="none" lIns="82550" tIns="41275" rIns="82550" bIns="41275">
                <a:spAutoFit/>
              </a:bodyPr>
              <a:p>
                <a:pPr defTabSz="739775" eaLnBrk="0" hangingPunct="0"/>
                <a:endParaRPr lang="zh-CN" altLang="zh-CN" sz="1100" dirty="0">
                  <a:solidFill>
                    <a:schemeClr val="tx1"/>
                  </a:solidFill>
                  <a:latin typeface="Times New Roman" panose="02020603050405020304" pitchFamily="18" charset="0"/>
                </a:endParaRPr>
              </a:p>
            </p:txBody>
          </p:sp>
          <p:sp>
            <p:nvSpPr>
              <p:cNvPr id="133191" name="Rectangle 64"/>
              <p:cNvSpPr/>
              <p:nvPr/>
            </p:nvSpPr>
            <p:spPr>
              <a:xfrm>
                <a:off x="2913" y="2112"/>
                <a:ext cx="154" cy="242"/>
              </a:xfrm>
              <a:prstGeom prst="rect">
                <a:avLst/>
              </a:prstGeom>
              <a:noFill/>
              <a:ln w="9525">
                <a:noFill/>
              </a:ln>
            </p:spPr>
            <p:txBody>
              <a:bodyPr wrap="none" lIns="82550" tIns="41275" rIns="82550" bIns="41275">
                <a:spAutoFit/>
              </a:bodyPr>
              <a:p>
                <a:pPr defTabSz="739775" eaLnBrk="0" hangingPunct="0"/>
                <a:endParaRPr lang="zh-CN" altLang="zh-CN" sz="1100" dirty="0">
                  <a:solidFill>
                    <a:schemeClr val="tx1"/>
                  </a:solidFill>
                  <a:latin typeface="Times New Roman" panose="02020603050405020304" pitchFamily="18" charset="0"/>
                </a:endParaRPr>
              </a:p>
            </p:txBody>
          </p:sp>
          <p:sp>
            <p:nvSpPr>
              <p:cNvPr id="133192" name="AutoShape 65"/>
              <p:cNvSpPr/>
              <p:nvPr/>
            </p:nvSpPr>
            <p:spPr>
              <a:xfrm>
                <a:off x="2526" y="3296"/>
                <a:ext cx="870" cy="415"/>
              </a:xfrm>
              <a:prstGeom prst="rightArrow">
                <a:avLst>
                  <a:gd name="adj1" fmla="val 75009"/>
                  <a:gd name="adj2" fmla="val 41112"/>
                </a:avLst>
              </a:prstGeom>
              <a:gradFill rotWithShape="0">
                <a:gsLst>
                  <a:gs pos="0">
                    <a:srgbClr val="00DFCA"/>
                  </a:gs>
                  <a:gs pos="50000">
                    <a:srgbClr val="00423C"/>
                  </a:gs>
                  <a:gs pos="100000">
                    <a:srgbClr val="00DFCA"/>
                  </a:gs>
                </a:gsLst>
                <a:lin ang="5400000" scaled="1"/>
                <a:tileRect/>
              </a:gradFill>
              <a:ln w="9525">
                <a:noFill/>
              </a:ln>
            </p:spPr>
            <p:txBody>
              <a:bodyPr lIns="57150" tIns="82550" rIns="57150" bIns="82550" anchor="b" anchorCtr="0">
                <a:spAutoFit/>
              </a:bodyPr>
              <a:p>
                <a:pPr algn="ctr" defTabSz="363855" eaLnBrk="0" hangingPunct="0"/>
                <a:endParaRPr lang="zh-CN" altLang="zh-CN" sz="1300" dirty="0">
                  <a:solidFill>
                    <a:schemeClr val="tx1"/>
                  </a:solidFill>
                  <a:latin typeface="Times New Roman" panose="02020603050405020304" pitchFamily="18" charset="0"/>
                </a:endParaRPr>
              </a:p>
            </p:txBody>
          </p:sp>
          <p:sp>
            <p:nvSpPr>
              <p:cNvPr id="133193" name="AutoShape 66"/>
              <p:cNvSpPr/>
              <p:nvPr/>
            </p:nvSpPr>
            <p:spPr>
              <a:xfrm>
                <a:off x="2847" y="3275"/>
                <a:ext cx="865" cy="318"/>
              </a:xfrm>
              <a:prstGeom prst="star16">
                <a:avLst>
                  <a:gd name="adj" fmla="val 37500"/>
                </a:avLst>
              </a:prstGeom>
              <a:gradFill rotWithShape="0">
                <a:gsLst>
                  <a:gs pos="0">
                    <a:srgbClr val="00FF00"/>
                  </a:gs>
                  <a:gs pos="100000">
                    <a:srgbClr val="004C00"/>
                  </a:gs>
                </a:gsLst>
                <a:path path="shape">
                  <a:fillToRect l="50000" t="50000" r="50000" b="50000"/>
                </a:path>
                <a:tileRect/>
              </a:gradFill>
              <a:ln w="12700" cap="flat" cmpd="sng">
                <a:solidFill>
                  <a:schemeClr val="tx1"/>
                </a:solidFill>
                <a:prstDash val="solid"/>
                <a:miter/>
                <a:headEnd type="none" w="med" len="med"/>
                <a:tailEnd type="none" w="med" len="med"/>
              </a:ln>
            </p:spPr>
            <p:txBody>
              <a:bodyPr wrap="none" lIns="0" tIns="0" rIns="0" bIns="0">
                <a:spAutoFit/>
              </a:bodyPr>
              <a:p>
                <a:pPr defTabSz="739775" eaLnBrk="0" hangingPunct="0"/>
                <a:r>
                  <a:rPr lang="en-US" altLang="zh-CN" sz="1100" dirty="0">
                    <a:solidFill>
                      <a:srgbClr val="000000"/>
                    </a:solidFill>
                    <a:latin typeface="Times New Roman" panose="02020603050405020304" pitchFamily="18" charset="0"/>
                  </a:rPr>
                  <a:t>ALERT</a:t>
                </a:r>
                <a:endParaRPr lang="en-US" altLang="zh-CN" sz="1100" dirty="0">
                  <a:solidFill>
                    <a:srgbClr val="000000"/>
                  </a:solidFill>
                  <a:latin typeface="Times New Roman" panose="02020603050405020304" pitchFamily="18" charset="0"/>
                </a:endParaRPr>
              </a:p>
            </p:txBody>
          </p:sp>
          <p:sp>
            <p:nvSpPr>
              <p:cNvPr id="365635" name="Oval 67"/>
              <p:cNvSpPr>
                <a:spLocks noChangeArrowheads="1"/>
              </p:cNvSpPr>
              <p:nvPr/>
            </p:nvSpPr>
            <p:spPr bwMode="ltGray">
              <a:xfrm>
                <a:off x="3015" y="3633"/>
                <a:ext cx="108" cy="118"/>
              </a:xfrm>
              <a:prstGeom prst="ellipse">
                <a:avLst/>
              </a:prstGeom>
              <a:solidFill>
                <a:srgbClr val="CECECE"/>
              </a:solidFill>
              <a:ln w="12700">
                <a:solidFill>
                  <a:schemeClr val="accent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36" name="Oval 68"/>
              <p:cNvSpPr>
                <a:spLocks noChangeArrowheads="1"/>
              </p:cNvSpPr>
              <p:nvPr/>
            </p:nvSpPr>
            <p:spPr bwMode="ltGray">
              <a:xfrm>
                <a:off x="3039" y="3657"/>
                <a:ext cx="62" cy="69"/>
              </a:xfrm>
              <a:prstGeom prst="ellipse">
                <a:avLst/>
              </a:prstGeom>
              <a:solidFill>
                <a:srgbClr val="618FFD"/>
              </a:solidFill>
              <a:ln w="12700">
                <a:solidFill>
                  <a:schemeClr val="accent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37" name="Rectangle 69"/>
              <p:cNvSpPr>
                <a:spLocks noChangeArrowheads="1"/>
              </p:cNvSpPr>
              <p:nvPr/>
            </p:nvSpPr>
            <p:spPr bwMode="ltGray">
              <a:xfrm>
                <a:off x="3007" y="3703"/>
                <a:ext cx="126" cy="121"/>
              </a:xfrm>
              <a:prstGeom prst="rect">
                <a:avLst/>
              </a:prstGeom>
              <a:gradFill rotWithShape="0">
                <a:gsLst>
                  <a:gs pos="0">
                    <a:srgbClr val="CECECE"/>
                  </a:gs>
                  <a:gs pos="50000">
                    <a:srgbClr val="CECECE">
                      <a:gamma/>
                      <a:shade val="60000"/>
                      <a:invGamma/>
                    </a:srgbClr>
                  </a:gs>
                  <a:gs pos="100000">
                    <a:srgbClr val="CECECE"/>
                  </a:gs>
                </a:gsLst>
                <a:lin ang="0" scaled="1"/>
              </a:gradFill>
              <a:ln w="12700">
                <a:solidFill>
                  <a:schemeClr val="accent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38" name="Line 70"/>
              <p:cNvSpPr>
                <a:spLocks noChangeShapeType="1"/>
              </p:cNvSpPr>
              <p:nvPr/>
            </p:nvSpPr>
            <p:spPr bwMode="ltGray">
              <a:xfrm>
                <a:off x="3004" y="3735"/>
                <a:ext cx="129" cy="0"/>
              </a:xfrm>
              <a:prstGeom prst="line">
                <a:avLst/>
              </a:prstGeom>
              <a:noFill/>
              <a:ln w="12700">
                <a:solidFill>
                  <a:schemeClr val="accent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39" name="Line 71"/>
              <p:cNvSpPr>
                <a:spLocks noChangeShapeType="1"/>
              </p:cNvSpPr>
              <p:nvPr/>
            </p:nvSpPr>
            <p:spPr bwMode="ltGray">
              <a:xfrm>
                <a:off x="3004" y="3786"/>
                <a:ext cx="132" cy="0"/>
              </a:xfrm>
              <a:prstGeom prst="line">
                <a:avLst/>
              </a:prstGeom>
              <a:noFill/>
              <a:ln w="12700">
                <a:solidFill>
                  <a:schemeClr val="accent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40" name="Freeform 72"/>
              <p:cNvSpPr/>
              <p:nvPr/>
            </p:nvSpPr>
            <p:spPr bwMode="ltGray">
              <a:xfrm>
                <a:off x="2481" y="3218"/>
                <a:ext cx="303" cy="299"/>
              </a:xfrm>
              <a:custGeom>
                <a:avLst/>
                <a:gdLst/>
                <a:ahLst/>
                <a:cxnLst>
                  <a:cxn ang="0">
                    <a:pos x="180" y="0"/>
                  </a:cxn>
                  <a:cxn ang="0">
                    <a:pos x="475" y="86"/>
                  </a:cxn>
                  <a:cxn ang="0">
                    <a:pos x="295" y="425"/>
                  </a:cxn>
                  <a:cxn ang="0">
                    <a:pos x="0" y="295"/>
                  </a:cxn>
                  <a:cxn ang="0">
                    <a:pos x="180" y="0"/>
                  </a:cxn>
                </a:cxnLst>
                <a:rect l="0" t="0" r="r" b="b"/>
                <a:pathLst>
                  <a:path w="476" h="426">
                    <a:moveTo>
                      <a:pt x="180" y="0"/>
                    </a:moveTo>
                    <a:lnTo>
                      <a:pt x="475" y="86"/>
                    </a:lnTo>
                    <a:lnTo>
                      <a:pt x="295" y="425"/>
                    </a:lnTo>
                    <a:lnTo>
                      <a:pt x="0" y="295"/>
                    </a:lnTo>
                    <a:lnTo>
                      <a:pt x="180" y="0"/>
                    </a:lnTo>
                  </a:path>
                </a:pathLst>
              </a:custGeom>
              <a:solidFill>
                <a:schemeClr val="tx2"/>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33200" name="Rectangle 73"/>
              <p:cNvSpPr/>
              <p:nvPr/>
            </p:nvSpPr>
            <p:spPr>
              <a:xfrm>
                <a:off x="2509" y="3291"/>
                <a:ext cx="647" cy="227"/>
              </a:xfrm>
              <a:prstGeom prst="rect">
                <a:avLst/>
              </a:prstGeom>
              <a:noFill/>
              <a:ln w="9525">
                <a:noFill/>
              </a:ln>
            </p:spPr>
            <p:txBody>
              <a:bodyPr wrap="none" lIns="82550" tIns="41275" rIns="82550" bIns="41275">
                <a:spAutoFit/>
              </a:bodyPr>
              <a:p>
                <a:pPr defTabSz="739775" eaLnBrk="0" hangingPunct="0"/>
                <a:r>
                  <a:rPr lang="en-US" altLang="zh-CN" sz="1000" dirty="0">
                    <a:solidFill>
                      <a:srgbClr val="000000"/>
                    </a:solidFill>
                    <a:latin typeface="Times New Roman" panose="02020603050405020304" pitchFamily="18" charset="0"/>
                  </a:rPr>
                  <a:t>REPORT</a:t>
                </a:r>
                <a:endParaRPr lang="en-US" altLang="zh-CN" sz="1000" dirty="0">
                  <a:solidFill>
                    <a:srgbClr val="000000"/>
                  </a:solidFill>
                  <a:latin typeface="Times New Roman" panose="02020603050405020304" pitchFamily="18" charset="0"/>
                </a:endParaRPr>
              </a:p>
            </p:txBody>
          </p:sp>
          <p:sp>
            <p:nvSpPr>
              <p:cNvPr id="133201" name="Rectangle 74"/>
              <p:cNvSpPr/>
              <p:nvPr/>
            </p:nvSpPr>
            <p:spPr>
              <a:xfrm>
                <a:off x="96" y="2497"/>
                <a:ext cx="172" cy="353"/>
              </a:xfrm>
              <a:prstGeom prst="rect">
                <a:avLst/>
              </a:prstGeom>
              <a:noFill/>
              <a:ln w="9525">
                <a:noFill/>
              </a:ln>
            </p:spPr>
            <p:txBody>
              <a:bodyPr wrap="none" lIns="92075" tIns="46038" rIns="92075" bIns="46038">
                <a:spAutoFit/>
              </a:bodyPr>
              <a:p>
                <a:pPr eaLnBrk="0" hangingPunct="0"/>
                <a:endParaRPr lang="zh-CN" altLang="zh-CN" dirty="0">
                  <a:solidFill>
                    <a:schemeClr val="tx1"/>
                  </a:solidFill>
                  <a:latin typeface="Times New Roman" panose="02020603050405020304" pitchFamily="18" charset="0"/>
                </a:endParaRPr>
              </a:p>
            </p:txBody>
          </p:sp>
          <p:sp>
            <p:nvSpPr>
              <p:cNvPr id="133202" name="Rectangle 75"/>
              <p:cNvSpPr/>
              <p:nvPr/>
            </p:nvSpPr>
            <p:spPr>
              <a:xfrm>
                <a:off x="4992" y="3023"/>
                <a:ext cx="172" cy="354"/>
              </a:xfrm>
              <a:prstGeom prst="rect">
                <a:avLst/>
              </a:prstGeom>
              <a:noFill/>
              <a:ln w="9525">
                <a:noFill/>
              </a:ln>
            </p:spPr>
            <p:txBody>
              <a:bodyPr wrap="none" lIns="92075" tIns="46038" rIns="92075" bIns="46038">
                <a:spAutoFit/>
              </a:bodyPr>
              <a:p>
                <a:pPr eaLnBrk="0" hangingPunct="0"/>
                <a:endParaRPr lang="zh-CN" altLang="zh-CN" dirty="0">
                  <a:solidFill>
                    <a:schemeClr val="tx1"/>
                  </a:solidFill>
                  <a:latin typeface="Times New Roman" panose="02020603050405020304" pitchFamily="18" charset="0"/>
                </a:endParaRPr>
              </a:p>
            </p:txBody>
          </p:sp>
          <p:sp>
            <p:nvSpPr>
              <p:cNvPr id="133203" name="Rectangle 76"/>
              <p:cNvSpPr/>
              <p:nvPr/>
            </p:nvSpPr>
            <p:spPr>
              <a:xfrm>
                <a:off x="192" y="3072"/>
                <a:ext cx="172" cy="354"/>
              </a:xfrm>
              <a:prstGeom prst="rect">
                <a:avLst/>
              </a:prstGeom>
              <a:noFill/>
              <a:ln w="9525">
                <a:noFill/>
              </a:ln>
            </p:spPr>
            <p:txBody>
              <a:bodyPr wrap="none" lIns="92075" tIns="46038" rIns="92075" bIns="46038">
                <a:spAutoFit/>
              </a:bodyPr>
              <a:p>
                <a:pPr eaLnBrk="0" hangingPunct="0"/>
                <a:endParaRPr lang="zh-CN" altLang="zh-CN" dirty="0">
                  <a:solidFill>
                    <a:schemeClr val="tx1"/>
                  </a:solidFill>
                  <a:latin typeface="Times New Roman" panose="02020603050405020304" pitchFamily="18" charset="0"/>
                </a:endParaRPr>
              </a:p>
            </p:txBody>
          </p:sp>
          <p:sp>
            <p:nvSpPr>
              <p:cNvPr id="365645" name="Rectangle 77"/>
              <p:cNvSpPr>
                <a:spLocks noChangeArrowheads="1"/>
              </p:cNvSpPr>
              <p:nvPr/>
            </p:nvSpPr>
            <p:spPr bwMode="ltGray">
              <a:xfrm>
                <a:off x="2717" y="3647"/>
                <a:ext cx="95" cy="205"/>
              </a:xfrm>
              <a:prstGeom prst="rect">
                <a:avLst/>
              </a:prstGeom>
              <a:solidFill>
                <a:schemeClr val="bg1"/>
              </a:solid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46" name="Oval 78"/>
              <p:cNvSpPr>
                <a:spLocks noChangeArrowheads="1"/>
              </p:cNvSpPr>
              <p:nvPr/>
            </p:nvSpPr>
            <p:spPr bwMode="ltGray">
              <a:xfrm>
                <a:off x="2734" y="3663"/>
                <a:ext cx="62" cy="69"/>
              </a:xfrm>
              <a:prstGeom prst="ellipse">
                <a:avLst/>
              </a:prstGeom>
              <a:solidFill>
                <a:srgbClr val="CF0E30"/>
              </a:solidFill>
              <a:ln w="12700">
                <a:solidFill>
                  <a:schemeClr val="tx2"/>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5647" name="Oval 79"/>
              <p:cNvSpPr>
                <a:spLocks noChangeArrowheads="1"/>
              </p:cNvSpPr>
              <p:nvPr/>
            </p:nvSpPr>
            <p:spPr bwMode="ltGray">
              <a:xfrm>
                <a:off x="2734" y="3755"/>
                <a:ext cx="62" cy="69"/>
              </a:xfrm>
              <a:prstGeom prst="ellipse">
                <a:avLst/>
              </a:prstGeom>
              <a:solidFill>
                <a:srgbClr val="60C900"/>
              </a:solidFill>
              <a:ln w="12700">
                <a:solidFill>
                  <a:schemeClr val="tx2"/>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133128" name="Text Box 80"/>
            <p:cNvSpPr txBox="1"/>
            <p:nvPr/>
          </p:nvSpPr>
          <p:spPr>
            <a:xfrm>
              <a:off x="1584" y="2640"/>
              <a:ext cx="835" cy="366"/>
            </a:xfrm>
            <a:prstGeom prst="rect">
              <a:avLst/>
            </a:prstGeom>
            <a:noFill/>
            <a:ln w="9525">
              <a:noFill/>
            </a:ln>
          </p:spPr>
          <p:txBody>
            <a:bodyPr wrap="none">
              <a:spAutoFit/>
            </a:bodyPr>
            <a:p>
              <a:pPr eaLnBrk="0" hangingPunct="0"/>
              <a:r>
                <a:rPr lang="en-US" altLang="zh-CN" sz="1600" dirty="0">
                  <a:solidFill>
                    <a:schemeClr val="tx1"/>
                  </a:solidFill>
                  <a:latin typeface="Times New Roman" panose="02020603050405020304" pitchFamily="18" charset="0"/>
                </a:rPr>
                <a:t> Workspace</a:t>
              </a:r>
              <a:endParaRPr lang="en-US" altLang="zh-CN" sz="1600" dirty="0">
                <a:solidFill>
                  <a:schemeClr val="tx1"/>
                </a:solidFill>
                <a:latin typeface="Times New Roman" panose="02020603050405020304" pitchFamily="18" charset="0"/>
              </a:endParaRPr>
            </a:p>
            <a:p>
              <a:pPr eaLnBrk="0" hangingPunct="0"/>
              <a:r>
                <a:rPr lang="en-US" altLang="zh-CN" sz="1600" dirty="0">
                  <a:solidFill>
                    <a:schemeClr val="tx1"/>
                  </a:solidFill>
                  <a:latin typeface="Times New Roman" panose="02020603050405020304" pitchFamily="18" charset="0"/>
                </a:rPr>
                <a:t>Management</a:t>
              </a:r>
              <a:endParaRPr lang="en-US" altLang="zh-CN" sz="1600" dirty="0">
                <a:solidFill>
                  <a:schemeClr val="tx1"/>
                </a:solidFill>
                <a:latin typeface="Times New Roman" panose="02020603050405020304" pitchFamily="18" charset="0"/>
              </a:endParaRPr>
            </a:p>
          </p:txBody>
        </p:sp>
        <p:sp>
          <p:nvSpPr>
            <p:cNvPr id="133129" name="Text Box 81"/>
            <p:cNvSpPr txBox="1"/>
            <p:nvPr/>
          </p:nvSpPr>
          <p:spPr>
            <a:xfrm>
              <a:off x="1728" y="3600"/>
              <a:ext cx="736" cy="366"/>
            </a:xfrm>
            <a:prstGeom prst="rect">
              <a:avLst/>
            </a:prstGeom>
            <a:noFill/>
            <a:ln w="9525">
              <a:noFill/>
            </a:ln>
          </p:spPr>
          <p:txBody>
            <a:bodyPr wrap="none">
              <a:spAutoFit/>
            </a:bodyPr>
            <a:p>
              <a:pPr eaLnBrk="0" hangingPunct="0"/>
              <a:r>
                <a:rPr lang="en-US" altLang="zh-CN" sz="1600" dirty="0">
                  <a:solidFill>
                    <a:schemeClr val="tx1"/>
                  </a:solidFill>
                  <a:latin typeface="Times New Roman" panose="02020603050405020304" pitchFamily="18" charset="0"/>
                </a:rPr>
                <a:t>  Process </a:t>
              </a:r>
              <a:endParaRPr lang="en-US" altLang="zh-CN" sz="1600" dirty="0">
                <a:solidFill>
                  <a:schemeClr val="tx1"/>
                </a:solidFill>
                <a:latin typeface="Times New Roman" panose="02020603050405020304" pitchFamily="18" charset="0"/>
              </a:endParaRPr>
            </a:p>
            <a:p>
              <a:pPr eaLnBrk="0" hangingPunct="0"/>
              <a:r>
                <a:rPr lang="en-US" altLang="zh-CN" sz="1600" dirty="0">
                  <a:solidFill>
                    <a:schemeClr val="tx1"/>
                  </a:solidFill>
                  <a:latin typeface="Times New Roman" panose="02020603050405020304" pitchFamily="18" charset="0"/>
                </a:rPr>
                <a:t>Integration</a:t>
              </a:r>
              <a:endParaRPr lang="en-US" altLang="zh-CN" sz="1600" dirty="0">
                <a:solidFill>
                  <a:schemeClr val="tx1"/>
                </a:solidFill>
                <a:latin typeface="Times New Roman" panose="02020603050405020304" pitchFamily="18" charset="0"/>
              </a:endParaRPr>
            </a:p>
          </p:txBody>
        </p:sp>
        <p:sp>
          <p:nvSpPr>
            <p:cNvPr id="133130" name="Text Box 82"/>
            <p:cNvSpPr txBox="1"/>
            <p:nvPr/>
          </p:nvSpPr>
          <p:spPr>
            <a:xfrm>
              <a:off x="3600" y="2623"/>
              <a:ext cx="835" cy="366"/>
            </a:xfrm>
            <a:prstGeom prst="rect">
              <a:avLst/>
            </a:prstGeom>
            <a:noFill/>
            <a:ln w="9525">
              <a:noFill/>
            </a:ln>
          </p:spPr>
          <p:txBody>
            <a:bodyPr wrap="none">
              <a:spAutoFit/>
            </a:bodyPr>
            <a:p>
              <a:pPr eaLnBrk="0" hangingPunct="0"/>
              <a:r>
                <a:rPr lang="en-US" altLang="zh-CN" sz="1600" dirty="0">
                  <a:solidFill>
                    <a:schemeClr val="tx1"/>
                  </a:solidFill>
                  <a:latin typeface="Times New Roman" panose="02020603050405020304" pitchFamily="18" charset="0"/>
                </a:rPr>
                <a:t>   Parallel </a:t>
              </a:r>
              <a:endParaRPr lang="en-US" altLang="zh-CN" sz="1600" dirty="0">
                <a:solidFill>
                  <a:schemeClr val="tx1"/>
                </a:solidFill>
                <a:latin typeface="Times New Roman" panose="02020603050405020304" pitchFamily="18" charset="0"/>
              </a:endParaRPr>
            </a:p>
            <a:p>
              <a:pPr eaLnBrk="0" hangingPunct="0"/>
              <a:r>
                <a:rPr lang="en-US" altLang="zh-CN" sz="1600" dirty="0">
                  <a:solidFill>
                    <a:schemeClr val="tx1"/>
                  </a:solidFill>
                  <a:latin typeface="Times New Roman" panose="02020603050405020304" pitchFamily="18" charset="0"/>
                </a:rPr>
                <a:t>Development</a:t>
              </a:r>
              <a:endParaRPr lang="en-US" altLang="zh-CN" sz="1600" dirty="0">
                <a:solidFill>
                  <a:schemeClr val="tx1"/>
                </a:solidFill>
                <a:latin typeface="Times New Roman" panose="02020603050405020304" pitchFamily="18" charset="0"/>
              </a:endParaRPr>
            </a:p>
          </p:txBody>
        </p:sp>
        <p:sp>
          <p:nvSpPr>
            <p:cNvPr id="133131" name="Text Box 83"/>
            <p:cNvSpPr txBox="1"/>
            <p:nvPr/>
          </p:nvSpPr>
          <p:spPr>
            <a:xfrm>
              <a:off x="3552" y="3552"/>
              <a:ext cx="1104" cy="366"/>
            </a:xfrm>
            <a:prstGeom prst="rect">
              <a:avLst/>
            </a:prstGeom>
            <a:noFill/>
            <a:ln w="9525">
              <a:noFill/>
            </a:ln>
          </p:spPr>
          <p:txBody>
            <a:bodyPr>
              <a:spAutoFit/>
            </a:bodyPr>
            <a:p>
              <a:pPr eaLnBrk="0" hangingPunct="0"/>
              <a:r>
                <a:rPr lang="en-US" altLang="zh-CN" sz="1600" dirty="0">
                  <a:solidFill>
                    <a:schemeClr val="tx1"/>
                  </a:solidFill>
                  <a:latin typeface="Times New Roman" panose="02020603050405020304" pitchFamily="18" charset="0"/>
                </a:rPr>
                <a:t>     Build </a:t>
              </a:r>
              <a:endParaRPr lang="en-US" altLang="zh-CN" sz="1600" dirty="0">
                <a:solidFill>
                  <a:schemeClr val="tx1"/>
                </a:solidFill>
                <a:latin typeface="Times New Roman" panose="02020603050405020304" pitchFamily="18" charset="0"/>
              </a:endParaRPr>
            </a:p>
            <a:p>
              <a:pPr eaLnBrk="0" hangingPunct="0"/>
              <a:r>
                <a:rPr lang="en-US" altLang="zh-CN" sz="1600" dirty="0">
                  <a:solidFill>
                    <a:schemeClr val="tx1"/>
                  </a:solidFill>
                  <a:latin typeface="Times New Roman" panose="02020603050405020304" pitchFamily="18" charset="0"/>
                </a:rPr>
                <a:t>Management</a:t>
              </a:r>
              <a:endParaRPr lang="en-US" altLang="zh-CN" sz="1600" dirty="0">
                <a:solidFill>
                  <a:schemeClr val="tx1"/>
                </a:solidFill>
                <a:latin typeface="Times New Roman" panose="02020603050405020304" pitchFamily="18" charset="0"/>
              </a:endParaRPr>
            </a:p>
          </p:txBody>
        </p:sp>
        <p:grpSp>
          <p:nvGrpSpPr>
            <p:cNvPr id="133132" name="Group 84"/>
            <p:cNvGrpSpPr/>
            <p:nvPr/>
          </p:nvGrpSpPr>
          <p:grpSpPr>
            <a:xfrm>
              <a:off x="128" y="3168"/>
              <a:ext cx="1408" cy="912"/>
              <a:chOff x="288" y="2928"/>
              <a:chExt cx="1200" cy="1056"/>
            </a:xfrm>
          </p:grpSpPr>
          <p:sp>
            <p:nvSpPr>
              <p:cNvPr id="133133" name="AutoShape 85"/>
              <p:cNvSpPr/>
              <p:nvPr/>
            </p:nvSpPr>
            <p:spPr>
              <a:xfrm>
                <a:off x="288" y="2928"/>
                <a:ext cx="1104" cy="1056"/>
              </a:xfrm>
              <a:prstGeom prst="wedgeRectCallout">
                <a:avLst>
                  <a:gd name="adj1" fmla="val 73370"/>
                  <a:gd name="adj2" fmla="val -97537"/>
                </a:avLst>
              </a:prstGeom>
              <a:gradFill rotWithShape="0">
                <a:gsLst>
                  <a:gs pos="0">
                    <a:srgbClr val="A660FA"/>
                  </a:gs>
                  <a:gs pos="100000">
                    <a:srgbClr val="990099"/>
                  </a:gs>
                </a:gsLst>
                <a:path path="rect">
                  <a:fillToRect l="50000" t="50000" r="50000" b="50000"/>
                </a:path>
                <a:tileRect/>
              </a:gradFill>
              <a:ln w="12700" cap="flat" cmpd="sng">
                <a:solidFill>
                  <a:srgbClr val="000000"/>
                </a:solidFill>
                <a:prstDash val="solid"/>
                <a:miter/>
                <a:headEnd type="none" w="med" len="med"/>
                <a:tailEnd type="none" w="med" len="med"/>
              </a:ln>
            </p:spPr>
            <p:txBody>
              <a:bodyPr wrap="none" anchor="ctr" anchorCtr="0"/>
              <a:p>
                <a:pPr algn="ctr" eaLnBrk="0" hangingPunct="0"/>
                <a:endParaRPr lang="zh-CN" altLang="zh-CN" sz="2800" dirty="0">
                  <a:solidFill>
                    <a:schemeClr val="accent2"/>
                  </a:solidFill>
                  <a:latin typeface="Times New Roman" panose="02020603050405020304" pitchFamily="18" charset="0"/>
                </a:endParaRPr>
              </a:p>
            </p:txBody>
          </p:sp>
          <p:sp>
            <p:nvSpPr>
              <p:cNvPr id="133134" name="Rectangle 86"/>
              <p:cNvSpPr/>
              <p:nvPr/>
            </p:nvSpPr>
            <p:spPr>
              <a:xfrm>
                <a:off x="336" y="3025"/>
                <a:ext cx="1152" cy="612"/>
              </a:xfrm>
              <a:prstGeom prst="rect">
                <a:avLst/>
              </a:prstGeom>
              <a:noFill/>
              <a:ln w="9525">
                <a:noFill/>
              </a:ln>
            </p:spPr>
            <p:txBody>
              <a:bodyPr lIns="38100" tIns="38100" rIns="38100" bIns="38100">
                <a:spAutoFit/>
              </a:bodyPr>
              <a:p>
                <a:pPr defTabSz="914400" eaLnBrk="0" hangingPunct="0">
                  <a:lnSpc>
                    <a:spcPts val="2000"/>
                  </a:lnSpc>
                  <a:spcBef>
                    <a:spcPts val="900"/>
                  </a:spcBef>
                  <a:tabLst>
                    <a:tab pos="285750" algn="l"/>
                    <a:tab pos="571500" algn="l"/>
                    <a:tab pos="857250" algn="l"/>
                    <a:tab pos="1143000" algn="l"/>
                    <a:tab pos="1428750" algn="l"/>
                    <a:tab pos="1714500" algn="l"/>
                    <a:tab pos="2000250" algn="l"/>
                    <a:tab pos="2286000" algn="l"/>
                  </a:tabLst>
                </a:pPr>
                <a:r>
                  <a:rPr lang="en-US" altLang="zh-CN" sz="2000" dirty="0">
                    <a:solidFill>
                      <a:schemeClr val="folHlink"/>
                    </a:solidFill>
                    <a:latin typeface="Times New Roman" panose="02020603050405020304" pitchFamily="18" charset="0"/>
                  </a:rPr>
                  <a:t>CM is more than just check-in and check-out</a:t>
                </a:r>
                <a:endParaRPr lang="en-US" altLang="zh-CN" sz="2000" dirty="0">
                  <a:solidFill>
                    <a:schemeClr val="folHlink"/>
                  </a:solidFill>
                  <a:latin typeface="Times New Roman" panose="02020603050405020304" pitchFamily="18" charset="0"/>
                </a:endParaRPr>
              </a:p>
            </p:txBody>
          </p:sp>
        </p:grpSp>
      </p:gr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3414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66596" name="Rectangle 4"/>
          <p:cNvSpPr>
            <a:spLocks noGrp="1" noChangeArrowheads="1"/>
          </p:cNvSpPr>
          <p:nvPr>
            <p:ph type="title"/>
          </p:nvPr>
        </p:nvSpPr>
        <p:spPr>
          <a:xfrm>
            <a:off x="533400" y="533400"/>
            <a:ext cx="7772400" cy="7620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Rational Unified Process</a:t>
            </a:r>
            <a:endPar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66597" name="Rectangle 5" descr="Rectangle: Click to edit Master text styles&#10;Second level&#10;Third level&#10;Fourth level&#10;Fifth level"/>
          <p:cNvSpPr>
            <a:spLocks noGrp="1" noChangeArrowheads="1"/>
          </p:cNvSpPr>
          <p:nvPr>
            <p:ph idx="1"/>
          </p:nvPr>
        </p:nvSpPr>
        <p:spPr>
          <a:xfrm>
            <a:off x="609600" y="1905000"/>
            <a:ext cx="5102225" cy="10668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Provides guidelines, templates and tool mentors for the effective implementation of key best practices</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grpSp>
        <p:nvGrpSpPr>
          <p:cNvPr id="134150" name="Group 6"/>
          <p:cNvGrpSpPr/>
          <p:nvPr/>
        </p:nvGrpSpPr>
        <p:grpSpPr>
          <a:xfrm>
            <a:off x="433388" y="3306763"/>
            <a:ext cx="4538662" cy="2408237"/>
            <a:chOff x="96" y="2083"/>
            <a:chExt cx="2859" cy="1517"/>
          </a:xfrm>
        </p:grpSpPr>
        <p:sp>
          <p:nvSpPr>
            <p:cNvPr id="366599" name="Rectangle 7"/>
            <p:cNvSpPr>
              <a:spLocks noChangeAspect="1" noChangeArrowheads="1"/>
            </p:cNvSpPr>
            <p:nvPr/>
          </p:nvSpPr>
          <p:spPr bwMode="ltGray">
            <a:xfrm>
              <a:off x="99" y="3220"/>
              <a:ext cx="2837" cy="380"/>
            </a:xfrm>
            <a:prstGeom prst="rect">
              <a:avLst/>
            </a:prstGeom>
            <a:gradFill rotWithShape="0">
              <a:gsLst>
                <a:gs pos="0">
                  <a:srgbClr val="FF66CC"/>
                </a:gs>
                <a:gs pos="100000">
                  <a:srgbClr val="8A0E5E"/>
                </a:gs>
              </a:gsLst>
              <a:path path="shape">
                <a:fillToRect l="50000" t="50000" r="50000" b="50000"/>
              </a:path>
            </a:gradFill>
            <a:ln w="28575">
              <a:noFill/>
              <a:miter lim="800000"/>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34157" name="Text Box 8"/>
            <p:cNvSpPr txBox="1">
              <a:spLocks noChangeAspect="1"/>
            </p:cNvSpPr>
            <p:nvPr/>
          </p:nvSpPr>
          <p:spPr>
            <a:xfrm>
              <a:off x="992" y="3296"/>
              <a:ext cx="1056" cy="192"/>
            </a:xfrm>
            <a:prstGeom prst="rect">
              <a:avLst/>
            </a:prstGeom>
            <a:noFill/>
            <a:ln w="12700">
              <a:noFill/>
            </a:ln>
          </p:spPr>
          <p:txBody>
            <a:bodyPr>
              <a:spAutoFit/>
            </a:bodyPr>
            <a:p>
              <a:pPr algn="ctr" eaLnBrk="0" hangingPunct="0"/>
              <a:r>
                <a:rPr lang="en-US" altLang="zh-CN" sz="1400" dirty="0">
                  <a:solidFill>
                    <a:schemeClr val="folHlink"/>
                  </a:solidFill>
                  <a:latin typeface="Arial" panose="020B0604020202020204" pitchFamily="34" charset="0"/>
                </a:rPr>
                <a:t>Control</a:t>
              </a:r>
              <a:r>
                <a:rPr lang="en-US" altLang="zh-CN" sz="1400" dirty="0">
                  <a:solidFill>
                    <a:schemeClr val="bg2"/>
                  </a:solidFill>
                  <a:latin typeface="Arial" panose="020B0604020202020204" pitchFamily="34" charset="0"/>
                </a:rPr>
                <a:t> </a:t>
              </a:r>
              <a:r>
                <a:rPr lang="en-US" altLang="zh-CN" sz="1400" dirty="0">
                  <a:solidFill>
                    <a:schemeClr val="folHlink"/>
                  </a:solidFill>
                  <a:latin typeface="Arial" panose="020B0604020202020204" pitchFamily="34" charset="0"/>
                </a:rPr>
                <a:t>Changes</a:t>
              </a:r>
              <a:endParaRPr lang="en-US" altLang="zh-CN" sz="1400" dirty="0">
                <a:solidFill>
                  <a:schemeClr val="folHlink"/>
                </a:solidFill>
                <a:latin typeface="Arial" panose="020B0604020202020204" pitchFamily="34" charset="0"/>
              </a:endParaRPr>
            </a:p>
          </p:txBody>
        </p:sp>
        <p:grpSp>
          <p:nvGrpSpPr>
            <p:cNvPr id="134158" name="Group 9"/>
            <p:cNvGrpSpPr/>
            <p:nvPr/>
          </p:nvGrpSpPr>
          <p:grpSpPr>
            <a:xfrm>
              <a:off x="103" y="2083"/>
              <a:ext cx="2831" cy="361"/>
              <a:chOff x="103" y="2083"/>
              <a:chExt cx="2831" cy="361"/>
            </a:xfrm>
          </p:grpSpPr>
          <p:sp>
            <p:nvSpPr>
              <p:cNvPr id="134167" name="Rectangle 10"/>
              <p:cNvSpPr>
                <a:spLocks noChangeAspect="1"/>
              </p:cNvSpPr>
              <p:nvPr/>
            </p:nvSpPr>
            <p:spPr>
              <a:xfrm>
                <a:off x="103" y="2083"/>
                <a:ext cx="2831" cy="361"/>
              </a:xfrm>
              <a:prstGeom prst="rect">
                <a:avLst/>
              </a:prstGeom>
              <a:gradFill rotWithShape="0">
                <a:gsLst>
                  <a:gs pos="0">
                    <a:srgbClr val="FF66CC"/>
                  </a:gs>
                  <a:gs pos="100000">
                    <a:srgbClr val="8A0E5E"/>
                  </a:gs>
                </a:gsLst>
                <a:path path="shape">
                  <a:fillToRect l="50000" t="50000" r="50000" b="50000"/>
                </a:path>
                <a:tileRect/>
              </a:gradFill>
              <a:ln w="28575">
                <a:noFill/>
              </a:ln>
            </p:spPr>
            <p:txBody>
              <a:bodyPr wrap="none" anchor="ctr" anchorCtr="0"/>
              <a:p>
                <a:pPr algn="ctr" eaLnBrk="0" hangingPunct="0"/>
                <a:endParaRPr lang="zh-CN" altLang="zh-CN" sz="800" dirty="0">
                  <a:solidFill>
                    <a:schemeClr val="bg2"/>
                  </a:solidFill>
                  <a:latin typeface="Arial" panose="020B0604020202020204" pitchFamily="34" charset="0"/>
                </a:endParaRPr>
              </a:p>
            </p:txBody>
          </p:sp>
          <p:sp>
            <p:nvSpPr>
              <p:cNvPr id="134168" name="Text Box 11"/>
              <p:cNvSpPr txBox="1">
                <a:spLocks noChangeAspect="1"/>
              </p:cNvSpPr>
              <p:nvPr/>
            </p:nvSpPr>
            <p:spPr>
              <a:xfrm>
                <a:off x="1028" y="2187"/>
                <a:ext cx="984" cy="163"/>
              </a:xfrm>
              <a:prstGeom prst="rect">
                <a:avLst/>
              </a:prstGeom>
              <a:noFill/>
              <a:ln w="12700">
                <a:noFill/>
              </a:ln>
            </p:spPr>
            <p:txBody>
              <a:bodyPr wrap="none" anchor="ctr" anchorCtr="0"/>
              <a:p>
                <a:pPr algn="ctr" eaLnBrk="0" hangingPunct="0"/>
                <a:r>
                  <a:rPr lang="en-US" altLang="zh-CN" sz="1400" dirty="0">
                    <a:solidFill>
                      <a:schemeClr val="folHlink"/>
                    </a:solidFill>
                    <a:latin typeface="Arial" panose="020B0604020202020204" pitchFamily="34" charset="0"/>
                  </a:rPr>
                  <a:t>Manage Requirements</a:t>
                </a:r>
                <a:endParaRPr lang="en-US" altLang="zh-CN" sz="1400" dirty="0">
                  <a:solidFill>
                    <a:schemeClr val="folHlink"/>
                  </a:solidFill>
                  <a:latin typeface="Arial" panose="020B0604020202020204" pitchFamily="34" charset="0"/>
                </a:endParaRPr>
              </a:p>
            </p:txBody>
          </p:sp>
        </p:grpSp>
        <p:sp>
          <p:nvSpPr>
            <p:cNvPr id="134159" name="Rectangle 12"/>
            <p:cNvSpPr>
              <a:spLocks noChangeAspect="1"/>
            </p:cNvSpPr>
            <p:nvPr/>
          </p:nvSpPr>
          <p:spPr>
            <a:xfrm>
              <a:off x="2251" y="2474"/>
              <a:ext cx="685" cy="724"/>
            </a:xfrm>
            <a:prstGeom prst="rect">
              <a:avLst/>
            </a:prstGeom>
            <a:gradFill rotWithShape="0">
              <a:gsLst>
                <a:gs pos="0">
                  <a:srgbClr val="FF66CC"/>
                </a:gs>
                <a:gs pos="100000">
                  <a:srgbClr val="8A0E5E"/>
                </a:gs>
              </a:gsLst>
              <a:path path="shape">
                <a:fillToRect l="50000" t="50000" r="50000" b="50000"/>
              </a:path>
              <a:tileRect/>
            </a:gradFill>
            <a:ln w="28575">
              <a:noFill/>
            </a:ln>
          </p:spPr>
          <p:txBody>
            <a:bodyPr wrap="none" anchor="ctr" anchorCtr="0"/>
            <a:p>
              <a:pPr algn="ctr" eaLnBrk="0" hangingPunct="0"/>
              <a:endParaRPr lang="zh-CN" altLang="zh-CN" sz="1400" b="0" dirty="0">
                <a:solidFill>
                  <a:schemeClr val="bg2"/>
                </a:solidFill>
                <a:latin typeface="Arial" panose="020B0604020202020204" pitchFamily="34" charset="0"/>
              </a:endParaRPr>
            </a:p>
          </p:txBody>
        </p:sp>
        <p:sp>
          <p:nvSpPr>
            <p:cNvPr id="134160" name="Text Box 13"/>
            <p:cNvSpPr txBox="1">
              <a:spLocks noChangeAspect="1"/>
            </p:cNvSpPr>
            <p:nvPr/>
          </p:nvSpPr>
          <p:spPr>
            <a:xfrm>
              <a:off x="2222" y="2620"/>
              <a:ext cx="733" cy="403"/>
            </a:xfrm>
            <a:prstGeom prst="rect">
              <a:avLst/>
            </a:prstGeom>
            <a:noFill/>
            <a:ln w="12700">
              <a:noFill/>
            </a:ln>
          </p:spPr>
          <p:txBody>
            <a:bodyPr wrap="none" anchor="ctr" anchorCtr="0">
              <a:spAutoFit/>
            </a:bodyPr>
            <a:p>
              <a:pPr algn="ctr" eaLnBrk="0" hangingPunct="0"/>
              <a:r>
                <a:rPr lang="en-US" altLang="zh-CN" sz="1200" dirty="0">
                  <a:solidFill>
                    <a:schemeClr val="folHlink"/>
                  </a:solidFill>
                  <a:latin typeface="Arial" panose="020B0604020202020204" pitchFamily="34" charset="0"/>
                </a:rPr>
                <a:t>Use</a:t>
              </a:r>
              <a:r>
                <a:rPr lang="en-US" altLang="zh-CN" sz="1200" dirty="0">
                  <a:solidFill>
                    <a:schemeClr val="folHlink"/>
                  </a:solidFill>
                  <a:latin typeface="Arial Narrow" panose="020B0606020202030204" pitchFamily="34" charset="0"/>
                </a:rPr>
                <a:t> </a:t>
              </a:r>
              <a:endParaRPr lang="en-US" altLang="zh-CN" sz="1200" dirty="0">
                <a:solidFill>
                  <a:schemeClr val="folHlink"/>
                </a:solidFill>
                <a:latin typeface="Arial Narrow" panose="020B0606020202030204" pitchFamily="34" charset="0"/>
              </a:endParaRPr>
            </a:p>
            <a:p>
              <a:pPr algn="ctr" eaLnBrk="0" hangingPunct="0"/>
              <a:r>
                <a:rPr lang="en-US" altLang="zh-CN" sz="1200" dirty="0">
                  <a:solidFill>
                    <a:schemeClr val="folHlink"/>
                  </a:solidFill>
                  <a:latin typeface="Arial" panose="020B0604020202020204" pitchFamily="34" charset="0"/>
                </a:rPr>
                <a:t>Component</a:t>
              </a:r>
              <a:br>
                <a:rPr lang="en-US" altLang="zh-CN" sz="1400" dirty="0">
                  <a:solidFill>
                    <a:schemeClr val="folHlink"/>
                  </a:solidFill>
                  <a:latin typeface="Arial" panose="020B0604020202020204" pitchFamily="34" charset="0"/>
                </a:rPr>
              </a:br>
              <a:r>
                <a:rPr lang="en-US" altLang="zh-CN" sz="1200" dirty="0">
                  <a:solidFill>
                    <a:schemeClr val="folHlink"/>
                  </a:solidFill>
                  <a:latin typeface="Arial" panose="020B0604020202020204" pitchFamily="34" charset="0"/>
                </a:rPr>
                <a:t>Architectures</a:t>
              </a:r>
              <a:endParaRPr lang="en-US" altLang="zh-CN" sz="1200" dirty="0">
                <a:solidFill>
                  <a:schemeClr val="folHlink"/>
                </a:solidFill>
                <a:latin typeface="Arial" panose="020B0604020202020204" pitchFamily="34" charset="0"/>
              </a:endParaRPr>
            </a:p>
          </p:txBody>
        </p:sp>
        <p:sp>
          <p:nvSpPr>
            <p:cNvPr id="134161" name="Rectangle 14"/>
            <p:cNvSpPr>
              <a:spLocks noChangeAspect="1"/>
            </p:cNvSpPr>
            <p:nvPr/>
          </p:nvSpPr>
          <p:spPr>
            <a:xfrm>
              <a:off x="96" y="2474"/>
              <a:ext cx="685" cy="724"/>
            </a:xfrm>
            <a:prstGeom prst="rect">
              <a:avLst/>
            </a:prstGeom>
            <a:gradFill rotWithShape="0">
              <a:gsLst>
                <a:gs pos="0">
                  <a:srgbClr val="FF66CC"/>
                </a:gs>
                <a:gs pos="100000">
                  <a:srgbClr val="8A0E5E"/>
                </a:gs>
              </a:gsLst>
              <a:path path="shape">
                <a:fillToRect l="50000" t="50000" r="50000" b="50000"/>
              </a:path>
              <a:tileRect/>
            </a:gradFill>
            <a:ln w="28575">
              <a:noFill/>
            </a:ln>
          </p:spPr>
          <p:txBody>
            <a:bodyPr wrap="none" anchor="ctr" anchorCtr="0"/>
            <a:p>
              <a:pPr algn="ctr" eaLnBrk="0" hangingPunct="0"/>
              <a:endParaRPr lang="zh-CN" altLang="zh-CN" sz="1400" b="0" dirty="0">
                <a:solidFill>
                  <a:schemeClr val="bg2"/>
                </a:solidFill>
                <a:latin typeface="Arial" panose="020B0604020202020204" pitchFamily="34" charset="0"/>
              </a:endParaRPr>
            </a:p>
          </p:txBody>
        </p:sp>
        <p:sp>
          <p:nvSpPr>
            <p:cNvPr id="134162" name="Text Box 15"/>
            <p:cNvSpPr txBox="1">
              <a:spLocks noChangeAspect="1"/>
            </p:cNvSpPr>
            <p:nvPr/>
          </p:nvSpPr>
          <p:spPr>
            <a:xfrm>
              <a:off x="113" y="2640"/>
              <a:ext cx="637" cy="326"/>
            </a:xfrm>
            <a:prstGeom prst="rect">
              <a:avLst/>
            </a:prstGeom>
            <a:noFill/>
            <a:ln w="12700">
              <a:noFill/>
            </a:ln>
          </p:spPr>
          <p:txBody>
            <a:bodyPr wrap="none" anchor="ctr" anchorCtr="0">
              <a:spAutoFit/>
            </a:bodyPr>
            <a:p>
              <a:pPr algn="ctr" eaLnBrk="0" hangingPunct="0"/>
              <a:r>
                <a:rPr lang="en-US" altLang="zh-CN" sz="1400" dirty="0">
                  <a:solidFill>
                    <a:schemeClr val="folHlink"/>
                  </a:solidFill>
                  <a:latin typeface="Arial" panose="020B0604020202020204" pitchFamily="34" charset="0"/>
                </a:rPr>
                <a:t>Develop</a:t>
              </a:r>
              <a:endParaRPr lang="en-US" altLang="zh-CN" sz="1400" dirty="0">
                <a:solidFill>
                  <a:schemeClr val="folHlink"/>
                </a:solidFill>
                <a:latin typeface="Arial" panose="020B0604020202020204" pitchFamily="34" charset="0"/>
              </a:endParaRPr>
            </a:p>
            <a:p>
              <a:pPr algn="ctr" eaLnBrk="0" hangingPunct="0"/>
              <a:r>
                <a:rPr lang="en-US" altLang="zh-CN" sz="1400" dirty="0">
                  <a:solidFill>
                    <a:schemeClr val="folHlink"/>
                  </a:solidFill>
                  <a:latin typeface="Arial" panose="020B0604020202020204" pitchFamily="34" charset="0"/>
                </a:rPr>
                <a:t>Iteratively</a:t>
              </a:r>
              <a:endParaRPr lang="en-US" altLang="zh-CN" sz="1400" dirty="0">
                <a:solidFill>
                  <a:schemeClr val="folHlink"/>
                </a:solidFill>
                <a:latin typeface="Arial" panose="020B0604020202020204" pitchFamily="34" charset="0"/>
              </a:endParaRPr>
            </a:p>
          </p:txBody>
        </p:sp>
        <p:sp>
          <p:nvSpPr>
            <p:cNvPr id="134163" name="Rectangle 16"/>
            <p:cNvSpPr>
              <a:spLocks noChangeAspect="1"/>
            </p:cNvSpPr>
            <p:nvPr/>
          </p:nvSpPr>
          <p:spPr>
            <a:xfrm>
              <a:off x="816" y="2474"/>
              <a:ext cx="685" cy="724"/>
            </a:xfrm>
            <a:prstGeom prst="rect">
              <a:avLst/>
            </a:prstGeom>
            <a:gradFill rotWithShape="0">
              <a:gsLst>
                <a:gs pos="0">
                  <a:srgbClr val="FF66CC"/>
                </a:gs>
                <a:gs pos="100000">
                  <a:srgbClr val="8A0E5E"/>
                </a:gs>
              </a:gsLst>
              <a:path path="shape">
                <a:fillToRect l="50000" t="50000" r="50000" b="50000"/>
              </a:path>
              <a:tileRect/>
            </a:gradFill>
            <a:ln w="28575">
              <a:noFill/>
            </a:ln>
          </p:spPr>
          <p:txBody>
            <a:bodyPr wrap="none" anchor="ctr" anchorCtr="0"/>
            <a:p>
              <a:pPr algn="ctr" eaLnBrk="0" hangingPunct="0"/>
              <a:endParaRPr lang="zh-CN" altLang="zh-CN" sz="1400" b="0" dirty="0">
                <a:solidFill>
                  <a:schemeClr val="bg2"/>
                </a:solidFill>
                <a:latin typeface="Arial" panose="020B0604020202020204" pitchFamily="34" charset="0"/>
              </a:endParaRPr>
            </a:p>
          </p:txBody>
        </p:sp>
        <p:sp>
          <p:nvSpPr>
            <p:cNvPr id="366609" name="Text Box 17"/>
            <p:cNvSpPr txBox="1">
              <a:spLocks noChangeAspect="1" noChangeArrowheads="1"/>
            </p:cNvSpPr>
            <p:nvPr/>
          </p:nvSpPr>
          <p:spPr bwMode="auto">
            <a:xfrm>
              <a:off x="975" y="2721"/>
              <a:ext cx="336" cy="223"/>
            </a:xfrm>
            <a:prstGeom prst="rect">
              <a:avLst/>
            </a:prstGeom>
            <a:noFill/>
            <a:ln w="12700">
              <a:noFill/>
              <a:miter lim="800000"/>
              <a:headEnd type="none" w="sm" len="sm"/>
              <a:tailEnd type="none" w="sm" len="sm"/>
            </a:ln>
            <a:effectLst/>
          </p:spPr>
          <p:txBody>
            <a:bodyPr wrap="none" anchor="ctr"/>
            <a:lstStyle/>
            <a:p>
              <a:pPr marR="0" algn="ctr" defTabSz="914400" eaLnBrk="0" hangingPunct="0">
                <a:lnSpc>
                  <a:spcPct val="75000"/>
                </a:lnSpc>
                <a:buClrTx/>
                <a:buSzTx/>
                <a:buFontTx/>
                <a:buNone/>
                <a:defRPr/>
              </a:pPr>
              <a:r>
                <a:rPr kumimoji="0" lang="en-US" altLang="zh-CN" sz="1400" kern="1200" cap="none" spc="0" normalizeH="0" baseline="0" noProof="0">
                  <a:solidFill>
                    <a:schemeClr val="folHlink"/>
                  </a:solidFill>
                  <a:latin typeface="Arial" panose="020B0604020202020204" pitchFamily="34" charset="0"/>
                  <a:ea typeface="宋体" panose="02010600030101010101" pitchFamily="2" charset="-122"/>
                  <a:cs typeface="+mn-cs"/>
                </a:rPr>
                <a:t>Model</a:t>
              </a:r>
              <a:r>
                <a:rPr kumimoji="0" lang="en-US" altLang="zh-CN" sz="1400" kern="1200" cap="none" spc="0" normalizeH="0" baseline="0" noProof="0">
                  <a:solidFill>
                    <a:schemeClr val="bg1"/>
                  </a:solidFill>
                  <a:effectDag name="">
                    <a:cont type="tree" name="">
                      <a:effect ref="fillLine"/>
                      <a:outerShdw dist="38100" dir="13500000" algn="br">
                        <a:srgbClr val="4C7FE5"/>
                      </a:outerShdw>
                    </a:cont>
                    <a:cont type="tree" name="">
                      <a:effect ref="fillLine"/>
                      <a:outerShdw dist="38100" dir="2700000" algn="tl">
                        <a:srgbClr val="001E5B"/>
                      </a:outerShdw>
                    </a:cont>
                    <a:effect ref="fillLine"/>
                  </a:effectDag>
                  <a:latin typeface="Arial" panose="020B0604020202020204" pitchFamily="34" charset="0"/>
                  <a:ea typeface="宋体" panose="02010600030101010101" pitchFamily="2" charset="-122"/>
                  <a:cs typeface="+mn-cs"/>
                </a:rPr>
                <a:t> </a:t>
              </a:r>
              <a:endParaRPr kumimoji="0" lang="en-US" altLang="zh-CN" sz="1400" kern="1200" cap="none" spc="0" normalizeH="0" baseline="0" noProof="0">
                <a:solidFill>
                  <a:schemeClr val="bg1"/>
                </a:solidFill>
                <a:effectDag name="">
                  <a:cont type="tree" name="">
                    <a:effect ref="fillLine"/>
                    <a:outerShdw dist="38100" dir="13500000" algn="br">
                      <a:srgbClr val="4C7FE5"/>
                    </a:outerShdw>
                  </a:cont>
                  <a:cont type="tree" name="">
                    <a:effect ref="fillLine"/>
                    <a:outerShdw dist="38100" dir="2700000" algn="tl">
                      <a:srgbClr val="001E5B"/>
                    </a:outerShdw>
                  </a:cont>
                  <a:effect ref="fillLine"/>
                </a:effectDag>
                <a:latin typeface="Arial" panose="020B0604020202020204" pitchFamily="34" charset="0"/>
                <a:ea typeface="宋体" panose="02010600030101010101" pitchFamily="2" charset="-122"/>
                <a:cs typeface="+mn-cs"/>
              </a:endParaRPr>
            </a:p>
            <a:p>
              <a:pPr marR="0" algn="ctr" defTabSz="914400" eaLnBrk="0" hangingPunct="0">
                <a:lnSpc>
                  <a:spcPct val="75000"/>
                </a:lnSpc>
                <a:buClrTx/>
                <a:buSzTx/>
                <a:buFontTx/>
                <a:buNone/>
                <a:defRPr/>
              </a:pPr>
              <a:r>
                <a:rPr kumimoji="0" lang="en-US" altLang="zh-CN" sz="1400" kern="1200" cap="none" spc="0" normalizeH="0" baseline="0" noProof="0">
                  <a:solidFill>
                    <a:schemeClr val="folHlink"/>
                  </a:solidFill>
                  <a:latin typeface="Arial" panose="020B0604020202020204" pitchFamily="34" charset="0"/>
                  <a:ea typeface="宋体" panose="02010600030101010101" pitchFamily="2" charset="-122"/>
                  <a:cs typeface="+mn-cs"/>
                </a:rPr>
                <a:t>Visually</a:t>
              </a:r>
              <a:r>
                <a:rPr kumimoji="0" lang="en-US" altLang="zh-CN" sz="1600" b="0" kern="1200" cap="none" spc="0" normalizeH="0" baseline="0" noProof="0">
                  <a:solidFill>
                    <a:schemeClr val="bg1"/>
                  </a:solidFill>
                  <a:effectDag name="">
                    <a:cont type="tree" name="">
                      <a:effect ref="fillLine"/>
                      <a:outerShdw dist="38100" dir="13500000" algn="br">
                        <a:srgbClr val="4C7FE5"/>
                      </a:outerShdw>
                    </a:cont>
                    <a:cont type="tree" name="">
                      <a:effect ref="fillLine"/>
                      <a:outerShdw dist="38100" dir="2700000" algn="tl">
                        <a:srgbClr val="001E5B"/>
                      </a:outerShdw>
                    </a:cont>
                    <a:effect ref="fillLine"/>
                  </a:effectDag>
                  <a:latin typeface="Arial" panose="020B0604020202020204" pitchFamily="34" charset="0"/>
                  <a:ea typeface="宋体" panose="02010600030101010101" pitchFamily="2" charset="-122"/>
                  <a:cs typeface="+mn-cs"/>
                </a:rPr>
                <a:t> </a:t>
              </a:r>
              <a:endParaRPr kumimoji="0" lang="en-US" altLang="zh-CN" sz="1600" b="0" kern="1200" cap="none" spc="0" normalizeH="0" baseline="0" noProof="0">
                <a:solidFill>
                  <a:schemeClr val="bg1"/>
                </a:solidFill>
                <a:effectDag name="">
                  <a:cont type="tree" name="">
                    <a:effect ref="fillLine"/>
                    <a:outerShdw dist="38100" dir="13500000" algn="br">
                      <a:srgbClr val="4C7FE5"/>
                    </a:outerShdw>
                  </a:cont>
                  <a:cont type="tree" name="">
                    <a:effect ref="fillLine"/>
                    <a:outerShdw dist="38100" dir="2700000" algn="tl">
                      <a:srgbClr val="001E5B"/>
                    </a:outerShdw>
                  </a:cont>
                  <a:effect ref="fillLine"/>
                </a:effectDag>
                <a:latin typeface="Arial" panose="020B0604020202020204" pitchFamily="34" charset="0"/>
                <a:ea typeface="宋体" panose="02010600030101010101" pitchFamily="2" charset="-122"/>
                <a:cs typeface="+mn-cs"/>
              </a:endParaRPr>
            </a:p>
          </p:txBody>
        </p:sp>
        <p:sp>
          <p:nvSpPr>
            <p:cNvPr id="134165" name="Rectangle 18"/>
            <p:cNvSpPr>
              <a:spLocks noChangeAspect="1"/>
            </p:cNvSpPr>
            <p:nvPr/>
          </p:nvSpPr>
          <p:spPr>
            <a:xfrm>
              <a:off x="1531" y="2474"/>
              <a:ext cx="685" cy="724"/>
            </a:xfrm>
            <a:prstGeom prst="rect">
              <a:avLst/>
            </a:prstGeom>
            <a:gradFill rotWithShape="0">
              <a:gsLst>
                <a:gs pos="0">
                  <a:srgbClr val="FF66CC"/>
                </a:gs>
                <a:gs pos="100000">
                  <a:srgbClr val="8A0E5E"/>
                </a:gs>
              </a:gsLst>
              <a:path path="shape">
                <a:fillToRect l="50000" t="50000" r="50000" b="50000"/>
              </a:path>
              <a:tileRect/>
            </a:gradFill>
            <a:ln w="28575">
              <a:noFill/>
            </a:ln>
          </p:spPr>
          <p:txBody>
            <a:bodyPr wrap="none" anchor="ctr" anchorCtr="0"/>
            <a:p>
              <a:pPr algn="ctr" eaLnBrk="0" hangingPunct="0"/>
              <a:endParaRPr lang="zh-CN" altLang="zh-CN" sz="1400" b="0" dirty="0">
                <a:solidFill>
                  <a:schemeClr val="bg2"/>
                </a:solidFill>
                <a:latin typeface="Arial" panose="020B0604020202020204" pitchFamily="34" charset="0"/>
              </a:endParaRPr>
            </a:p>
          </p:txBody>
        </p:sp>
        <p:sp>
          <p:nvSpPr>
            <p:cNvPr id="134166" name="Text Box 19"/>
            <p:cNvSpPr txBox="1">
              <a:spLocks noChangeAspect="1"/>
            </p:cNvSpPr>
            <p:nvPr/>
          </p:nvSpPr>
          <p:spPr>
            <a:xfrm>
              <a:off x="1622" y="2650"/>
              <a:ext cx="494" cy="326"/>
            </a:xfrm>
            <a:prstGeom prst="rect">
              <a:avLst/>
            </a:prstGeom>
            <a:noFill/>
            <a:ln w="12700">
              <a:noFill/>
            </a:ln>
          </p:spPr>
          <p:txBody>
            <a:bodyPr wrap="none" anchor="ctr" anchorCtr="0">
              <a:spAutoFit/>
            </a:bodyPr>
            <a:p>
              <a:pPr algn="ctr" eaLnBrk="0" hangingPunct="0"/>
              <a:r>
                <a:rPr lang="en-US" altLang="zh-CN" sz="1400" dirty="0">
                  <a:solidFill>
                    <a:schemeClr val="folHlink"/>
                  </a:solidFill>
                  <a:latin typeface="Arial" panose="020B0604020202020204" pitchFamily="34" charset="0"/>
                </a:rPr>
                <a:t>Verify</a:t>
              </a:r>
              <a:endParaRPr lang="en-US" altLang="zh-CN" sz="1400" dirty="0">
                <a:solidFill>
                  <a:schemeClr val="folHlink"/>
                </a:solidFill>
                <a:latin typeface="Arial" panose="020B0604020202020204" pitchFamily="34" charset="0"/>
              </a:endParaRPr>
            </a:p>
            <a:p>
              <a:pPr algn="ctr" eaLnBrk="0" hangingPunct="0"/>
              <a:r>
                <a:rPr lang="en-US" altLang="zh-CN" sz="1400" dirty="0">
                  <a:solidFill>
                    <a:schemeClr val="folHlink"/>
                  </a:solidFill>
                  <a:latin typeface="Arial" panose="020B0604020202020204" pitchFamily="34" charset="0"/>
                </a:rPr>
                <a:t>Quality</a:t>
              </a:r>
              <a:endParaRPr lang="en-US" altLang="zh-CN" sz="1400" dirty="0">
                <a:solidFill>
                  <a:schemeClr val="folHlink"/>
                </a:solidFill>
                <a:latin typeface="Arial" panose="020B0604020202020204" pitchFamily="34" charset="0"/>
              </a:endParaRPr>
            </a:p>
          </p:txBody>
        </p:sp>
      </p:grpSp>
      <p:grpSp>
        <p:nvGrpSpPr>
          <p:cNvPr id="134151" name="Group 20"/>
          <p:cNvGrpSpPr/>
          <p:nvPr/>
        </p:nvGrpSpPr>
        <p:grpSpPr>
          <a:xfrm>
            <a:off x="6356350" y="3429000"/>
            <a:ext cx="2514600" cy="2133600"/>
            <a:chOff x="4032" y="2160"/>
            <a:chExt cx="1584" cy="1344"/>
          </a:xfrm>
        </p:grpSpPr>
        <p:sp>
          <p:nvSpPr>
            <p:cNvPr id="366613" name="Rectangle 21"/>
            <p:cNvSpPr>
              <a:spLocks noChangeArrowheads="1"/>
            </p:cNvSpPr>
            <p:nvPr/>
          </p:nvSpPr>
          <p:spPr bwMode="auto">
            <a:xfrm>
              <a:off x="4032" y="2160"/>
              <a:ext cx="1584" cy="1344"/>
            </a:xfrm>
            <a:prstGeom prst="rect">
              <a:avLst/>
            </a:prstGeom>
            <a:solidFill>
              <a:schemeClr val="tx1"/>
            </a:solidFill>
            <a:ln w="12700">
              <a:noFill/>
              <a:miter lim="800000"/>
            </a:ln>
            <a:effectLst>
              <a:outerShdw dist="89803" dir="2700000" algn="ctr" rotWithShape="0">
                <a:srgbClr val="000000"/>
              </a:outerShdw>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pic>
          <p:nvPicPr>
            <p:cNvPr id="134155" name="Picture 22" descr="RUP_PS"/>
            <p:cNvPicPr>
              <a:picLocks noChangeAspect="1"/>
            </p:cNvPicPr>
            <p:nvPr/>
          </p:nvPicPr>
          <p:blipFill>
            <a:blip r:embed="rId1"/>
            <a:stretch>
              <a:fillRect/>
            </a:stretch>
          </p:blipFill>
          <p:spPr>
            <a:xfrm>
              <a:off x="4176" y="2256"/>
              <a:ext cx="1296" cy="1156"/>
            </a:xfrm>
            <a:prstGeom prst="rect">
              <a:avLst/>
            </a:prstGeom>
            <a:noFill/>
            <a:ln w="9525">
              <a:noFill/>
            </a:ln>
          </p:spPr>
        </p:pic>
      </p:grpSp>
      <p:sp>
        <p:nvSpPr>
          <p:cNvPr id="366615" name="Rectangle 23"/>
          <p:cNvSpPr>
            <a:spLocks noChangeArrowheads="1"/>
          </p:cNvSpPr>
          <p:nvPr/>
        </p:nvSpPr>
        <p:spPr bwMode="auto">
          <a:xfrm>
            <a:off x="6019800" y="1905000"/>
            <a:ext cx="3124200" cy="990600"/>
          </a:xfrm>
          <a:prstGeom prst="rect">
            <a:avLst/>
          </a:prstGeom>
          <a:noFill/>
          <a:ln w="9525">
            <a:noFill/>
            <a:miter lim="800000"/>
          </a:ln>
          <a:effectLst/>
        </p:spPr>
        <p:txBody>
          <a:bodyPr lIns="107950" tIns="53975" rIns="107950" bIns="53975"/>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Delivered through a web-enabled searchable  knowledge base</a:t>
            </a:r>
            <a:endParaRPr kumimoji="0" lang="en-US" altLang="zh-CN" sz="2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66616" name="Freeform 24"/>
          <p:cNvSpPr/>
          <p:nvPr/>
        </p:nvSpPr>
        <p:spPr bwMode="auto">
          <a:xfrm>
            <a:off x="5029200" y="3306763"/>
            <a:ext cx="1143000" cy="2408238"/>
          </a:xfrm>
          <a:custGeom>
            <a:avLst/>
            <a:gdLst/>
            <a:ahLst/>
            <a:cxnLst>
              <a:cxn ang="0">
                <a:pos x="0" y="0"/>
              </a:cxn>
              <a:cxn ang="0">
                <a:pos x="1056" y="1104"/>
              </a:cxn>
              <a:cxn ang="0">
                <a:pos x="1056" y="960"/>
              </a:cxn>
              <a:cxn ang="0">
                <a:pos x="1200" y="1248"/>
              </a:cxn>
              <a:cxn ang="0">
                <a:pos x="1056" y="1488"/>
              </a:cxn>
              <a:cxn ang="0">
                <a:pos x="1056" y="1344"/>
              </a:cxn>
              <a:cxn ang="0">
                <a:pos x="0" y="2400"/>
              </a:cxn>
              <a:cxn ang="0">
                <a:pos x="0" y="0"/>
              </a:cxn>
            </a:cxnLst>
            <a:rect l="0" t="0" r="r" b="b"/>
            <a:pathLst>
              <a:path w="1200" h="2400">
                <a:moveTo>
                  <a:pt x="0" y="0"/>
                </a:moveTo>
                <a:lnTo>
                  <a:pt x="1056" y="1104"/>
                </a:lnTo>
                <a:lnTo>
                  <a:pt x="1056" y="960"/>
                </a:lnTo>
                <a:lnTo>
                  <a:pt x="1200" y="1248"/>
                </a:lnTo>
                <a:lnTo>
                  <a:pt x="1056" y="1488"/>
                </a:lnTo>
                <a:lnTo>
                  <a:pt x="1056" y="1344"/>
                </a:lnTo>
                <a:lnTo>
                  <a:pt x="0" y="2400"/>
                </a:lnTo>
                <a:lnTo>
                  <a:pt x="0" y="0"/>
                </a:lnTo>
                <a:close/>
              </a:path>
            </a:pathLst>
          </a:custGeom>
          <a:gradFill rotWithShape="0">
            <a:gsLst>
              <a:gs pos="0">
                <a:srgbClr val="FF66CC">
                  <a:gamma/>
                  <a:shade val="26275"/>
                  <a:invGamma/>
                </a:srgbClr>
              </a:gs>
              <a:gs pos="100000">
                <a:srgbClr val="FF66CC"/>
              </a:gs>
            </a:gsLst>
            <a:lin ang="0" scaled="1"/>
          </a:gradFill>
          <a:ln w="9525" cap="flat" cmpd="sng">
            <a:prstDash val="solid"/>
            <a:round/>
            <a:headEnd type="none" w="lg" len="lg"/>
            <a:tailEnd type="none" w="lg" len="lg"/>
          </a:ln>
          <a:effectLst/>
          <a:scene3d>
            <a:camera prst="legacyObliqueTopRight"/>
            <a:lightRig rig="legacyFlat3" dir="b"/>
          </a:scene3d>
          <a:sp3d extrusionH="430200" prstMaterial="legacyMatte">
            <a:bevelT w="13500" h="13500" prst="angle"/>
            <a:bevelB w="13500" h="13500" prst="angle"/>
            <a:extrusionClr>
              <a:srgbClr val="99FFCC"/>
            </a:extrusionClr>
          </a:sp3d>
        </p:spPr>
        <p:txBody>
          <a:bodyPr anchor="ctr">
            <a:spAutoFit/>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66616"/>
                                        </p:tgtEl>
                                        <p:attrNameLst>
                                          <p:attrName>style.visibility</p:attrName>
                                        </p:attrNameLst>
                                      </p:cBhvr>
                                      <p:to>
                                        <p:strVal val="visible"/>
                                      </p:to>
                                    </p:set>
                                    <p:animEffect transition="in" filter="slide(fromLeft)">
                                      <p:cBhvr>
                                        <p:cTn id="7" dur="500"/>
                                        <p:tgtEl>
                                          <p:spTgt spid="366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7"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6388"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pic>
        <p:nvPicPr>
          <p:cNvPr id="16389" name="Picture 4"/>
          <p:cNvPicPr>
            <a:picLocks noChangeAspect="1"/>
          </p:cNvPicPr>
          <p:nvPr/>
        </p:nvPicPr>
        <p:blipFill>
          <a:blip r:embed="rId1"/>
          <a:stretch>
            <a:fillRect/>
          </a:stretch>
        </p:blipFill>
        <p:spPr>
          <a:xfrm>
            <a:off x="684213" y="1700213"/>
            <a:ext cx="7920037" cy="4752975"/>
          </a:xfrm>
          <a:prstGeom prst="rect">
            <a:avLst/>
          </a:prstGeom>
          <a:noFill/>
          <a:ln w="9525">
            <a:noFill/>
          </a:ln>
        </p:spPr>
      </p:pic>
      <p:sp>
        <p:nvSpPr>
          <p:cNvPr id="264197" name="Rectangle 5"/>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RUP</a:t>
            </a: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软件开发生命周期</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64198" name="Line 6"/>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aphicFrame>
        <p:nvGraphicFramePr>
          <p:cNvPr id="16386" name="Object 7"/>
          <p:cNvGraphicFramePr/>
          <p:nvPr/>
        </p:nvGraphicFramePr>
        <p:xfrm>
          <a:off x="6084888" y="0"/>
          <a:ext cx="1008062" cy="985838"/>
        </p:xfrm>
        <a:graphic>
          <a:graphicData uri="http://schemas.openxmlformats.org/presentationml/2006/ole">
            <mc:AlternateContent xmlns:mc="http://schemas.openxmlformats.org/markup-compatibility/2006">
              <mc:Choice xmlns:v="urn:schemas-microsoft-com:vml" Requires="v">
                <p:oleObj spid="_x0000_s3090" name="" r:id="rId2" imgW="1107440" imgH="1107440" progId="Visio.Drawing.11">
                  <p:embed/>
                </p:oleObj>
              </mc:Choice>
              <mc:Fallback>
                <p:oleObj name="" r:id="rId2" imgW="1107440" imgH="1107440" progId="Visio.Drawing.11">
                  <p:embed/>
                  <p:pic>
                    <p:nvPicPr>
                      <p:cNvPr id="0" name="图片 3089"/>
                      <p:cNvPicPr/>
                      <p:nvPr/>
                    </p:nvPicPr>
                    <p:blipFill>
                      <a:blip r:embed="rId3"/>
                      <a:stretch>
                        <a:fillRect/>
                      </a:stretch>
                    </p:blipFill>
                    <p:spPr>
                      <a:xfrm>
                        <a:off x="6084888" y="0"/>
                        <a:ext cx="1008062" cy="985838"/>
                      </a:xfrm>
                      <a:prstGeom prst="rect">
                        <a:avLst/>
                      </a:prstGeom>
                      <a:noFill/>
                      <a:ln w="38100">
                        <a:noFill/>
                        <a:miter/>
                      </a:ln>
                    </p:spPr>
                  </p:pic>
                </p:oleObj>
              </mc:Fallback>
            </mc:AlternateContent>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3517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96963" name="Rectangle 3"/>
          <p:cNvSpPr>
            <a:spLocks noGrp="1" noChangeArrowheads="1"/>
          </p:cNvSpPr>
          <p:nvPr>
            <p:ph idx="1"/>
          </p:nvPr>
        </p:nvSpPr>
        <p:spPr>
          <a:xfrm>
            <a:off x="0" y="1196975"/>
            <a:ext cx="9144000"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核心工作流</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业务建模</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需求</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分析与设计</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实现</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测试</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部署</a:t>
            </a:r>
            <a:r>
              <a:rPr kumimoji="0" lang="zh-CN" altLang="en-US" sz="24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 </a:t>
            </a:r>
            <a:r>
              <a:rPr kumimoji="0" lang="zh-CN" altLang="en-US" sz="24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sym typeface="Wingdings" panose="05000000000000000000" pitchFamily="2" charset="2"/>
              </a:rPr>
              <a:t> </a:t>
            </a:r>
            <a:r>
              <a:rPr kumimoji="0" lang="zh-CN" altLang="en-US" sz="20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sym typeface="Wingdings" panose="05000000000000000000" pitchFamily="2" charset="2"/>
              </a:rPr>
              <a:t>生成目标系统的可运行版本，移交给用户</a:t>
            </a:r>
            <a:endParaRPr kumimoji="0" lang="zh-CN" altLang="en-US" sz="20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配置与变更管理</a:t>
            </a:r>
            <a:r>
              <a:rPr kumimoji="0" lang="zh-CN" altLang="en-US" sz="24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sym typeface="Wingdings" panose="05000000000000000000" pitchFamily="2" charset="2"/>
              </a:rPr>
              <a:t></a:t>
            </a:r>
            <a:r>
              <a:rPr kumimoji="0" lang="zh-CN" altLang="en-US" sz="20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sym typeface="Wingdings" panose="05000000000000000000" pitchFamily="2" charset="2"/>
              </a:rPr>
              <a:t>跟踪维护开发过程中</a:t>
            </a:r>
            <a:r>
              <a:rPr kumimoji="0" lang="en-US" altLang="zh-CN" sz="20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sym typeface="Wingdings" panose="05000000000000000000" pitchFamily="2" charset="2"/>
              </a:rPr>
              <a:t>Artifacts</a:t>
            </a:r>
            <a:r>
              <a:rPr kumimoji="0" lang="zh-CN" altLang="en-US" sz="20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sym typeface="Wingdings" panose="05000000000000000000" pitchFamily="2" charset="2"/>
              </a:rPr>
              <a:t>的完整性和一致性</a:t>
            </a:r>
            <a:endParaRPr kumimoji="0" lang="zh-CN" altLang="en-US" sz="20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项目管理</a:t>
            </a:r>
            <a:r>
              <a:rPr kumimoji="0" lang="zh-CN" altLang="en-US" sz="24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sym typeface="Wingdings" panose="05000000000000000000" pitchFamily="2" charset="2"/>
              </a:rPr>
              <a:t></a:t>
            </a:r>
            <a:r>
              <a:rPr kumimoji="0" lang="zh-CN" altLang="en-US" sz="20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sym typeface="Wingdings" panose="05000000000000000000" pitchFamily="2" charset="2"/>
              </a:rPr>
              <a:t>提供项目管理框架，为软件开发项目制定计划、人员配备、执行和监控等方面的使用准则，并为风险管理提供框架</a:t>
            </a:r>
            <a:endParaRPr kumimoji="0" lang="zh-CN" altLang="en-US" sz="20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环境提供</a:t>
            </a:r>
            <a:r>
              <a:rPr kumimoji="0" lang="zh-CN" altLang="en-US" sz="24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sym typeface="Wingdings" panose="05000000000000000000" pitchFamily="2" charset="2"/>
              </a:rPr>
              <a:t></a:t>
            </a:r>
            <a:r>
              <a:rPr kumimoji="0" lang="zh-CN" altLang="en-US" sz="20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软件开发环境，包括过程管理和工具支持</a:t>
            </a:r>
            <a:endParaRPr kumimoji="0" lang="zh-CN" altLang="en-US" sz="20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296964" name="Rectangle 4"/>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RUP</a:t>
            </a: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软件开发生命周期</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96965"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3619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91843" name="Rectangle 3"/>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RUP</a:t>
            </a: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软件开发生命周期</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91844"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pic>
        <p:nvPicPr>
          <p:cNvPr id="136198" name="Picture 5"/>
          <p:cNvPicPr>
            <a:picLocks noChangeAspect="1"/>
          </p:cNvPicPr>
          <p:nvPr/>
        </p:nvPicPr>
        <p:blipFill>
          <a:blip r:embed="rId1"/>
          <a:stretch>
            <a:fillRect/>
          </a:stretch>
        </p:blipFill>
        <p:spPr>
          <a:xfrm>
            <a:off x="100013" y="1196975"/>
            <a:ext cx="8943975" cy="5184775"/>
          </a:xfrm>
          <a:prstGeom prst="rect">
            <a:avLst/>
          </a:prstGeom>
          <a:noFill/>
          <a:ln w="9525">
            <a:noFill/>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3721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pic>
        <p:nvPicPr>
          <p:cNvPr id="137220" name="Picture 4"/>
          <p:cNvPicPr>
            <a:picLocks noChangeAspect="1"/>
          </p:cNvPicPr>
          <p:nvPr/>
        </p:nvPicPr>
        <p:blipFill>
          <a:blip r:embed="rId1"/>
          <a:stretch>
            <a:fillRect/>
          </a:stretch>
        </p:blipFill>
        <p:spPr>
          <a:xfrm>
            <a:off x="122238" y="338138"/>
            <a:ext cx="8899525" cy="6188075"/>
          </a:xfrm>
          <a:prstGeom prst="rect">
            <a:avLst/>
          </a:prstGeom>
          <a:noFill/>
          <a:ln w="9525">
            <a:noFill/>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3824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92868" name="Rectangle 4"/>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RUP</a:t>
            </a: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软件开发生命周期</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92869"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pic>
        <p:nvPicPr>
          <p:cNvPr id="138246" name="Picture 6"/>
          <p:cNvPicPr>
            <a:picLocks noChangeAspect="1"/>
          </p:cNvPicPr>
          <p:nvPr/>
        </p:nvPicPr>
        <p:blipFill>
          <a:blip r:embed="rId1"/>
          <a:stretch>
            <a:fillRect/>
          </a:stretch>
        </p:blipFill>
        <p:spPr>
          <a:xfrm>
            <a:off x="100013" y="1397000"/>
            <a:ext cx="8943975" cy="4624388"/>
          </a:xfrm>
          <a:prstGeom prst="rect">
            <a:avLst/>
          </a:prstGeom>
          <a:noFill/>
          <a:ln w="9525">
            <a:noFill/>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3926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pic>
        <p:nvPicPr>
          <p:cNvPr id="139268" name="Picture 4"/>
          <p:cNvPicPr>
            <a:picLocks noChangeAspect="1"/>
          </p:cNvPicPr>
          <p:nvPr/>
        </p:nvPicPr>
        <p:blipFill>
          <a:blip r:embed="rId1"/>
          <a:stretch>
            <a:fillRect/>
          </a:stretch>
        </p:blipFill>
        <p:spPr>
          <a:xfrm>
            <a:off x="144463" y="384175"/>
            <a:ext cx="8853487" cy="6097588"/>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2052"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5842" name="Rectangle 1026"/>
          <p:cNvSpPr>
            <a:spLocks noGrp="1" noRot="1" noChangeArrowheads="1"/>
          </p:cNvSpPr>
          <p:nvPr>
            <p:ph type="title"/>
          </p:nvPr>
        </p:nvSpPr>
        <p:spPr>
          <a:xfrm>
            <a:off x="250825" y="44450"/>
            <a:ext cx="7772400" cy="9144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软件的特点</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5843" name="Rectangle 1027"/>
          <p:cNvSpPr>
            <a:spLocks noGrp="1" noChangeArrowheads="1"/>
          </p:cNvSpPr>
          <p:nvPr>
            <p:ph idx="1"/>
          </p:nvPr>
        </p:nvSpPr>
        <p:spPr>
          <a:xfrm>
            <a:off x="685800" y="1600200"/>
            <a:ext cx="7772400" cy="4495800"/>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1"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软件是一种逻辑实体，</a:t>
            </a:r>
            <a:r>
              <a:rPr kumimoji="0" lang="zh-CN" altLang="zh-CN" sz="3200" b="1" i="0" u="none" strike="noStrike" kern="0" cap="none" spc="0" normalizeH="0" baseline="0" noProof="1"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而不是具体的物理实体</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a:t>
            </a:r>
            <a:r>
              <a:rPr kumimoji="0" 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因而它具有</a:t>
            </a:r>
            <a:r>
              <a:rPr kumimoji="0" lang="zh-CN"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宋体" panose="02010600030101010101" pitchFamily="2" charset="-122"/>
                <a:ea typeface="+mn-ea"/>
                <a:cs typeface="+mn-cs"/>
              </a:rPr>
              <a:t>抽象性</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1"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软件的生产与硬件不同，</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在</a:t>
            </a:r>
            <a:r>
              <a:rPr kumimoji="0" 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它</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的开发中</a:t>
            </a:r>
            <a:r>
              <a:rPr kumimoji="0" lang="zh-CN" altLang="en-US" sz="3200" b="1" i="0" u="none" strike="noStrike" kern="0" cap="none" spc="0" normalizeH="0" baseline="0" noProof="1" smtClean="0">
                <a:ln>
                  <a:noFill/>
                </a:ln>
                <a:solidFill>
                  <a:srgbClr val="FF9900"/>
                </a:solidFill>
                <a:effectLst>
                  <a:outerShdw blurRad="38100" dist="38100" dir="2700000" algn="tl">
                    <a:srgbClr val="000000"/>
                  </a:outerShdw>
                </a:effectLst>
                <a:uLnTx/>
                <a:uFillTx/>
                <a:latin typeface="宋体" panose="02010600030101010101" pitchFamily="2" charset="-122"/>
                <a:ea typeface="+mn-ea"/>
                <a:cs typeface="+mn-cs"/>
              </a:rPr>
              <a:t>没有明显的制造过程</a:t>
            </a:r>
            <a:r>
              <a:rPr kumimoji="0" lang="zh-CN" altLang="en-US" sz="3200" b="1" i="0" u="none" strike="noStrike" kern="0" cap="none" spc="0" normalizeH="0" baseline="0" noProof="1"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。对软件的质量控制，必须着重在软件开发方面下功夫</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a:t>
            </a:r>
            <a:endParaRPr kumimoji="0" lang="en-US"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与硬件不同，</a:t>
            </a:r>
            <a:r>
              <a:rPr kumimoji="0" 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软件在运行和使用期间，</a:t>
            </a:r>
            <a:r>
              <a:rPr kumimoji="0" 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没有机械磨损</a:t>
            </a:r>
            <a:r>
              <a:rPr kumimoji="0" lang="zh-CN"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a:t>
            </a:r>
            <a:r>
              <a:rPr kumimoji="0" 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老化问题</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endParaRPr kumimoji="0" 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35844" name="Line 1028"/>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aphicFrame>
        <p:nvGraphicFramePr>
          <p:cNvPr id="2050" name="Object 1033"/>
          <p:cNvGraphicFramePr/>
          <p:nvPr/>
        </p:nvGraphicFramePr>
        <p:xfrm>
          <a:off x="3203575" y="0"/>
          <a:ext cx="1008063" cy="985838"/>
        </p:xfrm>
        <a:graphic>
          <a:graphicData uri="http://schemas.openxmlformats.org/presentationml/2006/ole">
            <mc:AlternateContent xmlns:mc="http://schemas.openxmlformats.org/markup-compatibility/2006">
              <mc:Choice xmlns:v="urn:schemas-microsoft-com:vml" Requires="v">
                <p:oleObj spid="_x0000_s3086" name="" r:id="rId1" imgW="1107440" imgH="1107440" progId="Visio.Drawing.11">
                  <p:embed/>
                </p:oleObj>
              </mc:Choice>
              <mc:Fallback>
                <p:oleObj name="" r:id="rId1" imgW="1107440" imgH="1107440" progId="Visio.Drawing.11">
                  <p:embed/>
                  <p:pic>
                    <p:nvPicPr>
                      <p:cNvPr id="0" name="图片 3085"/>
                      <p:cNvPicPr/>
                      <p:nvPr/>
                    </p:nvPicPr>
                    <p:blipFill>
                      <a:blip r:embed="rId2"/>
                      <a:stretch>
                        <a:fillRect/>
                      </a:stretch>
                    </p:blipFill>
                    <p:spPr>
                      <a:xfrm>
                        <a:off x="3203575" y="0"/>
                        <a:ext cx="1008063" cy="985838"/>
                      </a:xfrm>
                      <a:prstGeom prst="rect">
                        <a:avLst/>
                      </a:prstGeom>
                      <a:noFill/>
                      <a:ln w="38100">
                        <a:noFill/>
                        <a:miter/>
                      </a:ln>
                    </p:spPr>
                  </p:pic>
                </p:oleObj>
              </mc:Fallback>
            </mc:AlternateContent>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4029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9901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工作阶段</a:t>
            </a:r>
            <a:endPar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Inception</a:t>
            </a: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4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建立业务模型，定义最终产品视图，确定项目的范围</a:t>
            </a:r>
            <a:endParaRPr kumimoji="0" lang="zh-CN" altLang="en-US" sz="24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Elaboration</a:t>
            </a: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4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设计并确定系统的体系结构，制定项目计划，确定资源需求</a:t>
            </a:r>
            <a:endParaRPr kumimoji="0" lang="zh-CN" altLang="en-US" sz="24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Construction</a:t>
            </a: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4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开发所有构件和程序，集成为客户需要的产品，测试所有功能</a:t>
            </a:r>
            <a:endPar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Transition</a:t>
            </a: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4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把开发出的产品提交给用户使用</a:t>
            </a:r>
            <a:endPar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299012" name="Rectangle 4"/>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RUP</a:t>
            </a: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软件开发生命周期</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99013"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4131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67620" name="Rectangle 4"/>
          <p:cNvSpPr>
            <a:spLocks noGrp="1" noChangeArrowheads="1"/>
          </p:cNvSpPr>
          <p:nvPr>
            <p:ph type="title"/>
          </p:nvPr>
        </p:nvSpPr>
        <p:spPr>
          <a:xfrm>
            <a:off x="468313" y="228600"/>
            <a:ext cx="8280400" cy="1184275"/>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Phases and Iterations - The Time Dimension</a:t>
            </a:r>
            <a:endPar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67621" name="Rectangle 5"/>
          <p:cNvSpPr>
            <a:spLocks noGrp="1" noChangeArrowheads="1"/>
          </p:cNvSpPr>
          <p:nvPr>
            <p:ph idx="1"/>
          </p:nvPr>
        </p:nvSpPr>
        <p:spPr>
          <a:xfrm>
            <a:off x="468313" y="3605213"/>
            <a:ext cx="8497888" cy="2605088"/>
          </a:xfrm>
        </p:spPr>
        <p:txBody>
          <a:bodyPr vert="horz" wrap="square" lIns="0" tIns="0" rIns="0" bIns="0" numCol="1" anchor="t" anchorCtr="0" compatLnSpc="1">
            <a:spAutoFit/>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tabLst>
                <a:tab pos="285750" algn="l"/>
                <a:tab pos="571500" algn="l"/>
                <a:tab pos="857250" algn="l"/>
                <a:tab pos="1143000" algn="l"/>
                <a:tab pos="1428750" algn="l"/>
                <a:tab pos="1714500" algn="l"/>
                <a:tab pos="2000250" algn="l"/>
                <a:tab pos="2286000" algn="l"/>
              </a:tabLst>
              <a:defRPr/>
            </a:pP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The Rational Unified Process has four phases:</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4000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tabLst>
                <a:tab pos="285750" algn="l"/>
                <a:tab pos="571500" algn="l"/>
                <a:tab pos="857250" algn="l"/>
                <a:tab pos="1143000" algn="l"/>
                <a:tab pos="1428750" algn="l"/>
                <a:tab pos="1714500" algn="l"/>
                <a:tab pos="2000250" algn="l"/>
                <a:tab pos="2286000" algn="l"/>
              </a:tabLst>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Inception - Define the scope of project</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4000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tabLst>
                <a:tab pos="285750" algn="l"/>
                <a:tab pos="571500" algn="l"/>
                <a:tab pos="857250" algn="l"/>
                <a:tab pos="1143000" algn="l"/>
                <a:tab pos="1428750" algn="l"/>
                <a:tab pos="1714500" algn="l"/>
                <a:tab pos="2000250" algn="l"/>
                <a:tab pos="2286000" algn="l"/>
              </a:tabLst>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Elaboration - Plan project, specify features, baseline architecture </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4000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tabLst>
                <a:tab pos="285750" algn="l"/>
                <a:tab pos="571500" algn="l"/>
                <a:tab pos="857250" algn="l"/>
                <a:tab pos="1143000" algn="l"/>
                <a:tab pos="1428750" algn="l"/>
                <a:tab pos="1714500" algn="l"/>
                <a:tab pos="2000250" algn="l"/>
                <a:tab pos="2286000" algn="l"/>
              </a:tabLst>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Construction - Build the product</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4000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tabLst>
                <a:tab pos="285750" algn="l"/>
                <a:tab pos="571500" algn="l"/>
                <a:tab pos="857250" algn="l"/>
                <a:tab pos="1143000" algn="l"/>
                <a:tab pos="1428750" algn="l"/>
                <a:tab pos="1714500" algn="l"/>
                <a:tab pos="2000250" algn="l"/>
                <a:tab pos="2286000" algn="l"/>
              </a:tabLst>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Transition - Transition the product into end user community</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141318" name="Rectangle 9"/>
          <p:cNvSpPr/>
          <p:nvPr/>
        </p:nvSpPr>
        <p:spPr>
          <a:xfrm>
            <a:off x="3948113" y="1173163"/>
            <a:ext cx="1338262" cy="600075"/>
          </a:xfrm>
          <a:prstGeom prst="rect">
            <a:avLst/>
          </a:prstGeom>
          <a:noFill/>
          <a:ln w="9525">
            <a:noFill/>
          </a:ln>
        </p:spPr>
        <p:txBody>
          <a:bodyPr wrap="none" lIns="92075" tIns="46038" rIns="92075" bIns="46038">
            <a:spAutoFit/>
          </a:bodyPr>
          <a:p>
            <a:pPr algn="ctr" defTabSz="914400" eaLnBrk="0" hangingPunct="0">
              <a:lnSpc>
                <a:spcPts val="2000"/>
              </a:lnSpc>
              <a:spcBef>
                <a:spcPts val="900"/>
              </a:spcBef>
              <a:tabLst>
                <a:tab pos="285750" algn="l"/>
                <a:tab pos="571500" algn="l"/>
                <a:tab pos="857250" algn="l"/>
                <a:tab pos="1143000" algn="l"/>
                <a:tab pos="1428750" algn="l"/>
                <a:tab pos="1714500" algn="l"/>
                <a:tab pos="2000250" algn="l"/>
                <a:tab pos="2286000" algn="l"/>
              </a:tabLst>
            </a:pPr>
            <a:r>
              <a:rPr lang="en-US" altLang="zh-CN" sz="2000" dirty="0">
                <a:solidFill>
                  <a:schemeClr val="tx1"/>
                </a:solidFill>
                <a:latin typeface="Times New Roman" panose="02020603050405020304" pitchFamily="18" charset="0"/>
              </a:rPr>
              <a:t>Major </a:t>
            </a:r>
            <a:br>
              <a:rPr lang="en-US" altLang="zh-CN" sz="2000" dirty="0">
                <a:solidFill>
                  <a:schemeClr val="tx1"/>
                </a:solidFill>
                <a:latin typeface="Times New Roman" panose="02020603050405020304" pitchFamily="18" charset="0"/>
              </a:rPr>
            </a:br>
            <a:r>
              <a:rPr lang="en-US" altLang="zh-CN" sz="2000" dirty="0">
                <a:solidFill>
                  <a:schemeClr val="tx1"/>
                </a:solidFill>
                <a:latin typeface="Times New Roman" panose="02020603050405020304" pitchFamily="18" charset="0"/>
              </a:rPr>
              <a:t>Milestones</a:t>
            </a:r>
            <a:endParaRPr lang="en-US" altLang="zh-CN" sz="2000" dirty="0">
              <a:solidFill>
                <a:schemeClr val="accent2"/>
              </a:solidFill>
              <a:latin typeface="Times New Roman" panose="02020603050405020304" pitchFamily="18" charset="0"/>
            </a:endParaRPr>
          </a:p>
        </p:txBody>
      </p:sp>
      <p:grpSp>
        <p:nvGrpSpPr>
          <p:cNvPr id="141319" name="Group 22"/>
          <p:cNvGrpSpPr/>
          <p:nvPr/>
        </p:nvGrpSpPr>
        <p:grpSpPr>
          <a:xfrm>
            <a:off x="871538" y="1457325"/>
            <a:ext cx="7315200" cy="1900238"/>
            <a:chOff x="549" y="918"/>
            <a:chExt cx="4608" cy="1197"/>
          </a:xfrm>
        </p:grpSpPr>
        <p:sp>
          <p:nvSpPr>
            <p:cNvPr id="367622" name="Line 6"/>
            <p:cNvSpPr>
              <a:spLocks noChangeShapeType="1"/>
            </p:cNvSpPr>
            <p:nvPr/>
          </p:nvSpPr>
          <p:spPr bwMode="auto">
            <a:xfrm>
              <a:off x="608" y="2100"/>
              <a:ext cx="4368" cy="0"/>
            </a:xfrm>
            <a:prstGeom prst="line">
              <a:avLst/>
            </a:prstGeom>
            <a:noFill/>
            <a:ln w="12700">
              <a:solidFill>
                <a:schemeClr val="tx1"/>
              </a:solidFill>
              <a:round/>
              <a:headEnd type="none" w="sm" len="sm"/>
              <a:tailEnd type="stealth" w="med"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41321" name="Rectangle 7"/>
            <p:cNvSpPr/>
            <p:nvPr/>
          </p:nvSpPr>
          <p:spPr>
            <a:xfrm>
              <a:off x="2573" y="1884"/>
              <a:ext cx="388" cy="231"/>
            </a:xfrm>
            <a:prstGeom prst="rect">
              <a:avLst/>
            </a:prstGeom>
            <a:noFill/>
            <a:ln w="9525">
              <a:noFill/>
            </a:ln>
          </p:spPr>
          <p:txBody>
            <a:bodyPr wrap="none" lIns="92075" tIns="46038" rIns="92075" bIns="46038">
              <a:spAutoFit/>
            </a:bodyPr>
            <a:p>
              <a:pPr eaLnBrk="0" hangingPunct="0"/>
              <a:r>
                <a:rPr lang="en-US" altLang="zh-CN" b="0" i="1" dirty="0">
                  <a:solidFill>
                    <a:schemeClr val="tx1"/>
                  </a:solidFill>
                  <a:latin typeface="Helvetica" pitchFamily="34" charset="0"/>
                </a:rPr>
                <a:t>time</a:t>
              </a:r>
              <a:endParaRPr lang="en-US" altLang="zh-CN" b="0" i="1" dirty="0">
                <a:solidFill>
                  <a:schemeClr val="tx1"/>
                </a:solidFill>
                <a:latin typeface="Helvetica" pitchFamily="34" charset="0"/>
              </a:endParaRPr>
            </a:p>
          </p:txBody>
        </p:sp>
        <p:sp>
          <p:nvSpPr>
            <p:cNvPr id="367624" name="Rectangle 8"/>
            <p:cNvSpPr>
              <a:spLocks noChangeArrowheads="1"/>
            </p:cNvSpPr>
            <p:nvPr/>
          </p:nvSpPr>
          <p:spPr bwMode="auto">
            <a:xfrm>
              <a:off x="549" y="1454"/>
              <a:ext cx="4608" cy="358"/>
            </a:xfrm>
            <a:prstGeom prst="rect">
              <a:avLst/>
            </a:prstGeom>
            <a:gradFill rotWithShape="0">
              <a:gsLst>
                <a:gs pos="0">
                  <a:srgbClr val="990099">
                    <a:gamma/>
                    <a:tint val="63922"/>
                    <a:invGamma/>
                  </a:srgbClr>
                </a:gs>
                <a:gs pos="100000">
                  <a:srgbClr val="990099"/>
                </a:gs>
              </a:gsLst>
              <a:path path="shape">
                <a:fillToRect l="50000" t="50000" r="50000" b="50000"/>
              </a:path>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7626" name="Arc 10"/>
            <p:cNvSpPr/>
            <p:nvPr/>
          </p:nvSpPr>
          <p:spPr bwMode="auto">
            <a:xfrm flipH="1">
              <a:off x="1184" y="918"/>
              <a:ext cx="1247" cy="425"/>
            </a:xfrm>
            <a:custGeom>
              <a:avLst/>
              <a:gdLst>
                <a:gd name="G0" fmla="+- 0 0 0"/>
                <a:gd name="G1" fmla="+- 21600 0 0"/>
                <a:gd name="G2" fmla="+- 21600 0 0"/>
                <a:gd name="T0" fmla="*/ 0 w 21600"/>
                <a:gd name="T1" fmla="*/ 0 h 23069"/>
                <a:gd name="T2" fmla="*/ 21550 w 21600"/>
                <a:gd name="T3" fmla="*/ 23069 h 23069"/>
                <a:gd name="T4" fmla="*/ 0 w 21600"/>
                <a:gd name="T5" fmla="*/ 21600 h 23069"/>
              </a:gdLst>
              <a:ahLst/>
              <a:cxnLst>
                <a:cxn ang="0">
                  <a:pos x="T0" y="T1"/>
                </a:cxn>
                <a:cxn ang="0">
                  <a:pos x="T2" y="T3"/>
                </a:cxn>
                <a:cxn ang="0">
                  <a:pos x="T4" y="T5"/>
                </a:cxn>
              </a:cxnLst>
              <a:rect l="0" t="0" r="r" b="b"/>
              <a:pathLst>
                <a:path w="21600" h="23069" fill="none" extrusionOk="0">
                  <a:moveTo>
                    <a:pt x="-1" y="0"/>
                  </a:moveTo>
                  <a:cubicBezTo>
                    <a:pt x="11929" y="0"/>
                    <a:pt x="21600" y="9670"/>
                    <a:pt x="21600" y="21600"/>
                  </a:cubicBezTo>
                  <a:cubicBezTo>
                    <a:pt x="21600" y="22090"/>
                    <a:pt x="21583" y="22580"/>
                    <a:pt x="21549" y="23068"/>
                  </a:cubicBezTo>
                </a:path>
                <a:path w="21600" h="23069" stroke="0" extrusionOk="0">
                  <a:moveTo>
                    <a:pt x="-1" y="0"/>
                  </a:moveTo>
                  <a:cubicBezTo>
                    <a:pt x="11929" y="0"/>
                    <a:pt x="21600" y="9670"/>
                    <a:pt x="21600" y="21600"/>
                  </a:cubicBezTo>
                  <a:cubicBezTo>
                    <a:pt x="21600" y="22090"/>
                    <a:pt x="21583" y="22580"/>
                    <a:pt x="21549" y="23068"/>
                  </a:cubicBezTo>
                  <a:lnTo>
                    <a:pt x="0" y="21600"/>
                  </a:lnTo>
                  <a:close/>
                </a:path>
              </a:pathLst>
            </a:custGeom>
            <a:noFill/>
            <a:ln w="25400">
              <a:solidFill>
                <a:schemeClr val="tx1"/>
              </a:solidFill>
              <a:round/>
              <a:tailEnd type="triangl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7627" name="Arc 11"/>
            <p:cNvSpPr/>
            <p:nvPr/>
          </p:nvSpPr>
          <p:spPr bwMode="auto">
            <a:xfrm>
              <a:off x="2880" y="1028"/>
              <a:ext cx="1048" cy="347"/>
            </a:xfrm>
            <a:custGeom>
              <a:avLst/>
              <a:gdLst>
                <a:gd name="G0" fmla="+- 0 0 0"/>
                <a:gd name="G1" fmla="+- 18868 0 0"/>
                <a:gd name="G2" fmla="+- 21600 0 0"/>
                <a:gd name="T0" fmla="*/ 10515 w 21600"/>
                <a:gd name="T1" fmla="*/ 0 h 18868"/>
                <a:gd name="T2" fmla="*/ 21600 w 21600"/>
                <a:gd name="T3" fmla="*/ 18868 h 18868"/>
                <a:gd name="T4" fmla="*/ 0 w 21600"/>
                <a:gd name="T5" fmla="*/ 18868 h 18868"/>
              </a:gdLst>
              <a:ahLst/>
              <a:cxnLst>
                <a:cxn ang="0">
                  <a:pos x="T0" y="T1"/>
                </a:cxn>
                <a:cxn ang="0">
                  <a:pos x="T2" y="T3"/>
                </a:cxn>
                <a:cxn ang="0">
                  <a:pos x="T4" y="T5"/>
                </a:cxn>
              </a:cxnLst>
              <a:rect l="0" t="0" r="r" b="b"/>
              <a:pathLst>
                <a:path w="21600" h="18868" fill="none" extrusionOk="0">
                  <a:moveTo>
                    <a:pt x="10514" y="0"/>
                  </a:moveTo>
                  <a:cubicBezTo>
                    <a:pt x="17358" y="3813"/>
                    <a:pt x="21600" y="11033"/>
                    <a:pt x="21600" y="18868"/>
                  </a:cubicBezTo>
                </a:path>
                <a:path w="21600" h="18868" stroke="0" extrusionOk="0">
                  <a:moveTo>
                    <a:pt x="10514" y="0"/>
                  </a:moveTo>
                  <a:cubicBezTo>
                    <a:pt x="17358" y="3813"/>
                    <a:pt x="21600" y="11033"/>
                    <a:pt x="21600" y="18868"/>
                  </a:cubicBezTo>
                  <a:lnTo>
                    <a:pt x="0" y="18868"/>
                  </a:lnTo>
                  <a:close/>
                </a:path>
              </a:pathLst>
            </a:custGeom>
            <a:noFill/>
            <a:ln w="25400">
              <a:solidFill>
                <a:schemeClr val="tx1"/>
              </a:solidFill>
              <a:round/>
              <a:tailEnd type="triangl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7628" name="Line 12"/>
            <p:cNvSpPr>
              <a:spLocks noChangeShapeType="1"/>
            </p:cNvSpPr>
            <p:nvPr/>
          </p:nvSpPr>
          <p:spPr bwMode="auto">
            <a:xfrm flipH="1" flipV="1">
              <a:off x="4016" y="1476"/>
              <a:ext cx="0" cy="336"/>
            </a:xfrm>
            <a:prstGeom prst="line">
              <a:avLst/>
            </a:prstGeom>
            <a:noFill/>
            <a:ln w="254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41326" name="Rectangle 13"/>
            <p:cNvSpPr/>
            <p:nvPr/>
          </p:nvSpPr>
          <p:spPr>
            <a:xfrm>
              <a:off x="573" y="1565"/>
              <a:ext cx="636" cy="212"/>
            </a:xfrm>
            <a:prstGeom prst="rect">
              <a:avLst/>
            </a:prstGeom>
            <a:noFill/>
            <a:ln w="9525">
              <a:noFill/>
            </a:ln>
          </p:spPr>
          <p:txBody>
            <a:bodyPr wrap="none" lIns="92075" tIns="46038" rIns="92075" bIns="46038">
              <a:spAutoFit/>
            </a:bodyPr>
            <a:p>
              <a:pPr eaLnBrk="0" hangingPunct="0"/>
              <a:r>
                <a:rPr lang="en-US" altLang="zh-CN" sz="1600" dirty="0">
                  <a:solidFill>
                    <a:schemeClr val="folHlink"/>
                  </a:solidFill>
                  <a:latin typeface="Times New Roman" panose="02020603050405020304" pitchFamily="18" charset="0"/>
                </a:rPr>
                <a:t>Inception</a:t>
              </a:r>
              <a:endParaRPr lang="en-US" altLang="zh-CN" sz="1600" dirty="0">
                <a:solidFill>
                  <a:schemeClr val="folHlink"/>
                </a:solidFill>
                <a:latin typeface="Times New Roman" panose="02020603050405020304" pitchFamily="18" charset="0"/>
              </a:endParaRPr>
            </a:p>
          </p:txBody>
        </p:sp>
        <p:sp>
          <p:nvSpPr>
            <p:cNvPr id="141327" name="Rectangle 14"/>
            <p:cNvSpPr/>
            <p:nvPr/>
          </p:nvSpPr>
          <p:spPr>
            <a:xfrm>
              <a:off x="1391" y="1557"/>
              <a:ext cx="771" cy="212"/>
            </a:xfrm>
            <a:prstGeom prst="rect">
              <a:avLst/>
            </a:prstGeom>
            <a:noFill/>
            <a:ln w="9525">
              <a:noFill/>
            </a:ln>
          </p:spPr>
          <p:txBody>
            <a:bodyPr wrap="none" lIns="92075" tIns="46038" rIns="92075" bIns="46038">
              <a:spAutoFit/>
            </a:bodyPr>
            <a:p>
              <a:pPr eaLnBrk="0" hangingPunct="0"/>
              <a:r>
                <a:rPr lang="en-US" altLang="zh-CN" sz="1600" dirty="0">
                  <a:solidFill>
                    <a:schemeClr val="folHlink"/>
                  </a:solidFill>
                  <a:latin typeface="Times New Roman" panose="02020603050405020304" pitchFamily="18" charset="0"/>
                </a:rPr>
                <a:t>Elaboration</a:t>
              </a:r>
              <a:endParaRPr lang="en-US" altLang="zh-CN" sz="1600" dirty="0">
                <a:solidFill>
                  <a:schemeClr val="folHlink"/>
                </a:solidFill>
                <a:latin typeface="Times New Roman" panose="02020603050405020304" pitchFamily="18" charset="0"/>
              </a:endParaRPr>
            </a:p>
          </p:txBody>
        </p:sp>
        <p:sp>
          <p:nvSpPr>
            <p:cNvPr id="141328" name="Rectangle 15"/>
            <p:cNvSpPr/>
            <p:nvPr/>
          </p:nvSpPr>
          <p:spPr>
            <a:xfrm>
              <a:off x="2696" y="1556"/>
              <a:ext cx="835" cy="212"/>
            </a:xfrm>
            <a:prstGeom prst="rect">
              <a:avLst/>
            </a:prstGeom>
            <a:noFill/>
            <a:ln w="9525">
              <a:noFill/>
            </a:ln>
          </p:spPr>
          <p:txBody>
            <a:bodyPr wrap="none" lIns="92075" tIns="46038" rIns="92075" bIns="46038">
              <a:spAutoFit/>
            </a:bodyPr>
            <a:p>
              <a:pPr eaLnBrk="0" hangingPunct="0"/>
              <a:r>
                <a:rPr lang="en-US" altLang="zh-CN" sz="1600" dirty="0">
                  <a:solidFill>
                    <a:schemeClr val="folHlink"/>
                  </a:solidFill>
                  <a:latin typeface="Times New Roman" panose="02020603050405020304" pitchFamily="18" charset="0"/>
                </a:rPr>
                <a:t>Construction</a:t>
              </a:r>
              <a:endParaRPr lang="en-US" altLang="zh-CN" sz="1600" dirty="0">
                <a:solidFill>
                  <a:schemeClr val="folHlink"/>
                </a:solidFill>
                <a:latin typeface="Times New Roman" panose="02020603050405020304" pitchFamily="18" charset="0"/>
              </a:endParaRPr>
            </a:p>
          </p:txBody>
        </p:sp>
        <p:sp>
          <p:nvSpPr>
            <p:cNvPr id="141329" name="Rectangle 16"/>
            <p:cNvSpPr/>
            <p:nvPr/>
          </p:nvSpPr>
          <p:spPr>
            <a:xfrm>
              <a:off x="4248" y="1556"/>
              <a:ext cx="693" cy="212"/>
            </a:xfrm>
            <a:prstGeom prst="rect">
              <a:avLst/>
            </a:prstGeom>
            <a:noFill/>
            <a:ln w="9525">
              <a:noFill/>
            </a:ln>
          </p:spPr>
          <p:txBody>
            <a:bodyPr wrap="none" lIns="92075" tIns="46038" rIns="92075" bIns="46038">
              <a:spAutoFit/>
            </a:bodyPr>
            <a:p>
              <a:pPr eaLnBrk="0" hangingPunct="0"/>
              <a:r>
                <a:rPr lang="en-US" altLang="zh-CN" sz="1600" dirty="0">
                  <a:solidFill>
                    <a:schemeClr val="folHlink"/>
                  </a:solidFill>
                  <a:latin typeface="Times New Roman" panose="02020603050405020304" pitchFamily="18" charset="0"/>
                </a:rPr>
                <a:t>Transition</a:t>
              </a:r>
              <a:endParaRPr lang="en-US" altLang="zh-CN" sz="1600" dirty="0">
                <a:solidFill>
                  <a:schemeClr val="folHlink"/>
                </a:solidFill>
                <a:latin typeface="Times New Roman" panose="02020603050405020304" pitchFamily="18" charset="0"/>
              </a:endParaRPr>
            </a:p>
          </p:txBody>
        </p:sp>
        <p:sp>
          <p:nvSpPr>
            <p:cNvPr id="367633" name="Arc 17"/>
            <p:cNvSpPr/>
            <p:nvPr/>
          </p:nvSpPr>
          <p:spPr bwMode="auto">
            <a:xfrm flipH="1">
              <a:off x="2288" y="1068"/>
              <a:ext cx="642" cy="275"/>
            </a:xfrm>
            <a:custGeom>
              <a:avLst/>
              <a:gdLst>
                <a:gd name="G0" fmla="+- 0 0 0"/>
                <a:gd name="G1" fmla="+- 14951 0 0"/>
                <a:gd name="G2" fmla="+- 21600 0 0"/>
                <a:gd name="T0" fmla="*/ 15589 w 21600"/>
                <a:gd name="T1" fmla="*/ 0 h 16425"/>
                <a:gd name="T2" fmla="*/ 21550 w 21600"/>
                <a:gd name="T3" fmla="*/ 16425 h 16425"/>
                <a:gd name="T4" fmla="*/ 0 w 21600"/>
                <a:gd name="T5" fmla="*/ 14951 h 16425"/>
              </a:gdLst>
              <a:ahLst/>
              <a:cxnLst>
                <a:cxn ang="0">
                  <a:pos x="T0" y="T1"/>
                </a:cxn>
                <a:cxn ang="0">
                  <a:pos x="T2" y="T3"/>
                </a:cxn>
                <a:cxn ang="0">
                  <a:pos x="T4" y="T5"/>
                </a:cxn>
              </a:cxnLst>
              <a:rect l="0" t="0" r="r" b="b"/>
              <a:pathLst>
                <a:path w="21600" h="16425" fill="none" extrusionOk="0">
                  <a:moveTo>
                    <a:pt x="15589" y="-1"/>
                  </a:moveTo>
                  <a:cubicBezTo>
                    <a:pt x="19446" y="4021"/>
                    <a:pt x="21600" y="9378"/>
                    <a:pt x="21600" y="14951"/>
                  </a:cubicBezTo>
                  <a:cubicBezTo>
                    <a:pt x="21600" y="15442"/>
                    <a:pt x="21583" y="15934"/>
                    <a:pt x="21549" y="16424"/>
                  </a:cubicBezTo>
                </a:path>
                <a:path w="21600" h="16425" stroke="0" extrusionOk="0">
                  <a:moveTo>
                    <a:pt x="15589" y="-1"/>
                  </a:moveTo>
                  <a:cubicBezTo>
                    <a:pt x="19446" y="4021"/>
                    <a:pt x="21600" y="9378"/>
                    <a:pt x="21600" y="14951"/>
                  </a:cubicBezTo>
                  <a:cubicBezTo>
                    <a:pt x="21600" y="15442"/>
                    <a:pt x="21583" y="15934"/>
                    <a:pt x="21549" y="16424"/>
                  </a:cubicBezTo>
                  <a:lnTo>
                    <a:pt x="0" y="14951"/>
                  </a:lnTo>
                  <a:close/>
                </a:path>
              </a:pathLst>
            </a:custGeom>
            <a:noFill/>
            <a:ln w="25400">
              <a:solidFill>
                <a:schemeClr val="tx1"/>
              </a:solidFill>
              <a:round/>
              <a:tailEnd type="triangl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7634" name="Arc 18"/>
            <p:cNvSpPr/>
            <p:nvPr/>
          </p:nvSpPr>
          <p:spPr bwMode="auto">
            <a:xfrm>
              <a:off x="2880" y="1028"/>
              <a:ext cx="1048" cy="347"/>
            </a:xfrm>
            <a:custGeom>
              <a:avLst/>
              <a:gdLst>
                <a:gd name="G0" fmla="+- 0 0 0"/>
                <a:gd name="G1" fmla="+- 18868 0 0"/>
                <a:gd name="G2" fmla="+- 21600 0 0"/>
                <a:gd name="T0" fmla="*/ 10515 w 21600"/>
                <a:gd name="T1" fmla="*/ 0 h 18868"/>
                <a:gd name="T2" fmla="*/ 21600 w 21600"/>
                <a:gd name="T3" fmla="*/ 18868 h 18868"/>
                <a:gd name="T4" fmla="*/ 0 w 21600"/>
                <a:gd name="T5" fmla="*/ 18868 h 18868"/>
              </a:gdLst>
              <a:ahLst/>
              <a:cxnLst>
                <a:cxn ang="0">
                  <a:pos x="T0" y="T1"/>
                </a:cxn>
                <a:cxn ang="0">
                  <a:pos x="T2" y="T3"/>
                </a:cxn>
                <a:cxn ang="0">
                  <a:pos x="T4" y="T5"/>
                </a:cxn>
              </a:cxnLst>
              <a:rect l="0" t="0" r="r" b="b"/>
              <a:pathLst>
                <a:path w="21600" h="18868" fill="none" extrusionOk="0">
                  <a:moveTo>
                    <a:pt x="10514" y="0"/>
                  </a:moveTo>
                  <a:cubicBezTo>
                    <a:pt x="17358" y="3813"/>
                    <a:pt x="21600" y="11033"/>
                    <a:pt x="21600" y="18868"/>
                  </a:cubicBezTo>
                </a:path>
                <a:path w="21600" h="18868" stroke="0" extrusionOk="0">
                  <a:moveTo>
                    <a:pt x="10514" y="0"/>
                  </a:moveTo>
                  <a:cubicBezTo>
                    <a:pt x="17358" y="3813"/>
                    <a:pt x="21600" y="11033"/>
                    <a:pt x="21600" y="18868"/>
                  </a:cubicBezTo>
                  <a:lnTo>
                    <a:pt x="0" y="18868"/>
                  </a:lnTo>
                  <a:close/>
                </a:path>
              </a:pathLst>
            </a:custGeom>
            <a:noFill/>
            <a:ln w="25400">
              <a:solidFill>
                <a:schemeClr val="tx1"/>
              </a:solidFill>
              <a:round/>
              <a:tailEnd type="triangl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7635" name="Line 19"/>
            <p:cNvSpPr>
              <a:spLocks noChangeShapeType="1"/>
            </p:cNvSpPr>
            <p:nvPr/>
          </p:nvSpPr>
          <p:spPr bwMode="auto">
            <a:xfrm flipH="1" flipV="1">
              <a:off x="2288" y="1476"/>
              <a:ext cx="0" cy="336"/>
            </a:xfrm>
            <a:prstGeom prst="line">
              <a:avLst/>
            </a:prstGeom>
            <a:noFill/>
            <a:ln w="254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7636" name="Line 20"/>
            <p:cNvSpPr>
              <a:spLocks noChangeShapeType="1"/>
            </p:cNvSpPr>
            <p:nvPr/>
          </p:nvSpPr>
          <p:spPr bwMode="auto">
            <a:xfrm flipH="1" flipV="1">
              <a:off x="1184" y="1476"/>
              <a:ext cx="0" cy="336"/>
            </a:xfrm>
            <a:prstGeom prst="line">
              <a:avLst/>
            </a:prstGeom>
            <a:noFill/>
            <a:ln w="254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7637" name="Arc 21"/>
            <p:cNvSpPr/>
            <p:nvPr/>
          </p:nvSpPr>
          <p:spPr bwMode="auto">
            <a:xfrm>
              <a:off x="3379" y="919"/>
              <a:ext cx="1597" cy="45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1"/>
              </a:solidFill>
              <a:round/>
              <a:tailEnd type="triangl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4233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grpSp>
        <p:nvGrpSpPr>
          <p:cNvPr id="142340" name="Group 4"/>
          <p:cNvGrpSpPr/>
          <p:nvPr/>
        </p:nvGrpSpPr>
        <p:grpSpPr>
          <a:xfrm>
            <a:off x="838200" y="1752600"/>
            <a:ext cx="7346950" cy="3581400"/>
            <a:chOff x="528" y="1104"/>
            <a:chExt cx="4628" cy="2256"/>
          </a:xfrm>
        </p:grpSpPr>
        <p:sp>
          <p:nvSpPr>
            <p:cNvPr id="368645" name="Rectangle 5"/>
            <p:cNvSpPr>
              <a:spLocks noChangeArrowheads="1"/>
            </p:cNvSpPr>
            <p:nvPr/>
          </p:nvSpPr>
          <p:spPr bwMode="auto">
            <a:xfrm>
              <a:off x="1104" y="2496"/>
              <a:ext cx="384" cy="288"/>
            </a:xfrm>
            <a:prstGeom prst="rect">
              <a:avLst/>
            </a:prstGeom>
            <a:noFill/>
            <a:ln w="254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8646" name="Rectangle 6"/>
            <p:cNvSpPr>
              <a:spLocks noChangeArrowheads="1"/>
            </p:cNvSpPr>
            <p:nvPr/>
          </p:nvSpPr>
          <p:spPr bwMode="auto">
            <a:xfrm>
              <a:off x="1488" y="2208"/>
              <a:ext cx="1008" cy="576"/>
            </a:xfrm>
            <a:prstGeom prst="rect">
              <a:avLst/>
            </a:prstGeom>
            <a:noFill/>
            <a:ln w="254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8647" name="Rectangle 7"/>
            <p:cNvSpPr>
              <a:spLocks noChangeArrowheads="1"/>
            </p:cNvSpPr>
            <p:nvPr/>
          </p:nvSpPr>
          <p:spPr bwMode="auto">
            <a:xfrm>
              <a:off x="2496" y="1728"/>
              <a:ext cx="1632" cy="1056"/>
            </a:xfrm>
            <a:prstGeom prst="rect">
              <a:avLst/>
            </a:prstGeom>
            <a:noFill/>
            <a:ln w="254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8648" name="Rectangle 8"/>
            <p:cNvSpPr>
              <a:spLocks noChangeArrowheads="1"/>
            </p:cNvSpPr>
            <p:nvPr/>
          </p:nvSpPr>
          <p:spPr bwMode="auto">
            <a:xfrm>
              <a:off x="4128" y="2016"/>
              <a:ext cx="336" cy="768"/>
            </a:xfrm>
            <a:prstGeom prst="rect">
              <a:avLst/>
            </a:prstGeom>
            <a:noFill/>
            <a:ln w="254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8649" name="Line 9"/>
            <p:cNvSpPr>
              <a:spLocks noChangeShapeType="1"/>
            </p:cNvSpPr>
            <p:nvPr/>
          </p:nvSpPr>
          <p:spPr bwMode="auto">
            <a:xfrm flipV="1">
              <a:off x="912" y="1296"/>
              <a:ext cx="0" cy="1728"/>
            </a:xfrm>
            <a:prstGeom prst="line">
              <a:avLst/>
            </a:prstGeom>
            <a:noFill/>
            <a:ln w="25400">
              <a:solidFill>
                <a:schemeClr val="tx1"/>
              </a:solidFill>
              <a:round/>
              <a:tailEnd type="triangl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8650" name="Line 10"/>
            <p:cNvSpPr>
              <a:spLocks noChangeShapeType="1"/>
            </p:cNvSpPr>
            <p:nvPr/>
          </p:nvSpPr>
          <p:spPr bwMode="auto">
            <a:xfrm>
              <a:off x="912" y="3024"/>
              <a:ext cx="3744" cy="0"/>
            </a:xfrm>
            <a:prstGeom prst="line">
              <a:avLst/>
            </a:prstGeom>
            <a:noFill/>
            <a:ln w="25400">
              <a:solidFill>
                <a:schemeClr val="tx1"/>
              </a:solidFill>
              <a:round/>
              <a:tailEnd type="triangl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42348" name="Text Box 11"/>
            <p:cNvSpPr txBox="1"/>
            <p:nvPr/>
          </p:nvSpPr>
          <p:spPr>
            <a:xfrm>
              <a:off x="528" y="1104"/>
              <a:ext cx="852" cy="214"/>
            </a:xfrm>
            <a:prstGeom prst="rect">
              <a:avLst/>
            </a:prstGeom>
            <a:noFill/>
            <a:ln w="25400">
              <a:noFill/>
            </a:ln>
          </p:spPr>
          <p:txBody>
            <a:bodyPr wrap="none">
              <a:spAutoFit/>
            </a:bodyPr>
            <a:p>
              <a:pPr algn="ctr" eaLnBrk="0" hangingPunct="0">
                <a:lnSpc>
                  <a:spcPct val="90000"/>
                </a:lnSpc>
              </a:pPr>
              <a:r>
                <a:rPr lang="en-US" altLang="zh-CN" i="1" dirty="0">
                  <a:solidFill>
                    <a:schemeClr val="tx1"/>
                  </a:solidFill>
                  <a:latin typeface="Helvetica" pitchFamily="34" charset="0"/>
                </a:rPr>
                <a:t>Resources</a:t>
              </a:r>
              <a:endParaRPr lang="en-US" altLang="zh-CN" i="1" dirty="0">
                <a:solidFill>
                  <a:schemeClr val="tx1"/>
                </a:solidFill>
                <a:latin typeface="Helvetica" pitchFamily="34" charset="0"/>
              </a:endParaRPr>
            </a:p>
          </p:txBody>
        </p:sp>
        <p:sp>
          <p:nvSpPr>
            <p:cNvPr id="142349" name="Text Box 12"/>
            <p:cNvSpPr txBox="1"/>
            <p:nvPr/>
          </p:nvSpPr>
          <p:spPr>
            <a:xfrm>
              <a:off x="4704" y="2906"/>
              <a:ext cx="452" cy="214"/>
            </a:xfrm>
            <a:prstGeom prst="rect">
              <a:avLst/>
            </a:prstGeom>
            <a:noFill/>
            <a:ln w="25400">
              <a:noFill/>
            </a:ln>
          </p:spPr>
          <p:txBody>
            <a:bodyPr wrap="none">
              <a:spAutoFit/>
            </a:bodyPr>
            <a:p>
              <a:pPr algn="ctr" eaLnBrk="0" hangingPunct="0">
                <a:lnSpc>
                  <a:spcPct val="90000"/>
                </a:lnSpc>
              </a:pPr>
              <a:r>
                <a:rPr lang="en-US" altLang="zh-CN" i="1" dirty="0">
                  <a:solidFill>
                    <a:schemeClr val="tx1"/>
                  </a:solidFill>
                  <a:latin typeface="Helvetica" pitchFamily="34" charset="0"/>
                </a:rPr>
                <a:t>Time</a:t>
              </a:r>
              <a:endParaRPr lang="en-US" altLang="zh-CN" i="1" dirty="0">
                <a:solidFill>
                  <a:schemeClr val="tx1"/>
                </a:solidFill>
                <a:latin typeface="Helvetica" pitchFamily="34" charset="0"/>
              </a:endParaRPr>
            </a:p>
          </p:txBody>
        </p:sp>
        <p:sp>
          <p:nvSpPr>
            <p:cNvPr id="142350" name="Text Box 13"/>
            <p:cNvSpPr txBox="1"/>
            <p:nvPr/>
          </p:nvSpPr>
          <p:spPr>
            <a:xfrm>
              <a:off x="1116" y="2533"/>
              <a:ext cx="324" cy="214"/>
            </a:xfrm>
            <a:prstGeom prst="rect">
              <a:avLst/>
            </a:prstGeom>
            <a:noFill/>
            <a:ln w="25400">
              <a:noFill/>
            </a:ln>
          </p:spPr>
          <p:txBody>
            <a:bodyPr wrap="none">
              <a:spAutoFit/>
            </a:bodyPr>
            <a:p>
              <a:pPr algn="ctr" eaLnBrk="0" hangingPunct="0">
                <a:lnSpc>
                  <a:spcPct val="90000"/>
                </a:lnSpc>
              </a:pPr>
              <a:r>
                <a:rPr lang="en-US" altLang="zh-CN" dirty="0">
                  <a:solidFill>
                    <a:schemeClr val="tx1"/>
                  </a:solidFill>
                  <a:latin typeface="Helvetica" pitchFamily="34" charset="0"/>
                </a:rPr>
                <a:t>5%</a:t>
              </a:r>
              <a:endParaRPr lang="en-US" altLang="zh-CN" dirty="0">
                <a:solidFill>
                  <a:schemeClr val="tx1"/>
                </a:solidFill>
                <a:latin typeface="Helvetica" pitchFamily="34" charset="0"/>
              </a:endParaRPr>
            </a:p>
          </p:txBody>
        </p:sp>
        <p:sp>
          <p:nvSpPr>
            <p:cNvPr id="142351" name="Text Box 14"/>
            <p:cNvSpPr txBox="1"/>
            <p:nvPr/>
          </p:nvSpPr>
          <p:spPr>
            <a:xfrm>
              <a:off x="1766" y="2389"/>
              <a:ext cx="404" cy="214"/>
            </a:xfrm>
            <a:prstGeom prst="rect">
              <a:avLst/>
            </a:prstGeom>
            <a:noFill/>
            <a:ln w="25400">
              <a:noFill/>
            </a:ln>
          </p:spPr>
          <p:txBody>
            <a:bodyPr wrap="none">
              <a:spAutoFit/>
            </a:bodyPr>
            <a:p>
              <a:pPr algn="ctr" eaLnBrk="0" hangingPunct="0">
                <a:lnSpc>
                  <a:spcPct val="90000"/>
                </a:lnSpc>
              </a:pPr>
              <a:r>
                <a:rPr lang="en-US" altLang="zh-CN" dirty="0">
                  <a:solidFill>
                    <a:schemeClr val="tx1"/>
                  </a:solidFill>
                  <a:latin typeface="Helvetica" pitchFamily="34" charset="0"/>
                </a:rPr>
                <a:t>20%</a:t>
              </a:r>
              <a:endParaRPr lang="en-US" altLang="zh-CN" dirty="0">
                <a:solidFill>
                  <a:schemeClr val="tx1"/>
                </a:solidFill>
                <a:latin typeface="Helvetica" pitchFamily="34" charset="0"/>
              </a:endParaRPr>
            </a:p>
          </p:txBody>
        </p:sp>
        <p:sp>
          <p:nvSpPr>
            <p:cNvPr id="142352" name="Text Box 15"/>
            <p:cNvSpPr txBox="1"/>
            <p:nvPr/>
          </p:nvSpPr>
          <p:spPr>
            <a:xfrm>
              <a:off x="3062" y="2101"/>
              <a:ext cx="404" cy="214"/>
            </a:xfrm>
            <a:prstGeom prst="rect">
              <a:avLst/>
            </a:prstGeom>
            <a:noFill/>
            <a:ln w="25400">
              <a:noFill/>
            </a:ln>
          </p:spPr>
          <p:txBody>
            <a:bodyPr wrap="none">
              <a:spAutoFit/>
            </a:bodyPr>
            <a:p>
              <a:pPr algn="ctr" eaLnBrk="0" hangingPunct="0">
                <a:lnSpc>
                  <a:spcPct val="90000"/>
                </a:lnSpc>
              </a:pPr>
              <a:r>
                <a:rPr lang="en-US" altLang="zh-CN" dirty="0">
                  <a:solidFill>
                    <a:schemeClr val="tx1"/>
                  </a:solidFill>
                  <a:latin typeface="Helvetica" pitchFamily="34" charset="0"/>
                </a:rPr>
                <a:t>65%</a:t>
              </a:r>
              <a:endParaRPr lang="en-US" altLang="zh-CN" dirty="0">
                <a:solidFill>
                  <a:schemeClr val="tx1"/>
                </a:solidFill>
                <a:latin typeface="Helvetica" pitchFamily="34" charset="0"/>
              </a:endParaRPr>
            </a:p>
          </p:txBody>
        </p:sp>
        <p:sp>
          <p:nvSpPr>
            <p:cNvPr id="142353" name="Text Box 16"/>
            <p:cNvSpPr txBox="1"/>
            <p:nvPr/>
          </p:nvSpPr>
          <p:spPr>
            <a:xfrm>
              <a:off x="4108" y="2293"/>
              <a:ext cx="404" cy="214"/>
            </a:xfrm>
            <a:prstGeom prst="rect">
              <a:avLst/>
            </a:prstGeom>
            <a:noFill/>
            <a:ln w="25400">
              <a:noFill/>
            </a:ln>
          </p:spPr>
          <p:txBody>
            <a:bodyPr wrap="none">
              <a:spAutoFit/>
            </a:bodyPr>
            <a:p>
              <a:pPr algn="ctr" eaLnBrk="0" hangingPunct="0">
                <a:lnSpc>
                  <a:spcPct val="90000"/>
                </a:lnSpc>
              </a:pPr>
              <a:r>
                <a:rPr lang="en-US" altLang="zh-CN" dirty="0">
                  <a:solidFill>
                    <a:schemeClr val="tx1"/>
                  </a:solidFill>
                  <a:latin typeface="Helvetica" pitchFamily="34" charset="0"/>
                </a:rPr>
                <a:t>10%</a:t>
              </a:r>
              <a:endParaRPr lang="en-US" altLang="zh-CN" dirty="0">
                <a:solidFill>
                  <a:schemeClr val="tx1"/>
                </a:solidFill>
                <a:latin typeface="Helvetica" pitchFamily="34" charset="0"/>
              </a:endParaRPr>
            </a:p>
          </p:txBody>
        </p:sp>
        <p:sp>
          <p:nvSpPr>
            <p:cNvPr id="142354" name="Text Box 17"/>
            <p:cNvSpPr txBox="1"/>
            <p:nvPr/>
          </p:nvSpPr>
          <p:spPr>
            <a:xfrm>
              <a:off x="960" y="3042"/>
              <a:ext cx="611" cy="300"/>
            </a:xfrm>
            <a:prstGeom prst="rect">
              <a:avLst/>
            </a:prstGeom>
            <a:noFill/>
            <a:ln w="25400">
              <a:noFill/>
            </a:ln>
          </p:spPr>
          <p:txBody>
            <a:bodyPr wrap="none">
              <a:spAutoFit/>
            </a:bodyPr>
            <a:p>
              <a:pPr algn="ctr" eaLnBrk="0" hangingPunct="0">
                <a:lnSpc>
                  <a:spcPct val="90000"/>
                </a:lnSpc>
              </a:pPr>
              <a:r>
                <a:rPr lang="en-US" altLang="zh-CN" sz="1400" dirty="0">
                  <a:solidFill>
                    <a:schemeClr val="tx1"/>
                  </a:solidFill>
                  <a:latin typeface="Helvetica" pitchFamily="34" charset="0"/>
                </a:rPr>
                <a:t>Inception</a:t>
              </a:r>
              <a:endParaRPr lang="en-US" altLang="zh-CN" sz="1400" dirty="0">
                <a:solidFill>
                  <a:schemeClr val="tx1"/>
                </a:solidFill>
                <a:latin typeface="Helvetica" pitchFamily="34" charset="0"/>
              </a:endParaRPr>
            </a:p>
            <a:p>
              <a:pPr algn="ctr" eaLnBrk="0" hangingPunct="0">
                <a:lnSpc>
                  <a:spcPct val="90000"/>
                </a:lnSpc>
              </a:pPr>
              <a:r>
                <a:rPr lang="en-US" altLang="zh-CN" sz="1400" dirty="0">
                  <a:solidFill>
                    <a:schemeClr val="tx1"/>
                  </a:solidFill>
                  <a:latin typeface="Helvetica" pitchFamily="34" charset="0"/>
                </a:rPr>
                <a:t>10%</a:t>
              </a:r>
              <a:endParaRPr lang="en-US" altLang="zh-CN" sz="1400" dirty="0">
                <a:solidFill>
                  <a:schemeClr val="tx1"/>
                </a:solidFill>
                <a:latin typeface="Helvetica" pitchFamily="34" charset="0"/>
              </a:endParaRPr>
            </a:p>
          </p:txBody>
        </p:sp>
        <p:sp>
          <p:nvSpPr>
            <p:cNvPr id="142355" name="Text Box 18"/>
            <p:cNvSpPr txBox="1"/>
            <p:nvPr/>
          </p:nvSpPr>
          <p:spPr>
            <a:xfrm>
              <a:off x="1670" y="3060"/>
              <a:ext cx="730" cy="300"/>
            </a:xfrm>
            <a:prstGeom prst="rect">
              <a:avLst/>
            </a:prstGeom>
            <a:noFill/>
            <a:ln w="25400">
              <a:noFill/>
            </a:ln>
          </p:spPr>
          <p:txBody>
            <a:bodyPr wrap="none">
              <a:spAutoFit/>
            </a:bodyPr>
            <a:p>
              <a:pPr algn="ctr" eaLnBrk="0" hangingPunct="0">
                <a:lnSpc>
                  <a:spcPct val="90000"/>
                </a:lnSpc>
              </a:pPr>
              <a:r>
                <a:rPr lang="en-US" altLang="zh-CN" sz="1400" dirty="0">
                  <a:solidFill>
                    <a:schemeClr val="tx1"/>
                  </a:solidFill>
                  <a:latin typeface="Helvetica" pitchFamily="34" charset="0"/>
                </a:rPr>
                <a:t>Elaboration</a:t>
              </a:r>
              <a:endParaRPr lang="en-US" altLang="zh-CN" sz="1400" dirty="0">
                <a:solidFill>
                  <a:schemeClr val="tx1"/>
                </a:solidFill>
                <a:latin typeface="Helvetica" pitchFamily="34" charset="0"/>
              </a:endParaRPr>
            </a:p>
            <a:p>
              <a:pPr algn="ctr" eaLnBrk="0" hangingPunct="0">
                <a:lnSpc>
                  <a:spcPct val="90000"/>
                </a:lnSpc>
              </a:pPr>
              <a:r>
                <a:rPr lang="en-US" altLang="zh-CN" sz="1400" dirty="0">
                  <a:solidFill>
                    <a:schemeClr val="tx1"/>
                  </a:solidFill>
                  <a:latin typeface="Helvetica" pitchFamily="34" charset="0"/>
                </a:rPr>
                <a:t>30%</a:t>
              </a:r>
              <a:endParaRPr lang="en-US" altLang="zh-CN" sz="1400" dirty="0">
                <a:solidFill>
                  <a:schemeClr val="tx1"/>
                </a:solidFill>
                <a:latin typeface="Helvetica" pitchFamily="34" charset="0"/>
              </a:endParaRPr>
            </a:p>
          </p:txBody>
        </p:sp>
        <p:sp>
          <p:nvSpPr>
            <p:cNvPr id="142356" name="Text Box 19"/>
            <p:cNvSpPr txBox="1"/>
            <p:nvPr/>
          </p:nvSpPr>
          <p:spPr>
            <a:xfrm>
              <a:off x="2928" y="3060"/>
              <a:ext cx="810" cy="300"/>
            </a:xfrm>
            <a:prstGeom prst="rect">
              <a:avLst/>
            </a:prstGeom>
            <a:noFill/>
            <a:ln w="25400">
              <a:noFill/>
            </a:ln>
          </p:spPr>
          <p:txBody>
            <a:bodyPr wrap="none">
              <a:spAutoFit/>
            </a:bodyPr>
            <a:p>
              <a:pPr algn="ctr" eaLnBrk="0" hangingPunct="0">
                <a:lnSpc>
                  <a:spcPct val="90000"/>
                </a:lnSpc>
              </a:pPr>
              <a:r>
                <a:rPr lang="en-US" altLang="zh-CN" sz="1400" dirty="0">
                  <a:solidFill>
                    <a:schemeClr val="tx1"/>
                  </a:solidFill>
                  <a:latin typeface="Helvetica" pitchFamily="34" charset="0"/>
                </a:rPr>
                <a:t>Construction</a:t>
              </a:r>
              <a:endParaRPr lang="en-US" altLang="zh-CN" sz="1400" dirty="0">
                <a:solidFill>
                  <a:schemeClr val="tx1"/>
                </a:solidFill>
                <a:latin typeface="Helvetica" pitchFamily="34" charset="0"/>
              </a:endParaRPr>
            </a:p>
            <a:p>
              <a:pPr algn="ctr" eaLnBrk="0" hangingPunct="0">
                <a:lnSpc>
                  <a:spcPct val="90000"/>
                </a:lnSpc>
              </a:pPr>
              <a:r>
                <a:rPr lang="en-US" altLang="zh-CN" sz="1400" dirty="0">
                  <a:solidFill>
                    <a:schemeClr val="tx1"/>
                  </a:solidFill>
                  <a:latin typeface="Helvetica" pitchFamily="34" charset="0"/>
                </a:rPr>
                <a:t>50%</a:t>
              </a:r>
              <a:endParaRPr lang="en-US" altLang="zh-CN" sz="1400" dirty="0">
                <a:solidFill>
                  <a:schemeClr val="tx1"/>
                </a:solidFill>
                <a:latin typeface="Helvetica" pitchFamily="34" charset="0"/>
              </a:endParaRPr>
            </a:p>
          </p:txBody>
        </p:sp>
        <p:sp>
          <p:nvSpPr>
            <p:cNvPr id="142357" name="Text Box 20"/>
            <p:cNvSpPr txBox="1"/>
            <p:nvPr/>
          </p:nvSpPr>
          <p:spPr>
            <a:xfrm>
              <a:off x="4042" y="3060"/>
              <a:ext cx="655" cy="300"/>
            </a:xfrm>
            <a:prstGeom prst="rect">
              <a:avLst/>
            </a:prstGeom>
            <a:noFill/>
            <a:ln w="25400">
              <a:noFill/>
            </a:ln>
          </p:spPr>
          <p:txBody>
            <a:bodyPr wrap="none">
              <a:spAutoFit/>
            </a:bodyPr>
            <a:p>
              <a:pPr algn="ctr" eaLnBrk="0" hangingPunct="0">
                <a:lnSpc>
                  <a:spcPct val="90000"/>
                </a:lnSpc>
              </a:pPr>
              <a:r>
                <a:rPr lang="en-US" altLang="zh-CN" sz="1400" dirty="0">
                  <a:solidFill>
                    <a:schemeClr val="tx1"/>
                  </a:solidFill>
                  <a:latin typeface="Helvetica" pitchFamily="34" charset="0"/>
                </a:rPr>
                <a:t>Transition</a:t>
              </a:r>
              <a:endParaRPr lang="en-US" altLang="zh-CN" sz="1400" dirty="0">
                <a:solidFill>
                  <a:schemeClr val="tx1"/>
                </a:solidFill>
                <a:latin typeface="Helvetica" pitchFamily="34" charset="0"/>
              </a:endParaRPr>
            </a:p>
            <a:p>
              <a:pPr algn="ctr" eaLnBrk="0" hangingPunct="0">
                <a:lnSpc>
                  <a:spcPct val="90000"/>
                </a:lnSpc>
              </a:pPr>
              <a:r>
                <a:rPr lang="en-US" altLang="zh-CN" sz="1400" dirty="0">
                  <a:solidFill>
                    <a:schemeClr val="tx1"/>
                  </a:solidFill>
                  <a:latin typeface="Helvetica" pitchFamily="34" charset="0"/>
                </a:rPr>
                <a:t>10%</a:t>
              </a:r>
              <a:endParaRPr lang="en-US" altLang="zh-CN" sz="1400" dirty="0">
                <a:solidFill>
                  <a:schemeClr val="tx1"/>
                </a:solidFill>
                <a:latin typeface="Helvetica" pitchFamily="34" charset="0"/>
              </a:endParaRPr>
            </a:p>
          </p:txBody>
        </p:sp>
        <p:sp>
          <p:nvSpPr>
            <p:cNvPr id="142358" name="Text Box 21"/>
            <p:cNvSpPr txBox="1"/>
            <p:nvPr/>
          </p:nvSpPr>
          <p:spPr>
            <a:xfrm>
              <a:off x="1958" y="2946"/>
              <a:ext cx="116" cy="179"/>
            </a:xfrm>
            <a:prstGeom prst="rect">
              <a:avLst/>
            </a:prstGeom>
            <a:noFill/>
            <a:ln w="25400">
              <a:noFill/>
            </a:ln>
          </p:spPr>
          <p:txBody>
            <a:bodyPr wrap="none">
              <a:spAutoFit/>
            </a:bodyPr>
            <a:p>
              <a:pPr algn="ctr" eaLnBrk="0" hangingPunct="0">
                <a:lnSpc>
                  <a:spcPct val="90000"/>
                </a:lnSpc>
              </a:pPr>
              <a:endParaRPr lang="zh-CN" altLang="zh-CN" sz="1400" dirty="0">
                <a:solidFill>
                  <a:schemeClr val="tx1"/>
                </a:solidFill>
                <a:latin typeface="Helvetica" pitchFamily="34" charset="0"/>
              </a:endParaRPr>
            </a:p>
          </p:txBody>
        </p:sp>
        <p:sp>
          <p:nvSpPr>
            <p:cNvPr id="142359" name="Text Box 22"/>
            <p:cNvSpPr txBox="1"/>
            <p:nvPr/>
          </p:nvSpPr>
          <p:spPr>
            <a:xfrm>
              <a:off x="1008" y="1776"/>
              <a:ext cx="1488" cy="300"/>
            </a:xfrm>
            <a:prstGeom prst="rect">
              <a:avLst/>
            </a:prstGeom>
            <a:noFill/>
            <a:ln w="25400">
              <a:noFill/>
            </a:ln>
          </p:spPr>
          <p:txBody>
            <a:bodyPr>
              <a:spAutoFit/>
            </a:bodyPr>
            <a:p>
              <a:pPr algn="ctr" eaLnBrk="0" hangingPunct="0">
                <a:lnSpc>
                  <a:spcPct val="90000"/>
                </a:lnSpc>
              </a:pPr>
              <a:r>
                <a:rPr lang="en-US" altLang="zh-CN" sz="1400" dirty="0">
                  <a:solidFill>
                    <a:schemeClr val="tx1"/>
                  </a:solidFill>
                  <a:latin typeface="Helvetica" pitchFamily="34" charset="0"/>
                </a:rPr>
                <a:t>More up-front effort for difficult projects</a:t>
              </a:r>
              <a:endParaRPr lang="en-US" altLang="zh-CN" sz="1400" dirty="0">
                <a:solidFill>
                  <a:schemeClr val="tx1"/>
                </a:solidFill>
                <a:latin typeface="Helvetica" pitchFamily="34" charset="0"/>
              </a:endParaRPr>
            </a:p>
          </p:txBody>
        </p:sp>
      </p:grpSp>
      <p:sp>
        <p:nvSpPr>
          <p:cNvPr id="368663" name="Rectangle 23"/>
          <p:cNvSpPr>
            <a:spLocks noGrp="1" noChangeArrowheads="1"/>
          </p:cNvSpPr>
          <p:nvPr>
            <p:ph type="title"/>
          </p:nvPr>
        </p:nvSpPr>
        <p:spPr>
          <a:xfrm>
            <a:off x="690563" y="828675"/>
            <a:ext cx="5784850" cy="517525"/>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Resource Needs</a:t>
            </a:r>
            <a:endPar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4336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69668" name="Rectangle 4"/>
          <p:cNvSpPr>
            <a:spLocks noGrp="1" noChangeArrowheads="1"/>
          </p:cNvSpPr>
          <p:nvPr>
            <p:ph type="title"/>
          </p:nvPr>
        </p:nvSpPr>
        <p:spPr>
          <a:xfrm>
            <a:off x="533400" y="381000"/>
            <a:ext cx="7772400" cy="7620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Iterations</a:t>
            </a:r>
            <a:endPar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43365" name="Text Box 5"/>
          <p:cNvSpPr txBox="1"/>
          <p:nvPr/>
        </p:nvSpPr>
        <p:spPr>
          <a:xfrm>
            <a:off x="609600" y="4984750"/>
            <a:ext cx="8305800" cy="1616075"/>
          </a:xfrm>
          <a:prstGeom prst="rect">
            <a:avLst/>
          </a:prstGeom>
          <a:noFill/>
          <a:ln w="12700">
            <a:noFill/>
          </a:ln>
        </p:spPr>
        <p:txBody>
          <a:bodyPr>
            <a:spAutoFit/>
          </a:bodyPr>
          <a:p>
            <a:pPr eaLnBrk="0" hangingPunct="0"/>
            <a:r>
              <a:rPr lang="en-US" altLang="zh-CN" sz="2000" b="0" dirty="0">
                <a:latin typeface="Tahoma" panose="020B0604030504040204" pitchFamily="34" charset="0"/>
              </a:rPr>
              <a:t>Each phase in the RUP can be further broken down into iterations. </a:t>
            </a:r>
            <a:endParaRPr lang="en-US" altLang="zh-CN" sz="2000" b="0" dirty="0">
              <a:latin typeface="Tahoma" panose="020B0604030504040204" pitchFamily="34" charset="0"/>
            </a:endParaRPr>
          </a:p>
          <a:p>
            <a:pPr eaLnBrk="0" hangingPunct="0"/>
            <a:r>
              <a:rPr lang="en-US" altLang="zh-CN" sz="2000" b="0" dirty="0">
                <a:latin typeface="Tahoma" panose="020B0604030504040204" pitchFamily="34" charset="0"/>
              </a:rPr>
              <a:t>An </a:t>
            </a:r>
            <a:r>
              <a:rPr lang="en-US" altLang="zh-CN" sz="2000" b="0" i="1" dirty="0">
                <a:latin typeface="Tahoma" panose="020B0604030504040204" pitchFamily="34" charset="0"/>
              </a:rPr>
              <a:t>iteration</a:t>
            </a:r>
            <a:r>
              <a:rPr lang="en-US" altLang="zh-CN" sz="2000" b="0" dirty="0">
                <a:latin typeface="Tahoma" panose="020B0604030504040204" pitchFamily="34" charset="0"/>
              </a:rPr>
              <a:t> is a complete development loop resulting in a release (internal or external) of an executable product, a subset of the final product under development, which grows incrementally from iteration to iteration to become the final system.</a:t>
            </a:r>
            <a:endParaRPr lang="en-US" altLang="zh-CN" sz="2000" b="0" dirty="0">
              <a:latin typeface="Tahoma" panose="020B0604030504040204" pitchFamily="34" charset="0"/>
            </a:endParaRPr>
          </a:p>
        </p:txBody>
      </p:sp>
      <p:grpSp>
        <p:nvGrpSpPr>
          <p:cNvPr id="143366" name="Group 6"/>
          <p:cNvGrpSpPr/>
          <p:nvPr/>
        </p:nvGrpSpPr>
        <p:grpSpPr>
          <a:xfrm>
            <a:off x="719138" y="1219200"/>
            <a:ext cx="7815262" cy="3397250"/>
            <a:chOff x="453" y="768"/>
            <a:chExt cx="4923" cy="2140"/>
          </a:xfrm>
        </p:grpSpPr>
        <p:sp>
          <p:nvSpPr>
            <p:cNvPr id="369671" name="Rectangle 7"/>
            <p:cNvSpPr>
              <a:spLocks noChangeArrowheads="1"/>
            </p:cNvSpPr>
            <p:nvPr/>
          </p:nvSpPr>
          <p:spPr bwMode="auto">
            <a:xfrm>
              <a:off x="660" y="2560"/>
              <a:ext cx="4703" cy="344"/>
            </a:xfrm>
            <a:prstGeom prst="rect">
              <a:avLst/>
            </a:prstGeom>
            <a:solidFill>
              <a:srgbClr val="990099"/>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672" name="Rectangle 8"/>
            <p:cNvSpPr>
              <a:spLocks noChangeArrowheads="1"/>
            </p:cNvSpPr>
            <p:nvPr/>
          </p:nvSpPr>
          <p:spPr bwMode="auto">
            <a:xfrm>
              <a:off x="703" y="2579"/>
              <a:ext cx="559" cy="282"/>
            </a:xfrm>
            <a:prstGeom prst="rect">
              <a:avLst/>
            </a:prstGeom>
            <a:gradFill rotWithShape="0">
              <a:gsLst>
                <a:gs pos="0">
                  <a:srgbClr val="990099">
                    <a:gamma/>
                    <a:tint val="53725"/>
                    <a:invGamma/>
                  </a:srgbClr>
                </a:gs>
                <a:gs pos="100000">
                  <a:srgbClr val="990099"/>
                </a:gs>
              </a:gsLst>
              <a:path path="shape">
                <a:fillToRect l="50000" t="50000" r="50000" b="50000"/>
              </a:path>
            </a:gradFill>
            <a:ln w="9525">
              <a:noFill/>
              <a:miter lim="800000"/>
            </a:ln>
            <a:effectLst/>
          </p:spPr>
          <p:txBody>
            <a:bodyPr wrap="none" lIns="82550" tIns="41275" rIns="82550" bIns="41275">
              <a:spAutoFit/>
            </a:bodyPr>
            <a:lstStyle/>
            <a:p>
              <a:pPr marL="0" marR="0" lvl="0" indent="0" algn="ctr" defTabSz="7397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Preliminary</a:t>
              </a:r>
              <a:endPar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7397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Iteration</a:t>
              </a:r>
              <a:endPar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69673" name="Rectangle 9"/>
            <p:cNvSpPr>
              <a:spLocks noChangeArrowheads="1"/>
            </p:cNvSpPr>
            <p:nvPr/>
          </p:nvSpPr>
          <p:spPr bwMode="auto">
            <a:xfrm>
              <a:off x="1407" y="2579"/>
              <a:ext cx="487" cy="282"/>
            </a:xfrm>
            <a:prstGeom prst="rect">
              <a:avLst/>
            </a:prstGeom>
            <a:gradFill rotWithShape="0">
              <a:gsLst>
                <a:gs pos="0">
                  <a:srgbClr val="990099">
                    <a:gamma/>
                    <a:tint val="53725"/>
                    <a:invGamma/>
                  </a:srgbClr>
                </a:gs>
                <a:gs pos="100000">
                  <a:srgbClr val="990099"/>
                </a:gs>
              </a:gsLst>
              <a:path path="shape">
                <a:fillToRect l="50000" t="50000" r="50000" b="50000"/>
              </a:path>
            </a:gradFill>
            <a:ln w="9525">
              <a:noFill/>
              <a:miter lim="800000"/>
            </a:ln>
            <a:effectLst/>
          </p:spPr>
          <p:txBody>
            <a:bodyPr wrap="none" lIns="82550" tIns="41275" rIns="82550" bIns="41275">
              <a:spAutoFit/>
            </a:bodyPr>
            <a:lstStyle/>
            <a:p>
              <a:pPr marL="0" marR="0" lvl="0" indent="0" algn="ctr" defTabSz="7397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Architect</a:t>
              </a: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7397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Iteration</a:t>
              </a:r>
              <a:endPar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69674" name="Rectangle 10"/>
            <p:cNvSpPr>
              <a:spLocks noChangeArrowheads="1"/>
            </p:cNvSpPr>
            <p:nvPr/>
          </p:nvSpPr>
          <p:spPr bwMode="auto">
            <a:xfrm>
              <a:off x="1981" y="2579"/>
              <a:ext cx="487" cy="282"/>
            </a:xfrm>
            <a:prstGeom prst="rect">
              <a:avLst/>
            </a:prstGeom>
            <a:gradFill rotWithShape="0">
              <a:gsLst>
                <a:gs pos="0">
                  <a:srgbClr val="990099">
                    <a:gamma/>
                    <a:tint val="53725"/>
                    <a:invGamma/>
                  </a:srgbClr>
                </a:gs>
                <a:gs pos="100000">
                  <a:srgbClr val="990099"/>
                </a:gs>
              </a:gsLst>
              <a:path path="shape">
                <a:fillToRect l="50000" t="50000" r="50000" b="50000"/>
              </a:path>
            </a:gradFill>
            <a:ln w="9525">
              <a:noFill/>
              <a:miter lim="800000"/>
            </a:ln>
            <a:effectLst/>
          </p:spPr>
          <p:txBody>
            <a:bodyPr wrap="none" lIns="82550" tIns="41275" rIns="82550" bIns="41275">
              <a:spAutoFit/>
            </a:bodyPr>
            <a:lstStyle/>
            <a:p>
              <a:pPr marL="0" marR="0" lvl="0" indent="0" algn="ctr" defTabSz="7397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Architect</a:t>
              </a: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t>
              </a: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7397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Iteration</a:t>
              </a:r>
              <a:endPar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69675" name="Rectangle 11"/>
            <p:cNvSpPr>
              <a:spLocks noChangeArrowheads="1"/>
            </p:cNvSpPr>
            <p:nvPr/>
          </p:nvSpPr>
          <p:spPr bwMode="auto">
            <a:xfrm>
              <a:off x="2552" y="2579"/>
              <a:ext cx="431" cy="282"/>
            </a:xfrm>
            <a:prstGeom prst="rect">
              <a:avLst/>
            </a:prstGeom>
            <a:gradFill rotWithShape="0">
              <a:gsLst>
                <a:gs pos="0">
                  <a:srgbClr val="990099">
                    <a:gamma/>
                    <a:tint val="53725"/>
                    <a:invGamma/>
                  </a:srgbClr>
                </a:gs>
                <a:gs pos="100000">
                  <a:srgbClr val="990099"/>
                </a:gs>
              </a:gsLst>
              <a:path path="shape">
                <a:fillToRect l="50000" t="50000" r="50000" b="50000"/>
              </a:path>
            </a:gradFill>
            <a:ln w="9525">
              <a:noFill/>
              <a:miter lim="800000"/>
            </a:ln>
            <a:effectLst/>
          </p:spPr>
          <p:txBody>
            <a:bodyPr wrap="none" lIns="82550" tIns="41275" rIns="82550" bIns="41275">
              <a:spAutoFit/>
            </a:bodyPr>
            <a:lstStyle/>
            <a:p>
              <a:pPr marL="0" marR="0" lvl="0" indent="0" algn="ctr" defTabSz="7397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Devel</a:t>
              </a: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7397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Iteration</a:t>
              </a:r>
              <a:endPar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69676" name="Rectangle 12"/>
            <p:cNvSpPr>
              <a:spLocks noChangeArrowheads="1"/>
            </p:cNvSpPr>
            <p:nvPr/>
          </p:nvSpPr>
          <p:spPr bwMode="auto">
            <a:xfrm>
              <a:off x="3133" y="2579"/>
              <a:ext cx="431" cy="282"/>
            </a:xfrm>
            <a:prstGeom prst="rect">
              <a:avLst/>
            </a:prstGeom>
            <a:gradFill rotWithShape="0">
              <a:gsLst>
                <a:gs pos="0">
                  <a:srgbClr val="990099">
                    <a:gamma/>
                    <a:tint val="53725"/>
                    <a:invGamma/>
                  </a:srgbClr>
                </a:gs>
                <a:gs pos="100000">
                  <a:srgbClr val="990099"/>
                </a:gs>
              </a:gsLst>
              <a:path path="shape">
                <a:fillToRect l="50000" t="50000" r="50000" b="50000"/>
              </a:path>
            </a:gradFill>
            <a:ln w="9525">
              <a:noFill/>
              <a:miter lim="800000"/>
            </a:ln>
            <a:effectLst/>
          </p:spPr>
          <p:txBody>
            <a:bodyPr wrap="none" lIns="82550" tIns="41275" rIns="82550" bIns="41275">
              <a:spAutoFit/>
            </a:bodyPr>
            <a:lstStyle/>
            <a:p>
              <a:pPr marL="0" marR="0" lvl="0" indent="0" algn="ctr" defTabSz="7397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Devel</a:t>
              </a: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7397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Iteration</a:t>
              </a:r>
              <a:endPar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69677" name="Rectangle 13"/>
            <p:cNvSpPr>
              <a:spLocks noChangeArrowheads="1"/>
            </p:cNvSpPr>
            <p:nvPr/>
          </p:nvSpPr>
          <p:spPr bwMode="auto">
            <a:xfrm>
              <a:off x="3707" y="2579"/>
              <a:ext cx="431" cy="282"/>
            </a:xfrm>
            <a:prstGeom prst="rect">
              <a:avLst/>
            </a:prstGeom>
            <a:gradFill rotWithShape="0">
              <a:gsLst>
                <a:gs pos="0">
                  <a:srgbClr val="990099">
                    <a:gamma/>
                    <a:tint val="53725"/>
                    <a:invGamma/>
                  </a:srgbClr>
                </a:gs>
                <a:gs pos="100000">
                  <a:srgbClr val="990099"/>
                </a:gs>
              </a:gsLst>
              <a:path path="shape">
                <a:fillToRect l="50000" t="50000" r="50000" b="50000"/>
              </a:path>
            </a:gradFill>
            <a:ln w="9525">
              <a:noFill/>
              <a:miter lim="800000"/>
            </a:ln>
            <a:effectLst/>
          </p:spPr>
          <p:txBody>
            <a:bodyPr wrap="none" lIns="82550" tIns="41275" rIns="82550" bIns="41275">
              <a:spAutoFit/>
            </a:bodyPr>
            <a:lstStyle/>
            <a:p>
              <a:pPr marL="0" marR="0" lvl="0" indent="0" algn="ctr" defTabSz="7397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Devel</a:t>
              </a:r>
              <a:r>
                <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0" lang="en-US" altLang="zh-CN" sz="1200"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7397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Iteration</a:t>
              </a:r>
              <a:endPar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69678" name="Rectangle 14"/>
            <p:cNvSpPr>
              <a:spLocks noChangeArrowheads="1"/>
            </p:cNvSpPr>
            <p:nvPr/>
          </p:nvSpPr>
          <p:spPr bwMode="auto">
            <a:xfrm>
              <a:off x="4281" y="2579"/>
              <a:ext cx="500" cy="282"/>
            </a:xfrm>
            <a:prstGeom prst="rect">
              <a:avLst/>
            </a:prstGeom>
            <a:gradFill rotWithShape="0">
              <a:gsLst>
                <a:gs pos="0">
                  <a:srgbClr val="990099">
                    <a:gamma/>
                    <a:tint val="53725"/>
                    <a:invGamma/>
                  </a:srgbClr>
                </a:gs>
                <a:gs pos="100000">
                  <a:srgbClr val="990099"/>
                </a:gs>
              </a:gsLst>
              <a:path path="shape">
                <a:fillToRect l="50000" t="50000" r="50000" b="50000"/>
              </a:path>
            </a:gradFill>
            <a:ln w="9525">
              <a:noFill/>
              <a:miter lim="800000"/>
            </a:ln>
            <a:effectLst/>
          </p:spPr>
          <p:txBody>
            <a:bodyPr wrap="none" lIns="82550" tIns="41275" rIns="82550" bIns="41275">
              <a:spAutoFit/>
            </a:bodyPr>
            <a:lstStyle/>
            <a:p>
              <a:pPr marL="0" marR="0" lvl="0" indent="0" algn="ctr" defTabSz="7397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Transition</a:t>
              </a:r>
              <a:endPar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7397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Iteration</a:t>
              </a:r>
              <a:endPar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69679" name="Rectangle 15"/>
            <p:cNvSpPr>
              <a:spLocks noChangeArrowheads="1"/>
            </p:cNvSpPr>
            <p:nvPr/>
          </p:nvSpPr>
          <p:spPr bwMode="auto">
            <a:xfrm>
              <a:off x="4849" y="2579"/>
              <a:ext cx="500" cy="282"/>
            </a:xfrm>
            <a:prstGeom prst="rect">
              <a:avLst/>
            </a:prstGeom>
            <a:gradFill rotWithShape="0">
              <a:gsLst>
                <a:gs pos="0">
                  <a:srgbClr val="990099">
                    <a:gamma/>
                    <a:tint val="53725"/>
                    <a:invGamma/>
                  </a:srgbClr>
                </a:gs>
                <a:gs pos="100000">
                  <a:srgbClr val="990099"/>
                </a:gs>
              </a:gsLst>
              <a:path path="shape">
                <a:fillToRect l="50000" t="50000" r="50000" b="50000"/>
              </a:path>
            </a:gradFill>
            <a:ln w="9525">
              <a:noFill/>
              <a:miter lim="800000"/>
            </a:ln>
            <a:effectLst/>
          </p:spPr>
          <p:txBody>
            <a:bodyPr wrap="none" lIns="82550" tIns="41275" rIns="82550" bIns="41275">
              <a:spAutoFit/>
            </a:bodyPr>
            <a:lstStyle/>
            <a:p>
              <a:pPr marL="0" marR="0" lvl="0" indent="0" algn="ctr" defTabSz="7397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Transition</a:t>
              </a:r>
              <a:endPar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0" marR="0" lvl="0" indent="0" algn="ctr" defTabSz="73977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Iteration</a:t>
              </a:r>
              <a:endParaRPr kumimoji="0" lang="en-US" altLang="zh-CN" sz="1200" b="0" i="0" u="none" strike="noStrike" kern="1200" cap="none" spc="0" normalizeH="0" baseline="0" noProof="0">
                <a:ln>
                  <a:noFill/>
                </a:ln>
                <a:solidFill>
                  <a:srgbClr val="F8CB7A"/>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369680" name="Line 16"/>
            <p:cNvSpPr>
              <a:spLocks noChangeShapeType="1"/>
            </p:cNvSpPr>
            <p:nvPr/>
          </p:nvSpPr>
          <p:spPr bwMode="auto">
            <a:xfrm flipV="1">
              <a:off x="1347" y="2331"/>
              <a:ext cx="0" cy="573"/>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681" name="Line 17"/>
            <p:cNvSpPr>
              <a:spLocks noChangeShapeType="1"/>
            </p:cNvSpPr>
            <p:nvPr/>
          </p:nvSpPr>
          <p:spPr bwMode="auto">
            <a:xfrm flipV="1">
              <a:off x="1933" y="2331"/>
              <a:ext cx="0" cy="573"/>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682" name="Line 18"/>
            <p:cNvSpPr>
              <a:spLocks noChangeShapeType="1"/>
            </p:cNvSpPr>
            <p:nvPr/>
          </p:nvSpPr>
          <p:spPr bwMode="auto">
            <a:xfrm flipV="1">
              <a:off x="2500" y="2331"/>
              <a:ext cx="0" cy="573"/>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683" name="Line 19"/>
            <p:cNvSpPr>
              <a:spLocks noChangeShapeType="1"/>
            </p:cNvSpPr>
            <p:nvPr/>
          </p:nvSpPr>
          <p:spPr bwMode="auto">
            <a:xfrm flipV="1">
              <a:off x="3075" y="2331"/>
              <a:ext cx="0" cy="573"/>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684" name="Line 20"/>
            <p:cNvSpPr>
              <a:spLocks noChangeShapeType="1"/>
            </p:cNvSpPr>
            <p:nvPr/>
          </p:nvSpPr>
          <p:spPr bwMode="auto">
            <a:xfrm flipV="1">
              <a:off x="3648" y="2331"/>
              <a:ext cx="0" cy="573"/>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685" name="Line 21"/>
            <p:cNvSpPr>
              <a:spLocks noChangeShapeType="1"/>
            </p:cNvSpPr>
            <p:nvPr/>
          </p:nvSpPr>
          <p:spPr bwMode="auto">
            <a:xfrm flipV="1">
              <a:off x="4221" y="2331"/>
              <a:ext cx="0" cy="573"/>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686" name="Line 22"/>
            <p:cNvSpPr>
              <a:spLocks noChangeShapeType="1"/>
            </p:cNvSpPr>
            <p:nvPr/>
          </p:nvSpPr>
          <p:spPr bwMode="auto">
            <a:xfrm flipV="1">
              <a:off x="4789" y="2331"/>
              <a:ext cx="0" cy="573"/>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687" name="Line 23"/>
            <p:cNvSpPr>
              <a:spLocks noChangeShapeType="1"/>
            </p:cNvSpPr>
            <p:nvPr/>
          </p:nvSpPr>
          <p:spPr bwMode="auto">
            <a:xfrm flipV="1">
              <a:off x="5363" y="2331"/>
              <a:ext cx="0" cy="573"/>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688" name="Line 24"/>
            <p:cNvSpPr>
              <a:spLocks noChangeShapeType="1"/>
            </p:cNvSpPr>
            <p:nvPr/>
          </p:nvSpPr>
          <p:spPr bwMode="auto">
            <a:xfrm>
              <a:off x="660" y="2902"/>
              <a:ext cx="4716" cy="6"/>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689" name="Line 25"/>
            <p:cNvSpPr>
              <a:spLocks noChangeShapeType="1"/>
            </p:cNvSpPr>
            <p:nvPr/>
          </p:nvSpPr>
          <p:spPr bwMode="auto">
            <a:xfrm flipH="1">
              <a:off x="660" y="2552"/>
              <a:ext cx="4690"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690" name="Line 26"/>
            <p:cNvSpPr>
              <a:spLocks noChangeShapeType="1"/>
            </p:cNvSpPr>
            <p:nvPr/>
          </p:nvSpPr>
          <p:spPr bwMode="auto">
            <a:xfrm>
              <a:off x="660" y="2554"/>
              <a:ext cx="0" cy="35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691" name="Line 27"/>
            <p:cNvSpPr>
              <a:spLocks noChangeShapeType="1"/>
            </p:cNvSpPr>
            <p:nvPr/>
          </p:nvSpPr>
          <p:spPr bwMode="auto">
            <a:xfrm>
              <a:off x="674" y="2322"/>
              <a:ext cx="4689" cy="0"/>
            </a:xfrm>
            <a:prstGeom prst="line">
              <a:avLst/>
            </a:prstGeom>
            <a:noFill/>
            <a:ln w="254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143388" name="Group 28"/>
            <p:cNvGrpSpPr/>
            <p:nvPr/>
          </p:nvGrpSpPr>
          <p:grpSpPr>
            <a:xfrm>
              <a:off x="623" y="1978"/>
              <a:ext cx="4744" cy="358"/>
              <a:chOff x="323" y="1997"/>
              <a:chExt cx="4647" cy="358"/>
            </a:xfrm>
          </p:grpSpPr>
          <p:sp>
            <p:nvSpPr>
              <p:cNvPr id="369693" name="Rectangle 29"/>
              <p:cNvSpPr>
                <a:spLocks noChangeArrowheads="1"/>
              </p:cNvSpPr>
              <p:nvPr/>
            </p:nvSpPr>
            <p:spPr bwMode="auto">
              <a:xfrm>
                <a:off x="360" y="1997"/>
                <a:ext cx="4608" cy="358"/>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694" name="Line 30"/>
              <p:cNvSpPr>
                <a:spLocks noChangeShapeType="1"/>
              </p:cNvSpPr>
              <p:nvPr/>
            </p:nvSpPr>
            <p:spPr bwMode="auto">
              <a:xfrm flipV="1">
                <a:off x="1038" y="2116"/>
                <a:ext cx="0" cy="225"/>
              </a:xfrm>
              <a:prstGeom prst="line">
                <a:avLst/>
              </a:prstGeom>
              <a:noFill/>
              <a:ln w="254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695" name="Line 31"/>
              <p:cNvSpPr>
                <a:spLocks noChangeShapeType="1"/>
              </p:cNvSpPr>
              <p:nvPr/>
            </p:nvSpPr>
            <p:spPr bwMode="auto">
              <a:xfrm flipV="1">
                <a:off x="2169" y="2116"/>
                <a:ext cx="0" cy="225"/>
              </a:xfrm>
              <a:prstGeom prst="line">
                <a:avLst/>
              </a:prstGeom>
              <a:noFill/>
              <a:ln w="254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696" name="Line 32"/>
              <p:cNvSpPr>
                <a:spLocks noChangeShapeType="1"/>
              </p:cNvSpPr>
              <p:nvPr/>
            </p:nvSpPr>
            <p:spPr bwMode="auto">
              <a:xfrm flipV="1">
                <a:off x="3847" y="2104"/>
                <a:ext cx="0" cy="237"/>
              </a:xfrm>
              <a:prstGeom prst="line">
                <a:avLst/>
              </a:prstGeom>
              <a:noFill/>
              <a:ln w="254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697" name="Line 33"/>
              <p:cNvSpPr>
                <a:spLocks noChangeShapeType="1"/>
              </p:cNvSpPr>
              <p:nvPr/>
            </p:nvSpPr>
            <p:spPr bwMode="auto">
              <a:xfrm flipV="1">
                <a:off x="4970" y="2116"/>
                <a:ext cx="0" cy="225"/>
              </a:xfrm>
              <a:prstGeom prst="line">
                <a:avLst/>
              </a:prstGeom>
              <a:noFill/>
              <a:ln w="254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43403" name="Rectangle 34"/>
              <p:cNvSpPr/>
              <p:nvPr/>
            </p:nvSpPr>
            <p:spPr>
              <a:xfrm>
                <a:off x="323" y="2108"/>
                <a:ext cx="528" cy="192"/>
              </a:xfrm>
              <a:prstGeom prst="rect">
                <a:avLst/>
              </a:prstGeom>
              <a:noFill/>
              <a:ln w="9525">
                <a:noFill/>
              </a:ln>
            </p:spPr>
            <p:txBody>
              <a:bodyPr wrap="none" lIns="92075" tIns="46038" rIns="92075" bIns="46038">
                <a:spAutoFit/>
              </a:bodyPr>
              <a:p>
                <a:pPr eaLnBrk="0" hangingPunct="0"/>
                <a:r>
                  <a:rPr lang="en-US" altLang="zh-CN" sz="1400" b="0" dirty="0">
                    <a:latin typeface="Times New Roman" panose="02020603050405020304" pitchFamily="18" charset="0"/>
                  </a:rPr>
                  <a:t>Inception</a:t>
                </a:r>
                <a:endParaRPr lang="en-US" altLang="zh-CN" sz="1400" b="0" dirty="0">
                  <a:latin typeface="Times New Roman" panose="02020603050405020304" pitchFamily="18" charset="0"/>
                </a:endParaRPr>
              </a:p>
            </p:txBody>
          </p:sp>
          <p:sp>
            <p:nvSpPr>
              <p:cNvPr id="143404" name="Rectangle 35"/>
              <p:cNvSpPr/>
              <p:nvPr/>
            </p:nvSpPr>
            <p:spPr>
              <a:xfrm>
                <a:off x="1226" y="2108"/>
                <a:ext cx="625" cy="192"/>
              </a:xfrm>
              <a:prstGeom prst="rect">
                <a:avLst/>
              </a:prstGeom>
              <a:noFill/>
              <a:ln w="9525">
                <a:noFill/>
              </a:ln>
            </p:spPr>
            <p:txBody>
              <a:bodyPr wrap="none" lIns="92075" tIns="46038" rIns="92075" bIns="46038">
                <a:spAutoFit/>
              </a:bodyPr>
              <a:p>
                <a:pPr eaLnBrk="0" hangingPunct="0"/>
                <a:r>
                  <a:rPr lang="en-US" altLang="zh-CN" sz="1400" b="0" dirty="0">
                    <a:latin typeface="Times New Roman" panose="02020603050405020304" pitchFamily="18" charset="0"/>
                  </a:rPr>
                  <a:t>Elaboration</a:t>
                </a:r>
                <a:endParaRPr lang="en-US" altLang="zh-CN" sz="1400" b="0" dirty="0">
                  <a:latin typeface="Times New Roman" panose="02020603050405020304" pitchFamily="18" charset="0"/>
                </a:endParaRPr>
              </a:p>
            </p:txBody>
          </p:sp>
          <p:sp>
            <p:nvSpPr>
              <p:cNvPr id="143405" name="Rectangle 36"/>
              <p:cNvSpPr/>
              <p:nvPr/>
            </p:nvSpPr>
            <p:spPr>
              <a:xfrm>
                <a:off x="2585" y="2108"/>
                <a:ext cx="681" cy="192"/>
              </a:xfrm>
              <a:prstGeom prst="rect">
                <a:avLst/>
              </a:prstGeom>
              <a:noFill/>
              <a:ln w="9525">
                <a:noFill/>
              </a:ln>
            </p:spPr>
            <p:txBody>
              <a:bodyPr wrap="none" lIns="92075" tIns="46038" rIns="92075" bIns="46038">
                <a:spAutoFit/>
              </a:bodyPr>
              <a:p>
                <a:pPr eaLnBrk="0" hangingPunct="0"/>
                <a:r>
                  <a:rPr lang="en-US" altLang="zh-CN" sz="1400" b="0" dirty="0">
                    <a:latin typeface="Times New Roman" panose="02020603050405020304" pitchFamily="18" charset="0"/>
                  </a:rPr>
                  <a:t>Construction</a:t>
                </a:r>
                <a:endParaRPr lang="en-US" altLang="zh-CN" sz="1400" b="0" dirty="0">
                  <a:latin typeface="Times New Roman" panose="02020603050405020304" pitchFamily="18" charset="0"/>
                </a:endParaRPr>
              </a:p>
            </p:txBody>
          </p:sp>
          <p:sp>
            <p:nvSpPr>
              <p:cNvPr id="143406" name="Rectangle 37"/>
              <p:cNvSpPr/>
              <p:nvPr/>
            </p:nvSpPr>
            <p:spPr>
              <a:xfrm>
                <a:off x="4107" y="2108"/>
                <a:ext cx="564" cy="192"/>
              </a:xfrm>
              <a:prstGeom prst="rect">
                <a:avLst/>
              </a:prstGeom>
              <a:noFill/>
              <a:ln w="9525">
                <a:noFill/>
              </a:ln>
            </p:spPr>
            <p:txBody>
              <a:bodyPr wrap="none" lIns="92075" tIns="46038" rIns="92075" bIns="46038">
                <a:spAutoFit/>
              </a:bodyPr>
              <a:p>
                <a:pPr eaLnBrk="0" hangingPunct="0"/>
                <a:r>
                  <a:rPr lang="en-US" altLang="zh-CN" sz="1400" b="0" dirty="0">
                    <a:latin typeface="Times New Roman" panose="02020603050405020304" pitchFamily="18" charset="0"/>
                  </a:rPr>
                  <a:t>Transition</a:t>
                </a:r>
                <a:endParaRPr lang="en-US" altLang="zh-CN" sz="1400" b="0" dirty="0">
                  <a:latin typeface="Times New Roman" panose="02020603050405020304" pitchFamily="18" charset="0"/>
                </a:endParaRPr>
              </a:p>
            </p:txBody>
          </p:sp>
          <p:sp>
            <p:nvSpPr>
              <p:cNvPr id="369702" name="Line 38"/>
              <p:cNvSpPr>
                <a:spLocks noChangeShapeType="1"/>
              </p:cNvSpPr>
              <p:nvPr/>
            </p:nvSpPr>
            <p:spPr bwMode="auto">
              <a:xfrm flipV="1">
                <a:off x="366" y="2116"/>
                <a:ext cx="0" cy="225"/>
              </a:xfrm>
              <a:prstGeom prst="line">
                <a:avLst/>
              </a:prstGeom>
              <a:noFill/>
              <a:ln w="25400">
                <a:solidFill>
                  <a:schemeClr val="tx1"/>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143389" name="Text Box 39"/>
            <p:cNvSpPr txBox="1"/>
            <p:nvPr/>
          </p:nvSpPr>
          <p:spPr>
            <a:xfrm>
              <a:off x="453" y="768"/>
              <a:ext cx="1371" cy="442"/>
            </a:xfrm>
            <a:prstGeom prst="rect">
              <a:avLst/>
            </a:prstGeom>
            <a:noFill/>
            <a:ln w="12700">
              <a:noFill/>
            </a:ln>
          </p:spPr>
          <p:txBody>
            <a:bodyPr wrap="none">
              <a:spAutoFit/>
            </a:bodyPr>
            <a:p>
              <a:pPr eaLnBrk="0" hangingPunct="0"/>
              <a:r>
                <a:rPr lang="en-US" altLang="zh-CN" sz="2000" dirty="0">
                  <a:latin typeface="Times New Roman" panose="02020603050405020304" pitchFamily="18" charset="0"/>
                </a:rPr>
                <a:t>Minor Milestones:</a:t>
              </a:r>
              <a:endParaRPr lang="en-US" altLang="zh-CN" sz="2000" dirty="0">
                <a:latin typeface="Times New Roman" panose="02020603050405020304" pitchFamily="18" charset="0"/>
              </a:endParaRPr>
            </a:p>
            <a:p>
              <a:pPr eaLnBrk="0" hangingPunct="0"/>
              <a:r>
                <a:rPr lang="en-US" altLang="zh-CN" sz="2000" dirty="0">
                  <a:latin typeface="Times New Roman" panose="02020603050405020304" pitchFamily="18" charset="0"/>
                </a:rPr>
                <a:t>Releases</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sp>
          <p:nvSpPr>
            <p:cNvPr id="369704" name="Arc 40"/>
            <p:cNvSpPr/>
            <p:nvPr/>
          </p:nvSpPr>
          <p:spPr bwMode="auto">
            <a:xfrm>
              <a:off x="1247" y="1355"/>
              <a:ext cx="96" cy="1178"/>
            </a:xfrm>
            <a:custGeom>
              <a:avLst/>
              <a:gdLst>
                <a:gd name="G0" fmla="+- 0 0 0"/>
                <a:gd name="G1" fmla="+- 21600 0 0"/>
                <a:gd name="G2" fmla="+- 21600 0 0"/>
                <a:gd name="T0" fmla="*/ 0 w 21600"/>
                <a:gd name="T1" fmla="*/ 0 h 22000"/>
                <a:gd name="T2" fmla="*/ 21596 w 21600"/>
                <a:gd name="T3" fmla="*/ 22000 h 22000"/>
                <a:gd name="T4" fmla="*/ 0 w 21600"/>
                <a:gd name="T5" fmla="*/ 21600 h 22000"/>
              </a:gdLst>
              <a:ahLst/>
              <a:cxnLst>
                <a:cxn ang="0">
                  <a:pos x="T0" y="T1"/>
                </a:cxn>
                <a:cxn ang="0">
                  <a:pos x="T2" y="T3"/>
                </a:cxn>
                <a:cxn ang="0">
                  <a:pos x="T4" y="T5"/>
                </a:cxn>
              </a:cxnLst>
              <a:rect l="0" t="0" r="r" b="b"/>
              <a:pathLst>
                <a:path w="21600" h="22000" fill="none" extrusionOk="0">
                  <a:moveTo>
                    <a:pt x="-1" y="0"/>
                  </a:moveTo>
                  <a:cubicBezTo>
                    <a:pt x="11929" y="0"/>
                    <a:pt x="21600" y="9670"/>
                    <a:pt x="21600" y="21600"/>
                  </a:cubicBezTo>
                  <a:cubicBezTo>
                    <a:pt x="21600" y="21733"/>
                    <a:pt x="21598" y="21866"/>
                    <a:pt x="21596" y="22000"/>
                  </a:cubicBezTo>
                </a:path>
                <a:path w="21600" h="22000" stroke="0" extrusionOk="0">
                  <a:moveTo>
                    <a:pt x="-1" y="0"/>
                  </a:moveTo>
                  <a:cubicBezTo>
                    <a:pt x="11929" y="0"/>
                    <a:pt x="21600" y="9670"/>
                    <a:pt x="21600" y="21600"/>
                  </a:cubicBezTo>
                  <a:cubicBezTo>
                    <a:pt x="21600" y="21733"/>
                    <a:pt x="21598" y="21866"/>
                    <a:pt x="21596" y="22000"/>
                  </a:cubicBezTo>
                  <a:lnTo>
                    <a:pt x="0" y="21600"/>
                  </a:lnTo>
                  <a:close/>
                </a:path>
              </a:pathLst>
            </a:custGeom>
            <a:noFill/>
            <a:ln w="12700">
              <a:solidFill>
                <a:schemeClr val="accent2"/>
              </a:solidFill>
              <a:round/>
              <a:tailEnd type="triangl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705" name="Arc 41"/>
            <p:cNvSpPr/>
            <p:nvPr/>
          </p:nvSpPr>
          <p:spPr bwMode="auto">
            <a:xfrm>
              <a:off x="1247" y="1307"/>
              <a:ext cx="672" cy="1247"/>
            </a:xfrm>
            <a:custGeom>
              <a:avLst/>
              <a:gdLst>
                <a:gd name="G0" fmla="+- 0 0 0"/>
                <a:gd name="G1" fmla="+- 21600 0 0"/>
                <a:gd name="G2" fmla="+- 21600 0 0"/>
                <a:gd name="T0" fmla="*/ 0 w 21600"/>
                <a:gd name="T1" fmla="*/ 0 h 21600"/>
                <a:gd name="T2" fmla="*/ 21600 w 21600"/>
                <a:gd name="T3" fmla="*/ 21544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07" y="0"/>
                    <a:pt x="21569" y="9636"/>
                    <a:pt x="21599" y="21544"/>
                  </a:cubicBezTo>
                </a:path>
                <a:path w="21600" h="21600" stroke="0" extrusionOk="0">
                  <a:moveTo>
                    <a:pt x="-1" y="0"/>
                  </a:moveTo>
                  <a:cubicBezTo>
                    <a:pt x="11907" y="0"/>
                    <a:pt x="21569" y="9636"/>
                    <a:pt x="21599" y="21544"/>
                  </a:cubicBezTo>
                  <a:lnTo>
                    <a:pt x="0" y="21600"/>
                  </a:lnTo>
                  <a:close/>
                </a:path>
              </a:pathLst>
            </a:custGeom>
            <a:noFill/>
            <a:ln w="12700">
              <a:solidFill>
                <a:schemeClr val="accent2"/>
              </a:solidFill>
              <a:round/>
              <a:tailEnd type="triangl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706" name="Arc 42"/>
            <p:cNvSpPr/>
            <p:nvPr/>
          </p:nvSpPr>
          <p:spPr bwMode="auto">
            <a:xfrm>
              <a:off x="1247" y="1210"/>
              <a:ext cx="1824" cy="13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accent2"/>
              </a:solidFill>
              <a:round/>
              <a:tailEnd type="triangl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707" name="Arc 43"/>
            <p:cNvSpPr/>
            <p:nvPr/>
          </p:nvSpPr>
          <p:spPr bwMode="auto">
            <a:xfrm>
              <a:off x="1247" y="1259"/>
              <a:ext cx="1248" cy="1291"/>
            </a:xfrm>
            <a:custGeom>
              <a:avLst/>
              <a:gdLst>
                <a:gd name="G0" fmla="+- 0 0 0"/>
                <a:gd name="G1" fmla="+- 21600 0 0"/>
                <a:gd name="G2" fmla="+- 21600 0 0"/>
                <a:gd name="T0" fmla="*/ 0 w 21600"/>
                <a:gd name="T1" fmla="*/ 0 h 21769"/>
                <a:gd name="T2" fmla="*/ 21599 w 21600"/>
                <a:gd name="T3" fmla="*/ 21769 h 21769"/>
                <a:gd name="T4" fmla="*/ 0 w 21600"/>
                <a:gd name="T5" fmla="*/ 21600 h 21769"/>
              </a:gdLst>
              <a:ahLst/>
              <a:cxnLst>
                <a:cxn ang="0">
                  <a:pos x="T0" y="T1"/>
                </a:cxn>
                <a:cxn ang="0">
                  <a:pos x="T2" y="T3"/>
                </a:cxn>
                <a:cxn ang="0">
                  <a:pos x="T4" y="T5"/>
                </a:cxn>
              </a:cxnLst>
              <a:rect l="0" t="0" r="r" b="b"/>
              <a:pathLst>
                <a:path w="21600" h="21769" fill="none" extrusionOk="0">
                  <a:moveTo>
                    <a:pt x="-1" y="0"/>
                  </a:moveTo>
                  <a:cubicBezTo>
                    <a:pt x="11929" y="0"/>
                    <a:pt x="21600" y="9670"/>
                    <a:pt x="21600" y="21600"/>
                  </a:cubicBezTo>
                  <a:cubicBezTo>
                    <a:pt x="21600" y="21656"/>
                    <a:pt x="21599" y="21712"/>
                    <a:pt x="21599" y="21769"/>
                  </a:cubicBezTo>
                </a:path>
                <a:path w="21600" h="21769" stroke="0" extrusionOk="0">
                  <a:moveTo>
                    <a:pt x="-1" y="0"/>
                  </a:moveTo>
                  <a:cubicBezTo>
                    <a:pt x="11929" y="0"/>
                    <a:pt x="21600" y="9670"/>
                    <a:pt x="21600" y="21600"/>
                  </a:cubicBezTo>
                  <a:cubicBezTo>
                    <a:pt x="21600" y="21656"/>
                    <a:pt x="21599" y="21712"/>
                    <a:pt x="21599" y="21769"/>
                  </a:cubicBezTo>
                  <a:lnTo>
                    <a:pt x="0" y="21600"/>
                  </a:lnTo>
                  <a:close/>
                </a:path>
              </a:pathLst>
            </a:custGeom>
            <a:noFill/>
            <a:ln w="12700">
              <a:solidFill>
                <a:schemeClr val="accent2"/>
              </a:solidFill>
              <a:round/>
              <a:tailEnd type="triangl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708" name="Arc 44"/>
            <p:cNvSpPr/>
            <p:nvPr/>
          </p:nvSpPr>
          <p:spPr bwMode="auto">
            <a:xfrm>
              <a:off x="1247" y="1162"/>
              <a:ext cx="2976" cy="141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accent2"/>
              </a:solidFill>
              <a:round/>
              <a:tailEnd type="triangl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709" name="Arc 45"/>
            <p:cNvSpPr/>
            <p:nvPr/>
          </p:nvSpPr>
          <p:spPr bwMode="auto">
            <a:xfrm>
              <a:off x="1247" y="1162"/>
              <a:ext cx="2400" cy="140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accent2"/>
              </a:solidFill>
              <a:round/>
              <a:tailEnd type="triangl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710" name="Arc 46"/>
            <p:cNvSpPr/>
            <p:nvPr/>
          </p:nvSpPr>
          <p:spPr bwMode="auto">
            <a:xfrm>
              <a:off x="1247" y="1067"/>
              <a:ext cx="3552" cy="1523"/>
            </a:xfrm>
            <a:custGeom>
              <a:avLst/>
              <a:gdLst>
                <a:gd name="G0" fmla="+- 0 0 0"/>
                <a:gd name="G1" fmla="+- 21600 0 0"/>
                <a:gd name="G2" fmla="+- 21600 0 0"/>
                <a:gd name="T0" fmla="*/ 0 w 21599"/>
                <a:gd name="T1" fmla="*/ 0 h 21600"/>
                <a:gd name="T2" fmla="*/ 21599 w 21599"/>
                <a:gd name="T3" fmla="*/ 21373 h 21600"/>
                <a:gd name="T4" fmla="*/ 0 w 21599"/>
                <a:gd name="T5" fmla="*/ 21600 h 21600"/>
              </a:gdLst>
              <a:ahLst/>
              <a:cxnLst>
                <a:cxn ang="0">
                  <a:pos x="T0" y="T1"/>
                </a:cxn>
                <a:cxn ang="0">
                  <a:pos x="T2" y="T3"/>
                </a:cxn>
                <a:cxn ang="0">
                  <a:pos x="T4" y="T5"/>
                </a:cxn>
              </a:cxnLst>
              <a:rect l="0" t="0" r="r" b="b"/>
              <a:pathLst>
                <a:path w="21599" h="21600" fill="none" extrusionOk="0">
                  <a:moveTo>
                    <a:pt x="-1" y="0"/>
                  </a:moveTo>
                  <a:cubicBezTo>
                    <a:pt x="11840" y="0"/>
                    <a:pt x="21474" y="9532"/>
                    <a:pt x="21598" y="21373"/>
                  </a:cubicBezTo>
                </a:path>
                <a:path w="21599" h="21600" stroke="0" extrusionOk="0">
                  <a:moveTo>
                    <a:pt x="-1" y="0"/>
                  </a:moveTo>
                  <a:cubicBezTo>
                    <a:pt x="11840" y="0"/>
                    <a:pt x="21474" y="9532"/>
                    <a:pt x="21598" y="21373"/>
                  </a:cubicBezTo>
                  <a:lnTo>
                    <a:pt x="0" y="21600"/>
                  </a:lnTo>
                  <a:close/>
                </a:path>
              </a:pathLst>
            </a:custGeom>
            <a:noFill/>
            <a:ln w="12700">
              <a:solidFill>
                <a:schemeClr val="accent2"/>
              </a:solidFill>
              <a:round/>
              <a:tailEnd type="triangl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69711" name="Arc 47"/>
            <p:cNvSpPr/>
            <p:nvPr/>
          </p:nvSpPr>
          <p:spPr bwMode="auto">
            <a:xfrm>
              <a:off x="1247" y="1021"/>
              <a:ext cx="4126" cy="1584"/>
            </a:xfrm>
            <a:custGeom>
              <a:avLst/>
              <a:gdLst>
                <a:gd name="G0" fmla="+- 0 0 0"/>
                <a:gd name="G1" fmla="+- 21600 0 0"/>
                <a:gd name="G2" fmla="+- 21600 0 0"/>
                <a:gd name="T0" fmla="*/ 0 w 21591"/>
                <a:gd name="T1" fmla="*/ 0 h 21600"/>
                <a:gd name="T2" fmla="*/ 21591 w 21591"/>
                <a:gd name="T3" fmla="*/ 20973 h 21600"/>
                <a:gd name="T4" fmla="*/ 0 w 21591"/>
                <a:gd name="T5" fmla="*/ 21600 h 21600"/>
              </a:gdLst>
              <a:ahLst/>
              <a:cxnLst>
                <a:cxn ang="0">
                  <a:pos x="T0" y="T1"/>
                </a:cxn>
                <a:cxn ang="0">
                  <a:pos x="T2" y="T3"/>
                </a:cxn>
                <a:cxn ang="0">
                  <a:pos x="T4" y="T5"/>
                </a:cxn>
              </a:cxnLst>
              <a:rect l="0" t="0" r="r" b="b"/>
              <a:pathLst>
                <a:path w="21591" h="21600" fill="none" extrusionOk="0">
                  <a:moveTo>
                    <a:pt x="-1" y="0"/>
                  </a:moveTo>
                  <a:cubicBezTo>
                    <a:pt x="11685" y="0"/>
                    <a:pt x="21251" y="9292"/>
                    <a:pt x="21590" y="20973"/>
                  </a:cubicBezTo>
                </a:path>
                <a:path w="21591" h="21600" stroke="0" extrusionOk="0">
                  <a:moveTo>
                    <a:pt x="-1" y="0"/>
                  </a:moveTo>
                  <a:cubicBezTo>
                    <a:pt x="11685" y="0"/>
                    <a:pt x="21251" y="9292"/>
                    <a:pt x="21590" y="20973"/>
                  </a:cubicBezTo>
                  <a:lnTo>
                    <a:pt x="0" y="21600"/>
                  </a:lnTo>
                  <a:close/>
                </a:path>
              </a:pathLst>
            </a:custGeom>
            <a:noFill/>
            <a:ln w="12700">
              <a:solidFill>
                <a:schemeClr val="accent2"/>
              </a:solidFill>
              <a:round/>
              <a:tailEnd type="triangl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4438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70692" name="Rectangle 4"/>
          <p:cNvSpPr>
            <a:spLocks noGrp="1" noChangeArrowheads="1"/>
          </p:cNvSpPr>
          <p:nvPr>
            <p:ph type="title"/>
          </p:nvPr>
        </p:nvSpPr>
        <p:spPr>
          <a:xfrm>
            <a:off x="539750" y="188913"/>
            <a:ext cx="7772400" cy="6096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RUP</a:t>
            </a:r>
            <a:r>
              <a:rPr kumimoji="0" lang="zh-CN" altLang="en-GB"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术语</a:t>
            </a:r>
            <a:r>
              <a:rPr kumimoji="0" lang="en-GB"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(RUP Terminology)</a:t>
            </a:r>
            <a:endParaRPr kumimoji="0" lang="en-GB"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70693" name="Rectangle 5" descr="Rectangle: Click to edit Master text styles&#10;Second level&#10;Third level&#10;Fourth level&#10;Fifth level"/>
          <p:cNvSpPr>
            <a:spLocks noGrp="1" noChangeArrowheads="1"/>
          </p:cNvSpPr>
          <p:nvPr>
            <p:ph idx="1"/>
          </p:nvPr>
        </p:nvSpPr>
        <p:spPr>
          <a:xfrm>
            <a:off x="395288" y="765175"/>
            <a:ext cx="8439150" cy="60928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GB"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Worker</a:t>
            </a:r>
            <a:endParaRPr kumimoji="0" lang="en-GB"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GB"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a Role played by individuals on a project</a:t>
            </a:r>
            <a:endParaRPr kumimoji="0" lang="en-GB"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GB"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some people have many roles</a:t>
            </a:r>
            <a:endParaRPr kumimoji="0" lang="en-GB"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GB"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Activity</a:t>
            </a:r>
            <a:endParaRPr kumimoji="0" lang="en-GB"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GB"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a unit of work with a clear purpose, broken down into steps</a:t>
            </a:r>
            <a:endParaRPr kumimoji="0" lang="en-GB"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GB"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small, definable, reusable</a:t>
            </a:r>
            <a:r>
              <a:rPr kumimoji="0" lang="en-GB"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 </a:t>
            </a:r>
            <a:r>
              <a:rPr kumimoji="0" lang="en-GB"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tasks that can be allocated to a single worker</a:t>
            </a:r>
            <a:endParaRPr kumimoji="0" lang="en-GB"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GB"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Artifact</a:t>
            </a:r>
            <a:endParaRPr kumimoji="0" lang="en-GB"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GB"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a work product produced as a result of an activity</a:t>
            </a:r>
            <a:endParaRPr kumimoji="0" lang="en-GB"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GB"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usually process deliverables, like: use cases, code, plans, test cases, test results</a:t>
            </a:r>
            <a:endParaRPr kumimoji="0" lang="en-GB"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GB"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Workflow</a:t>
            </a:r>
            <a:endParaRPr kumimoji="0" lang="en-GB"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GB"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rPr>
              <a:t>‘</a:t>
            </a:r>
            <a:r>
              <a:rPr kumimoji="0" lang="en-GB"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The sequence of activities performed in a business that produces a result of observable value to an individual actor of the business. </a:t>
            </a:r>
            <a:r>
              <a:rPr kumimoji="0" lang="en-GB"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rPr>
              <a:t>‘</a:t>
            </a:r>
            <a:endParaRPr kumimoji="0" lang="en-GB"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GB"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coordinated sequences of activities</a:t>
            </a:r>
            <a:endParaRPr kumimoji="0" lang="en-GB"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4541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grpSp>
        <p:nvGrpSpPr>
          <p:cNvPr id="2" name="Group 70"/>
          <p:cNvGrpSpPr/>
          <p:nvPr/>
        </p:nvGrpSpPr>
        <p:grpSpPr>
          <a:xfrm>
            <a:off x="295275" y="2173288"/>
            <a:ext cx="3303588" cy="2936875"/>
            <a:chOff x="186" y="1369"/>
            <a:chExt cx="2081" cy="1850"/>
          </a:xfrm>
        </p:grpSpPr>
        <p:sp>
          <p:nvSpPr>
            <p:cNvPr id="145455" name="Text Box 71"/>
            <p:cNvSpPr txBox="1"/>
            <p:nvPr/>
          </p:nvSpPr>
          <p:spPr>
            <a:xfrm>
              <a:off x="186" y="1705"/>
              <a:ext cx="1056" cy="1514"/>
            </a:xfrm>
            <a:prstGeom prst="rect">
              <a:avLst/>
            </a:prstGeom>
            <a:solidFill>
              <a:srgbClr val="EF9100"/>
            </a:solidFill>
            <a:ln w="25400" cap="flat" cmpd="sng">
              <a:solidFill>
                <a:schemeClr val="tx1"/>
              </a:solidFill>
              <a:prstDash val="solid"/>
              <a:miter/>
              <a:headEnd type="none" w="sm" len="sm"/>
              <a:tailEnd type="none" w="lg" len="med"/>
            </a:ln>
          </p:spPr>
          <p:txBody>
            <a:bodyPr anchor="ctr" anchorCtr="0">
              <a:spAutoFit/>
            </a:bodyPr>
            <a:p>
              <a:pPr algn="ctr" defTabSz="914400" eaLnBrk="0" hangingPunct="0">
                <a:lnSpc>
                  <a:spcPts val="2000"/>
                </a:lnSpc>
                <a:spcBef>
                  <a:spcPts val="900"/>
                </a:spcBef>
                <a:buClr>
                  <a:schemeClr val="bg2"/>
                </a:buClr>
                <a:buSzPct val="75000"/>
                <a:buFont typeface="Wingdings" panose="05000000000000000000" pitchFamily="2" charset="2"/>
                <a:tabLst>
                  <a:tab pos="285750" algn="l"/>
                  <a:tab pos="571500" algn="l"/>
                  <a:tab pos="857250" algn="l"/>
                  <a:tab pos="1143000" algn="l"/>
                  <a:tab pos="1428750" algn="l"/>
                  <a:tab pos="1714500" algn="l"/>
                  <a:tab pos="2000250" algn="l"/>
                  <a:tab pos="2286000" algn="l"/>
                </a:tabLst>
              </a:pPr>
              <a:r>
                <a:rPr lang="en-US" altLang="zh-CN" dirty="0">
                  <a:solidFill>
                    <a:schemeClr val="tx1"/>
                  </a:solidFill>
                  <a:latin typeface="Times New Roman" panose="02020603050405020304" pitchFamily="18" charset="0"/>
                </a:rPr>
                <a:t>Signifies a </a:t>
              </a:r>
              <a:r>
                <a:rPr lang="en-US" altLang="zh-CN" i="1" dirty="0">
                  <a:solidFill>
                    <a:schemeClr val="tx1"/>
                  </a:solidFill>
                  <a:latin typeface="Times New Roman" panose="02020603050405020304" pitchFamily="18" charset="0"/>
                </a:rPr>
                <a:t>role</a:t>
              </a:r>
              <a:r>
                <a:rPr lang="en-US" altLang="zh-CN" dirty="0">
                  <a:solidFill>
                    <a:schemeClr val="tx1"/>
                  </a:solidFill>
                  <a:latin typeface="Times New Roman" panose="02020603050405020304" pitchFamily="18" charset="0"/>
                </a:rPr>
                <a:t> that may be played by an individual or a team of individuals in the development organization</a:t>
              </a:r>
              <a:endParaRPr lang="en-US" altLang="zh-CN" dirty="0">
                <a:solidFill>
                  <a:schemeClr val="tx1"/>
                </a:solidFill>
                <a:latin typeface="Times New Roman" panose="02020603050405020304" pitchFamily="18" charset="0"/>
              </a:endParaRPr>
            </a:p>
          </p:txBody>
        </p:sp>
        <p:sp>
          <p:nvSpPr>
            <p:cNvPr id="145456" name="Text Box 72"/>
            <p:cNvSpPr txBox="1"/>
            <p:nvPr/>
          </p:nvSpPr>
          <p:spPr>
            <a:xfrm>
              <a:off x="556" y="1369"/>
              <a:ext cx="839" cy="250"/>
            </a:xfrm>
            <a:prstGeom prst="rect">
              <a:avLst/>
            </a:prstGeom>
            <a:noFill/>
            <a:ln w="9525">
              <a:noFill/>
            </a:ln>
          </p:spPr>
          <p:txBody>
            <a:bodyPr>
              <a:spAutoFit/>
            </a:bodyPr>
            <a:p>
              <a:pPr algn="ctr" eaLnBrk="0" hangingPunct="0"/>
              <a:r>
                <a:rPr lang="en-US" altLang="zh-CN" sz="2000" dirty="0">
                  <a:solidFill>
                    <a:srgbClr val="CC3399"/>
                  </a:solidFill>
                  <a:latin typeface="Times New Roman" panose="02020603050405020304" pitchFamily="18" charset="0"/>
                </a:rPr>
                <a:t>Worker</a:t>
              </a:r>
              <a:endParaRPr lang="en-US" altLang="zh-CN" sz="2000" dirty="0">
                <a:solidFill>
                  <a:srgbClr val="CC3399"/>
                </a:solidFill>
                <a:latin typeface="Times New Roman" panose="02020603050405020304" pitchFamily="18" charset="0"/>
              </a:endParaRPr>
            </a:p>
          </p:txBody>
        </p:sp>
        <p:sp>
          <p:nvSpPr>
            <p:cNvPr id="145457" name="Rectangle 73"/>
            <p:cNvSpPr/>
            <p:nvPr/>
          </p:nvSpPr>
          <p:spPr>
            <a:xfrm>
              <a:off x="1729" y="2303"/>
              <a:ext cx="537" cy="154"/>
            </a:xfrm>
            <a:prstGeom prst="rect">
              <a:avLst/>
            </a:prstGeom>
            <a:noFill/>
            <a:ln w="9525">
              <a:noFill/>
            </a:ln>
          </p:spPr>
          <p:txBody>
            <a:bodyPr wrap="none" lIns="0" tIns="0" rIns="0" bIns="0">
              <a:spAutoFit/>
            </a:bodyPr>
            <a:p>
              <a:pPr eaLnBrk="0" hangingPunct="0"/>
              <a:r>
                <a:rPr lang="en-US" altLang="zh-CN" sz="1600" dirty="0">
                  <a:solidFill>
                    <a:schemeClr val="tx1"/>
                  </a:solidFill>
                  <a:latin typeface="Times New Roman" panose="02020603050405020304" pitchFamily="18" charset="0"/>
                </a:rPr>
                <a:t>Use-Case </a:t>
              </a:r>
              <a:endParaRPr lang="en-US" altLang="zh-CN" sz="1600" dirty="0">
                <a:solidFill>
                  <a:schemeClr val="tx1"/>
                </a:solidFill>
                <a:latin typeface="Times New Roman" panose="02020603050405020304" pitchFamily="18" charset="0"/>
              </a:endParaRPr>
            </a:p>
          </p:txBody>
        </p:sp>
        <p:sp>
          <p:nvSpPr>
            <p:cNvPr id="145458" name="Rectangle 74"/>
            <p:cNvSpPr/>
            <p:nvPr/>
          </p:nvSpPr>
          <p:spPr>
            <a:xfrm>
              <a:off x="1782" y="2457"/>
              <a:ext cx="485" cy="154"/>
            </a:xfrm>
            <a:prstGeom prst="rect">
              <a:avLst/>
            </a:prstGeom>
            <a:noFill/>
            <a:ln w="9525">
              <a:noFill/>
            </a:ln>
          </p:spPr>
          <p:txBody>
            <a:bodyPr wrap="none" lIns="0" tIns="0" rIns="0" bIns="0">
              <a:spAutoFit/>
            </a:bodyPr>
            <a:p>
              <a:pPr eaLnBrk="0" hangingPunct="0"/>
              <a:r>
                <a:rPr lang="en-US" altLang="zh-CN" sz="1600" dirty="0">
                  <a:solidFill>
                    <a:schemeClr val="tx1"/>
                  </a:solidFill>
                  <a:latin typeface="Times New Roman" panose="02020603050405020304" pitchFamily="18" charset="0"/>
                </a:rPr>
                <a:t>Specifier</a:t>
              </a:r>
              <a:endParaRPr lang="en-US" altLang="zh-CN" sz="1600" dirty="0">
                <a:solidFill>
                  <a:schemeClr val="tx1"/>
                </a:solidFill>
                <a:latin typeface="Times New Roman" panose="02020603050405020304" pitchFamily="18" charset="0"/>
              </a:endParaRPr>
            </a:p>
          </p:txBody>
        </p:sp>
        <p:sp>
          <p:nvSpPr>
            <p:cNvPr id="371787" name="Line 75"/>
            <p:cNvSpPr>
              <a:spLocks noChangeShapeType="1"/>
            </p:cNvSpPr>
            <p:nvPr/>
          </p:nvSpPr>
          <p:spPr bwMode="auto">
            <a:xfrm>
              <a:off x="1296" y="1536"/>
              <a:ext cx="412" cy="169"/>
            </a:xfrm>
            <a:prstGeom prst="line">
              <a:avLst/>
            </a:prstGeom>
            <a:noFill/>
            <a:ln w="9525" cap="rnd">
              <a:solidFill>
                <a:schemeClr val="tx1"/>
              </a:solidFill>
              <a:prstDash val="sysDot"/>
              <a:round/>
              <a:tailEnd type="triangl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788" name="Freeform 76"/>
            <p:cNvSpPr/>
            <p:nvPr/>
          </p:nvSpPr>
          <p:spPr bwMode="auto">
            <a:xfrm>
              <a:off x="2019" y="1780"/>
              <a:ext cx="171" cy="173"/>
            </a:xfrm>
            <a:custGeom>
              <a:avLst/>
              <a:gdLst/>
              <a:ahLst/>
              <a:cxnLst>
                <a:cxn ang="0">
                  <a:pos x="95" y="0"/>
                </a:cxn>
                <a:cxn ang="0">
                  <a:pos x="107" y="3"/>
                </a:cxn>
                <a:cxn ang="0">
                  <a:pos x="119" y="6"/>
                </a:cxn>
                <a:cxn ang="0">
                  <a:pos x="132" y="12"/>
                </a:cxn>
                <a:cxn ang="0">
                  <a:pos x="141" y="18"/>
                </a:cxn>
                <a:cxn ang="0">
                  <a:pos x="150" y="27"/>
                </a:cxn>
                <a:cxn ang="0">
                  <a:pos x="159" y="36"/>
                </a:cxn>
                <a:cxn ang="0">
                  <a:pos x="165" y="49"/>
                </a:cxn>
                <a:cxn ang="0">
                  <a:pos x="168" y="61"/>
                </a:cxn>
                <a:cxn ang="0">
                  <a:pos x="171" y="73"/>
                </a:cxn>
                <a:cxn ang="0">
                  <a:pos x="171" y="85"/>
                </a:cxn>
                <a:cxn ang="0">
                  <a:pos x="171" y="100"/>
                </a:cxn>
                <a:cxn ang="0">
                  <a:pos x="168" y="112"/>
                </a:cxn>
                <a:cxn ang="0">
                  <a:pos x="165" y="121"/>
                </a:cxn>
                <a:cxn ang="0">
                  <a:pos x="159" y="134"/>
                </a:cxn>
                <a:cxn ang="0">
                  <a:pos x="150" y="143"/>
                </a:cxn>
                <a:cxn ang="0">
                  <a:pos x="141" y="152"/>
                </a:cxn>
                <a:cxn ang="0">
                  <a:pos x="132" y="158"/>
                </a:cxn>
                <a:cxn ang="0">
                  <a:pos x="119" y="164"/>
                </a:cxn>
                <a:cxn ang="0">
                  <a:pos x="107" y="170"/>
                </a:cxn>
                <a:cxn ang="0">
                  <a:pos x="95" y="170"/>
                </a:cxn>
                <a:cxn ang="0">
                  <a:pos x="83" y="170"/>
                </a:cxn>
                <a:cxn ang="0">
                  <a:pos x="70" y="170"/>
                </a:cxn>
                <a:cxn ang="0">
                  <a:pos x="55" y="167"/>
                </a:cxn>
                <a:cxn ang="0">
                  <a:pos x="46" y="161"/>
                </a:cxn>
                <a:cxn ang="0">
                  <a:pos x="34" y="155"/>
                </a:cxn>
                <a:cxn ang="0">
                  <a:pos x="24" y="146"/>
                </a:cxn>
                <a:cxn ang="0">
                  <a:pos x="18" y="137"/>
                </a:cxn>
                <a:cxn ang="0">
                  <a:pos x="9" y="128"/>
                </a:cxn>
                <a:cxn ang="0">
                  <a:pos x="6" y="115"/>
                </a:cxn>
                <a:cxn ang="0">
                  <a:pos x="3" y="103"/>
                </a:cxn>
                <a:cxn ang="0">
                  <a:pos x="0" y="91"/>
                </a:cxn>
                <a:cxn ang="0">
                  <a:pos x="0" y="76"/>
                </a:cxn>
                <a:cxn ang="0">
                  <a:pos x="3" y="64"/>
                </a:cxn>
                <a:cxn ang="0">
                  <a:pos x="6" y="52"/>
                </a:cxn>
                <a:cxn ang="0">
                  <a:pos x="12" y="42"/>
                </a:cxn>
                <a:cxn ang="0">
                  <a:pos x="18" y="30"/>
                </a:cxn>
                <a:cxn ang="0">
                  <a:pos x="27" y="21"/>
                </a:cxn>
                <a:cxn ang="0">
                  <a:pos x="37" y="15"/>
                </a:cxn>
                <a:cxn ang="0">
                  <a:pos x="49" y="9"/>
                </a:cxn>
                <a:cxn ang="0">
                  <a:pos x="61" y="3"/>
                </a:cxn>
                <a:cxn ang="0">
                  <a:pos x="73" y="0"/>
                </a:cxn>
                <a:cxn ang="0">
                  <a:pos x="86" y="0"/>
                </a:cxn>
              </a:cxnLst>
              <a:rect l="0" t="0" r="r" b="b"/>
              <a:pathLst>
                <a:path w="171" h="173">
                  <a:moveTo>
                    <a:pt x="86" y="0"/>
                  </a:moveTo>
                  <a:lnTo>
                    <a:pt x="92" y="0"/>
                  </a:lnTo>
                  <a:lnTo>
                    <a:pt x="95" y="0"/>
                  </a:lnTo>
                  <a:lnTo>
                    <a:pt x="98" y="0"/>
                  </a:lnTo>
                  <a:lnTo>
                    <a:pt x="104" y="3"/>
                  </a:lnTo>
                  <a:lnTo>
                    <a:pt x="107" y="3"/>
                  </a:lnTo>
                  <a:lnTo>
                    <a:pt x="113" y="3"/>
                  </a:lnTo>
                  <a:lnTo>
                    <a:pt x="116" y="6"/>
                  </a:lnTo>
                  <a:lnTo>
                    <a:pt x="119" y="6"/>
                  </a:lnTo>
                  <a:lnTo>
                    <a:pt x="122" y="9"/>
                  </a:lnTo>
                  <a:lnTo>
                    <a:pt x="129" y="9"/>
                  </a:lnTo>
                  <a:lnTo>
                    <a:pt x="132" y="12"/>
                  </a:lnTo>
                  <a:lnTo>
                    <a:pt x="135" y="15"/>
                  </a:lnTo>
                  <a:lnTo>
                    <a:pt x="138" y="18"/>
                  </a:lnTo>
                  <a:lnTo>
                    <a:pt x="141" y="18"/>
                  </a:lnTo>
                  <a:lnTo>
                    <a:pt x="144" y="21"/>
                  </a:lnTo>
                  <a:lnTo>
                    <a:pt x="147" y="24"/>
                  </a:lnTo>
                  <a:lnTo>
                    <a:pt x="150" y="27"/>
                  </a:lnTo>
                  <a:lnTo>
                    <a:pt x="153" y="30"/>
                  </a:lnTo>
                  <a:lnTo>
                    <a:pt x="156" y="33"/>
                  </a:lnTo>
                  <a:lnTo>
                    <a:pt x="159" y="36"/>
                  </a:lnTo>
                  <a:lnTo>
                    <a:pt x="159" y="42"/>
                  </a:lnTo>
                  <a:lnTo>
                    <a:pt x="162" y="45"/>
                  </a:lnTo>
                  <a:lnTo>
                    <a:pt x="165" y="49"/>
                  </a:lnTo>
                  <a:lnTo>
                    <a:pt x="165" y="52"/>
                  </a:lnTo>
                  <a:lnTo>
                    <a:pt x="168" y="58"/>
                  </a:lnTo>
                  <a:lnTo>
                    <a:pt x="168" y="61"/>
                  </a:lnTo>
                  <a:lnTo>
                    <a:pt x="171" y="64"/>
                  </a:lnTo>
                  <a:lnTo>
                    <a:pt x="171" y="70"/>
                  </a:lnTo>
                  <a:lnTo>
                    <a:pt x="171" y="73"/>
                  </a:lnTo>
                  <a:lnTo>
                    <a:pt x="171" y="76"/>
                  </a:lnTo>
                  <a:lnTo>
                    <a:pt x="171" y="82"/>
                  </a:lnTo>
                  <a:lnTo>
                    <a:pt x="171" y="85"/>
                  </a:lnTo>
                  <a:lnTo>
                    <a:pt x="171" y="91"/>
                  </a:lnTo>
                  <a:lnTo>
                    <a:pt x="171" y="94"/>
                  </a:lnTo>
                  <a:lnTo>
                    <a:pt x="171" y="100"/>
                  </a:lnTo>
                  <a:lnTo>
                    <a:pt x="171" y="103"/>
                  </a:lnTo>
                  <a:lnTo>
                    <a:pt x="171" y="106"/>
                  </a:lnTo>
                  <a:lnTo>
                    <a:pt x="168" y="112"/>
                  </a:lnTo>
                  <a:lnTo>
                    <a:pt x="168" y="115"/>
                  </a:lnTo>
                  <a:lnTo>
                    <a:pt x="165" y="118"/>
                  </a:lnTo>
                  <a:lnTo>
                    <a:pt x="165" y="121"/>
                  </a:lnTo>
                  <a:lnTo>
                    <a:pt x="162" y="128"/>
                  </a:lnTo>
                  <a:lnTo>
                    <a:pt x="159" y="131"/>
                  </a:lnTo>
                  <a:lnTo>
                    <a:pt x="159" y="134"/>
                  </a:lnTo>
                  <a:lnTo>
                    <a:pt x="156" y="137"/>
                  </a:lnTo>
                  <a:lnTo>
                    <a:pt x="153" y="140"/>
                  </a:lnTo>
                  <a:lnTo>
                    <a:pt x="150" y="143"/>
                  </a:lnTo>
                  <a:lnTo>
                    <a:pt x="147" y="146"/>
                  </a:lnTo>
                  <a:lnTo>
                    <a:pt x="144" y="149"/>
                  </a:lnTo>
                  <a:lnTo>
                    <a:pt x="141" y="152"/>
                  </a:lnTo>
                  <a:lnTo>
                    <a:pt x="138" y="155"/>
                  </a:lnTo>
                  <a:lnTo>
                    <a:pt x="135" y="158"/>
                  </a:lnTo>
                  <a:lnTo>
                    <a:pt x="132" y="158"/>
                  </a:lnTo>
                  <a:lnTo>
                    <a:pt x="129" y="161"/>
                  </a:lnTo>
                  <a:lnTo>
                    <a:pt x="122" y="164"/>
                  </a:lnTo>
                  <a:lnTo>
                    <a:pt x="119" y="164"/>
                  </a:lnTo>
                  <a:lnTo>
                    <a:pt x="116" y="167"/>
                  </a:lnTo>
                  <a:lnTo>
                    <a:pt x="113" y="167"/>
                  </a:lnTo>
                  <a:lnTo>
                    <a:pt x="107" y="170"/>
                  </a:lnTo>
                  <a:lnTo>
                    <a:pt x="104" y="170"/>
                  </a:lnTo>
                  <a:lnTo>
                    <a:pt x="98" y="170"/>
                  </a:lnTo>
                  <a:lnTo>
                    <a:pt x="95" y="170"/>
                  </a:lnTo>
                  <a:lnTo>
                    <a:pt x="92" y="170"/>
                  </a:lnTo>
                  <a:lnTo>
                    <a:pt x="86" y="173"/>
                  </a:lnTo>
                  <a:lnTo>
                    <a:pt x="83" y="170"/>
                  </a:lnTo>
                  <a:lnTo>
                    <a:pt x="76" y="170"/>
                  </a:lnTo>
                  <a:lnTo>
                    <a:pt x="73" y="170"/>
                  </a:lnTo>
                  <a:lnTo>
                    <a:pt x="70" y="170"/>
                  </a:lnTo>
                  <a:lnTo>
                    <a:pt x="64" y="170"/>
                  </a:lnTo>
                  <a:lnTo>
                    <a:pt x="61" y="167"/>
                  </a:lnTo>
                  <a:lnTo>
                    <a:pt x="55" y="167"/>
                  </a:lnTo>
                  <a:lnTo>
                    <a:pt x="52" y="164"/>
                  </a:lnTo>
                  <a:lnTo>
                    <a:pt x="49" y="164"/>
                  </a:lnTo>
                  <a:lnTo>
                    <a:pt x="46" y="161"/>
                  </a:lnTo>
                  <a:lnTo>
                    <a:pt x="43" y="158"/>
                  </a:lnTo>
                  <a:lnTo>
                    <a:pt x="37" y="158"/>
                  </a:lnTo>
                  <a:lnTo>
                    <a:pt x="34" y="155"/>
                  </a:lnTo>
                  <a:lnTo>
                    <a:pt x="31" y="152"/>
                  </a:lnTo>
                  <a:lnTo>
                    <a:pt x="27" y="149"/>
                  </a:lnTo>
                  <a:lnTo>
                    <a:pt x="24" y="146"/>
                  </a:lnTo>
                  <a:lnTo>
                    <a:pt x="21" y="143"/>
                  </a:lnTo>
                  <a:lnTo>
                    <a:pt x="18" y="140"/>
                  </a:lnTo>
                  <a:lnTo>
                    <a:pt x="18" y="137"/>
                  </a:lnTo>
                  <a:lnTo>
                    <a:pt x="15" y="134"/>
                  </a:lnTo>
                  <a:lnTo>
                    <a:pt x="12" y="131"/>
                  </a:lnTo>
                  <a:lnTo>
                    <a:pt x="9" y="128"/>
                  </a:lnTo>
                  <a:lnTo>
                    <a:pt x="9" y="121"/>
                  </a:lnTo>
                  <a:lnTo>
                    <a:pt x="6" y="118"/>
                  </a:lnTo>
                  <a:lnTo>
                    <a:pt x="6" y="115"/>
                  </a:lnTo>
                  <a:lnTo>
                    <a:pt x="3" y="112"/>
                  </a:lnTo>
                  <a:lnTo>
                    <a:pt x="3" y="106"/>
                  </a:lnTo>
                  <a:lnTo>
                    <a:pt x="3" y="103"/>
                  </a:lnTo>
                  <a:lnTo>
                    <a:pt x="0" y="100"/>
                  </a:lnTo>
                  <a:lnTo>
                    <a:pt x="0" y="94"/>
                  </a:lnTo>
                  <a:lnTo>
                    <a:pt x="0" y="91"/>
                  </a:lnTo>
                  <a:lnTo>
                    <a:pt x="0" y="85"/>
                  </a:lnTo>
                  <a:lnTo>
                    <a:pt x="0" y="82"/>
                  </a:lnTo>
                  <a:lnTo>
                    <a:pt x="0" y="76"/>
                  </a:lnTo>
                  <a:lnTo>
                    <a:pt x="0" y="73"/>
                  </a:lnTo>
                  <a:lnTo>
                    <a:pt x="3" y="70"/>
                  </a:lnTo>
                  <a:lnTo>
                    <a:pt x="3" y="64"/>
                  </a:lnTo>
                  <a:lnTo>
                    <a:pt x="3" y="61"/>
                  </a:lnTo>
                  <a:lnTo>
                    <a:pt x="6" y="58"/>
                  </a:lnTo>
                  <a:lnTo>
                    <a:pt x="6" y="52"/>
                  </a:lnTo>
                  <a:lnTo>
                    <a:pt x="9" y="49"/>
                  </a:lnTo>
                  <a:lnTo>
                    <a:pt x="9" y="45"/>
                  </a:lnTo>
                  <a:lnTo>
                    <a:pt x="12" y="42"/>
                  </a:lnTo>
                  <a:lnTo>
                    <a:pt x="15" y="36"/>
                  </a:lnTo>
                  <a:lnTo>
                    <a:pt x="18" y="33"/>
                  </a:lnTo>
                  <a:lnTo>
                    <a:pt x="18" y="30"/>
                  </a:lnTo>
                  <a:lnTo>
                    <a:pt x="21" y="27"/>
                  </a:lnTo>
                  <a:lnTo>
                    <a:pt x="24" y="24"/>
                  </a:lnTo>
                  <a:lnTo>
                    <a:pt x="27" y="21"/>
                  </a:lnTo>
                  <a:lnTo>
                    <a:pt x="31" y="18"/>
                  </a:lnTo>
                  <a:lnTo>
                    <a:pt x="34" y="18"/>
                  </a:lnTo>
                  <a:lnTo>
                    <a:pt x="37" y="15"/>
                  </a:lnTo>
                  <a:lnTo>
                    <a:pt x="43" y="12"/>
                  </a:lnTo>
                  <a:lnTo>
                    <a:pt x="46" y="9"/>
                  </a:lnTo>
                  <a:lnTo>
                    <a:pt x="49" y="9"/>
                  </a:lnTo>
                  <a:lnTo>
                    <a:pt x="52" y="6"/>
                  </a:lnTo>
                  <a:lnTo>
                    <a:pt x="55" y="6"/>
                  </a:lnTo>
                  <a:lnTo>
                    <a:pt x="61" y="3"/>
                  </a:lnTo>
                  <a:lnTo>
                    <a:pt x="64" y="3"/>
                  </a:lnTo>
                  <a:lnTo>
                    <a:pt x="70" y="3"/>
                  </a:lnTo>
                  <a:lnTo>
                    <a:pt x="73" y="0"/>
                  </a:lnTo>
                  <a:lnTo>
                    <a:pt x="76" y="0"/>
                  </a:lnTo>
                  <a:lnTo>
                    <a:pt x="83" y="0"/>
                  </a:lnTo>
                  <a:lnTo>
                    <a:pt x="86" y="0"/>
                  </a:lnTo>
                  <a:close/>
                </a:path>
              </a:pathLst>
            </a:custGeom>
            <a:solidFill>
              <a:srgbClr val="B2B2B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789" name="Freeform 77"/>
            <p:cNvSpPr/>
            <p:nvPr/>
          </p:nvSpPr>
          <p:spPr bwMode="auto">
            <a:xfrm>
              <a:off x="2019" y="1780"/>
              <a:ext cx="171" cy="173"/>
            </a:xfrm>
            <a:custGeom>
              <a:avLst/>
              <a:gdLst/>
              <a:ahLst/>
              <a:cxnLst>
                <a:cxn ang="0">
                  <a:pos x="86" y="0"/>
                </a:cxn>
                <a:cxn ang="0">
                  <a:pos x="119" y="6"/>
                </a:cxn>
                <a:cxn ang="0">
                  <a:pos x="147" y="24"/>
                </a:cxn>
                <a:cxn ang="0">
                  <a:pos x="165" y="52"/>
                </a:cxn>
                <a:cxn ang="0">
                  <a:pos x="171" y="85"/>
                </a:cxn>
                <a:cxn ang="0">
                  <a:pos x="165" y="118"/>
                </a:cxn>
                <a:cxn ang="0">
                  <a:pos x="147" y="146"/>
                </a:cxn>
                <a:cxn ang="0">
                  <a:pos x="119" y="164"/>
                </a:cxn>
                <a:cxn ang="0">
                  <a:pos x="86" y="173"/>
                </a:cxn>
                <a:cxn ang="0">
                  <a:pos x="52" y="164"/>
                </a:cxn>
                <a:cxn ang="0">
                  <a:pos x="24" y="146"/>
                </a:cxn>
                <a:cxn ang="0">
                  <a:pos x="6" y="118"/>
                </a:cxn>
                <a:cxn ang="0">
                  <a:pos x="0" y="85"/>
                </a:cxn>
                <a:cxn ang="0">
                  <a:pos x="6" y="52"/>
                </a:cxn>
                <a:cxn ang="0">
                  <a:pos x="24" y="24"/>
                </a:cxn>
                <a:cxn ang="0">
                  <a:pos x="52" y="6"/>
                </a:cxn>
                <a:cxn ang="0">
                  <a:pos x="86" y="0"/>
                </a:cxn>
              </a:cxnLst>
              <a:rect l="0" t="0" r="r" b="b"/>
              <a:pathLst>
                <a:path w="171" h="173">
                  <a:moveTo>
                    <a:pt x="86" y="0"/>
                  </a:moveTo>
                  <a:lnTo>
                    <a:pt x="119" y="6"/>
                  </a:lnTo>
                  <a:lnTo>
                    <a:pt x="147" y="24"/>
                  </a:lnTo>
                  <a:lnTo>
                    <a:pt x="165" y="52"/>
                  </a:lnTo>
                  <a:lnTo>
                    <a:pt x="171" y="85"/>
                  </a:lnTo>
                  <a:lnTo>
                    <a:pt x="165" y="118"/>
                  </a:lnTo>
                  <a:lnTo>
                    <a:pt x="147" y="146"/>
                  </a:lnTo>
                  <a:lnTo>
                    <a:pt x="119" y="164"/>
                  </a:lnTo>
                  <a:lnTo>
                    <a:pt x="86" y="173"/>
                  </a:lnTo>
                  <a:lnTo>
                    <a:pt x="52" y="164"/>
                  </a:lnTo>
                  <a:lnTo>
                    <a:pt x="24" y="146"/>
                  </a:lnTo>
                  <a:lnTo>
                    <a:pt x="6" y="118"/>
                  </a:lnTo>
                  <a:lnTo>
                    <a:pt x="0" y="85"/>
                  </a:lnTo>
                  <a:lnTo>
                    <a:pt x="6" y="52"/>
                  </a:lnTo>
                  <a:lnTo>
                    <a:pt x="24" y="24"/>
                  </a:lnTo>
                  <a:lnTo>
                    <a:pt x="52" y="6"/>
                  </a:lnTo>
                  <a:lnTo>
                    <a:pt x="86" y="0"/>
                  </a:lnTo>
                </a:path>
              </a:pathLst>
            </a:custGeom>
            <a:noFill/>
            <a:ln w="0">
              <a:solidFill>
                <a:srgbClr val="CCCCCC"/>
              </a:solid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790" name="Freeform 78"/>
            <p:cNvSpPr/>
            <p:nvPr/>
          </p:nvSpPr>
          <p:spPr bwMode="auto">
            <a:xfrm>
              <a:off x="1899" y="1990"/>
              <a:ext cx="340" cy="264"/>
            </a:xfrm>
            <a:custGeom>
              <a:avLst/>
              <a:gdLst/>
              <a:ahLst/>
              <a:cxnLst>
                <a:cxn ang="0">
                  <a:pos x="86" y="0"/>
                </a:cxn>
                <a:cxn ang="0">
                  <a:pos x="340" y="0"/>
                </a:cxn>
                <a:cxn ang="0">
                  <a:pos x="255" y="264"/>
                </a:cxn>
                <a:cxn ang="0">
                  <a:pos x="0" y="264"/>
                </a:cxn>
                <a:cxn ang="0">
                  <a:pos x="86" y="0"/>
                </a:cxn>
              </a:cxnLst>
              <a:rect l="0" t="0" r="r" b="b"/>
              <a:pathLst>
                <a:path w="340" h="264">
                  <a:moveTo>
                    <a:pt x="86" y="0"/>
                  </a:moveTo>
                  <a:lnTo>
                    <a:pt x="340" y="0"/>
                  </a:lnTo>
                  <a:lnTo>
                    <a:pt x="255" y="264"/>
                  </a:lnTo>
                  <a:lnTo>
                    <a:pt x="0" y="264"/>
                  </a:lnTo>
                  <a:lnTo>
                    <a:pt x="86" y="0"/>
                  </a:lnTo>
                  <a:close/>
                </a:path>
              </a:pathLst>
            </a:custGeom>
            <a:solidFill>
              <a:srgbClr val="B2B2B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791" name="Freeform 79"/>
            <p:cNvSpPr/>
            <p:nvPr/>
          </p:nvSpPr>
          <p:spPr bwMode="auto">
            <a:xfrm>
              <a:off x="1899" y="1990"/>
              <a:ext cx="340" cy="264"/>
            </a:xfrm>
            <a:custGeom>
              <a:avLst/>
              <a:gdLst/>
              <a:ahLst/>
              <a:cxnLst>
                <a:cxn ang="0">
                  <a:pos x="86" y="0"/>
                </a:cxn>
                <a:cxn ang="0">
                  <a:pos x="340" y="0"/>
                </a:cxn>
                <a:cxn ang="0">
                  <a:pos x="255" y="264"/>
                </a:cxn>
                <a:cxn ang="0">
                  <a:pos x="0" y="264"/>
                </a:cxn>
                <a:cxn ang="0">
                  <a:pos x="86" y="0"/>
                </a:cxn>
              </a:cxnLst>
              <a:rect l="0" t="0" r="r" b="b"/>
              <a:pathLst>
                <a:path w="340" h="264">
                  <a:moveTo>
                    <a:pt x="86" y="0"/>
                  </a:moveTo>
                  <a:lnTo>
                    <a:pt x="340" y="0"/>
                  </a:lnTo>
                  <a:lnTo>
                    <a:pt x="255" y="264"/>
                  </a:lnTo>
                  <a:lnTo>
                    <a:pt x="0" y="264"/>
                  </a:lnTo>
                  <a:lnTo>
                    <a:pt x="86" y="0"/>
                  </a:lnTo>
                </a:path>
              </a:pathLst>
            </a:custGeom>
            <a:noFill/>
            <a:ln w="0">
              <a:solidFill>
                <a:srgbClr val="CCCCCC"/>
              </a:solid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792" name="Freeform 80"/>
            <p:cNvSpPr/>
            <p:nvPr/>
          </p:nvSpPr>
          <p:spPr bwMode="auto">
            <a:xfrm>
              <a:off x="1988" y="1759"/>
              <a:ext cx="175" cy="173"/>
            </a:xfrm>
            <a:custGeom>
              <a:avLst/>
              <a:gdLst/>
              <a:ahLst/>
              <a:cxnLst>
                <a:cxn ang="0">
                  <a:pos x="95" y="0"/>
                </a:cxn>
                <a:cxn ang="0">
                  <a:pos x="111" y="3"/>
                </a:cxn>
                <a:cxn ang="0">
                  <a:pos x="120" y="6"/>
                </a:cxn>
                <a:cxn ang="0">
                  <a:pos x="132" y="12"/>
                </a:cxn>
                <a:cxn ang="0">
                  <a:pos x="141" y="21"/>
                </a:cxn>
                <a:cxn ang="0">
                  <a:pos x="150" y="27"/>
                </a:cxn>
                <a:cxn ang="0">
                  <a:pos x="160" y="39"/>
                </a:cxn>
                <a:cxn ang="0">
                  <a:pos x="166" y="48"/>
                </a:cxn>
                <a:cxn ang="0">
                  <a:pos x="169" y="60"/>
                </a:cxn>
                <a:cxn ang="0">
                  <a:pos x="172" y="73"/>
                </a:cxn>
                <a:cxn ang="0">
                  <a:pos x="175" y="85"/>
                </a:cxn>
                <a:cxn ang="0">
                  <a:pos x="172" y="100"/>
                </a:cxn>
                <a:cxn ang="0">
                  <a:pos x="169" y="112"/>
                </a:cxn>
                <a:cxn ang="0">
                  <a:pos x="166" y="124"/>
                </a:cxn>
                <a:cxn ang="0">
                  <a:pos x="160" y="133"/>
                </a:cxn>
                <a:cxn ang="0">
                  <a:pos x="150" y="142"/>
                </a:cxn>
                <a:cxn ang="0">
                  <a:pos x="141" y="152"/>
                </a:cxn>
                <a:cxn ang="0">
                  <a:pos x="132" y="161"/>
                </a:cxn>
                <a:cxn ang="0">
                  <a:pos x="120" y="164"/>
                </a:cxn>
                <a:cxn ang="0">
                  <a:pos x="111" y="170"/>
                </a:cxn>
                <a:cxn ang="0">
                  <a:pos x="95" y="173"/>
                </a:cxn>
                <a:cxn ang="0">
                  <a:pos x="83" y="173"/>
                </a:cxn>
                <a:cxn ang="0">
                  <a:pos x="71" y="170"/>
                </a:cxn>
                <a:cxn ang="0">
                  <a:pos x="58" y="167"/>
                </a:cxn>
                <a:cxn ang="0">
                  <a:pos x="46" y="161"/>
                </a:cxn>
                <a:cxn ang="0">
                  <a:pos x="37" y="155"/>
                </a:cxn>
                <a:cxn ang="0">
                  <a:pos x="28" y="145"/>
                </a:cxn>
                <a:cxn ang="0">
                  <a:pos x="19" y="136"/>
                </a:cxn>
                <a:cxn ang="0">
                  <a:pos x="13" y="127"/>
                </a:cxn>
                <a:cxn ang="0">
                  <a:pos x="6" y="115"/>
                </a:cxn>
                <a:cxn ang="0">
                  <a:pos x="3" y="103"/>
                </a:cxn>
                <a:cxn ang="0">
                  <a:pos x="0" y="91"/>
                </a:cxn>
                <a:cxn ang="0">
                  <a:pos x="0" y="79"/>
                </a:cxn>
                <a:cxn ang="0">
                  <a:pos x="3" y="63"/>
                </a:cxn>
                <a:cxn ang="0">
                  <a:pos x="6" y="51"/>
                </a:cxn>
                <a:cxn ang="0">
                  <a:pos x="13" y="42"/>
                </a:cxn>
                <a:cxn ang="0">
                  <a:pos x="22" y="30"/>
                </a:cxn>
                <a:cxn ang="0">
                  <a:pos x="34" y="21"/>
                </a:cxn>
                <a:cxn ang="0">
                  <a:pos x="43" y="12"/>
                </a:cxn>
                <a:cxn ang="0">
                  <a:pos x="52" y="6"/>
                </a:cxn>
                <a:cxn ang="0">
                  <a:pos x="65" y="3"/>
                </a:cxn>
                <a:cxn ang="0">
                  <a:pos x="80" y="0"/>
                </a:cxn>
              </a:cxnLst>
              <a:rect l="0" t="0" r="r" b="b"/>
              <a:pathLst>
                <a:path w="175" h="173">
                  <a:moveTo>
                    <a:pt x="86" y="0"/>
                  </a:moveTo>
                  <a:lnTo>
                    <a:pt x="92" y="0"/>
                  </a:lnTo>
                  <a:lnTo>
                    <a:pt x="95" y="0"/>
                  </a:lnTo>
                  <a:lnTo>
                    <a:pt x="101" y="0"/>
                  </a:lnTo>
                  <a:lnTo>
                    <a:pt x="104" y="3"/>
                  </a:lnTo>
                  <a:lnTo>
                    <a:pt x="111" y="3"/>
                  </a:lnTo>
                  <a:lnTo>
                    <a:pt x="114" y="3"/>
                  </a:lnTo>
                  <a:lnTo>
                    <a:pt x="117" y="6"/>
                  </a:lnTo>
                  <a:lnTo>
                    <a:pt x="120" y="6"/>
                  </a:lnTo>
                  <a:lnTo>
                    <a:pt x="126" y="9"/>
                  </a:lnTo>
                  <a:lnTo>
                    <a:pt x="129" y="12"/>
                  </a:lnTo>
                  <a:lnTo>
                    <a:pt x="132" y="12"/>
                  </a:lnTo>
                  <a:lnTo>
                    <a:pt x="135" y="15"/>
                  </a:lnTo>
                  <a:lnTo>
                    <a:pt x="138" y="18"/>
                  </a:lnTo>
                  <a:lnTo>
                    <a:pt x="141" y="21"/>
                  </a:lnTo>
                  <a:lnTo>
                    <a:pt x="144" y="24"/>
                  </a:lnTo>
                  <a:lnTo>
                    <a:pt x="147" y="24"/>
                  </a:lnTo>
                  <a:lnTo>
                    <a:pt x="150" y="27"/>
                  </a:lnTo>
                  <a:lnTo>
                    <a:pt x="153" y="30"/>
                  </a:lnTo>
                  <a:lnTo>
                    <a:pt x="156" y="36"/>
                  </a:lnTo>
                  <a:lnTo>
                    <a:pt x="160" y="39"/>
                  </a:lnTo>
                  <a:lnTo>
                    <a:pt x="163" y="42"/>
                  </a:lnTo>
                  <a:lnTo>
                    <a:pt x="163" y="45"/>
                  </a:lnTo>
                  <a:lnTo>
                    <a:pt x="166" y="48"/>
                  </a:lnTo>
                  <a:lnTo>
                    <a:pt x="166" y="51"/>
                  </a:lnTo>
                  <a:lnTo>
                    <a:pt x="169" y="57"/>
                  </a:lnTo>
                  <a:lnTo>
                    <a:pt x="169" y="60"/>
                  </a:lnTo>
                  <a:lnTo>
                    <a:pt x="172" y="63"/>
                  </a:lnTo>
                  <a:lnTo>
                    <a:pt x="172" y="70"/>
                  </a:lnTo>
                  <a:lnTo>
                    <a:pt x="172" y="73"/>
                  </a:lnTo>
                  <a:lnTo>
                    <a:pt x="175" y="79"/>
                  </a:lnTo>
                  <a:lnTo>
                    <a:pt x="175" y="82"/>
                  </a:lnTo>
                  <a:lnTo>
                    <a:pt x="175" y="85"/>
                  </a:lnTo>
                  <a:lnTo>
                    <a:pt x="175" y="91"/>
                  </a:lnTo>
                  <a:lnTo>
                    <a:pt x="175" y="94"/>
                  </a:lnTo>
                  <a:lnTo>
                    <a:pt x="172" y="100"/>
                  </a:lnTo>
                  <a:lnTo>
                    <a:pt x="172" y="103"/>
                  </a:lnTo>
                  <a:lnTo>
                    <a:pt x="172" y="106"/>
                  </a:lnTo>
                  <a:lnTo>
                    <a:pt x="169" y="112"/>
                  </a:lnTo>
                  <a:lnTo>
                    <a:pt x="169" y="115"/>
                  </a:lnTo>
                  <a:lnTo>
                    <a:pt x="166" y="118"/>
                  </a:lnTo>
                  <a:lnTo>
                    <a:pt x="166" y="124"/>
                  </a:lnTo>
                  <a:lnTo>
                    <a:pt x="163" y="127"/>
                  </a:lnTo>
                  <a:lnTo>
                    <a:pt x="163" y="130"/>
                  </a:lnTo>
                  <a:lnTo>
                    <a:pt x="160" y="133"/>
                  </a:lnTo>
                  <a:lnTo>
                    <a:pt x="156" y="136"/>
                  </a:lnTo>
                  <a:lnTo>
                    <a:pt x="153" y="139"/>
                  </a:lnTo>
                  <a:lnTo>
                    <a:pt x="150" y="142"/>
                  </a:lnTo>
                  <a:lnTo>
                    <a:pt x="147" y="145"/>
                  </a:lnTo>
                  <a:lnTo>
                    <a:pt x="144" y="149"/>
                  </a:lnTo>
                  <a:lnTo>
                    <a:pt x="141" y="152"/>
                  </a:lnTo>
                  <a:lnTo>
                    <a:pt x="138" y="155"/>
                  </a:lnTo>
                  <a:lnTo>
                    <a:pt x="135" y="158"/>
                  </a:lnTo>
                  <a:lnTo>
                    <a:pt x="132" y="161"/>
                  </a:lnTo>
                  <a:lnTo>
                    <a:pt x="129" y="161"/>
                  </a:lnTo>
                  <a:lnTo>
                    <a:pt x="126" y="164"/>
                  </a:lnTo>
                  <a:lnTo>
                    <a:pt x="120" y="164"/>
                  </a:lnTo>
                  <a:lnTo>
                    <a:pt x="117" y="167"/>
                  </a:lnTo>
                  <a:lnTo>
                    <a:pt x="114" y="167"/>
                  </a:lnTo>
                  <a:lnTo>
                    <a:pt x="111" y="170"/>
                  </a:lnTo>
                  <a:lnTo>
                    <a:pt x="104" y="170"/>
                  </a:lnTo>
                  <a:lnTo>
                    <a:pt x="101" y="170"/>
                  </a:lnTo>
                  <a:lnTo>
                    <a:pt x="95" y="173"/>
                  </a:lnTo>
                  <a:lnTo>
                    <a:pt x="92" y="173"/>
                  </a:lnTo>
                  <a:lnTo>
                    <a:pt x="86" y="173"/>
                  </a:lnTo>
                  <a:lnTo>
                    <a:pt x="83" y="173"/>
                  </a:lnTo>
                  <a:lnTo>
                    <a:pt x="80" y="173"/>
                  </a:lnTo>
                  <a:lnTo>
                    <a:pt x="74" y="170"/>
                  </a:lnTo>
                  <a:lnTo>
                    <a:pt x="71" y="170"/>
                  </a:lnTo>
                  <a:lnTo>
                    <a:pt x="65" y="170"/>
                  </a:lnTo>
                  <a:lnTo>
                    <a:pt x="62" y="167"/>
                  </a:lnTo>
                  <a:lnTo>
                    <a:pt x="58" y="167"/>
                  </a:lnTo>
                  <a:lnTo>
                    <a:pt x="52" y="164"/>
                  </a:lnTo>
                  <a:lnTo>
                    <a:pt x="49" y="164"/>
                  </a:lnTo>
                  <a:lnTo>
                    <a:pt x="46" y="161"/>
                  </a:lnTo>
                  <a:lnTo>
                    <a:pt x="43" y="161"/>
                  </a:lnTo>
                  <a:lnTo>
                    <a:pt x="40" y="158"/>
                  </a:lnTo>
                  <a:lnTo>
                    <a:pt x="37" y="155"/>
                  </a:lnTo>
                  <a:lnTo>
                    <a:pt x="34" y="152"/>
                  </a:lnTo>
                  <a:lnTo>
                    <a:pt x="28" y="149"/>
                  </a:lnTo>
                  <a:lnTo>
                    <a:pt x="28" y="145"/>
                  </a:lnTo>
                  <a:lnTo>
                    <a:pt x="25" y="142"/>
                  </a:lnTo>
                  <a:lnTo>
                    <a:pt x="22" y="139"/>
                  </a:lnTo>
                  <a:lnTo>
                    <a:pt x="19" y="136"/>
                  </a:lnTo>
                  <a:lnTo>
                    <a:pt x="16" y="133"/>
                  </a:lnTo>
                  <a:lnTo>
                    <a:pt x="13" y="130"/>
                  </a:lnTo>
                  <a:lnTo>
                    <a:pt x="13" y="127"/>
                  </a:lnTo>
                  <a:lnTo>
                    <a:pt x="9" y="124"/>
                  </a:lnTo>
                  <a:lnTo>
                    <a:pt x="6" y="118"/>
                  </a:lnTo>
                  <a:lnTo>
                    <a:pt x="6" y="115"/>
                  </a:lnTo>
                  <a:lnTo>
                    <a:pt x="3" y="112"/>
                  </a:lnTo>
                  <a:lnTo>
                    <a:pt x="3" y="106"/>
                  </a:lnTo>
                  <a:lnTo>
                    <a:pt x="3" y="103"/>
                  </a:lnTo>
                  <a:lnTo>
                    <a:pt x="3" y="100"/>
                  </a:lnTo>
                  <a:lnTo>
                    <a:pt x="0" y="94"/>
                  </a:lnTo>
                  <a:lnTo>
                    <a:pt x="0" y="91"/>
                  </a:lnTo>
                  <a:lnTo>
                    <a:pt x="0" y="85"/>
                  </a:lnTo>
                  <a:lnTo>
                    <a:pt x="0" y="82"/>
                  </a:lnTo>
                  <a:lnTo>
                    <a:pt x="0" y="79"/>
                  </a:lnTo>
                  <a:lnTo>
                    <a:pt x="3" y="73"/>
                  </a:lnTo>
                  <a:lnTo>
                    <a:pt x="3" y="70"/>
                  </a:lnTo>
                  <a:lnTo>
                    <a:pt x="3" y="63"/>
                  </a:lnTo>
                  <a:lnTo>
                    <a:pt x="3" y="60"/>
                  </a:lnTo>
                  <a:lnTo>
                    <a:pt x="6" y="57"/>
                  </a:lnTo>
                  <a:lnTo>
                    <a:pt x="6" y="51"/>
                  </a:lnTo>
                  <a:lnTo>
                    <a:pt x="9" y="48"/>
                  </a:lnTo>
                  <a:lnTo>
                    <a:pt x="13" y="45"/>
                  </a:lnTo>
                  <a:lnTo>
                    <a:pt x="13" y="42"/>
                  </a:lnTo>
                  <a:lnTo>
                    <a:pt x="16" y="39"/>
                  </a:lnTo>
                  <a:lnTo>
                    <a:pt x="19" y="36"/>
                  </a:lnTo>
                  <a:lnTo>
                    <a:pt x="22" y="30"/>
                  </a:lnTo>
                  <a:lnTo>
                    <a:pt x="25" y="27"/>
                  </a:lnTo>
                  <a:lnTo>
                    <a:pt x="28" y="24"/>
                  </a:lnTo>
                  <a:lnTo>
                    <a:pt x="34" y="21"/>
                  </a:lnTo>
                  <a:lnTo>
                    <a:pt x="37" y="18"/>
                  </a:lnTo>
                  <a:lnTo>
                    <a:pt x="40" y="15"/>
                  </a:lnTo>
                  <a:lnTo>
                    <a:pt x="43" y="12"/>
                  </a:lnTo>
                  <a:lnTo>
                    <a:pt x="46" y="12"/>
                  </a:lnTo>
                  <a:lnTo>
                    <a:pt x="49" y="9"/>
                  </a:lnTo>
                  <a:lnTo>
                    <a:pt x="52" y="6"/>
                  </a:lnTo>
                  <a:lnTo>
                    <a:pt x="58" y="6"/>
                  </a:lnTo>
                  <a:lnTo>
                    <a:pt x="62" y="3"/>
                  </a:lnTo>
                  <a:lnTo>
                    <a:pt x="65" y="3"/>
                  </a:lnTo>
                  <a:lnTo>
                    <a:pt x="71" y="3"/>
                  </a:lnTo>
                  <a:lnTo>
                    <a:pt x="74" y="0"/>
                  </a:lnTo>
                  <a:lnTo>
                    <a:pt x="80" y="0"/>
                  </a:lnTo>
                  <a:lnTo>
                    <a:pt x="83" y="0"/>
                  </a:lnTo>
                  <a:lnTo>
                    <a:pt x="86" y="0"/>
                  </a:lnTo>
                  <a:close/>
                </a:path>
              </a:pathLst>
            </a:custGeom>
            <a:solidFill>
              <a:srgbClr val="FFCC99"/>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793" name="Freeform 81"/>
            <p:cNvSpPr/>
            <p:nvPr/>
          </p:nvSpPr>
          <p:spPr bwMode="auto">
            <a:xfrm>
              <a:off x="1988" y="1759"/>
              <a:ext cx="175" cy="173"/>
            </a:xfrm>
            <a:custGeom>
              <a:avLst/>
              <a:gdLst/>
              <a:ahLst/>
              <a:cxnLst>
                <a:cxn ang="0">
                  <a:pos x="86" y="0"/>
                </a:cxn>
                <a:cxn ang="0">
                  <a:pos x="120" y="6"/>
                </a:cxn>
                <a:cxn ang="0">
                  <a:pos x="147" y="24"/>
                </a:cxn>
                <a:cxn ang="0">
                  <a:pos x="166" y="51"/>
                </a:cxn>
                <a:cxn ang="0">
                  <a:pos x="175" y="85"/>
                </a:cxn>
                <a:cxn ang="0">
                  <a:pos x="166" y="118"/>
                </a:cxn>
                <a:cxn ang="0">
                  <a:pos x="147" y="145"/>
                </a:cxn>
                <a:cxn ang="0">
                  <a:pos x="120" y="164"/>
                </a:cxn>
                <a:cxn ang="0">
                  <a:pos x="86" y="173"/>
                </a:cxn>
                <a:cxn ang="0">
                  <a:pos x="52" y="164"/>
                </a:cxn>
                <a:cxn ang="0">
                  <a:pos x="28" y="145"/>
                </a:cxn>
                <a:cxn ang="0">
                  <a:pos x="6" y="118"/>
                </a:cxn>
                <a:cxn ang="0">
                  <a:pos x="0" y="85"/>
                </a:cxn>
                <a:cxn ang="0">
                  <a:pos x="6" y="51"/>
                </a:cxn>
                <a:cxn ang="0">
                  <a:pos x="28" y="24"/>
                </a:cxn>
                <a:cxn ang="0">
                  <a:pos x="52" y="6"/>
                </a:cxn>
                <a:cxn ang="0">
                  <a:pos x="86" y="0"/>
                </a:cxn>
              </a:cxnLst>
              <a:rect l="0" t="0" r="r" b="b"/>
              <a:pathLst>
                <a:path w="175" h="173">
                  <a:moveTo>
                    <a:pt x="86" y="0"/>
                  </a:moveTo>
                  <a:lnTo>
                    <a:pt x="120" y="6"/>
                  </a:lnTo>
                  <a:lnTo>
                    <a:pt x="147" y="24"/>
                  </a:lnTo>
                  <a:lnTo>
                    <a:pt x="166" y="51"/>
                  </a:lnTo>
                  <a:lnTo>
                    <a:pt x="175" y="85"/>
                  </a:lnTo>
                  <a:lnTo>
                    <a:pt x="166" y="118"/>
                  </a:lnTo>
                  <a:lnTo>
                    <a:pt x="147" y="145"/>
                  </a:lnTo>
                  <a:lnTo>
                    <a:pt x="120" y="164"/>
                  </a:lnTo>
                  <a:lnTo>
                    <a:pt x="86" y="173"/>
                  </a:lnTo>
                  <a:lnTo>
                    <a:pt x="52" y="164"/>
                  </a:lnTo>
                  <a:lnTo>
                    <a:pt x="28" y="145"/>
                  </a:lnTo>
                  <a:lnTo>
                    <a:pt x="6" y="118"/>
                  </a:lnTo>
                  <a:lnTo>
                    <a:pt x="0" y="85"/>
                  </a:lnTo>
                  <a:lnTo>
                    <a:pt x="6" y="51"/>
                  </a:lnTo>
                  <a:lnTo>
                    <a:pt x="28" y="24"/>
                  </a:lnTo>
                  <a:lnTo>
                    <a:pt x="52" y="6"/>
                  </a:lnTo>
                  <a:lnTo>
                    <a:pt x="86" y="0"/>
                  </a:lnTo>
                </a:path>
              </a:pathLst>
            </a:custGeom>
            <a:noFill/>
            <a:ln w="0">
              <a:solidFill>
                <a:srgbClr val="000000"/>
              </a:solid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794" name="Freeform 82"/>
            <p:cNvSpPr/>
            <p:nvPr/>
          </p:nvSpPr>
          <p:spPr bwMode="auto">
            <a:xfrm>
              <a:off x="1872" y="1968"/>
              <a:ext cx="337" cy="265"/>
            </a:xfrm>
            <a:custGeom>
              <a:avLst/>
              <a:gdLst/>
              <a:ahLst/>
              <a:cxnLst>
                <a:cxn ang="0">
                  <a:pos x="86" y="0"/>
                </a:cxn>
                <a:cxn ang="0">
                  <a:pos x="337" y="0"/>
                </a:cxn>
                <a:cxn ang="0">
                  <a:pos x="251" y="265"/>
                </a:cxn>
                <a:cxn ang="0">
                  <a:pos x="0" y="265"/>
                </a:cxn>
                <a:cxn ang="0">
                  <a:pos x="86" y="0"/>
                </a:cxn>
              </a:cxnLst>
              <a:rect l="0" t="0" r="r" b="b"/>
              <a:pathLst>
                <a:path w="337" h="265">
                  <a:moveTo>
                    <a:pt x="86" y="0"/>
                  </a:moveTo>
                  <a:lnTo>
                    <a:pt x="337" y="0"/>
                  </a:lnTo>
                  <a:lnTo>
                    <a:pt x="251" y="265"/>
                  </a:lnTo>
                  <a:lnTo>
                    <a:pt x="0" y="265"/>
                  </a:lnTo>
                  <a:lnTo>
                    <a:pt x="86" y="0"/>
                  </a:lnTo>
                  <a:close/>
                </a:path>
              </a:pathLst>
            </a:custGeom>
            <a:solidFill>
              <a:srgbClr val="FFCC99"/>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795" name="Freeform 83"/>
            <p:cNvSpPr/>
            <p:nvPr/>
          </p:nvSpPr>
          <p:spPr bwMode="auto">
            <a:xfrm>
              <a:off x="1872" y="1968"/>
              <a:ext cx="337" cy="265"/>
            </a:xfrm>
            <a:custGeom>
              <a:avLst/>
              <a:gdLst/>
              <a:ahLst/>
              <a:cxnLst>
                <a:cxn ang="0">
                  <a:pos x="86" y="0"/>
                </a:cxn>
                <a:cxn ang="0">
                  <a:pos x="337" y="0"/>
                </a:cxn>
                <a:cxn ang="0">
                  <a:pos x="251" y="265"/>
                </a:cxn>
                <a:cxn ang="0">
                  <a:pos x="0" y="265"/>
                </a:cxn>
                <a:cxn ang="0">
                  <a:pos x="86" y="0"/>
                </a:cxn>
              </a:cxnLst>
              <a:rect l="0" t="0" r="r" b="b"/>
              <a:pathLst>
                <a:path w="337" h="265">
                  <a:moveTo>
                    <a:pt x="86" y="0"/>
                  </a:moveTo>
                  <a:lnTo>
                    <a:pt x="337" y="0"/>
                  </a:lnTo>
                  <a:lnTo>
                    <a:pt x="251" y="265"/>
                  </a:lnTo>
                  <a:lnTo>
                    <a:pt x="0" y="265"/>
                  </a:lnTo>
                  <a:lnTo>
                    <a:pt x="86" y="0"/>
                  </a:lnTo>
                </a:path>
              </a:pathLst>
            </a:custGeom>
            <a:noFill/>
            <a:ln w="0">
              <a:solidFill>
                <a:srgbClr val="000000"/>
              </a:solid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796" name="Line 84"/>
            <p:cNvSpPr>
              <a:spLocks noChangeShapeType="1"/>
            </p:cNvSpPr>
            <p:nvPr/>
          </p:nvSpPr>
          <p:spPr bwMode="auto">
            <a:xfrm>
              <a:off x="1952" y="2014"/>
              <a:ext cx="6" cy="3"/>
            </a:xfrm>
            <a:prstGeom prst="line">
              <a:avLst/>
            </a:prstGeom>
            <a:no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797" name="Line 85"/>
            <p:cNvSpPr>
              <a:spLocks noChangeShapeType="1"/>
            </p:cNvSpPr>
            <p:nvPr/>
          </p:nvSpPr>
          <p:spPr bwMode="auto">
            <a:xfrm>
              <a:off x="1967" y="2026"/>
              <a:ext cx="3" cy="3"/>
            </a:xfrm>
            <a:prstGeom prst="line">
              <a:avLst/>
            </a:prstGeom>
            <a:no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798" name="Line 86"/>
            <p:cNvSpPr>
              <a:spLocks noChangeShapeType="1"/>
            </p:cNvSpPr>
            <p:nvPr/>
          </p:nvSpPr>
          <p:spPr bwMode="auto">
            <a:xfrm>
              <a:off x="1982" y="2038"/>
              <a:ext cx="3" cy="3"/>
            </a:xfrm>
            <a:prstGeom prst="line">
              <a:avLst/>
            </a:prstGeom>
            <a:no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799" name="Line 87"/>
            <p:cNvSpPr>
              <a:spLocks noChangeShapeType="1"/>
            </p:cNvSpPr>
            <p:nvPr/>
          </p:nvSpPr>
          <p:spPr bwMode="auto">
            <a:xfrm>
              <a:off x="1997" y="2050"/>
              <a:ext cx="4" cy="3"/>
            </a:xfrm>
            <a:prstGeom prst="line">
              <a:avLst/>
            </a:prstGeom>
            <a:no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800" name="Line 88"/>
            <p:cNvSpPr>
              <a:spLocks noChangeShapeType="1"/>
            </p:cNvSpPr>
            <p:nvPr/>
          </p:nvSpPr>
          <p:spPr bwMode="auto">
            <a:xfrm>
              <a:off x="2010" y="2062"/>
              <a:ext cx="6" cy="6"/>
            </a:xfrm>
            <a:prstGeom prst="line">
              <a:avLst/>
            </a:prstGeom>
            <a:no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801" name="Line 89"/>
            <p:cNvSpPr>
              <a:spLocks noChangeShapeType="1"/>
            </p:cNvSpPr>
            <p:nvPr/>
          </p:nvSpPr>
          <p:spPr bwMode="auto">
            <a:xfrm>
              <a:off x="2025" y="2078"/>
              <a:ext cx="3" cy="3"/>
            </a:xfrm>
            <a:prstGeom prst="line">
              <a:avLst/>
            </a:prstGeom>
            <a:no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802" name="Line 90"/>
            <p:cNvSpPr>
              <a:spLocks noChangeShapeType="1"/>
            </p:cNvSpPr>
            <p:nvPr/>
          </p:nvSpPr>
          <p:spPr bwMode="auto">
            <a:xfrm>
              <a:off x="2040" y="2090"/>
              <a:ext cx="3" cy="3"/>
            </a:xfrm>
            <a:prstGeom prst="line">
              <a:avLst/>
            </a:prstGeom>
            <a:no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803" name="Line 91"/>
            <p:cNvSpPr>
              <a:spLocks noChangeShapeType="1"/>
            </p:cNvSpPr>
            <p:nvPr/>
          </p:nvSpPr>
          <p:spPr bwMode="auto">
            <a:xfrm>
              <a:off x="2053" y="2102"/>
              <a:ext cx="1" cy="1"/>
            </a:xfrm>
            <a:prstGeom prst="line">
              <a:avLst/>
            </a:prstGeom>
            <a:no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3" name="Group 92"/>
          <p:cNvGrpSpPr/>
          <p:nvPr/>
        </p:nvGrpSpPr>
        <p:grpSpPr>
          <a:xfrm>
            <a:off x="4432300" y="1370013"/>
            <a:ext cx="4246563" cy="2589212"/>
            <a:chOff x="2792" y="863"/>
            <a:chExt cx="2675" cy="1631"/>
          </a:xfrm>
        </p:grpSpPr>
        <p:sp>
          <p:nvSpPr>
            <p:cNvPr id="145443" name="Text Box 93"/>
            <p:cNvSpPr txBox="1"/>
            <p:nvPr/>
          </p:nvSpPr>
          <p:spPr>
            <a:xfrm>
              <a:off x="3228" y="1196"/>
              <a:ext cx="657" cy="250"/>
            </a:xfrm>
            <a:prstGeom prst="rect">
              <a:avLst/>
            </a:prstGeom>
            <a:noFill/>
            <a:ln w="9525">
              <a:noFill/>
            </a:ln>
          </p:spPr>
          <p:txBody>
            <a:bodyPr wrap="none">
              <a:spAutoFit/>
            </a:bodyPr>
            <a:p>
              <a:pPr algn="ctr" eaLnBrk="0" hangingPunct="0"/>
              <a:r>
                <a:rPr lang="en-US" altLang="zh-CN" sz="2000" dirty="0">
                  <a:solidFill>
                    <a:srgbClr val="CC3399"/>
                  </a:solidFill>
                  <a:latin typeface="Times New Roman" panose="02020603050405020304" pitchFamily="18" charset="0"/>
                </a:rPr>
                <a:t>Activity</a:t>
              </a:r>
              <a:endParaRPr lang="en-US" altLang="zh-CN" sz="2000" dirty="0">
                <a:solidFill>
                  <a:srgbClr val="CC3399"/>
                </a:solidFill>
                <a:latin typeface="Times New Roman" panose="02020603050405020304" pitchFamily="18" charset="0"/>
              </a:endParaRPr>
            </a:p>
          </p:txBody>
        </p:sp>
        <p:sp>
          <p:nvSpPr>
            <p:cNvPr id="145444" name="Text Box 94"/>
            <p:cNvSpPr txBox="1"/>
            <p:nvPr/>
          </p:nvSpPr>
          <p:spPr>
            <a:xfrm>
              <a:off x="4093" y="863"/>
              <a:ext cx="1374" cy="756"/>
            </a:xfrm>
            <a:prstGeom prst="rect">
              <a:avLst/>
            </a:prstGeom>
            <a:solidFill>
              <a:srgbClr val="EF9100"/>
            </a:solidFill>
            <a:ln w="9525" cap="flat" cmpd="sng">
              <a:solidFill>
                <a:schemeClr val="tx1"/>
              </a:solidFill>
              <a:prstDash val="solid"/>
              <a:miter/>
              <a:headEnd type="none" w="med" len="med"/>
              <a:tailEnd type="none" w="med" len="med"/>
            </a:ln>
          </p:spPr>
          <p:txBody>
            <a:bodyPr>
              <a:spAutoFit/>
            </a:bodyPr>
            <a:p>
              <a:pPr algn="ctr" eaLnBrk="0" hangingPunct="0"/>
              <a:r>
                <a:rPr lang="en-US" altLang="zh-CN" dirty="0">
                  <a:solidFill>
                    <a:schemeClr val="tx1"/>
                  </a:solidFill>
                  <a:latin typeface="Times New Roman" panose="02020603050405020304" pitchFamily="18" charset="0"/>
                </a:rPr>
                <a:t>Describes a piece of work a worker may be asked to perform.</a:t>
              </a:r>
              <a:endParaRPr lang="en-US" altLang="zh-CN" dirty="0">
                <a:solidFill>
                  <a:schemeClr val="tx1"/>
                </a:solidFill>
                <a:latin typeface="Times New Roman" panose="02020603050405020304" pitchFamily="18" charset="0"/>
              </a:endParaRPr>
            </a:p>
          </p:txBody>
        </p:sp>
        <p:grpSp>
          <p:nvGrpSpPr>
            <p:cNvPr id="145445" name="Group 95"/>
            <p:cNvGrpSpPr/>
            <p:nvPr/>
          </p:nvGrpSpPr>
          <p:grpSpPr>
            <a:xfrm>
              <a:off x="2792" y="1822"/>
              <a:ext cx="1542" cy="672"/>
              <a:chOff x="2669" y="1968"/>
              <a:chExt cx="1542" cy="672"/>
            </a:xfrm>
          </p:grpSpPr>
          <p:sp>
            <p:nvSpPr>
              <p:cNvPr id="371808" name="Freeform 96"/>
              <p:cNvSpPr/>
              <p:nvPr/>
            </p:nvSpPr>
            <p:spPr bwMode="auto">
              <a:xfrm>
                <a:off x="2669" y="1968"/>
                <a:ext cx="1542" cy="672"/>
              </a:xfrm>
              <a:custGeom>
                <a:avLst/>
                <a:gdLst/>
                <a:ahLst/>
                <a:cxnLst>
                  <a:cxn ang="0">
                    <a:pos x="3269" y="0"/>
                  </a:cxn>
                  <a:cxn ang="0">
                    <a:pos x="3292" y="2"/>
                  </a:cxn>
                  <a:cxn ang="0">
                    <a:pos x="3314" y="8"/>
                  </a:cxn>
                  <a:cxn ang="0">
                    <a:pos x="3333" y="17"/>
                  </a:cxn>
                  <a:cxn ang="0">
                    <a:pos x="3350" y="31"/>
                  </a:cxn>
                  <a:cxn ang="0">
                    <a:pos x="3363" y="46"/>
                  </a:cxn>
                  <a:cxn ang="0">
                    <a:pos x="3375" y="65"/>
                  </a:cxn>
                  <a:cxn ang="0">
                    <a:pos x="3381" y="84"/>
                  </a:cxn>
                  <a:cxn ang="0">
                    <a:pos x="3385" y="105"/>
                  </a:cxn>
                  <a:cxn ang="0">
                    <a:pos x="3383" y="576"/>
                  </a:cxn>
                  <a:cxn ang="0">
                    <a:pos x="3379" y="597"/>
                  </a:cxn>
                  <a:cxn ang="0">
                    <a:pos x="3369" y="616"/>
                  </a:cxn>
                  <a:cxn ang="0">
                    <a:pos x="3358" y="633"/>
                  </a:cxn>
                  <a:cxn ang="0">
                    <a:pos x="3342" y="647"/>
                  </a:cxn>
                  <a:cxn ang="0">
                    <a:pos x="3325" y="658"/>
                  </a:cxn>
                  <a:cxn ang="0">
                    <a:pos x="3304" y="666"/>
                  </a:cxn>
                  <a:cxn ang="0">
                    <a:pos x="3281" y="672"/>
                  </a:cxn>
                  <a:cxn ang="0">
                    <a:pos x="113" y="672"/>
                  </a:cxn>
                  <a:cxn ang="0">
                    <a:pos x="90" y="670"/>
                  </a:cxn>
                  <a:cxn ang="0">
                    <a:pos x="69" y="664"/>
                  </a:cxn>
                  <a:cxn ang="0">
                    <a:pos x="49" y="652"/>
                  </a:cxn>
                  <a:cxn ang="0">
                    <a:pos x="32" y="641"/>
                  </a:cxn>
                  <a:cxn ang="0">
                    <a:pos x="19" y="624"/>
                  </a:cxn>
                  <a:cxn ang="0">
                    <a:pos x="9" y="606"/>
                  </a:cxn>
                  <a:cxn ang="0">
                    <a:pos x="2" y="587"/>
                  </a:cxn>
                  <a:cxn ang="0">
                    <a:pos x="0" y="564"/>
                  </a:cxn>
                  <a:cxn ang="0">
                    <a:pos x="0" y="94"/>
                  </a:cxn>
                  <a:cxn ang="0">
                    <a:pos x="5" y="75"/>
                  </a:cxn>
                  <a:cxn ang="0">
                    <a:pos x="13" y="56"/>
                  </a:cxn>
                  <a:cxn ang="0">
                    <a:pos x="26" y="38"/>
                  </a:cxn>
                  <a:cxn ang="0">
                    <a:pos x="42" y="23"/>
                  </a:cxn>
                  <a:cxn ang="0">
                    <a:pos x="59" y="11"/>
                  </a:cxn>
                  <a:cxn ang="0">
                    <a:pos x="80" y="4"/>
                  </a:cxn>
                  <a:cxn ang="0">
                    <a:pos x="101" y="0"/>
                  </a:cxn>
                </a:cxnLst>
                <a:rect l="0" t="0" r="r" b="b"/>
                <a:pathLst>
                  <a:path w="3385" h="672">
                    <a:moveTo>
                      <a:pt x="113" y="0"/>
                    </a:moveTo>
                    <a:lnTo>
                      <a:pt x="3269" y="0"/>
                    </a:lnTo>
                    <a:lnTo>
                      <a:pt x="3281" y="0"/>
                    </a:lnTo>
                    <a:lnTo>
                      <a:pt x="3292" y="2"/>
                    </a:lnTo>
                    <a:lnTo>
                      <a:pt x="3304" y="4"/>
                    </a:lnTo>
                    <a:lnTo>
                      <a:pt x="3314" y="8"/>
                    </a:lnTo>
                    <a:lnTo>
                      <a:pt x="3325" y="11"/>
                    </a:lnTo>
                    <a:lnTo>
                      <a:pt x="3333" y="17"/>
                    </a:lnTo>
                    <a:lnTo>
                      <a:pt x="3342" y="23"/>
                    </a:lnTo>
                    <a:lnTo>
                      <a:pt x="3350" y="31"/>
                    </a:lnTo>
                    <a:lnTo>
                      <a:pt x="3358" y="38"/>
                    </a:lnTo>
                    <a:lnTo>
                      <a:pt x="3363" y="46"/>
                    </a:lnTo>
                    <a:lnTo>
                      <a:pt x="3369" y="56"/>
                    </a:lnTo>
                    <a:lnTo>
                      <a:pt x="3375" y="65"/>
                    </a:lnTo>
                    <a:lnTo>
                      <a:pt x="3379" y="75"/>
                    </a:lnTo>
                    <a:lnTo>
                      <a:pt x="3381" y="84"/>
                    </a:lnTo>
                    <a:lnTo>
                      <a:pt x="3383" y="94"/>
                    </a:lnTo>
                    <a:lnTo>
                      <a:pt x="3385" y="105"/>
                    </a:lnTo>
                    <a:lnTo>
                      <a:pt x="3385" y="564"/>
                    </a:lnTo>
                    <a:lnTo>
                      <a:pt x="3383" y="576"/>
                    </a:lnTo>
                    <a:lnTo>
                      <a:pt x="3381" y="587"/>
                    </a:lnTo>
                    <a:lnTo>
                      <a:pt x="3379" y="597"/>
                    </a:lnTo>
                    <a:lnTo>
                      <a:pt x="3375" y="606"/>
                    </a:lnTo>
                    <a:lnTo>
                      <a:pt x="3369" y="616"/>
                    </a:lnTo>
                    <a:lnTo>
                      <a:pt x="3363" y="624"/>
                    </a:lnTo>
                    <a:lnTo>
                      <a:pt x="3358" y="633"/>
                    </a:lnTo>
                    <a:lnTo>
                      <a:pt x="3350" y="641"/>
                    </a:lnTo>
                    <a:lnTo>
                      <a:pt x="3342" y="647"/>
                    </a:lnTo>
                    <a:lnTo>
                      <a:pt x="3333" y="652"/>
                    </a:lnTo>
                    <a:lnTo>
                      <a:pt x="3325" y="658"/>
                    </a:lnTo>
                    <a:lnTo>
                      <a:pt x="3314" y="664"/>
                    </a:lnTo>
                    <a:lnTo>
                      <a:pt x="3304" y="666"/>
                    </a:lnTo>
                    <a:lnTo>
                      <a:pt x="3292" y="670"/>
                    </a:lnTo>
                    <a:lnTo>
                      <a:pt x="3281" y="672"/>
                    </a:lnTo>
                    <a:lnTo>
                      <a:pt x="3269" y="672"/>
                    </a:lnTo>
                    <a:lnTo>
                      <a:pt x="113" y="672"/>
                    </a:lnTo>
                    <a:lnTo>
                      <a:pt x="101" y="672"/>
                    </a:lnTo>
                    <a:lnTo>
                      <a:pt x="90" y="670"/>
                    </a:lnTo>
                    <a:lnTo>
                      <a:pt x="80" y="666"/>
                    </a:lnTo>
                    <a:lnTo>
                      <a:pt x="69" y="664"/>
                    </a:lnTo>
                    <a:lnTo>
                      <a:pt x="59" y="658"/>
                    </a:lnTo>
                    <a:lnTo>
                      <a:pt x="49" y="652"/>
                    </a:lnTo>
                    <a:lnTo>
                      <a:pt x="42" y="647"/>
                    </a:lnTo>
                    <a:lnTo>
                      <a:pt x="32" y="641"/>
                    </a:lnTo>
                    <a:lnTo>
                      <a:pt x="26" y="633"/>
                    </a:lnTo>
                    <a:lnTo>
                      <a:pt x="19" y="624"/>
                    </a:lnTo>
                    <a:lnTo>
                      <a:pt x="13" y="616"/>
                    </a:lnTo>
                    <a:lnTo>
                      <a:pt x="9" y="606"/>
                    </a:lnTo>
                    <a:lnTo>
                      <a:pt x="5" y="597"/>
                    </a:lnTo>
                    <a:lnTo>
                      <a:pt x="2" y="587"/>
                    </a:lnTo>
                    <a:lnTo>
                      <a:pt x="0" y="576"/>
                    </a:lnTo>
                    <a:lnTo>
                      <a:pt x="0" y="564"/>
                    </a:lnTo>
                    <a:lnTo>
                      <a:pt x="0" y="105"/>
                    </a:lnTo>
                    <a:lnTo>
                      <a:pt x="0" y="94"/>
                    </a:lnTo>
                    <a:lnTo>
                      <a:pt x="2" y="84"/>
                    </a:lnTo>
                    <a:lnTo>
                      <a:pt x="5" y="75"/>
                    </a:lnTo>
                    <a:lnTo>
                      <a:pt x="9" y="65"/>
                    </a:lnTo>
                    <a:lnTo>
                      <a:pt x="13" y="56"/>
                    </a:lnTo>
                    <a:lnTo>
                      <a:pt x="19" y="46"/>
                    </a:lnTo>
                    <a:lnTo>
                      <a:pt x="26" y="38"/>
                    </a:lnTo>
                    <a:lnTo>
                      <a:pt x="32" y="31"/>
                    </a:lnTo>
                    <a:lnTo>
                      <a:pt x="42" y="23"/>
                    </a:lnTo>
                    <a:lnTo>
                      <a:pt x="49" y="17"/>
                    </a:lnTo>
                    <a:lnTo>
                      <a:pt x="59" y="11"/>
                    </a:lnTo>
                    <a:lnTo>
                      <a:pt x="69" y="8"/>
                    </a:lnTo>
                    <a:lnTo>
                      <a:pt x="80" y="4"/>
                    </a:lnTo>
                    <a:lnTo>
                      <a:pt x="90" y="2"/>
                    </a:lnTo>
                    <a:lnTo>
                      <a:pt x="101" y="0"/>
                    </a:lnTo>
                    <a:lnTo>
                      <a:pt x="113" y="0"/>
                    </a:lnTo>
                    <a:close/>
                  </a:path>
                </a:pathLst>
              </a:custGeom>
              <a:solidFill>
                <a:srgbClr val="FFFF99"/>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809" name="Freeform 97"/>
              <p:cNvSpPr/>
              <p:nvPr/>
            </p:nvSpPr>
            <p:spPr bwMode="auto">
              <a:xfrm>
                <a:off x="2669" y="1968"/>
                <a:ext cx="1542" cy="672"/>
              </a:xfrm>
              <a:custGeom>
                <a:avLst/>
                <a:gdLst/>
                <a:ahLst/>
                <a:cxnLst>
                  <a:cxn ang="0">
                    <a:pos x="3269" y="0"/>
                  </a:cxn>
                  <a:cxn ang="0">
                    <a:pos x="3292" y="2"/>
                  </a:cxn>
                  <a:cxn ang="0">
                    <a:pos x="3314" y="8"/>
                  </a:cxn>
                  <a:cxn ang="0">
                    <a:pos x="3333" y="17"/>
                  </a:cxn>
                  <a:cxn ang="0">
                    <a:pos x="3350" y="31"/>
                  </a:cxn>
                  <a:cxn ang="0">
                    <a:pos x="3363" y="46"/>
                  </a:cxn>
                  <a:cxn ang="0">
                    <a:pos x="3375" y="65"/>
                  </a:cxn>
                  <a:cxn ang="0">
                    <a:pos x="3381" y="84"/>
                  </a:cxn>
                  <a:cxn ang="0">
                    <a:pos x="3385" y="105"/>
                  </a:cxn>
                  <a:cxn ang="0">
                    <a:pos x="3383" y="576"/>
                  </a:cxn>
                  <a:cxn ang="0">
                    <a:pos x="3379" y="597"/>
                  </a:cxn>
                  <a:cxn ang="0">
                    <a:pos x="3369" y="616"/>
                  </a:cxn>
                  <a:cxn ang="0">
                    <a:pos x="3358" y="633"/>
                  </a:cxn>
                  <a:cxn ang="0">
                    <a:pos x="3342" y="647"/>
                  </a:cxn>
                  <a:cxn ang="0">
                    <a:pos x="3325" y="658"/>
                  </a:cxn>
                  <a:cxn ang="0">
                    <a:pos x="3304" y="666"/>
                  </a:cxn>
                  <a:cxn ang="0">
                    <a:pos x="3281" y="672"/>
                  </a:cxn>
                  <a:cxn ang="0">
                    <a:pos x="113" y="672"/>
                  </a:cxn>
                  <a:cxn ang="0">
                    <a:pos x="90" y="670"/>
                  </a:cxn>
                  <a:cxn ang="0">
                    <a:pos x="69" y="664"/>
                  </a:cxn>
                  <a:cxn ang="0">
                    <a:pos x="49" y="652"/>
                  </a:cxn>
                  <a:cxn ang="0">
                    <a:pos x="32" y="641"/>
                  </a:cxn>
                  <a:cxn ang="0">
                    <a:pos x="19" y="624"/>
                  </a:cxn>
                  <a:cxn ang="0">
                    <a:pos x="9" y="606"/>
                  </a:cxn>
                  <a:cxn ang="0">
                    <a:pos x="2" y="587"/>
                  </a:cxn>
                  <a:cxn ang="0">
                    <a:pos x="0" y="564"/>
                  </a:cxn>
                  <a:cxn ang="0">
                    <a:pos x="0" y="94"/>
                  </a:cxn>
                  <a:cxn ang="0">
                    <a:pos x="5" y="75"/>
                  </a:cxn>
                  <a:cxn ang="0">
                    <a:pos x="13" y="56"/>
                  </a:cxn>
                  <a:cxn ang="0">
                    <a:pos x="26" y="38"/>
                  </a:cxn>
                  <a:cxn ang="0">
                    <a:pos x="42" y="23"/>
                  </a:cxn>
                  <a:cxn ang="0">
                    <a:pos x="59" y="11"/>
                  </a:cxn>
                  <a:cxn ang="0">
                    <a:pos x="80" y="4"/>
                  </a:cxn>
                  <a:cxn ang="0">
                    <a:pos x="101" y="0"/>
                  </a:cxn>
                </a:cxnLst>
                <a:rect l="0" t="0" r="r" b="b"/>
                <a:pathLst>
                  <a:path w="3385" h="672">
                    <a:moveTo>
                      <a:pt x="113" y="0"/>
                    </a:moveTo>
                    <a:lnTo>
                      <a:pt x="3269" y="0"/>
                    </a:lnTo>
                    <a:lnTo>
                      <a:pt x="3281" y="0"/>
                    </a:lnTo>
                    <a:lnTo>
                      <a:pt x="3292" y="2"/>
                    </a:lnTo>
                    <a:lnTo>
                      <a:pt x="3304" y="4"/>
                    </a:lnTo>
                    <a:lnTo>
                      <a:pt x="3314" y="8"/>
                    </a:lnTo>
                    <a:lnTo>
                      <a:pt x="3325" y="11"/>
                    </a:lnTo>
                    <a:lnTo>
                      <a:pt x="3333" y="17"/>
                    </a:lnTo>
                    <a:lnTo>
                      <a:pt x="3342" y="23"/>
                    </a:lnTo>
                    <a:lnTo>
                      <a:pt x="3350" y="31"/>
                    </a:lnTo>
                    <a:lnTo>
                      <a:pt x="3358" y="38"/>
                    </a:lnTo>
                    <a:lnTo>
                      <a:pt x="3363" y="46"/>
                    </a:lnTo>
                    <a:lnTo>
                      <a:pt x="3369" y="56"/>
                    </a:lnTo>
                    <a:lnTo>
                      <a:pt x="3375" y="65"/>
                    </a:lnTo>
                    <a:lnTo>
                      <a:pt x="3379" y="75"/>
                    </a:lnTo>
                    <a:lnTo>
                      <a:pt x="3381" y="84"/>
                    </a:lnTo>
                    <a:lnTo>
                      <a:pt x="3383" y="94"/>
                    </a:lnTo>
                    <a:lnTo>
                      <a:pt x="3385" y="105"/>
                    </a:lnTo>
                    <a:lnTo>
                      <a:pt x="3385" y="564"/>
                    </a:lnTo>
                    <a:lnTo>
                      <a:pt x="3383" y="576"/>
                    </a:lnTo>
                    <a:lnTo>
                      <a:pt x="3381" y="587"/>
                    </a:lnTo>
                    <a:lnTo>
                      <a:pt x="3379" y="597"/>
                    </a:lnTo>
                    <a:lnTo>
                      <a:pt x="3375" y="606"/>
                    </a:lnTo>
                    <a:lnTo>
                      <a:pt x="3369" y="616"/>
                    </a:lnTo>
                    <a:lnTo>
                      <a:pt x="3363" y="624"/>
                    </a:lnTo>
                    <a:lnTo>
                      <a:pt x="3358" y="633"/>
                    </a:lnTo>
                    <a:lnTo>
                      <a:pt x="3350" y="641"/>
                    </a:lnTo>
                    <a:lnTo>
                      <a:pt x="3342" y="647"/>
                    </a:lnTo>
                    <a:lnTo>
                      <a:pt x="3333" y="652"/>
                    </a:lnTo>
                    <a:lnTo>
                      <a:pt x="3325" y="658"/>
                    </a:lnTo>
                    <a:lnTo>
                      <a:pt x="3314" y="664"/>
                    </a:lnTo>
                    <a:lnTo>
                      <a:pt x="3304" y="666"/>
                    </a:lnTo>
                    <a:lnTo>
                      <a:pt x="3292" y="670"/>
                    </a:lnTo>
                    <a:lnTo>
                      <a:pt x="3281" y="672"/>
                    </a:lnTo>
                    <a:lnTo>
                      <a:pt x="3269" y="672"/>
                    </a:lnTo>
                    <a:lnTo>
                      <a:pt x="113" y="672"/>
                    </a:lnTo>
                    <a:lnTo>
                      <a:pt x="101" y="672"/>
                    </a:lnTo>
                    <a:lnTo>
                      <a:pt x="90" y="670"/>
                    </a:lnTo>
                    <a:lnTo>
                      <a:pt x="80" y="666"/>
                    </a:lnTo>
                    <a:lnTo>
                      <a:pt x="69" y="664"/>
                    </a:lnTo>
                    <a:lnTo>
                      <a:pt x="59" y="658"/>
                    </a:lnTo>
                    <a:lnTo>
                      <a:pt x="49" y="652"/>
                    </a:lnTo>
                    <a:lnTo>
                      <a:pt x="42" y="647"/>
                    </a:lnTo>
                    <a:lnTo>
                      <a:pt x="32" y="641"/>
                    </a:lnTo>
                    <a:lnTo>
                      <a:pt x="26" y="633"/>
                    </a:lnTo>
                    <a:lnTo>
                      <a:pt x="19" y="624"/>
                    </a:lnTo>
                    <a:lnTo>
                      <a:pt x="13" y="616"/>
                    </a:lnTo>
                    <a:lnTo>
                      <a:pt x="9" y="606"/>
                    </a:lnTo>
                    <a:lnTo>
                      <a:pt x="5" y="597"/>
                    </a:lnTo>
                    <a:lnTo>
                      <a:pt x="2" y="587"/>
                    </a:lnTo>
                    <a:lnTo>
                      <a:pt x="0" y="576"/>
                    </a:lnTo>
                    <a:lnTo>
                      <a:pt x="0" y="564"/>
                    </a:lnTo>
                    <a:lnTo>
                      <a:pt x="0" y="105"/>
                    </a:lnTo>
                    <a:lnTo>
                      <a:pt x="0" y="94"/>
                    </a:lnTo>
                    <a:lnTo>
                      <a:pt x="2" y="84"/>
                    </a:lnTo>
                    <a:lnTo>
                      <a:pt x="5" y="75"/>
                    </a:lnTo>
                    <a:lnTo>
                      <a:pt x="9" y="65"/>
                    </a:lnTo>
                    <a:lnTo>
                      <a:pt x="13" y="56"/>
                    </a:lnTo>
                    <a:lnTo>
                      <a:pt x="19" y="46"/>
                    </a:lnTo>
                    <a:lnTo>
                      <a:pt x="26" y="38"/>
                    </a:lnTo>
                    <a:lnTo>
                      <a:pt x="32" y="31"/>
                    </a:lnTo>
                    <a:lnTo>
                      <a:pt x="42" y="23"/>
                    </a:lnTo>
                    <a:lnTo>
                      <a:pt x="49" y="17"/>
                    </a:lnTo>
                    <a:lnTo>
                      <a:pt x="59" y="11"/>
                    </a:lnTo>
                    <a:lnTo>
                      <a:pt x="69" y="8"/>
                    </a:lnTo>
                    <a:lnTo>
                      <a:pt x="80" y="4"/>
                    </a:lnTo>
                    <a:lnTo>
                      <a:pt x="90" y="2"/>
                    </a:lnTo>
                    <a:lnTo>
                      <a:pt x="101" y="0"/>
                    </a:lnTo>
                    <a:lnTo>
                      <a:pt x="113" y="0"/>
                    </a:lnTo>
                  </a:path>
                </a:pathLst>
              </a:custGeom>
              <a:noFill/>
              <a:ln w="0">
                <a:solidFill>
                  <a:srgbClr val="FFFF99"/>
                </a:solid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45449" name="Rectangle 98"/>
              <p:cNvSpPr/>
              <p:nvPr/>
            </p:nvSpPr>
            <p:spPr>
              <a:xfrm>
                <a:off x="3263" y="2373"/>
                <a:ext cx="433" cy="115"/>
              </a:xfrm>
              <a:prstGeom prst="rect">
                <a:avLst/>
              </a:prstGeom>
              <a:noFill/>
              <a:ln w="9525">
                <a:noFill/>
              </a:ln>
            </p:spPr>
            <p:txBody>
              <a:bodyPr wrap="none" lIns="0" tIns="0" rIns="0" bIns="0">
                <a:spAutoFit/>
              </a:bodyPr>
              <a:p>
                <a:pPr algn="ctr" eaLnBrk="0" hangingPunct="0"/>
                <a:r>
                  <a:rPr lang="en-US" altLang="zh-CN" sz="1200" b="0" dirty="0">
                    <a:solidFill>
                      <a:srgbClr val="000000"/>
                    </a:solidFill>
                    <a:latin typeface="Times New Roman" panose="02020603050405020304" pitchFamily="18" charset="0"/>
                  </a:rPr>
                  <a:t>Describe a </a:t>
                </a:r>
                <a:endParaRPr lang="en-US" altLang="zh-CN" sz="1200" b="0" dirty="0">
                  <a:solidFill>
                    <a:schemeClr val="tx1"/>
                  </a:solidFill>
                  <a:latin typeface="Times New Roman" panose="02020603050405020304" pitchFamily="18" charset="0"/>
                </a:endParaRPr>
              </a:p>
            </p:txBody>
          </p:sp>
          <p:sp>
            <p:nvSpPr>
              <p:cNvPr id="145450" name="Rectangle 99"/>
              <p:cNvSpPr/>
              <p:nvPr/>
            </p:nvSpPr>
            <p:spPr>
              <a:xfrm>
                <a:off x="3286" y="2463"/>
                <a:ext cx="360" cy="115"/>
              </a:xfrm>
              <a:prstGeom prst="rect">
                <a:avLst/>
              </a:prstGeom>
              <a:noFill/>
              <a:ln w="9525">
                <a:noFill/>
              </a:ln>
            </p:spPr>
            <p:txBody>
              <a:bodyPr wrap="none" lIns="0" tIns="0" rIns="0" bIns="0">
                <a:spAutoFit/>
              </a:bodyPr>
              <a:p>
                <a:pPr algn="ctr" eaLnBrk="0" hangingPunct="0"/>
                <a:r>
                  <a:rPr lang="en-US" altLang="zh-CN" sz="1200" b="0" dirty="0">
                    <a:solidFill>
                      <a:srgbClr val="000000"/>
                    </a:solidFill>
                    <a:latin typeface="Times New Roman" panose="02020603050405020304" pitchFamily="18" charset="0"/>
                  </a:rPr>
                  <a:t>Use Case</a:t>
                </a:r>
                <a:endParaRPr lang="en-US" altLang="zh-CN" sz="1200" b="0" dirty="0">
                  <a:solidFill>
                    <a:schemeClr val="tx1"/>
                  </a:solidFill>
                  <a:latin typeface="Times New Roman" panose="02020603050405020304" pitchFamily="18" charset="0"/>
                </a:endParaRPr>
              </a:p>
            </p:txBody>
          </p:sp>
          <p:sp>
            <p:nvSpPr>
              <p:cNvPr id="371812" name="Freeform 100"/>
              <p:cNvSpPr/>
              <p:nvPr/>
            </p:nvSpPr>
            <p:spPr bwMode="auto">
              <a:xfrm>
                <a:off x="3322" y="2202"/>
                <a:ext cx="275" cy="171"/>
              </a:xfrm>
              <a:custGeom>
                <a:avLst/>
                <a:gdLst/>
                <a:ahLst/>
                <a:cxnLst>
                  <a:cxn ang="0">
                    <a:pos x="0" y="0"/>
                  </a:cxn>
                  <a:cxn ang="0">
                    <a:pos x="188" y="0"/>
                  </a:cxn>
                  <a:cxn ang="0">
                    <a:pos x="275" y="84"/>
                  </a:cxn>
                  <a:cxn ang="0">
                    <a:pos x="188" y="171"/>
                  </a:cxn>
                  <a:cxn ang="0">
                    <a:pos x="0" y="171"/>
                  </a:cxn>
                  <a:cxn ang="0">
                    <a:pos x="0" y="0"/>
                  </a:cxn>
                </a:cxnLst>
                <a:rect l="0" t="0" r="r" b="b"/>
                <a:pathLst>
                  <a:path w="275" h="171">
                    <a:moveTo>
                      <a:pt x="0" y="0"/>
                    </a:moveTo>
                    <a:lnTo>
                      <a:pt x="188" y="0"/>
                    </a:lnTo>
                    <a:lnTo>
                      <a:pt x="275" y="84"/>
                    </a:lnTo>
                    <a:lnTo>
                      <a:pt x="188" y="171"/>
                    </a:lnTo>
                    <a:lnTo>
                      <a:pt x="0" y="171"/>
                    </a:lnTo>
                    <a:lnTo>
                      <a:pt x="0" y="0"/>
                    </a:lnTo>
                    <a:close/>
                  </a:path>
                </a:pathLst>
              </a:custGeom>
              <a:solidFill>
                <a:srgbClr val="CCCCCC"/>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813" name="Freeform 101"/>
              <p:cNvSpPr/>
              <p:nvPr/>
            </p:nvSpPr>
            <p:spPr bwMode="auto">
              <a:xfrm>
                <a:off x="3322" y="2202"/>
                <a:ext cx="275" cy="171"/>
              </a:xfrm>
              <a:custGeom>
                <a:avLst/>
                <a:gdLst/>
                <a:ahLst/>
                <a:cxnLst>
                  <a:cxn ang="0">
                    <a:pos x="0" y="0"/>
                  </a:cxn>
                  <a:cxn ang="0">
                    <a:pos x="188" y="0"/>
                  </a:cxn>
                  <a:cxn ang="0">
                    <a:pos x="275" y="84"/>
                  </a:cxn>
                  <a:cxn ang="0">
                    <a:pos x="188" y="171"/>
                  </a:cxn>
                  <a:cxn ang="0">
                    <a:pos x="0" y="171"/>
                  </a:cxn>
                  <a:cxn ang="0">
                    <a:pos x="0" y="0"/>
                  </a:cxn>
                </a:cxnLst>
                <a:rect l="0" t="0" r="r" b="b"/>
                <a:pathLst>
                  <a:path w="275" h="171">
                    <a:moveTo>
                      <a:pt x="0" y="0"/>
                    </a:moveTo>
                    <a:lnTo>
                      <a:pt x="188" y="0"/>
                    </a:lnTo>
                    <a:lnTo>
                      <a:pt x="275" y="84"/>
                    </a:lnTo>
                    <a:lnTo>
                      <a:pt x="188" y="171"/>
                    </a:lnTo>
                    <a:lnTo>
                      <a:pt x="0" y="171"/>
                    </a:lnTo>
                    <a:lnTo>
                      <a:pt x="0" y="0"/>
                    </a:lnTo>
                  </a:path>
                </a:pathLst>
              </a:custGeom>
              <a:noFill/>
              <a:ln w="0">
                <a:solidFill>
                  <a:srgbClr val="CCCCCC"/>
                </a:solid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814" name="Freeform 102"/>
              <p:cNvSpPr/>
              <p:nvPr/>
            </p:nvSpPr>
            <p:spPr bwMode="auto">
              <a:xfrm>
                <a:off x="3307" y="2185"/>
                <a:ext cx="274" cy="173"/>
              </a:xfrm>
              <a:custGeom>
                <a:avLst/>
                <a:gdLst/>
                <a:ahLst/>
                <a:cxnLst>
                  <a:cxn ang="0">
                    <a:pos x="0" y="0"/>
                  </a:cxn>
                  <a:cxn ang="0">
                    <a:pos x="188" y="0"/>
                  </a:cxn>
                  <a:cxn ang="0">
                    <a:pos x="274" y="86"/>
                  </a:cxn>
                  <a:cxn ang="0">
                    <a:pos x="188" y="173"/>
                  </a:cxn>
                  <a:cxn ang="0">
                    <a:pos x="0" y="173"/>
                  </a:cxn>
                  <a:cxn ang="0">
                    <a:pos x="0" y="0"/>
                  </a:cxn>
                </a:cxnLst>
                <a:rect l="0" t="0" r="r" b="b"/>
                <a:pathLst>
                  <a:path w="274" h="173">
                    <a:moveTo>
                      <a:pt x="0" y="0"/>
                    </a:moveTo>
                    <a:lnTo>
                      <a:pt x="188" y="0"/>
                    </a:lnTo>
                    <a:lnTo>
                      <a:pt x="274" y="86"/>
                    </a:lnTo>
                    <a:lnTo>
                      <a:pt x="188" y="173"/>
                    </a:lnTo>
                    <a:lnTo>
                      <a:pt x="0" y="173"/>
                    </a:lnTo>
                    <a:lnTo>
                      <a:pt x="0" y="0"/>
                    </a:lnTo>
                    <a:close/>
                  </a:path>
                </a:pathLst>
              </a:custGeom>
              <a:solidFill>
                <a:srgbClr val="FFFFCC"/>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815" name="Freeform 103"/>
              <p:cNvSpPr/>
              <p:nvPr/>
            </p:nvSpPr>
            <p:spPr bwMode="auto">
              <a:xfrm>
                <a:off x="3307" y="2185"/>
                <a:ext cx="274" cy="173"/>
              </a:xfrm>
              <a:custGeom>
                <a:avLst/>
                <a:gdLst/>
                <a:ahLst/>
                <a:cxnLst>
                  <a:cxn ang="0">
                    <a:pos x="0" y="0"/>
                  </a:cxn>
                  <a:cxn ang="0">
                    <a:pos x="188" y="0"/>
                  </a:cxn>
                  <a:cxn ang="0">
                    <a:pos x="274" y="86"/>
                  </a:cxn>
                  <a:cxn ang="0">
                    <a:pos x="188" y="173"/>
                  </a:cxn>
                  <a:cxn ang="0">
                    <a:pos x="0" y="173"/>
                  </a:cxn>
                  <a:cxn ang="0">
                    <a:pos x="0" y="0"/>
                  </a:cxn>
                </a:cxnLst>
                <a:rect l="0" t="0" r="r" b="b"/>
                <a:pathLst>
                  <a:path w="274" h="173">
                    <a:moveTo>
                      <a:pt x="0" y="0"/>
                    </a:moveTo>
                    <a:lnTo>
                      <a:pt x="188" y="0"/>
                    </a:lnTo>
                    <a:lnTo>
                      <a:pt x="274" y="86"/>
                    </a:lnTo>
                    <a:lnTo>
                      <a:pt x="188" y="173"/>
                    </a:lnTo>
                    <a:lnTo>
                      <a:pt x="0" y="173"/>
                    </a:lnTo>
                    <a:lnTo>
                      <a:pt x="0" y="0"/>
                    </a:lnTo>
                  </a:path>
                </a:pathLst>
              </a:custGeom>
              <a:noFill/>
              <a:ln w="0">
                <a:solidFill>
                  <a:srgbClr val="000000"/>
                </a:solid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371816" name="Line 104"/>
            <p:cNvSpPr>
              <a:spLocks noChangeShapeType="1"/>
            </p:cNvSpPr>
            <p:nvPr/>
          </p:nvSpPr>
          <p:spPr bwMode="auto">
            <a:xfrm>
              <a:off x="3512" y="1463"/>
              <a:ext cx="0" cy="359"/>
            </a:xfrm>
            <a:prstGeom prst="line">
              <a:avLst/>
            </a:prstGeom>
            <a:noFill/>
            <a:ln w="9525" cap="rnd">
              <a:solidFill>
                <a:schemeClr val="tx1"/>
              </a:solidFill>
              <a:prstDash val="sysDot"/>
              <a:round/>
              <a:tailEnd type="triangl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5" name="Group 105"/>
          <p:cNvGrpSpPr/>
          <p:nvPr/>
        </p:nvGrpSpPr>
        <p:grpSpPr>
          <a:xfrm>
            <a:off x="1971675" y="4194175"/>
            <a:ext cx="6283325" cy="1855788"/>
            <a:chOff x="1242" y="2642"/>
            <a:chExt cx="3958" cy="1169"/>
          </a:xfrm>
        </p:grpSpPr>
        <p:sp>
          <p:nvSpPr>
            <p:cNvPr id="145416" name="Text Box 106"/>
            <p:cNvSpPr txBox="1"/>
            <p:nvPr/>
          </p:nvSpPr>
          <p:spPr>
            <a:xfrm>
              <a:off x="3512" y="3043"/>
              <a:ext cx="1688" cy="714"/>
            </a:xfrm>
            <a:prstGeom prst="rect">
              <a:avLst/>
            </a:prstGeom>
            <a:solidFill>
              <a:srgbClr val="EF9100"/>
            </a:solidFill>
            <a:ln w="25400" cap="flat" cmpd="sng">
              <a:solidFill>
                <a:schemeClr val="tx1"/>
              </a:solidFill>
              <a:prstDash val="solid"/>
              <a:miter/>
              <a:headEnd type="none" w="sm" len="sm"/>
              <a:tailEnd type="none" w="lg" len="med"/>
            </a:ln>
          </p:spPr>
          <p:txBody>
            <a:bodyPr anchor="ctr" anchorCtr="0">
              <a:spAutoFit/>
            </a:bodyPr>
            <a:p>
              <a:pPr algn="ctr" defTabSz="914400" eaLnBrk="0" hangingPunct="0">
                <a:lnSpc>
                  <a:spcPts val="2000"/>
                </a:lnSpc>
                <a:spcBef>
                  <a:spcPts val="900"/>
                </a:spcBef>
                <a:buClr>
                  <a:schemeClr val="bg2"/>
                </a:buClr>
                <a:buSzPct val="75000"/>
                <a:buFont typeface="Wingdings" panose="05000000000000000000" pitchFamily="2" charset="2"/>
                <a:tabLst>
                  <a:tab pos="285750" algn="l"/>
                  <a:tab pos="571500" algn="l"/>
                  <a:tab pos="857250" algn="l"/>
                  <a:tab pos="1143000" algn="l"/>
                  <a:tab pos="1428750" algn="l"/>
                  <a:tab pos="1714500" algn="l"/>
                  <a:tab pos="2000250" algn="l"/>
                  <a:tab pos="2286000" algn="l"/>
                </a:tabLst>
              </a:pPr>
              <a:r>
                <a:rPr lang="en-US" altLang="zh-CN" dirty="0">
                  <a:solidFill>
                    <a:schemeClr val="tx1"/>
                  </a:solidFill>
                  <a:latin typeface="Times New Roman" panose="02020603050405020304" pitchFamily="18" charset="0"/>
                </a:rPr>
                <a:t>Signifies a piece of information that is produced, modified, or used by a process</a:t>
              </a:r>
              <a:endParaRPr lang="en-US" altLang="zh-CN" dirty="0">
                <a:solidFill>
                  <a:schemeClr val="tx1"/>
                </a:solidFill>
                <a:latin typeface="Times New Roman" panose="02020603050405020304" pitchFamily="18" charset="0"/>
              </a:endParaRPr>
            </a:p>
          </p:txBody>
        </p:sp>
        <p:sp>
          <p:nvSpPr>
            <p:cNvPr id="145417" name="Text Box 107"/>
            <p:cNvSpPr txBox="1"/>
            <p:nvPr/>
          </p:nvSpPr>
          <p:spPr>
            <a:xfrm>
              <a:off x="3054" y="2742"/>
              <a:ext cx="657" cy="250"/>
            </a:xfrm>
            <a:prstGeom prst="rect">
              <a:avLst/>
            </a:prstGeom>
            <a:noFill/>
            <a:ln w="9525">
              <a:noFill/>
            </a:ln>
          </p:spPr>
          <p:txBody>
            <a:bodyPr wrap="none">
              <a:spAutoFit/>
            </a:bodyPr>
            <a:p>
              <a:pPr algn="ctr" eaLnBrk="0" hangingPunct="0"/>
              <a:r>
                <a:rPr lang="en-US" altLang="zh-CN" sz="2000" dirty="0">
                  <a:solidFill>
                    <a:srgbClr val="CC3399"/>
                  </a:solidFill>
                  <a:latin typeface="Times New Roman" panose="02020603050405020304" pitchFamily="18" charset="0"/>
                </a:rPr>
                <a:t>Artifact</a:t>
              </a:r>
              <a:endParaRPr lang="en-US" altLang="zh-CN" sz="2000" dirty="0">
                <a:solidFill>
                  <a:srgbClr val="CC3399"/>
                </a:solidFill>
                <a:latin typeface="Times New Roman" panose="02020603050405020304" pitchFamily="18" charset="0"/>
              </a:endParaRPr>
            </a:p>
          </p:txBody>
        </p:sp>
        <p:sp>
          <p:nvSpPr>
            <p:cNvPr id="371820" name="Line 108"/>
            <p:cNvSpPr>
              <a:spLocks noChangeShapeType="1"/>
            </p:cNvSpPr>
            <p:nvPr/>
          </p:nvSpPr>
          <p:spPr bwMode="auto">
            <a:xfrm flipH="1">
              <a:off x="1622" y="2642"/>
              <a:ext cx="258" cy="469"/>
            </a:xfrm>
            <a:prstGeom prst="line">
              <a:avLst/>
            </a:prstGeom>
            <a:noFill/>
            <a:ln w="0">
              <a:solidFill>
                <a:schemeClr val="accent2"/>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821" name="Line 109"/>
            <p:cNvSpPr>
              <a:spLocks noChangeShapeType="1"/>
            </p:cNvSpPr>
            <p:nvPr/>
          </p:nvSpPr>
          <p:spPr bwMode="auto">
            <a:xfrm>
              <a:off x="2084" y="2671"/>
              <a:ext cx="269" cy="440"/>
            </a:xfrm>
            <a:prstGeom prst="line">
              <a:avLst/>
            </a:prstGeom>
            <a:noFill/>
            <a:ln w="0">
              <a:solidFill>
                <a:schemeClr val="accent2"/>
              </a:solidFill>
              <a:rou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145420" name="Group 110"/>
            <p:cNvGrpSpPr/>
            <p:nvPr/>
          </p:nvGrpSpPr>
          <p:grpSpPr>
            <a:xfrm>
              <a:off x="1242" y="3214"/>
              <a:ext cx="1552" cy="597"/>
              <a:chOff x="897" y="3223"/>
              <a:chExt cx="1552" cy="597"/>
            </a:xfrm>
          </p:grpSpPr>
          <p:grpSp>
            <p:nvGrpSpPr>
              <p:cNvPr id="145423" name="Group 111"/>
              <p:cNvGrpSpPr/>
              <p:nvPr/>
            </p:nvGrpSpPr>
            <p:grpSpPr>
              <a:xfrm>
                <a:off x="1912" y="3223"/>
                <a:ext cx="537" cy="597"/>
                <a:chOff x="1628" y="3223"/>
                <a:chExt cx="537" cy="597"/>
              </a:xfrm>
            </p:grpSpPr>
            <p:sp>
              <p:nvSpPr>
                <p:cNvPr id="145431" name="Rectangle 112"/>
                <p:cNvSpPr/>
                <p:nvPr/>
              </p:nvSpPr>
              <p:spPr>
                <a:xfrm>
                  <a:off x="1628" y="3512"/>
                  <a:ext cx="537" cy="308"/>
                </a:xfrm>
                <a:prstGeom prst="rect">
                  <a:avLst/>
                </a:prstGeom>
                <a:noFill/>
                <a:ln w="9525">
                  <a:noFill/>
                </a:ln>
              </p:spPr>
              <p:txBody>
                <a:bodyPr wrap="none" lIns="0" tIns="0" rIns="0" bIns="0">
                  <a:spAutoFit/>
                </a:bodyPr>
                <a:p>
                  <a:pPr algn="ctr" eaLnBrk="0" hangingPunct="0"/>
                  <a:r>
                    <a:rPr lang="en-US" altLang="zh-CN" sz="1600" dirty="0">
                      <a:solidFill>
                        <a:schemeClr val="tx1"/>
                      </a:solidFill>
                      <a:latin typeface="Times New Roman" panose="02020603050405020304" pitchFamily="18" charset="0"/>
                    </a:rPr>
                    <a:t>Use-Case </a:t>
                  </a:r>
                  <a:br>
                    <a:rPr lang="en-US" altLang="zh-CN" sz="1600" dirty="0">
                      <a:solidFill>
                        <a:schemeClr val="tx1"/>
                      </a:solidFill>
                      <a:latin typeface="Times New Roman" panose="02020603050405020304" pitchFamily="18" charset="0"/>
                    </a:rPr>
                  </a:br>
                  <a:r>
                    <a:rPr lang="en-US" altLang="zh-CN" sz="1600" dirty="0">
                      <a:solidFill>
                        <a:schemeClr val="tx1"/>
                      </a:solidFill>
                      <a:latin typeface="Times New Roman" panose="02020603050405020304" pitchFamily="18" charset="0"/>
                    </a:rPr>
                    <a:t>Package</a:t>
                  </a:r>
                  <a:endParaRPr lang="en-US" altLang="zh-CN" sz="1600" dirty="0">
                    <a:solidFill>
                      <a:schemeClr val="tx1"/>
                    </a:solidFill>
                    <a:latin typeface="Times New Roman" panose="02020603050405020304" pitchFamily="18" charset="0"/>
                  </a:endParaRPr>
                </a:p>
              </p:txBody>
            </p:sp>
            <p:grpSp>
              <p:nvGrpSpPr>
                <p:cNvPr id="145432" name="Group 113"/>
                <p:cNvGrpSpPr/>
                <p:nvPr/>
              </p:nvGrpSpPr>
              <p:grpSpPr>
                <a:xfrm>
                  <a:off x="1724" y="3223"/>
                  <a:ext cx="347" cy="260"/>
                  <a:chOff x="1816" y="3223"/>
                  <a:chExt cx="347" cy="260"/>
                </a:xfrm>
              </p:grpSpPr>
              <p:sp>
                <p:nvSpPr>
                  <p:cNvPr id="371826" name="Rectangle 114"/>
                  <p:cNvSpPr>
                    <a:spLocks noChangeArrowheads="1"/>
                  </p:cNvSpPr>
                  <p:nvPr/>
                </p:nvSpPr>
                <p:spPr bwMode="auto">
                  <a:xfrm>
                    <a:off x="1833" y="3240"/>
                    <a:ext cx="138" cy="39"/>
                  </a:xfrm>
                  <a:prstGeom prst="rect">
                    <a:avLst/>
                  </a:prstGeom>
                  <a:solidFill>
                    <a:srgbClr val="CCCCCC"/>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827" name="Rectangle 115"/>
                  <p:cNvSpPr>
                    <a:spLocks noChangeArrowheads="1"/>
                  </p:cNvSpPr>
                  <p:nvPr/>
                </p:nvSpPr>
                <p:spPr bwMode="auto">
                  <a:xfrm>
                    <a:off x="1833" y="3240"/>
                    <a:ext cx="138" cy="39"/>
                  </a:xfrm>
                  <a:prstGeom prst="rect">
                    <a:avLst/>
                  </a:prstGeom>
                  <a:noFill/>
                  <a:ln w="0">
                    <a:solidFill>
                      <a:srgbClr val="CCCCCC"/>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828" name="Rectangle 116"/>
                  <p:cNvSpPr>
                    <a:spLocks noChangeArrowheads="1"/>
                  </p:cNvSpPr>
                  <p:nvPr/>
                </p:nvSpPr>
                <p:spPr bwMode="auto">
                  <a:xfrm>
                    <a:off x="1833" y="3279"/>
                    <a:ext cx="330" cy="204"/>
                  </a:xfrm>
                  <a:prstGeom prst="rect">
                    <a:avLst/>
                  </a:prstGeom>
                  <a:solidFill>
                    <a:srgbClr val="CCCCCC"/>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829" name="Rectangle 117"/>
                  <p:cNvSpPr>
                    <a:spLocks noChangeArrowheads="1"/>
                  </p:cNvSpPr>
                  <p:nvPr/>
                </p:nvSpPr>
                <p:spPr bwMode="auto">
                  <a:xfrm>
                    <a:off x="1833" y="3279"/>
                    <a:ext cx="330" cy="204"/>
                  </a:xfrm>
                  <a:prstGeom prst="rect">
                    <a:avLst/>
                  </a:prstGeom>
                  <a:noFill/>
                  <a:ln w="0">
                    <a:solidFill>
                      <a:srgbClr val="CCCCCC"/>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830" name="Rectangle 118"/>
                  <p:cNvSpPr>
                    <a:spLocks noChangeArrowheads="1"/>
                  </p:cNvSpPr>
                  <p:nvPr/>
                </p:nvSpPr>
                <p:spPr bwMode="auto">
                  <a:xfrm>
                    <a:off x="1816" y="3223"/>
                    <a:ext cx="141" cy="39"/>
                  </a:xfrm>
                  <a:prstGeom prst="rect">
                    <a:avLst/>
                  </a:prstGeom>
                  <a:solidFill>
                    <a:srgbClr val="336666"/>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831" name="Rectangle 119"/>
                  <p:cNvSpPr>
                    <a:spLocks noChangeArrowheads="1"/>
                  </p:cNvSpPr>
                  <p:nvPr/>
                </p:nvSpPr>
                <p:spPr bwMode="auto">
                  <a:xfrm>
                    <a:off x="1816" y="3223"/>
                    <a:ext cx="141" cy="39"/>
                  </a:xfrm>
                  <a:prstGeom prst="rect">
                    <a:avLst/>
                  </a:prstGeom>
                  <a:noFill/>
                  <a:ln w="0">
                    <a:solidFill>
                      <a:srgbClr val="000000"/>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832" name="Rectangle 120"/>
                  <p:cNvSpPr>
                    <a:spLocks noChangeArrowheads="1"/>
                  </p:cNvSpPr>
                  <p:nvPr/>
                </p:nvSpPr>
                <p:spPr bwMode="auto">
                  <a:xfrm>
                    <a:off x="1816" y="3262"/>
                    <a:ext cx="330" cy="204"/>
                  </a:xfrm>
                  <a:prstGeom prst="rect">
                    <a:avLst/>
                  </a:prstGeom>
                  <a:solidFill>
                    <a:srgbClr val="336666"/>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833" name="Rectangle 121"/>
                  <p:cNvSpPr>
                    <a:spLocks noChangeArrowheads="1"/>
                  </p:cNvSpPr>
                  <p:nvPr/>
                </p:nvSpPr>
                <p:spPr bwMode="auto">
                  <a:xfrm>
                    <a:off x="1816" y="3262"/>
                    <a:ext cx="330" cy="204"/>
                  </a:xfrm>
                  <a:prstGeom prst="rect">
                    <a:avLst/>
                  </a:prstGeom>
                  <a:noFill/>
                  <a:ln w="0">
                    <a:solidFill>
                      <a:srgbClr val="000000"/>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834" name="Freeform 122"/>
                  <p:cNvSpPr/>
                  <p:nvPr/>
                </p:nvSpPr>
                <p:spPr bwMode="auto">
                  <a:xfrm>
                    <a:off x="1840" y="3313"/>
                    <a:ext cx="282" cy="114"/>
                  </a:xfrm>
                  <a:custGeom>
                    <a:avLst/>
                    <a:gdLst/>
                    <a:ahLst/>
                    <a:cxnLst>
                      <a:cxn ang="0">
                        <a:pos x="141" y="0"/>
                      </a:cxn>
                      <a:cxn ang="0">
                        <a:pos x="170" y="0"/>
                      </a:cxn>
                      <a:cxn ang="0">
                        <a:pos x="197" y="5"/>
                      </a:cxn>
                      <a:cxn ang="0">
                        <a:pos x="218" y="9"/>
                      </a:cxn>
                      <a:cxn ang="0">
                        <a:pos x="240" y="17"/>
                      </a:cxn>
                      <a:cxn ang="0">
                        <a:pos x="257" y="24"/>
                      </a:cxn>
                      <a:cxn ang="0">
                        <a:pos x="272" y="34"/>
                      </a:cxn>
                      <a:cxn ang="0">
                        <a:pos x="277" y="39"/>
                      </a:cxn>
                      <a:cxn ang="0">
                        <a:pos x="279" y="46"/>
                      </a:cxn>
                      <a:cxn ang="0">
                        <a:pos x="282" y="51"/>
                      </a:cxn>
                      <a:cxn ang="0">
                        <a:pos x="282" y="56"/>
                      </a:cxn>
                      <a:cxn ang="0">
                        <a:pos x="282" y="63"/>
                      </a:cxn>
                      <a:cxn ang="0">
                        <a:pos x="279" y="68"/>
                      </a:cxn>
                      <a:cxn ang="0">
                        <a:pos x="277" y="73"/>
                      </a:cxn>
                      <a:cxn ang="0">
                        <a:pos x="272" y="77"/>
                      </a:cxn>
                      <a:cxn ang="0">
                        <a:pos x="257" y="87"/>
                      </a:cxn>
                      <a:cxn ang="0">
                        <a:pos x="240" y="97"/>
                      </a:cxn>
                      <a:cxn ang="0">
                        <a:pos x="218" y="104"/>
                      </a:cxn>
                      <a:cxn ang="0">
                        <a:pos x="197" y="109"/>
                      </a:cxn>
                      <a:cxn ang="0">
                        <a:pos x="170" y="111"/>
                      </a:cxn>
                      <a:cxn ang="0">
                        <a:pos x="141" y="114"/>
                      </a:cxn>
                      <a:cxn ang="0">
                        <a:pos x="112" y="111"/>
                      </a:cxn>
                      <a:cxn ang="0">
                        <a:pos x="85" y="109"/>
                      </a:cxn>
                      <a:cxn ang="0">
                        <a:pos x="61" y="104"/>
                      </a:cxn>
                      <a:cxn ang="0">
                        <a:pos x="41" y="97"/>
                      </a:cxn>
                      <a:cxn ang="0">
                        <a:pos x="24" y="87"/>
                      </a:cxn>
                      <a:cxn ang="0">
                        <a:pos x="10" y="77"/>
                      </a:cxn>
                      <a:cxn ang="0">
                        <a:pos x="5" y="73"/>
                      </a:cxn>
                      <a:cxn ang="0">
                        <a:pos x="3" y="68"/>
                      </a:cxn>
                      <a:cxn ang="0">
                        <a:pos x="0" y="63"/>
                      </a:cxn>
                      <a:cxn ang="0">
                        <a:pos x="0" y="56"/>
                      </a:cxn>
                      <a:cxn ang="0">
                        <a:pos x="0" y="51"/>
                      </a:cxn>
                      <a:cxn ang="0">
                        <a:pos x="3" y="46"/>
                      </a:cxn>
                      <a:cxn ang="0">
                        <a:pos x="5" y="39"/>
                      </a:cxn>
                      <a:cxn ang="0">
                        <a:pos x="10" y="34"/>
                      </a:cxn>
                      <a:cxn ang="0">
                        <a:pos x="24" y="24"/>
                      </a:cxn>
                      <a:cxn ang="0">
                        <a:pos x="41" y="17"/>
                      </a:cxn>
                      <a:cxn ang="0">
                        <a:pos x="61" y="9"/>
                      </a:cxn>
                      <a:cxn ang="0">
                        <a:pos x="85" y="5"/>
                      </a:cxn>
                      <a:cxn ang="0">
                        <a:pos x="112" y="0"/>
                      </a:cxn>
                      <a:cxn ang="0">
                        <a:pos x="141" y="0"/>
                      </a:cxn>
                    </a:cxnLst>
                    <a:rect l="0" t="0" r="r" b="b"/>
                    <a:pathLst>
                      <a:path w="282" h="114">
                        <a:moveTo>
                          <a:pt x="141" y="0"/>
                        </a:moveTo>
                        <a:lnTo>
                          <a:pt x="170" y="0"/>
                        </a:lnTo>
                        <a:lnTo>
                          <a:pt x="197" y="5"/>
                        </a:lnTo>
                        <a:lnTo>
                          <a:pt x="218" y="9"/>
                        </a:lnTo>
                        <a:lnTo>
                          <a:pt x="240" y="17"/>
                        </a:lnTo>
                        <a:lnTo>
                          <a:pt x="257" y="24"/>
                        </a:lnTo>
                        <a:lnTo>
                          <a:pt x="272" y="34"/>
                        </a:lnTo>
                        <a:lnTo>
                          <a:pt x="277" y="39"/>
                        </a:lnTo>
                        <a:lnTo>
                          <a:pt x="279" y="46"/>
                        </a:lnTo>
                        <a:lnTo>
                          <a:pt x="282" y="51"/>
                        </a:lnTo>
                        <a:lnTo>
                          <a:pt x="282" y="56"/>
                        </a:lnTo>
                        <a:lnTo>
                          <a:pt x="282" y="63"/>
                        </a:lnTo>
                        <a:lnTo>
                          <a:pt x="279" y="68"/>
                        </a:lnTo>
                        <a:lnTo>
                          <a:pt x="277" y="73"/>
                        </a:lnTo>
                        <a:lnTo>
                          <a:pt x="272" y="77"/>
                        </a:lnTo>
                        <a:lnTo>
                          <a:pt x="257" y="87"/>
                        </a:lnTo>
                        <a:lnTo>
                          <a:pt x="240" y="97"/>
                        </a:lnTo>
                        <a:lnTo>
                          <a:pt x="218" y="104"/>
                        </a:lnTo>
                        <a:lnTo>
                          <a:pt x="197" y="109"/>
                        </a:lnTo>
                        <a:lnTo>
                          <a:pt x="170" y="111"/>
                        </a:lnTo>
                        <a:lnTo>
                          <a:pt x="141" y="114"/>
                        </a:lnTo>
                        <a:lnTo>
                          <a:pt x="112" y="111"/>
                        </a:lnTo>
                        <a:lnTo>
                          <a:pt x="85" y="109"/>
                        </a:lnTo>
                        <a:lnTo>
                          <a:pt x="61" y="104"/>
                        </a:lnTo>
                        <a:lnTo>
                          <a:pt x="41" y="97"/>
                        </a:lnTo>
                        <a:lnTo>
                          <a:pt x="24" y="87"/>
                        </a:lnTo>
                        <a:lnTo>
                          <a:pt x="10" y="77"/>
                        </a:lnTo>
                        <a:lnTo>
                          <a:pt x="5" y="73"/>
                        </a:lnTo>
                        <a:lnTo>
                          <a:pt x="3" y="68"/>
                        </a:lnTo>
                        <a:lnTo>
                          <a:pt x="0" y="63"/>
                        </a:lnTo>
                        <a:lnTo>
                          <a:pt x="0" y="56"/>
                        </a:lnTo>
                        <a:lnTo>
                          <a:pt x="0" y="51"/>
                        </a:lnTo>
                        <a:lnTo>
                          <a:pt x="3" y="46"/>
                        </a:lnTo>
                        <a:lnTo>
                          <a:pt x="5" y="39"/>
                        </a:lnTo>
                        <a:lnTo>
                          <a:pt x="10" y="34"/>
                        </a:lnTo>
                        <a:lnTo>
                          <a:pt x="24" y="24"/>
                        </a:lnTo>
                        <a:lnTo>
                          <a:pt x="41" y="17"/>
                        </a:lnTo>
                        <a:lnTo>
                          <a:pt x="61" y="9"/>
                        </a:lnTo>
                        <a:lnTo>
                          <a:pt x="85" y="5"/>
                        </a:lnTo>
                        <a:lnTo>
                          <a:pt x="112" y="0"/>
                        </a:lnTo>
                        <a:lnTo>
                          <a:pt x="141" y="0"/>
                        </a:lnTo>
                        <a:close/>
                      </a:path>
                    </a:pathLst>
                  </a:custGeom>
                  <a:solidFill>
                    <a:srgbClr val="669999"/>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835" name="Freeform 123"/>
                  <p:cNvSpPr/>
                  <p:nvPr/>
                </p:nvSpPr>
                <p:spPr bwMode="auto">
                  <a:xfrm>
                    <a:off x="1840" y="3313"/>
                    <a:ext cx="282" cy="114"/>
                  </a:xfrm>
                  <a:custGeom>
                    <a:avLst/>
                    <a:gdLst/>
                    <a:ahLst/>
                    <a:cxnLst>
                      <a:cxn ang="0">
                        <a:pos x="141" y="0"/>
                      </a:cxn>
                      <a:cxn ang="0">
                        <a:pos x="170" y="0"/>
                      </a:cxn>
                      <a:cxn ang="0">
                        <a:pos x="197" y="5"/>
                      </a:cxn>
                      <a:cxn ang="0">
                        <a:pos x="218" y="9"/>
                      </a:cxn>
                      <a:cxn ang="0">
                        <a:pos x="240" y="17"/>
                      </a:cxn>
                      <a:cxn ang="0">
                        <a:pos x="257" y="24"/>
                      </a:cxn>
                      <a:cxn ang="0">
                        <a:pos x="272" y="34"/>
                      </a:cxn>
                      <a:cxn ang="0">
                        <a:pos x="277" y="39"/>
                      </a:cxn>
                      <a:cxn ang="0">
                        <a:pos x="279" y="46"/>
                      </a:cxn>
                      <a:cxn ang="0">
                        <a:pos x="282" y="51"/>
                      </a:cxn>
                      <a:cxn ang="0">
                        <a:pos x="282" y="56"/>
                      </a:cxn>
                      <a:cxn ang="0">
                        <a:pos x="282" y="63"/>
                      </a:cxn>
                      <a:cxn ang="0">
                        <a:pos x="279" y="68"/>
                      </a:cxn>
                      <a:cxn ang="0">
                        <a:pos x="277" y="73"/>
                      </a:cxn>
                      <a:cxn ang="0">
                        <a:pos x="272" y="77"/>
                      </a:cxn>
                      <a:cxn ang="0">
                        <a:pos x="257" y="87"/>
                      </a:cxn>
                      <a:cxn ang="0">
                        <a:pos x="240" y="97"/>
                      </a:cxn>
                      <a:cxn ang="0">
                        <a:pos x="218" y="104"/>
                      </a:cxn>
                      <a:cxn ang="0">
                        <a:pos x="197" y="109"/>
                      </a:cxn>
                      <a:cxn ang="0">
                        <a:pos x="170" y="111"/>
                      </a:cxn>
                      <a:cxn ang="0">
                        <a:pos x="141" y="114"/>
                      </a:cxn>
                      <a:cxn ang="0">
                        <a:pos x="112" y="111"/>
                      </a:cxn>
                      <a:cxn ang="0">
                        <a:pos x="85" y="109"/>
                      </a:cxn>
                      <a:cxn ang="0">
                        <a:pos x="61" y="104"/>
                      </a:cxn>
                      <a:cxn ang="0">
                        <a:pos x="41" y="97"/>
                      </a:cxn>
                      <a:cxn ang="0">
                        <a:pos x="24" y="87"/>
                      </a:cxn>
                      <a:cxn ang="0">
                        <a:pos x="10" y="77"/>
                      </a:cxn>
                      <a:cxn ang="0">
                        <a:pos x="5" y="73"/>
                      </a:cxn>
                      <a:cxn ang="0">
                        <a:pos x="3" y="68"/>
                      </a:cxn>
                      <a:cxn ang="0">
                        <a:pos x="0" y="63"/>
                      </a:cxn>
                      <a:cxn ang="0">
                        <a:pos x="0" y="56"/>
                      </a:cxn>
                      <a:cxn ang="0">
                        <a:pos x="0" y="51"/>
                      </a:cxn>
                      <a:cxn ang="0">
                        <a:pos x="3" y="46"/>
                      </a:cxn>
                      <a:cxn ang="0">
                        <a:pos x="5" y="39"/>
                      </a:cxn>
                      <a:cxn ang="0">
                        <a:pos x="10" y="34"/>
                      </a:cxn>
                      <a:cxn ang="0">
                        <a:pos x="24" y="24"/>
                      </a:cxn>
                      <a:cxn ang="0">
                        <a:pos x="41" y="17"/>
                      </a:cxn>
                      <a:cxn ang="0">
                        <a:pos x="61" y="9"/>
                      </a:cxn>
                      <a:cxn ang="0">
                        <a:pos x="85" y="5"/>
                      </a:cxn>
                      <a:cxn ang="0">
                        <a:pos x="112" y="0"/>
                      </a:cxn>
                      <a:cxn ang="0">
                        <a:pos x="141" y="0"/>
                      </a:cxn>
                    </a:cxnLst>
                    <a:rect l="0" t="0" r="r" b="b"/>
                    <a:pathLst>
                      <a:path w="282" h="114">
                        <a:moveTo>
                          <a:pt x="141" y="0"/>
                        </a:moveTo>
                        <a:lnTo>
                          <a:pt x="170" y="0"/>
                        </a:lnTo>
                        <a:lnTo>
                          <a:pt x="197" y="5"/>
                        </a:lnTo>
                        <a:lnTo>
                          <a:pt x="218" y="9"/>
                        </a:lnTo>
                        <a:lnTo>
                          <a:pt x="240" y="17"/>
                        </a:lnTo>
                        <a:lnTo>
                          <a:pt x="257" y="24"/>
                        </a:lnTo>
                        <a:lnTo>
                          <a:pt x="272" y="34"/>
                        </a:lnTo>
                        <a:lnTo>
                          <a:pt x="277" y="39"/>
                        </a:lnTo>
                        <a:lnTo>
                          <a:pt x="279" y="46"/>
                        </a:lnTo>
                        <a:lnTo>
                          <a:pt x="282" y="51"/>
                        </a:lnTo>
                        <a:lnTo>
                          <a:pt x="282" y="56"/>
                        </a:lnTo>
                        <a:lnTo>
                          <a:pt x="282" y="63"/>
                        </a:lnTo>
                        <a:lnTo>
                          <a:pt x="279" y="68"/>
                        </a:lnTo>
                        <a:lnTo>
                          <a:pt x="277" y="73"/>
                        </a:lnTo>
                        <a:lnTo>
                          <a:pt x="272" y="77"/>
                        </a:lnTo>
                        <a:lnTo>
                          <a:pt x="257" y="87"/>
                        </a:lnTo>
                        <a:lnTo>
                          <a:pt x="240" y="97"/>
                        </a:lnTo>
                        <a:lnTo>
                          <a:pt x="218" y="104"/>
                        </a:lnTo>
                        <a:lnTo>
                          <a:pt x="197" y="109"/>
                        </a:lnTo>
                        <a:lnTo>
                          <a:pt x="170" y="111"/>
                        </a:lnTo>
                        <a:lnTo>
                          <a:pt x="141" y="114"/>
                        </a:lnTo>
                        <a:lnTo>
                          <a:pt x="112" y="111"/>
                        </a:lnTo>
                        <a:lnTo>
                          <a:pt x="85" y="109"/>
                        </a:lnTo>
                        <a:lnTo>
                          <a:pt x="61" y="104"/>
                        </a:lnTo>
                        <a:lnTo>
                          <a:pt x="41" y="97"/>
                        </a:lnTo>
                        <a:lnTo>
                          <a:pt x="24" y="87"/>
                        </a:lnTo>
                        <a:lnTo>
                          <a:pt x="10" y="77"/>
                        </a:lnTo>
                        <a:lnTo>
                          <a:pt x="5" y="73"/>
                        </a:lnTo>
                        <a:lnTo>
                          <a:pt x="3" y="68"/>
                        </a:lnTo>
                        <a:lnTo>
                          <a:pt x="0" y="63"/>
                        </a:lnTo>
                        <a:lnTo>
                          <a:pt x="0" y="56"/>
                        </a:lnTo>
                        <a:lnTo>
                          <a:pt x="0" y="51"/>
                        </a:lnTo>
                        <a:lnTo>
                          <a:pt x="3" y="46"/>
                        </a:lnTo>
                        <a:lnTo>
                          <a:pt x="5" y="39"/>
                        </a:lnTo>
                        <a:lnTo>
                          <a:pt x="10" y="34"/>
                        </a:lnTo>
                        <a:lnTo>
                          <a:pt x="24" y="24"/>
                        </a:lnTo>
                        <a:lnTo>
                          <a:pt x="41" y="17"/>
                        </a:lnTo>
                        <a:lnTo>
                          <a:pt x="61" y="9"/>
                        </a:lnTo>
                        <a:lnTo>
                          <a:pt x="85" y="5"/>
                        </a:lnTo>
                        <a:lnTo>
                          <a:pt x="112" y="0"/>
                        </a:lnTo>
                        <a:lnTo>
                          <a:pt x="141" y="0"/>
                        </a:lnTo>
                      </a:path>
                    </a:pathLst>
                  </a:custGeom>
                  <a:noFill/>
                  <a:ln w="0">
                    <a:solidFill>
                      <a:srgbClr val="000000"/>
                    </a:solid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grpSp>
            <p:nvGrpSpPr>
              <p:cNvPr id="145424" name="Group 124"/>
              <p:cNvGrpSpPr/>
              <p:nvPr/>
            </p:nvGrpSpPr>
            <p:grpSpPr>
              <a:xfrm>
                <a:off x="897" y="3223"/>
                <a:ext cx="530" cy="428"/>
                <a:chOff x="791" y="3230"/>
                <a:chExt cx="530" cy="428"/>
              </a:xfrm>
            </p:grpSpPr>
            <p:sp>
              <p:nvSpPr>
                <p:cNvPr id="145425" name="Rectangle 125"/>
                <p:cNvSpPr/>
                <p:nvPr/>
              </p:nvSpPr>
              <p:spPr>
                <a:xfrm>
                  <a:off x="791" y="3504"/>
                  <a:ext cx="494" cy="154"/>
                </a:xfrm>
                <a:prstGeom prst="rect">
                  <a:avLst/>
                </a:prstGeom>
                <a:noFill/>
                <a:ln w="9525">
                  <a:noFill/>
                </a:ln>
              </p:spPr>
              <p:txBody>
                <a:bodyPr wrap="none" lIns="0" tIns="0" rIns="0" bIns="0">
                  <a:spAutoFit/>
                </a:bodyPr>
                <a:p>
                  <a:pPr eaLnBrk="0" hangingPunct="0"/>
                  <a:r>
                    <a:rPr lang="en-US" altLang="zh-CN" sz="1600" dirty="0">
                      <a:solidFill>
                        <a:schemeClr val="tx1"/>
                      </a:solidFill>
                      <a:latin typeface="Times New Roman" panose="02020603050405020304" pitchFamily="18" charset="0"/>
                    </a:rPr>
                    <a:t>Use Case</a:t>
                  </a:r>
                  <a:endParaRPr lang="en-US" altLang="zh-CN" sz="1600" dirty="0">
                    <a:solidFill>
                      <a:schemeClr val="tx1"/>
                    </a:solidFill>
                    <a:latin typeface="Times New Roman" panose="02020603050405020304" pitchFamily="18" charset="0"/>
                  </a:endParaRPr>
                </a:p>
              </p:txBody>
            </p:sp>
            <p:grpSp>
              <p:nvGrpSpPr>
                <p:cNvPr id="145426" name="Group 126"/>
                <p:cNvGrpSpPr/>
                <p:nvPr/>
              </p:nvGrpSpPr>
              <p:grpSpPr>
                <a:xfrm>
                  <a:off x="821" y="3230"/>
                  <a:ext cx="500" cy="209"/>
                  <a:chOff x="796" y="3230"/>
                  <a:chExt cx="500" cy="209"/>
                </a:xfrm>
              </p:grpSpPr>
              <p:sp>
                <p:nvSpPr>
                  <p:cNvPr id="371839" name="Freeform 127"/>
                  <p:cNvSpPr/>
                  <p:nvPr/>
                </p:nvSpPr>
                <p:spPr bwMode="auto">
                  <a:xfrm>
                    <a:off x="811" y="3242"/>
                    <a:ext cx="485" cy="197"/>
                  </a:xfrm>
                  <a:custGeom>
                    <a:avLst/>
                    <a:gdLst/>
                    <a:ahLst/>
                    <a:cxnLst>
                      <a:cxn ang="0">
                        <a:pos x="242" y="0"/>
                      </a:cxn>
                      <a:cxn ang="0">
                        <a:pos x="291" y="3"/>
                      </a:cxn>
                      <a:cxn ang="0">
                        <a:pos x="334" y="7"/>
                      </a:cxn>
                      <a:cxn ang="0">
                        <a:pos x="376" y="17"/>
                      </a:cxn>
                      <a:cxn ang="0">
                        <a:pos x="412" y="29"/>
                      </a:cxn>
                      <a:cxn ang="0">
                        <a:pos x="429" y="37"/>
                      </a:cxn>
                      <a:cxn ang="0">
                        <a:pos x="441" y="44"/>
                      </a:cxn>
                      <a:cxn ang="0">
                        <a:pos x="453" y="51"/>
                      </a:cxn>
                      <a:cxn ang="0">
                        <a:pos x="465" y="61"/>
                      </a:cxn>
                      <a:cxn ang="0">
                        <a:pos x="473" y="68"/>
                      </a:cxn>
                      <a:cxn ang="0">
                        <a:pos x="480" y="78"/>
                      </a:cxn>
                      <a:cxn ang="0">
                        <a:pos x="482" y="88"/>
                      </a:cxn>
                      <a:cxn ang="0">
                        <a:pos x="485" y="97"/>
                      </a:cxn>
                      <a:cxn ang="0">
                        <a:pos x="482" y="109"/>
                      </a:cxn>
                      <a:cxn ang="0">
                        <a:pos x="480" y="119"/>
                      </a:cxn>
                      <a:cxn ang="0">
                        <a:pos x="473" y="126"/>
                      </a:cxn>
                      <a:cxn ang="0">
                        <a:pos x="465" y="136"/>
                      </a:cxn>
                      <a:cxn ang="0">
                        <a:pos x="453" y="146"/>
                      </a:cxn>
                      <a:cxn ang="0">
                        <a:pos x="441" y="153"/>
                      </a:cxn>
                      <a:cxn ang="0">
                        <a:pos x="429" y="160"/>
                      </a:cxn>
                      <a:cxn ang="0">
                        <a:pos x="412" y="168"/>
                      </a:cxn>
                      <a:cxn ang="0">
                        <a:pos x="376" y="180"/>
                      </a:cxn>
                      <a:cxn ang="0">
                        <a:pos x="334" y="190"/>
                      </a:cxn>
                      <a:cxn ang="0">
                        <a:pos x="291" y="194"/>
                      </a:cxn>
                      <a:cxn ang="0">
                        <a:pos x="242" y="197"/>
                      </a:cxn>
                      <a:cxn ang="0">
                        <a:pos x="191" y="194"/>
                      </a:cxn>
                      <a:cxn ang="0">
                        <a:pos x="148" y="190"/>
                      </a:cxn>
                      <a:cxn ang="0">
                        <a:pos x="106" y="180"/>
                      </a:cxn>
                      <a:cxn ang="0">
                        <a:pos x="70" y="168"/>
                      </a:cxn>
                      <a:cxn ang="0">
                        <a:pos x="53" y="160"/>
                      </a:cxn>
                      <a:cxn ang="0">
                        <a:pos x="41" y="153"/>
                      </a:cxn>
                      <a:cxn ang="0">
                        <a:pos x="29" y="146"/>
                      </a:cxn>
                      <a:cxn ang="0">
                        <a:pos x="17" y="136"/>
                      </a:cxn>
                      <a:cxn ang="0">
                        <a:pos x="9" y="126"/>
                      </a:cxn>
                      <a:cxn ang="0">
                        <a:pos x="4" y="119"/>
                      </a:cxn>
                      <a:cxn ang="0">
                        <a:pos x="0" y="109"/>
                      </a:cxn>
                      <a:cxn ang="0">
                        <a:pos x="0" y="97"/>
                      </a:cxn>
                      <a:cxn ang="0">
                        <a:pos x="0" y="88"/>
                      </a:cxn>
                      <a:cxn ang="0">
                        <a:pos x="4" y="78"/>
                      </a:cxn>
                      <a:cxn ang="0">
                        <a:pos x="9" y="68"/>
                      </a:cxn>
                      <a:cxn ang="0">
                        <a:pos x="17" y="61"/>
                      </a:cxn>
                      <a:cxn ang="0">
                        <a:pos x="29" y="51"/>
                      </a:cxn>
                      <a:cxn ang="0">
                        <a:pos x="41" y="44"/>
                      </a:cxn>
                      <a:cxn ang="0">
                        <a:pos x="53" y="37"/>
                      </a:cxn>
                      <a:cxn ang="0">
                        <a:pos x="70" y="29"/>
                      </a:cxn>
                      <a:cxn ang="0">
                        <a:pos x="106" y="17"/>
                      </a:cxn>
                      <a:cxn ang="0">
                        <a:pos x="148" y="7"/>
                      </a:cxn>
                      <a:cxn ang="0">
                        <a:pos x="191" y="3"/>
                      </a:cxn>
                      <a:cxn ang="0">
                        <a:pos x="242" y="0"/>
                      </a:cxn>
                    </a:cxnLst>
                    <a:rect l="0" t="0" r="r" b="b"/>
                    <a:pathLst>
                      <a:path w="485" h="197">
                        <a:moveTo>
                          <a:pt x="242" y="0"/>
                        </a:moveTo>
                        <a:lnTo>
                          <a:pt x="291" y="3"/>
                        </a:lnTo>
                        <a:lnTo>
                          <a:pt x="334" y="7"/>
                        </a:lnTo>
                        <a:lnTo>
                          <a:pt x="376" y="17"/>
                        </a:lnTo>
                        <a:lnTo>
                          <a:pt x="412" y="29"/>
                        </a:lnTo>
                        <a:lnTo>
                          <a:pt x="429" y="37"/>
                        </a:lnTo>
                        <a:lnTo>
                          <a:pt x="441" y="44"/>
                        </a:lnTo>
                        <a:lnTo>
                          <a:pt x="453" y="51"/>
                        </a:lnTo>
                        <a:lnTo>
                          <a:pt x="465" y="61"/>
                        </a:lnTo>
                        <a:lnTo>
                          <a:pt x="473" y="68"/>
                        </a:lnTo>
                        <a:lnTo>
                          <a:pt x="480" y="78"/>
                        </a:lnTo>
                        <a:lnTo>
                          <a:pt x="482" y="88"/>
                        </a:lnTo>
                        <a:lnTo>
                          <a:pt x="485" y="97"/>
                        </a:lnTo>
                        <a:lnTo>
                          <a:pt x="482" y="109"/>
                        </a:lnTo>
                        <a:lnTo>
                          <a:pt x="480" y="119"/>
                        </a:lnTo>
                        <a:lnTo>
                          <a:pt x="473" y="126"/>
                        </a:lnTo>
                        <a:lnTo>
                          <a:pt x="465" y="136"/>
                        </a:lnTo>
                        <a:lnTo>
                          <a:pt x="453" y="146"/>
                        </a:lnTo>
                        <a:lnTo>
                          <a:pt x="441" y="153"/>
                        </a:lnTo>
                        <a:lnTo>
                          <a:pt x="429" y="160"/>
                        </a:lnTo>
                        <a:lnTo>
                          <a:pt x="412" y="168"/>
                        </a:lnTo>
                        <a:lnTo>
                          <a:pt x="376" y="180"/>
                        </a:lnTo>
                        <a:lnTo>
                          <a:pt x="334" y="190"/>
                        </a:lnTo>
                        <a:lnTo>
                          <a:pt x="291" y="194"/>
                        </a:lnTo>
                        <a:lnTo>
                          <a:pt x="242" y="197"/>
                        </a:lnTo>
                        <a:lnTo>
                          <a:pt x="191" y="194"/>
                        </a:lnTo>
                        <a:lnTo>
                          <a:pt x="148" y="190"/>
                        </a:lnTo>
                        <a:lnTo>
                          <a:pt x="106" y="180"/>
                        </a:lnTo>
                        <a:lnTo>
                          <a:pt x="70" y="168"/>
                        </a:lnTo>
                        <a:lnTo>
                          <a:pt x="53" y="160"/>
                        </a:lnTo>
                        <a:lnTo>
                          <a:pt x="41" y="153"/>
                        </a:lnTo>
                        <a:lnTo>
                          <a:pt x="29" y="146"/>
                        </a:lnTo>
                        <a:lnTo>
                          <a:pt x="17" y="136"/>
                        </a:lnTo>
                        <a:lnTo>
                          <a:pt x="9" y="126"/>
                        </a:lnTo>
                        <a:lnTo>
                          <a:pt x="4" y="119"/>
                        </a:lnTo>
                        <a:lnTo>
                          <a:pt x="0" y="109"/>
                        </a:lnTo>
                        <a:lnTo>
                          <a:pt x="0" y="97"/>
                        </a:lnTo>
                        <a:lnTo>
                          <a:pt x="0" y="88"/>
                        </a:lnTo>
                        <a:lnTo>
                          <a:pt x="4" y="78"/>
                        </a:lnTo>
                        <a:lnTo>
                          <a:pt x="9" y="68"/>
                        </a:lnTo>
                        <a:lnTo>
                          <a:pt x="17" y="61"/>
                        </a:lnTo>
                        <a:lnTo>
                          <a:pt x="29" y="51"/>
                        </a:lnTo>
                        <a:lnTo>
                          <a:pt x="41" y="44"/>
                        </a:lnTo>
                        <a:lnTo>
                          <a:pt x="53" y="37"/>
                        </a:lnTo>
                        <a:lnTo>
                          <a:pt x="70" y="29"/>
                        </a:lnTo>
                        <a:lnTo>
                          <a:pt x="106" y="17"/>
                        </a:lnTo>
                        <a:lnTo>
                          <a:pt x="148" y="7"/>
                        </a:lnTo>
                        <a:lnTo>
                          <a:pt x="191" y="3"/>
                        </a:lnTo>
                        <a:lnTo>
                          <a:pt x="242" y="0"/>
                        </a:lnTo>
                        <a:close/>
                      </a:path>
                    </a:pathLst>
                  </a:custGeom>
                  <a:solidFill>
                    <a:srgbClr val="CCCCCC"/>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840" name="Freeform 128"/>
                  <p:cNvSpPr/>
                  <p:nvPr/>
                </p:nvSpPr>
                <p:spPr bwMode="auto">
                  <a:xfrm>
                    <a:off x="811" y="3242"/>
                    <a:ext cx="485" cy="197"/>
                  </a:xfrm>
                  <a:custGeom>
                    <a:avLst/>
                    <a:gdLst/>
                    <a:ahLst/>
                    <a:cxnLst>
                      <a:cxn ang="0">
                        <a:pos x="242" y="0"/>
                      </a:cxn>
                      <a:cxn ang="0">
                        <a:pos x="291" y="3"/>
                      </a:cxn>
                      <a:cxn ang="0">
                        <a:pos x="334" y="7"/>
                      </a:cxn>
                      <a:cxn ang="0">
                        <a:pos x="376" y="17"/>
                      </a:cxn>
                      <a:cxn ang="0">
                        <a:pos x="412" y="29"/>
                      </a:cxn>
                      <a:cxn ang="0">
                        <a:pos x="429" y="37"/>
                      </a:cxn>
                      <a:cxn ang="0">
                        <a:pos x="441" y="44"/>
                      </a:cxn>
                      <a:cxn ang="0">
                        <a:pos x="453" y="51"/>
                      </a:cxn>
                      <a:cxn ang="0">
                        <a:pos x="465" y="61"/>
                      </a:cxn>
                      <a:cxn ang="0">
                        <a:pos x="473" y="68"/>
                      </a:cxn>
                      <a:cxn ang="0">
                        <a:pos x="480" y="78"/>
                      </a:cxn>
                      <a:cxn ang="0">
                        <a:pos x="482" y="88"/>
                      </a:cxn>
                      <a:cxn ang="0">
                        <a:pos x="485" y="97"/>
                      </a:cxn>
                      <a:cxn ang="0">
                        <a:pos x="482" y="109"/>
                      </a:cxn>
                      <a:cxn ang="0">
                        <a:pos x="480" y="119"/>
                      </a:cxn>
                      <a:cxn ang="0">
                        <a:pos x="473" y="126"/>
                      </a:cxn>
                      <a:cxn ang="0">
                        <a:pos x="465" y="136"/>
                      </a:cxn>
                      <a:cxn ang="0">
                        <a:pos x="453" y="146"/>
                      </a:cxn>
                      <a:cxn ang="0">
                        <a:pos x="441" y="153"/>
                      </a:cxn>
                      <a:cxn ang="0">
                        <a:pos x="429" y="160"/>
                      </a:cxn>
                      <a:cxn ang="0">
                        <a:pos x="412" y="168"/>
                      </a:cxn>
                      <a:cxn ang="0">
                        <a:pos x="376" y="180"/>
                      </a:cxn>
                      <a:cxn ang="0">
                        <a:pos x="334" y="190"/>
                      </a:cxn>
                      <a:cxn ang="0">
                        <a:pos x="291" y="194"/>
                      </a:cxn>
                      <a:cxn ang="0">
                        <a:pos x="242" y="197"/>
                      </a:cxn>
                      <a:cxn ang="0">
                        <a:pos x="191" y="194"/>
                      </a:cxn>
                      <a:cxn ang="0">
                        <a:pos x="148" y="190"/>
                      </a:cxn>
                      <a:cxn ang="0">
                        <a:pos x="106" y="180"/>
                      </a:cxn>
                      <a:cxn ang="0">
                        <a:pos x="70" y="168"/>
                      </a:cxn>
                      <a:cxn ang="0">
                        <a:pos x="53" y="160"/>
                      </a:cxn>
                      <a:cxn ang="0">
                        <a:pos x="41" y="153"/>
                      </a:cxn>
                      <a:cxn ang="0">
                        <a:pos x="29" y="146"/>
                      </a:cxn>
                      <a:cxn ang="0">
                        <a:pos x="17" y="136"/>
                      </a:cxn>
                      <a:cxn ang="0">
                        <a:pos x="9" y="126"/>
                      </a:cxn>
                      <a:cxn ang="0">
                        <a:pos x="4" y="119"/>
                      </a:cxn>
                      <a:cxn ang="0">
                        <a:pos x="0" y="109"/>
                      </a:cxn>
                      <a:cxn ang="0">
                        <a:pos x="0" y="97"/>
                      </a:cxn>
                      <a:cxn ang="0">
                        <a:pos x="0" y="88"/>
                      </a:cxn>
                      <a:cxn ang="0">
                        <a:pos x="4" y="78"/>
                      </a:cxn>
                      <a:cxn ang="0">
                        <a:pos x="9" y="68"/>
                      </a:cxn>
                      <a:cxn ang="0">
                        <a:pos x="17" y="61"/>
                      </a:cxn>
                      <a:cxn ang="0">
                        <a:pos x="29" y="51"/>
                      </a:cxn>
                      <a:cxn ang="0">
                        <a:pos x="41" y="44"/>
                      </a:cxn>
                      <a:cxn ang="0">
                        <a:pos x="53" y="37"/>
                      </a:cxn>
                      <a:cxn ang="0">
                        <a:pos x="70" y="29"/>
                      </a:cxn>
                      <a:cxn ang="0">
                        <a:pos x="106" y="17"/>
                      </a:cxn>
                      <a:cxn ang="0">
                        <a:pos x="148" y="7"/>
                      </a:cxn>
                      <a:cxn ang="0">
                        <a:pos x="191" y="3"/>
                      </a:cxn>
                      <a:cxn ang="0">
                        <a:pos x="242" y="0"/>
                      </a:cxn>
                    </a:cxnLst>
                    <a:rect l="0" t="0" r="r" b="b"/>
                    <a:pathLst>
                      <a:path w="485" h="197">
                        <a:moveTo>
                          <a:pt x="242" y="0"/>
                        </a:moveTo>
                        <a:lnTo>
                          <a:pt x="291" y="3"/>
                        </a:lnTo>
                        <a:lnTo>
                          <a:pt x="334" y="7"/>
                        </a:lnTo>
                        <a:lnTo>
                          <a:pt x="376" y="17"/>
                        </a:lnTo>
                        <a:lnTo>
                          <a:pt x="412" y="29"/>
                        </a:lnTo>
                        <a:lnTo>
                          <a:pt x="429" y="37"/>
                        </a:lnTo>
                        <a:lnTo>
                          <a:pt x="441" y="44"/>
                        </a:lnTo>
                        <a:lnTo>
                          <a:pt x="453" y="51"/>
                        </a:lnTo>
                        <a:lnTo>
                          <a:pt x="465" y="61"/>
                        </a:lnTo>
                        <a:lnTo>
                          <a:pt x="473" y="68"/>
                        </a:lnTo>
                        <a:lnTo>
                          <a:pt x="480" y="78"/>
                        </a:lnTo>
                        <a:lnTo>
                          <a:pt x="482" y="88"/>
                        </a:lnTo>
                        <a:lnTo>
                          <a:pt x="485" y="97"/>
                        </a:lnTo>
                        <a:lnTo>
                          <a:pt x="482" y="109"/>
                        </a:lnTo>
                        <a:lnTo>
                          <a:pt x="480" y="119"/>
                        </a:lnTo>
                        <a:lnTo>
                          <a:pt x="473" y="126"/>
                        </a:lnTo>
                        <a:lnTo>
                          <a:pt x="465" y="136"/>
                        </a:lnTo>
                        <a:lnTo>
                          <a:pt x="453" y="146"/>
                        </a:lnTo>
                        <a:lnTo>
                          <a:pt x="441" y="153"/>
                        </a:lnTo>
                        <a:lnTo>
                          <a:pt x="429" y="160"/>
                        </a:lnTo>
                        <a:lnTo>
                          <a:pt x="412" y="168"/>
                        </a:lnTo>
                        <a:lnTo>
                          <a:pt x="376" y="180"/>
                        </a:lnTo>
                        <a:lnTo>
                          <a:pt x="334" y="190"/>
                        </a:lnTo>
                        <a:lnTo>
                          <a:pt x="291" y="194"/>
                        </a:lnTo>
                        <a:lnTo>
                          <a:pt x="242" y="197"/>
                        </a:lnTo>
                        <a:lnTo>
                          <a:pt x="191" y="194"/>
                        </a:lnTo>
                        <a:lnTo>
                          <a:pt x="148" y="190"/>
                        </a:lnTo>
                        <a:lnTo>
                          <a:pt x="106" y="180"/>
                        </a:lnTo>
                        <a:lnTo>
                          <a:pt x="70" y="168"/>
                        </a:lnTo>
                        <a:lnTo>
                          <a:pt x="53" y="160"/>
                        </a:lnTo>
                        <a:lnTo>
                          <a:pt x="41" y="153"/>
                        </a:lnTo>
                        <a:lnTo>
                          <a:pt x="29" y="146"/>
                        </a:lnTo>
                        <a:lnTo>
                          <a:pt x="17" y="136"/>
                        </a:lnTo>
                        <a:lnTo>
                          <a:pt x="9" y="126"/>
                        </a:lnTo>
                        <a:lnTo>
                          <a:pt x="4" y="119"/>
                        </a:lnTo>
                        <a:lnTo>
                          <a:pt x="0" y="109"/>
                        </a:lnTo>
                        <a:lnTo>
                          <a:pt x="0" y="97"/>
                        </a:lnTo>
                        <a:lnTo>
                          <a:pt x="0" y="88"/>
                        </a:lnTo>
                        <a:lnTo>
                          <a:pt x="4" y="78"/>
                        </a:lnTo>
                        <a:lnTo>
                          <a:pt x="9" y="68"/>
                        </a:lnTo>
                        <a:lnTo>
                          <a:pt x="17" y="61"/>
                        </a:lnTo>
                        <a:lnTo>
                          <a:pt x="29" y="51"/>
                        </a:lnTo>
                        <a:lnTo>
                          <a:pt x="41" y="44"/>
                        </a:lnTo>
                        <a:lnTo>
                          <a:pt x="53" y="37"/>
                        </a:lnTo>
                        <a:lnTo>
                          <a:pt x="70" y="29"/>
                        </a:lnTo>
                        <a:lnTo>
                          <a:pt x="106" y="17"/>
                        </a:lnTo>
                        <a:lnTo>
                          <a:pt x="148" y="7"/>
                        </a:lnTo>
                        <a:lnTo>
                          <a:pt x="191" y="3"/>
                        </a:lnTo>
                        <a:lnTo>
                          <a:pt x="242" y="0"/>
                        </a:lnTo>
                      </a:path>
                    </a:pathLst>
                  </a:custGeom>
                  <a:noFill/>
                  <a:ln w="0">
                    <a:solidFill>
                      <a:srgbClr val="CCCCCC"/>
                    </a:solid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841" name="Freeform 129"/>
                  <p:cNvSpPr/>
                  <p:nvPr/>
                </p:nvSpPr>
                <p:spPr bwMode="auto">
                  <a:xfrm>
                    <a:off x="796" y="3230"/>
                    <a:ext cx="485" cy="194"/>
                  </a:xfrm>
                  <a:custGeom>
                    <a:avLst/>
                    <a:gdLst/>
                    <a:ahLst/>
                    <a:cxnLst>
                      <a:cxn ang="0">
                        <a:pos x="243" y="0"/>
                      </a:cxn>
                      <a:cxn ang="0">
                        <a:pos x="291" y="2"/>
                      </a:cxn>
                      <a:cxn ang="0">
                        <a:pos x="337" y="7"/>
                      </a:cxn>
                      <a:cxn ang="0">
                        <a:pos x="378" y="17"/>
                      </a:cxn>
                      <a:cxn ang="0">
                        <a:pos x="415" y="29"/>
                      </a:cxn>
                      <a:cxn ang="0">
                        <a:pos x="429" y="34"/>
                      </a:cxn>
                      <a:cxn ang="0">
                        <a:pos x="444" y="44"/>
                      </a:cxn>
                      <a:cxn ang="0">
                        <a:pos x="456" y="51"/>
                      </a:cxn>
                      <a:cxn ang="0">
                        <a:pos x="466" y="58"/>
                      </a:cxn>
                      <a:cxn ang="0">
                        <a:pos x="476" y="68"/>
                      </a:cxn>
                      <a:cxn ang="0">
                        <a:pos x="480" y="78"/>
                      </a:cxn>
                      <a:cxn ang="0">
                        <a:pos x="485" y="87"/>
                      </a:cxn>
                      <a:cxn ang="0">
                        <a:pos x="485" y="97"/>
                      </a:cxn>
                      <a:cxn ang="0">
                        <a:pos x="485" y="107"/>
                      </a:cxn>
                      <a:cxn ang="0">
                        <a:pos x="480" y="117"/>
                      </a:cxn>
                      <a:cxn ang="0">
                        <a:pos x="476" y="126"/>
                      </a:cxn>
                      <a:cxn ang="0">
                        <a:pos x="466" y="136"/>
                      </a:cxn>
                      <a:cxn ang="0">
                        <a:pos x="456" y="143"/>
                      </a:cxn>
                      <a:cxn ang="0">
                        <a:pos x="444" y="153"/>
                      </a:cxn>
                      <a:cxn ang="0">
                        <a:pos x="429" y="160"/>
                      </a:cxn>
                      <a:cxn ang="0">
                        <a:pos x="415" y="168"/>
                      </a:cxn>
                      <a:cxn ang="0">
                        <a:pos x="378" y="180"/>
                      </a:cxn>
                      <a:cxn ang="0">
                        <a:pos x="337" y="187"/>
                      </a:cxn>
                      <a:cxn ang="0">
                        <a:pos x="291" y="194"/>
                      </a:cxn>
                      <a:cxn ang="0">
                        <a:pos x="243" y="194"/>
                      </a:cxn>
                      <a:cxn ang="0">
                        <a:pos x="194" y="194"/>
                      </a:cxn>
                      <a:cxn ang="0">
                        <a:pos x="148" y="187"/>
                      </a:cxn>
                      <a:cxn ang="0">
                        <a:pos x="107" y="180"/>
                      </a:cxn>
                      <a:cxn ang="0">
                        <a:pos x="73" y="168"/>
                      </a:cxn>
                      <a:cxn ang="0">
                        <a:pos x="56" y="160"/>
                      </a:cxn>
                      <a:cxn ang="0">
                        <a:pos x="41" y="153"/>
                      </a:cxn>
                      <a:cxn ang="0">
                        <a:pos x="29" y="143"/>
                      </a:cxn>
                      <a:cxn ang="0">
                        <a:pos x="19" y="136"/>
                      </a:cxn>
                      <a:cxn ang="0">
                        <a:pos x="12" y="126"/>
                      </a:cxn>
                      <a:cxn ang="0">
                        <a:pos x="5" y="117"/>
                      </a:cxn>
                      <a:cxn ang="0">
                        <a:pos x="2" y="107"/>
                      </a:cxn>
                      <a:cxn ang="0">
                        <a:pos x="0" y="97"/>
                      </a:cxn>
                      <a:cxn ang="0">
                        <a:pos x="2" y="87"/>
                      </a:cxn>
                      <a:cxn ang="0">
                        <a:pos x="5" y="78"/>
                      </a:cxn>
                      <a:cxn ang="0">
                        <a:pos x="12" y="68"/>
                      </a:cxn>
                      <a:cxn ang="0">
                        <a:pos x="19" y="58"/>
                      </a:cxn>
                      <a:cxn ang="0">
                        <a:pos x="29" y="51"/>
                      </a:cxn>
                      <a:cxn ang="0">
                        <a:pos x="41" y="44"/>
                      </a:cxn>
                      <a:cxn ang="0">
                        <a:pos x="56" y="34"/>
                      </a:cxn>
                      <a:cxn ang="0">
                        <a:pos x="73" y="29"/>
                      </a:cxn>
                      <a:cxn ang="0">
                        <a:pos x="107" y="17"/>
                      </a:cxn>
                      <a:cxn ang="0">
                        <a:pos x="148" y="7"/>
                      </a:cxn>
                      <a:cxn ang="0">
                        <a:pos x="194" y="2"/>
                      </a:cxn>
                      <a:cxn ang="0">
                        <a:pos x="243" y="0"/>
                      </a:cxn>
                    </a:cxnLst>
                    <a:rect l="0" t="0" r="r" b="b"/>
                    <a:pathLst>
                      <a:path w="485" h="194">
                        <a:moveTo>
                          <a:pt x="243" y="0"/>
                        </a:moveTo>
                        <a:lnTo>
                          <a:pt x="291" y="2"/>
                        </a:lnTo>
                        <a:lnTo>
                          <a:pt x="337" y="7"/>
                        </a:lnTo>
                        <a:lnTo>
                          <a:pt x="378" y="17"/>
                        </a:lnTo>
                        <a:lnTo>
                          <a:pt x="415" y="29"/>
                        </a:lnTo>
                        <a:lnTo>
                          <a:pt x="429" y="34"/>
                        </a:lnTo>
                        <a:lnTo>
                          <a:pt x="444" y="44"/>
                        </a:lnTo>
                        <a:lnTo>
                          <a:pt x="456" y="51"/>
                        </a:lnTo>
                        <a:lnTo>
                          <a:pt x="466" y="58"/>
                        </a:lnTo>
                        <a:lnTo>
                          <a:pt x="476" y="68"/>
                        </a:lnTo>
                        <a:lnTo>
                          <a:pt x="480" y="78"/>
                        </a:lnTo>
                        <a:lnTo>
                          <a:pt x="485" y="87"/>
                        </a:lnTo>
                        <a:lnTo>
                          <a:pt x="485" y="97"/>
                        </a:lnTo>
                        <a:lnTo>
                          <a:pt x="485" y="107"/>
                        </a:lnTo>
                        <a:lnTo>
                          <a:pt x="480" y="117"/>
                        </a:lnTo>
                        <a:lnTo>
                          <a:pt x="476" y="126"/>
                        </a:lnTo>
                        <a:lnTo>
                          <a:pt x="466" y="136"/>
                        </a:lnTo>
                        <a:lnTo>
                          <a:pt x="456" y="143"/>
                        </a:lnTo>
                        <a:lnTo>
                          <a:pt x="444" y="153"/>
                        </a:lnTo>
                        <a:lnTo>
                          <a:pt x="429" y="160"/>
                        </a:lnTo>
                        <a:lnTo>
                          <a:pt x="415" y="168"/>
                        </a:lnTo>
                        <a:lnTo>
                          <a:pt x="378" y="180"/>
                        </a:lnTo>
                        <a:lnTo>
                          <a:pt x="337" y="187"/>
                        </a:lnTo>
                        <a:lnTo>
                          <a:pt x="291" y="194"/>
                        </a:lnTo>
                        <a:lnTo>
                          <a:pt x="243" y="194"/>
                        </a:lnTo>
                        <a:lnTo>
                          <a:pt x="194" y="194"/>
                        </a:lnTo>
                        <a:lnTo>
                          <a:pt x="148" y="187"/>
                        </a:lnTo>
                        <a:lnTo>
                          <a:pt x="107" y="180"/>
                        </a:lnTo>
                        <a:lnTo>
                          <a:pt x="73" y="168"/>
                        </a:lnTo>
                        <a:lnTo>
                          <a:pt x="56" y="160"/>
                        </a:lnTo>
                        <a:lnTo>
                          <a:pt x="41" y="153"/>
                        </a:lnTo>
                        <a:lnTo>
                          <a:pt x="29" y="143"/>
                        </a:lnTo>
                        <a:lnTo>
                          <a:pt x="19" y="136"/>
                        </a:lnTo>
                        <a:lnTo>
                          <a:pt x="12" y="126"/>
                        </a:lnTo>
                        <a:lnTo>
                          <a:pt x="5" y="117"/>
                        </a:lnTo>
                        <a:lnTo>
                          <a:pt x="2" y="107"/>
                        </a:lnTo>
                        <a:lnTo>
                          <a:pt x="0" y="97"/>
                        </a:lnTo>
                        <a:lnTo>
                          <a:pt x="2" y="87"/>
                        </a:lnTo>
                        <a:lnTo>
                          <a:pt x="5" y="78"/>
                        </a:lnTo>
                        <a:lnTo>
                          <a:pt x="12" y="68"/>
                        </a:lnTo>
                        <a:lnTo>
                          <a:pt x="19" y="58"/>
                        </a:lnTo>
                        <a:lnTo>
                          <a:pt x="29" y="51"/>
                        </a:lnTo>
                        <a:lnTo>
                          <a:pt x="41" y="44"/>
                        </a:lnTo>
                        <a:lnTo>
                          <a:pt x="56" y="34"/>
                        </a:lnTo>
                        <a:lnTo>
                          <a:pt x="73" y="29"/>
                        </a:lnTo>
                        <a:lnTo>
                          <a:pt x="107" y="17"/>
                        </a:lnTo>
                        <a:lnTo>
                          <a:pt x="148" y="7"/>
                        </a:lnTo>
                        <a:lnTo>
                          <a:pt x="194" y="2"/>
                        </a:lnTo>
                        <a:lnTo>
                          <a:pt x="243" y="0"/>
                        </a:lnTo>
                        <a:close/>
                      </a:path>
                    </a:pathLst>
                  </a:custGeom>
                  <a:solidFill>
                    <a:srgbClr val="669999"/>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1842" name="Freeform 130"/>
                  <p:cNvSpPr/>
                  <p:nvPr/>
                </p:nvSpPr>
                <p:spPr bwMode="auto">
                  <a:xfrm>
                    <a:off x="796" y="3230"/>
                    <a:ext cx="485" cy="194"/>
                  </a:xfrm>
                  <a:custGeom>
                    <a:avLst/>
                    <a:gdLst/>
                    <a:ahLst/>
                    <a:cxnLst>
                      <a:cxn ang="0">
                        <a:pos x="243" y="0"/>
                      </a:cxn>
                      <a:cxn ang="0">
                        <a:pos x="291" y="2"/>
                      </a:cxn>
                      <a:cxn ang="0">
                        <a:pos x="337" y="7"/>
                      </a:cxn>
                      <a:cxn ang="0">
                        <a:pos x="378" y="17"/>
                      </a:cxn>
                      <a:cxn ang="0">
                        <a:pos x="415" y="29"/>
                      </a:cxn>
                      <a:cxn ang="0">
                        <a:pos x="429" y="34"/>
                      </a:cxn>
                      <a:cxn ang="0">
                        <a:pos x="444" y="44"/>
                      </a:cxn>
                      <a:cxn ang="0">
                        <a:pos x="456" y="51"/>
                      </a:cxn>
                      <a:cxn ang="0">
                        <a:pos x="466" y="58"/>
                      </a:cxn>
                      <a:cxn ang="0">
                        <a:pos x="476" y="68"/>
                      </a:cxn>
                      <a:cxn ang="0">
                        <a:pos x="480" y="78"/>
                      </a:cxn>
                      <a:cxn ang="0">
                        <a:pos x="485" y="87"/>
                      </a:cxn>
                      <a:cxn ang="0">
                        <a:pos x="485" y="97"/>
                      </a:cxn>
                      <a:cxn ang="0">
                        <a:pos x="485" y="107"/>
                      </a:cxn>
                      <a:cxn ang="0">
                        <a:pos x="480" y="117"/>
                      </a:cxn>
                      <a:cxn ang="0">
                        <a:pos x="476" y="126"/>
                      </a:cxn>
                      <a:cxn ang="0">
                        <a:pos x="466" y="136"/>
                      </a:cxn>
                      <a:cxn ang="0">
                        <a:pos x="456" y="143"/>
                      </a:cxn>
                      <a:cxn ang="0">
                        <a:pos x="444" y="153"/>
                      </a:cxn>
                      <a:cxn ang="0">
                        <a:pos x="429" y="160"/>
                      </a:cxn>
                      <a:cxn ang="0">
                        <a:pos x="415" y="168"/>
                      </a:cxn>
                      <a:cxn ang="0">
                        <a:pos x="378" y="180"/>
                      </a:cxn>
                      <a:cxn ang="0">
                        <a:pos x="337" y="187"/>
                      </a:cxn>
                      <a:cxn ang="0">
                        <a:pos x="291" y="194"/>
                      </a:cxn>
                      <a:cxn ang="0">
                        <a:pos x="243" y="194"/>
                      </a:cxn>
                      <a:cxn ang="0">
                        <a:pos x="194" y="194"/>
                      </a:cxn>
                      <a:cxn ang="0">
                        <a:pos x="148" y="187"/>
                      </a:cxn>
                      <a:cxn ang="0">
                        <a:pos x="107" y="180"/>
                      </a:cxn>
                      <a:cxn ang="0">
                        <a:pos x="73" y="168"/>
                      </a:cxn>
                      <a:cxn ang="0">
                        <a:pos x="56" y="160"/>
                      </a:cxn>
                      <a:cxn ang="0">
                        <a:pos x="41" y="153"/>
                      </a:cxn>
                      <a:cxn ang="0">
                        <a:pos x="29" y="143"/>
                      </a:cxn>
                      <a:cxn ang="0">
                        <a:pos x="19" y="136"/>
                      </a:cxn>
                      <a:cxn ang="0">
                        <a:pos x="12" y="126"/>
                      </a:cxn>
                      <a:cxn ang="0">
                        <a:pos x="5" y="117"/>
                      </a:cxn>
                      <a:cxn ang="0">
                        <a:pos x="2" y="107"/>
                      </a:cxn>
                      <a:cxn ang="0">
                        <a:pos x="0" y="97"/>
                      </a:cxn>
                      <a:cxn ang="0">
                        <a:pos x="2" y="87"/>
                      </a:cxn>
                      <a:cxn ang="0">
                        <a:pos x="5" y="78"/>
                      </a:cxn>
                      <a:cxn ang="0">
                        <a:pos x="12" y="68"/>
                      </a:cxn>
                      <a:cxn ang="0">
                        <a:pos x="19" y="58"/>
                      </a:cxn>
                      <a:cxn ang="0">
                        <a:pos x="29" y="51"/>
                      </a:cxn>
                      <a:cxn ang="0">
                        <a:pos x="41" y="44"/>
                      </a:cxn>
                      <a:cxn ang="0">
                        <a:pos x="56" y="34"/>
                      </a:cxn>
                      <a:cxn ang="0">
                        <a:pos x="73" y="29"/>
                      </a:cxn>
                      <a:cxn ang="0">
                        <a:pos x="107" y="17"/>
                      </a:cxn>
                      <a:cxn ang="0">
                        <a:pos x="148" y="7"/>
                      </a:cxn>
                      <a:cxn ang="0">
                        <a:pos x="194" y="2"/>
                      </a:cxn>
                      <a:cxn ang="0">
                        <a:pos x="243" y="0"/>
                      </a:cxn>
                    </a:cxnLst>
                    <a:rect l="0" t="0" r="r" b="b"/>
                    <a:pathLst>
                      <a:path w="485" h="194">
                        <a:moveTo>
                          <a:pt x="243" y="0"/>
                        </a:moveTo>
                        <a:lnTo>
                          <a:pt x="291" y="2"/>
                        </a:lnTo>
                        <a:lnTo>
                          <a:pt x="337" y="7"/>
                        </a:lnTo>
                        <a:lnTo>
                          <a:pt x="378" y="17"/>
                        </a:lnTo>
                        <a:lnTo>
                          <a:pt x="415" y="29"/>
                        </a:lnTo>
                        <a:lnTo>
                          <a:pt x="429" y="34"/>
                        </a:lnTo>
                        <a:lnTo>
                          <a:pt x="444" y="44"/>
                        </a:lnTo>
                        <a:lnTo>
                          <a:pt x="456" y="51"/>
                        </a:lnTo>
                        <a:lnTo>
                          <a:pt x="466" y="58"/>
                        </a:lnTo>
                        <a:lnTo>
                          <a:pt x="476" y="68"/>
                        </a:lnTo>
                        <a:lnTo>
                          <a:pt x="480" y="78"/>
                        </a:lnTo>
                        <a:lnTo>
                          <a:pt x="485" y="87"/>
                        </a:lnTo>
                        <a:lnTo>
                          <a:pt x="485" y="97"/>
                        </a:lnTo>
                        <a:lnTo>
                          <a:pt x="485" y="107"/>
                        </a:lnTo>
                        <a:lnTo>
                          <a:pt x="480" y="117"/>
                        </a:lnTo>
                        <a:lnTo>
                          <a:pt x="476" y="126"/>
                        </a:lnTo>
                        <a:lnTo>
                          <a:pt x="466" y="136"/>
                        </a:lnTo>
                        <a:lnTo>
                          <a:pt x="456" y="143"/>
                        </a:lnTo>
                        <a:lnTo>
                          <a:pt x="444" y="153"/>
                        </a:lnTo>
                        <a:lnTo>
                          <a:pt x="429" y="160"/>
                        </a:lnTo>
                        <a:lnTo>
                          <a:pt x="415" y="168"/>
                        </a:lnTo>
                        <a:lnTo>
                          <a:pt x="378" y="180"/>
                        </a:lnTo>
                        <a:lnTo>
                          <a:pt x="337" y="187"/>
                        </a:lnTo>
                        <a:lnTo>
                          <a:pt x="291" y="194"/>
                        </a:lnTo>
                        <a:lnTo>
                          <a:pt x="243" y="194"/>
                        </a:lnTo>
                        <a:lnTo>
                          <a:pt x="194" y="194"/>
                        </a:lnTo>
                        <a:lnTo>
                          <a:pt x="148" y="187"/>
                        </a:lnTo>
                        <a:lnTo>
                          <a:pt x="107" y="180"/>
                        </a:lnTo>
                        <a:lnTo>
                          <a:pt x="73" y="168"/>
                        </a:lnTo>
                        <a:lnTo>
                          <a:pt x="56" y="160"/>
                        </a:lnTo>
                        <a:lnTo>
                          <a:pt x="41" y="153"/>
                        </a:lnTo>
                        <a:lnTo>
                          <a:pt x="29" y="143"/>
                        </a:lnTo>
                        <a:lnTo>
                          <a:pt x="19" y="136"/>
                        </a:lnTo>
                        <a:lnTo>
                          <a:pt x="12" y="126"/>
                        </a:lnTo>
                        <a:lnTo>
                          <a:pt x="5" y="117"/>
                        </a:lnTo>
                        <a:lnTo>
                          <a:pt x="2" y="107"/>
                        </a:lnTo>
                        <a:lnTo>
                          <a:pt x="0" y="97"/>
                        </a:lnTo>
                        <a:lnTo>
                          <a:pt x="2" y="87"/>
                        </a:lnTo>
                        <a:lnTo>
                          <a:pt x="5" y="78"/>
                        </a:lnTo>
                        <a:lnTo>
                          <a:pt x="12" y="68"/>
                        </a:lnTo>
                        <a:lnTo>
                          <a:pt x="19" y="58"/>
                        </a:lnTo>
                        <a:lnTo>
                          <a:pt x="29" y="51"/>
                        </a:lnTo>
                        <a:lnTo>
                          <a:pt x="41" y="44"/>
                        </a:lnTo>
                        <a:lnTo>
                          <a:pt x="56" y="34"/>
                        </a:lnTo>
                        <a:lnTo>
                          <a:pt x="73" y="29"/>
                        </a:lnTo>
                        <a:lnTo>
                          <a:pt x="107" y="17"/>
                        </a:lnTo>
                        <a:lnTo>
                          <a:pt x="148" y="7"/>
                        </a:lnTo>
                        <a:lnTo>
                          <a:pt x="194" y="2"/>
                        </a:lnTo>
                        <a:lnTo>
                          <a:pt x="243" y="0"/>
                        </a:lnTo>
                      </a:path>
                    </a:pathLst>
                  </a:custGeom>
                  <a:noFill/>
                  <a:ln w="0">
                    <a:solidFill>
                      <a:srgbClr val="000000"/>
                    </a:solid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grpSp>
        <p:sp>
          <p:nvSpPr>
            <p:cNvPr id="145421" name="Rectangle 131"/>
            <p:cNvSpPr/>
            <p:nvPr/>
          </p:nvSpPr>
          <p:spPr>
            <a:xfrm>
              <a:off x="1597" y="2742"/>
              <a:ext cx="865" cy="163"/>
            </a:xfrm>
            <a:prstGeom prst="rect">
              <a:avLst/>
            </a:prstGeom>
            <a:noFill/>
            <a:ln w="9525">
              <a:noFill/>
            </a:ln>
          </p:spPr>
          <p:txBody>
            <a:bodyPr wrap="none" lIns="0" tIns="0" rIns="0" bIns="0">
              <a:spAutoFit/>
            </a:bodyPr>
            <a:p>
              <a:pPr eaLnBrk="0" hangingPunct="0"/>
              <a:r>
                <a:rPr lang="en-US" altLang="zh-CN" sz="1700" dirty="0">
                  <a:solidFill>
                    <a:schemeClr val="tx2"/>
                  </a:solidFill>
                  <a:latin typeface="Times New Roman" panose="02020603050405020304" pitchFamily="18" charset="0"/>
                </a:rPr>
                <a:t>responsible for</a:t>
              </a:r>
              <a:endParaRPr lang="en-US" altLang="zh-CN" sz="4400" dirty="0">
                <a:solidFill>
                  <a:schemeClr val="tx2"/>
                </a:solidFill>
                <a:latin typeface="Times New Roman" panose="02020603050405020304" pitchFamily="18" charset="0"/>
              </a:endParaRPr>
            </a:p>
          </p:txBody>
        </p:sp>
        <p:sp>
          <p:nvSpPr>
            <p:cNvPr id="371844" name="Line 132"/>
            <p:cNvSpPr>
              <a:spLocks noChangeShapeType="1"/>
            </p:cNvSpPr>
            <p:nvPr/>
          </p:nvSpPr>
          <p:spPr bwMode="auto">
            <a:xfrm flipH="1">
              <a:off x="2792" y="3043"/>
              <a:ext cx="418" cy="210"/>
            </a:xfrm>
            <a:prstGeom prst="line">
              <a:avLst/>
            </a:prstGeom>
            <a:noFill/>
            <a:ln w="9525" cap="rnd">
              <a:solidFill>
                <a:schemeClr val="tx1"/>
              </a:solidFill>
              <a:prstDash val="sysDot"/>
              <a:round/>
              <a:tailEnd type="triangl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371845" name="Rectangle 133"/>
          <p:cNvSpPr>
            <a:spLocks noGrp="1" noChangeArrowheads="1"/>
          </p:cNvSpPr>
          <p:nvPr>
            <p:ph type="title"/>
          </p:nvPr>
        </p:nvSpPr>
        <p:spPr>
          <a:xfrm>
            <a:off x="533400" y="381000"/>
            <a:ext cx="7772400" cy="7620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Process Notation</a:t>
            </a:r>
            <a:endPar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2/3*#ppt_w"/>
                                          </p:val>
                                        </p:tav>
                                        <p:tav tm="100000">
                                          <p:val>
                                            <p:strVal val="#ppt_w"/>
                                          </p:val>
                                        </p:tav>
                                      </p:tavLst>
                                    </p:anim>
                                    <p:anim calcmode="lin" valueType="num">
                                      <p:cBhvr>
                                        <p:cTn id="8" dur="500" fill="hold"/>
                                        <p:tgtEl>
                                          <p:spTgt spid="2"/>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strVal val="2/3*#ppt_w"/>
                                          </p:val>
                                        </p:tav>
                                        <p:tav tm="100000">
                                          <p:val>
                                            <p:strVal val="#ppt_w"/>
                                          </p:val>
                                        </p:tav>
                                      </p:tavLst>
                                    </p:anim>
                                    <p:anim calcmode="lin" valueType="num">
                                      <p:cBhvr>
                                        <p:cTn id="14" dur="500" fill="hold"/>
                                        <p:tgtEl>
                                          <p:spTgt spid="5"/>
                                        </p:tgtEl>
                                        <p:attrNameLst>
                                          <p:attrName>ppt_h</p:attrName>
                                        </p:attrNameLst>
                                      </p:cBhvr>
                                      <p:tavLst>
                                        <p:tav tm="0">
                                          <p:val>
                                            <p:strVal val="2/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27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strVal val="2/3*#ppt_w"/>
                                          </p:val>
                                        </p:tav>
                                        <p:tav tm="100000">
                                          <p:val>
                                            <p:strVal val="#ppt_w"/>
                                          </p:val>
                                        </p:tav>
                                      </p:tavLst>
                                    </p:anim>
                                    <p:anim calcmode="lin" valueType="num">
                                      <p:cBhvr>
                                        <p:cTn id="20" dur="500" fill="hold"/>
                                        <p:tgtEl>
                                          <p:spTgt spid="3"/>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4643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72740" name="Rectangle 4"/>
          <p:cNvSpPr>
            <a:spLocks noGrp="1" noChangeArrowheads="1"/>
          </p:cNvSpPr>
          <p:nvPr>
            <p:ph type="title"/>
          </p:nvPr>
        </p:nvSpPr>
        <p:spPr>
          <a:xfrm>
            <a:off x="457200" y="533400"/>
            <a:ext cx="8686800" cy="6350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Workers Are Used for Resource Planning</a:t>
            </a:r>
            <a:endParaRPr kumimoji="0" lang="en-US" altLang="zh-CN"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grpSp>
        <p:nvGrpSpPr>
          <p:cNvPr id="146437" name="Group 5"/>
          <p:cNvGrpSpPr/>
          <p:nvPr/>
        </p:nvGrpSpPr>
        <p:grpSpPr>
          <a:xfrm>
            <a:off x="1795463" y="1524000"/>
            <a:ext cx="5732462" cy="4860925"/>
            <a:chOff x="1131" y="1114"/>
            <a:chExt cx="3611" cy="3062"/>
          </a:xfrm>
        </p:grpSpPr>
        <p:grpSp>
          <p:nvGrpSpPr>
            <p:cNvPr id="146438" name="Group 6"/>
            <p:cNvGrpSpPr/>
            <p:nvPr/>
          </p:nvGrpSpPr>
          <p:grpSpPr>
            <a:xfrm>
              <a:off x="1131" y="1114"/>
              <a:ext cx="3611" cy="1765"/>
              <a:chOff x="1131" y="970"/>
              <a:chExt cx="3611" cy="1765"/>
            </a:xfrm>
          </p:grpSpPr>
          <p:sp>
            <p:nvSpPr>
              <p:cNvPr id="372743" name="Rectangle 7"/>
              <p:cNvSpPr>
                <a:spLocks noChangeArrowheads="1"/>
              </p:cNvSpPr>
              <p:nvPr/>
            </p:nvSpPr>
            <p:spPr bwMode="auto">
              <a:xfrm>
                <a:off x="2160" y="970"/>
                <a:ext cx="2582" cy="1763"/>
              </a:xfrm>
              <a:prstGeom prst="rect">
                <a:avLst/>
              </a:prstGeom>
              <a:solidFill>
                <a:srgbClr val="FFFF66"/>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744" name="Rectangle 8"/>
              <p:cNvSpPr>
                <a:spLocks noChangeArrowheads="1"/>
              </p:cNvSpPr>
              <p:nvPr/>
            </p:nvSpPr>
            <p:spPr bwMode="auto">
              <a:xfrm>
                <a:off x="2160" y="970"/>
                <a:ext cx="2582" cy="1763"/>
              </a:xfrm>
              <a:prstGeom prst="rect">
                <a:avLst/>
              </a:prstGeom>
              <a:noFill/>
              <a:ln w="0">
                <a:solidFill>
                  <a:srgbClr val="000000"/>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745" name="Rectangle 9"/>
              <p:cNvSpPr>
                <a:spLocks noChangeArrowheads="1"/>
              </p:cNvSpPr>
              <p:nvPr/>
            </p:nvSpPr>
            <p:spPr bwMode="auto">
              <a:xfrm>
                <a:off x="1131" y="970"/>
                <a:ext cx="732" cy="1760"/>
              </a:xfrm>
              <a:prstGeom prst="rect">
                <a:avLst/>
              </a:prstGeom>
              <a:solidFill>
                <a:srgbClr val="FFFF66"/>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746" name="Rectangle 10"/>
              <p:cNvSpPr>
                <a:spLocks noChangeArrowheads="1"/>
              </p:cNvSpPr>
              <p:nvPr/>
            </p:nvSpPr>
            <p:spPr bwMode="auto">
              <a:xfrm>
                <a:off x="1131" y="970"/>
                <a:ext cx="732" cy="1760"/>
              </a:xfrm>
              <a:prstGeom prst="rect">
                <a:avLst/>
              </a:prstGeom>
              <a:noFill/>
              <a:ln w="0">
                <a:solidFill>
                  <a:srgbClr val="000000"/>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46445" name="Rectangle 11"/>
              <p:cNvSpPr/>
              <p:nvPr/>
            </p:nvSpPr>
            <p:spPr>
              <a:xfrm>
                <a:off x="1224" y="1147"/>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R</a:t>
                </a:r>
                <a:endParaRPr lang="en-US" altLang="zh-CN" dirty="0">
                  <a:solidFill>
                    <a:schemeClr val="tx1"/>
                  </a:solidFill>
                  <a:latin typeface="Times New Roman" panose="02020603050405020304" pitchFamily="18" charset="0"/>
                </a:endParaRPr>
              </a:p>
            </p:txBody>
          </p:sp>
          <p:sp>
            <p:nvSpPr>
              <p:cNvPr id="146446" name="Rectangle 12"/>
              <p:cNvSpPr/>
              <p:nvPr/>
            </p:nvSpPr>
            <p:spPr>
              <a:xfrm>
                <a:off x="1293" y="1147"/>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dirty="0">
                  <a:solidFill>
                    <a:schemeClr val="tx1"/>
                  </a:solidFill>
                  <a:latin typeface="Times New Roman" panose="02020603050405020304" pitchFamily="18" charset="0"/>
                </a:endParaRPr>
              </a:p>
            </p:txBody>
          </p:sp>
          <p:sp>
            <p:nvSpPr>
              <p:cNvPr id="146447" name="Rectangle 13"/>
              <p:cNvSpPr/>
              <p:nvPr/>
            </p:nvSpPr>
            <p:spPr>
              <a:xfrm>
                <a:off x="1347" y="1147"/>
                <a:ext cx="3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s</a:t>
                </a:r>
                <a:endParaRPr lang="en-US" altLang="zh-CN" dirty="0">
                  <a:solidFill>
                    <a:schemeClr val="tx1"/>
                  </a:solidFill>
                  <a:latin typeface="Times New Roman" panose="02020603050405020304" pitchFamily="18" charset="0"/>
                </a:endParaRPr>
              </a:p>
            </p:txBody>
          </p:sp>
          <p:sp>
            <p:nvSpPr>
              <p:cNvPr id="146448" name="Rectangle 14"/>
              <p:cNvSpPr/>
              <p:nvPr/>
            </p:nvSpPr>
            <p:spPr>
              <a:xfrm>
                <a:off x="1399" y="1147"/>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o</a:t>
                </a:r>
                <a:endParaRPr lang="en-US" altLang="zh-CN" dirty="0">
                  <a:solidFill>
                    <a:schemeClr val="tx1"/>
                  </a:solidFill>
                  <a:latin typeface="Times New Roman" panose="02020603050405020304" pitchFamily="18" charset="0"/>
                </a:endParaRPr>
              </a:p>
            </p:txBody>
          </p:sp>
          <p:sp>
            <p:nvSpPr>
              <p:cNvPr id="146449" name="Rectangle 15"/>
              <p:cNvSpPr/>
              <p:nvPr/>
            </p:nvSpPr>
            <p:spPr>
              <a:xfrm>
                <a:off x="1458" y="1147"/>
                <a:ext cx="5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u</a:t>
                </a:r>
                <a:endParaRPr lang="en-US" altLang="zh-CN" dirty="0">
                  <a:solidFill>
                    <a:schemeClr val="tx1"/>
                  </a:solidFill>
                  <a:latin typeface="Times New Roman" panose="02020603050405020304" pitchFamily="18" charset="0"/>
                </a:endParaRPr>
              </a:p>
            </p:txBody>
          </p:sp>
          <p:sp>
            <p:nvSpPr>
              <p:cNvPr id="146450" name="Rectangle 16"/>
              <p:cNvSpPr/>
              <p:nvPr/>
            </p:nvSpPr>
            <p:spPr>
              <a:xfrm>
                <a:off x="1516" y="1147"/>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r</a:t>
                </a:r>
                <a:endParaRPr lang="en-US" altLang="zh-CN" dirty="0">
                  <a:solidFill>
                    <a:schemeClr val="tx1"/>
                  </a:solidFill>
                  <a:latin typeface="Times New Roman" panose="02020603050405020304" pitchFamily="18" charset="0"/>
                </a:endParaRPr>
              </a:p>
            </p:txBody>
          </p:sp>
          <p:sp>
            <p:nvSpPr>
              <p:cNvPr id="146451" name="Rectangle 17"/>
              <p:cNvSpPr/>
              <p:nvPr/>
            </p:nvSpPr>
            <p:spPr>
              <a:xfrm>
                <a:off x="1554" y="1147"/>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c</a:t>
                </a:r>
                <a:endParaRPr lang="en-US" altLang="zh-CN" dirty="0">
                  <a:solidFill>
                    <a:schemeClr val="tx1"/>
                  </a:solidFill>
                  <a:latin typeface="Times New Roman" panose="02020603050405020304" pitchFamily="18" charset="0"/>
                </a:endParaRPr>
              </a:p>
            </p:txBody>
          </p:sp>
          <p:sp>
            <p:nvSpPr>
              <p:cNvPr id="146452" name="Rectangle 18"/>
              <p:cNvSpPr/>
              <p:nvPr/>
            </p:nvSpPr>
            <p:spPr>
              <a:xfrm>
                <a:off x="1608" y="1147"/>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dirty="0">
                  <a:solidFill>
                    <a:schemeClr val="tx1"/>
                  </a:solidFill>
                  <a:latin typeface="Times New Roman" panose="02020603050405020304" pitchFamily="18" charset="0"/>
                </a:endParaRPr>
              </a:p>
            </p:txBody>
          </p:sp>
          <p:sp>
            <p:nvSpPr>
              <p:cNvPr id="146453" name="Rectangle 19"/>
              <p:cNvSpPr/>
              <p:nvPr/>
            </p:nvSpPr>
            <p:spPr>
              <a:xfrm>
                <a:off x="2251" y="1147"/>
                <a:ext cx="96"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W</a:t>
                </a:r>
                <a:endParaRPr lang="en-US" altLang="zh-CN" dirty="0">
                  <a:solidFill>
                    <a:schemeClr val="tx1"/>
                  </a:solidFill>
                  <a:latin typeface="Times New Roman" panose="02020603050405020304" pitchFamily="18" charset="0"/>
                </a:endParaRPr>
              </a:p>
            </p:txBody>
          </p:sp>
          <p:sp>
            <p:nvSpPr>
              <p:cNvPr id="146454" name="Rectangle 20"/>
              <p:cNvSpPr/>
              <p:nvPr/>
            </p:nvSpPr>
            <p:spPr>
              <a:xfrm>
                <a:off x="2342" y="1147"/>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o</a:t>
                </a:r>
                <a:endParaRPr lang="en-US" altLang="zh-CN" dirty="0">
                  <a:solidFill>
                    <a:schemeClr val="tx1"/>
                  </a:solidFill>
                  <a:latin typeface="Times New Roman" panose="02020603050405020304" pitchFamily="18" charset="0"/>
                </a:endParaRPr>
              </a:p>
            </p:txBody>
          </p:sp>
          <p:sp>
            <p:nvSpPr>
              <p:cNvPr id="146455" name="Rectangle 21"/>
              <p:cNvSpPr/>
              <p:nvPr/>
            </p:nvSpPr>
            <p:spPr>
              <a:xfrm>
                <a:off x="2399" y="1147"/>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r</a:t>
                </a:r>
                <a:endParaRPr lang="en-US" altLang="zh-CN" dirty="0">
                  <a:solidFill>
                    <a:schemeClr val="tx1"/>
                  </a:solidFill>
                  <a:latin typeface="Times New Roman" panose="02020603050405020304" pitchFamily="18" charset="0"/>
                </a:endParaRPr>
              </a:p>
            </p:txBody>
          </p:sp>
          <p:sp>
            <p:nvSpPr>
              <p:cNvPr id="146456" name="Rectangle 22"/>
              <p:cNvSpPr/>
              <p:nvPr/>
            </p:nvSpPr>
            <p:spPr>
              <a:xfrm>
                <a:off x="2437" y="1147"/>
                <a:ext cx="5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k</a:t>
                </a:r>
                <a:endParaRPr lang="en-US" altLang="zh-CN" dirty="0">
                  <a:solidFill>
                    <a:schemeClr val="tx1"/>
                  </a:solidFill>
                  <a:latin typeface="Times New Roman" panose="02020603050405020304" pitchFamily="18" charset="0"/>
                </a:endParaRPr>
              </a:p>
            </p:txBody>
          </p:sp>
          <p:sp>
            <p:nvSpPr>
              <p:cNvPr id="146457" name="Rectangle 23"/>
              <p:cNvSpPr/>
              <p:nvPr/>
            </p:nvSpPr>
            <p:spPr>
              <a:xfrm>
                <a:off x="2491" y="1147"/>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dirty="0">
                  <a:solidFill>
                    <a:schemeClr val="tx1"/>
                  </a:solidFill>
                  <a:latin typeface="Times New Roman" panose="02020603050405020304" pitchFamily="18" charset="0"/>
                </a:endParaRPr>
              </a:p>
            </p:txBody>
          </p:sp>
          <p:sp>
            <p:nvSpPr>
              <p:cNvPr id="146458" name="Rectangle 24"/>
              <p:cNvSpPr/>
              <p:nvPr/>
            </p:nvSpPr>
            <p:spPr>
              <a:xfrm>
                <a:off x="2543" y="1147"/>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r</a:t>
                </a:r>
                <a:endParaRPr lang="en-US" altLang="zh-CN" dirty="0">
                  <a:solidFill>
                    <a:schemeClr val="tx1"/>
                  </a:solidFill>
                  <a:latin typeface="Times New Roman" panose="02020603050405020304" pitchFamily="18" charset="0"/>
                </a:endParaRPr>
              </a:p>
            </p:txBody>
          </p:sp>
          <p:sp>
            <p:nvSpPr>
              <p:cNvPr id="146459" name="Rectangle 25"/>
              <p:cNvSpPr/>
              <p:nvPr/>
            </p:nvSpPr>
            <p:spPr>
              <a:xfrm>
                <a:off x="3748" y="1147"/>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a:t>
                </a:r>
                <a:endParaRPr lang="en-US" altLang="zh-CN" dirty="0">
                  <a:solidFill>
                    <a:schemeClr val="tx1"/>
                  </a:solidFill>
                  <a:latin typeface="Times New Roman" panose="02020603050405020304" pitchFamily="18" charset="0"/>
                </a:endParaRPr>
              </a:p>
            </p:txBody>
          </p:sp>
          <p:sp>
            <p:nvSpPr>
              <p:cNvPr id="146460" name="Rectangle 26"/>
              <p:cNvSpPr/>
              <p:nvPr/>
            </p:nvSpPr>
            <p:spPr>
              <a:xfrm>
                <a:off x="3817" y="1147"/>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c</a:t>
                </a:r>
                <a:endParaRPr lang="en-US" altLang="zh-CN" dirty="0">
                  <a:solidFill>
                    <a:schemeClr val="tx1"/>
                  </a:solidFill>
                  <a:latin typeface="Times New Roman" panose="02020603050405020304" pitchFamily="18" charset="0"/>
                </a:endParaRPr>
              </a:p>
            </p:txBody>
          </p:sp>
          <p:sp>
            <p:nvSpPr>
              <p:cNvPr id="146461" name="Rectangle 27"/>
              <p:cNvSpPr/>
              <p:nvPr/>
            </p:nvSpPr>
            <p:spPr>
              <a:xfrm>
                <a:off x="3871" y="1147"/>
                <a:ext cx="32"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t</a:t>
                </a:r>
                <a:endParaRPr lang="en-US" altLang="zh-CN" dirty="0">
                  <a:solidFill>
                    <a:schemeClr val="tx1"/>
                  </a:solidFill>
                  <a:latin typeface="Times New Roman" panose="02020603050405020304" pitchFamily="18" charset="0"/>
                </a:endParaRPr>
              </a:p>
            </p:txBody>
          </p:sp>
          <p:sp>
            <p:nvSpPr>
              <p:cNvPr id="146462" name="Rectangle 28"/>
              <p:cNvSpPr/>
              <p:nvPr/>
            </p:nvSpPr>
            <p:spPr>
              <a:xfrm>
                <a:off x="3903" y="1147"/>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dirty="0">
                  <a:solidFill>
                    <a:schemeClr val="tx1"/>
                  </a:solidFill>
                  <a:latin typeface="Times New Roman" panose="02020603050405020304" pitchFamily="18" charset="0"/>
                </a:endParaRPr>
              </a:p>
            </p:txBody>
          </p:sp>
          <p:sp>
            <p:nvSpPr>
              <p:cNvPr id="146463" name="Rectangle 29"/>
              <p:cNvSpPr/>
              <p:nvPr/>
            </p:nvSpPr>
            <p:spPr>
              <a:xfrm>
                <a:off x="3930" y="1147"/>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v</a:t>
                </a:r>
                <a:endParaRPr lang="en-US" altLang="zh-CN" dirty="0">
                  <a:solidFill>
                    <a:schemeClr val="tx1"/>
                  </a:solidFill>
                  <a:latin typeface="Times New Roman" panose="02020603050405020304" pitchFamily="18" charset="0"/>
                </a:endParaRPr>
              </a:p>
            </p:txBody>
          </p:sp>
          <p:sp>
            <p:nvSpPr>
              <p:cNvPr id="146464" name="Rectangle 30"/>
              <p:cNvSpPr/>
              <p:nvPr/>
            </p:nvSpPr>
            <p:spPr>
              <a:xfrm>
                <a:off x="3982" y="1147"/>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dirty="0">
                  <a:solidFill>
                    <a:schemeClr val="tx1"/>
                  </a:solidFill>
                  <a:latin typeface="Times New Roman" panose="02020603050405020304" pitchFamily="18" charset="0"/>
                </a:endParaRPr>
              </a:p>
            </p:txBody>
          </p:sp>
          <p:sp>
            <p:nvSpPr>
              <p:cNvPr id="146465" name="Rectangle 31"/>
              <p:cNvSpPr/>
              <p:nvPr/>
            </p:nvSpPr>
            <p:spPr>
              <a:xfrm>
                <a:off x="4009" y="1147"/>
                <a:ext cx="32"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t</a:t>
                </a:r>
                <a:endParaRPr lang="en-US" altLang="zh-CN" dirty="0">
                  <a:solidFill>
                    <a:schemeClr val="tx1"/>
                  </a:solidFill>
                  <a:latin typeface="Times New Roman" panose="02020603050405020304" pitchFamily="18" charset="0"/>
                </a:endParaRPr>
              </a:p>
            </p:txBody>
          </p:sp>
          <p:sp>
            <p:nvSpPr>
              <p:cNvPr id="146466" name="Rectangle 32"/>
              <p:cNvSpPr/>
              <p:nvPr/>
            </p:nvSpPr>
            <p:spPr>
              <a:xfrm>
                <a:off x="4041" y="1147"/>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dirty="0">
                  <a:solidFill>
                    <a:schemeClr val="tx1"/>
                  </a:solidFill>
                  <a:latin typeface="Times New Roman" panose="02020603050405020304" pitchFamily="18" charset="0"/>
                </a:endParaRPr>
              </a:p>
            </p:txBody>
          </p:sp>
          <p:sp>
            <p:nvSpPr>
              <p:cNvPr id="146467" name="Rectangle 33"/>
              <p:cNvSpPr/>
              <p:nvPr/>
            </p:nvSpPr>
            <p:spPr>
              <a:xfrm>
                <a:off x="4068" y="1147"/>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dirty="0">
                  <a:solidFill>
                    <a:schemeClr val="tx1"/>
                  </a:solidFill>
                  <a:latin typeface="Times New Roman" panose="02020603050405020304" pitchFamily="18" charset="0"/>
                </a:endParaRPr>
              </a:p>
            </p:txBody>
          </p:sp>
          <p:sp>
            <p:nvSpPr>
              <p:cNvPr id="146468" name="Rectangle 34"/>
              <p:cNvSpPr/>
              <p:nvPr/>
            </p:nvSpPr>
            <p:spPr>
              <a:xfrm>
                <a:off x="4122" y="1147"/>
                <a:ext cx="3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s</a:t>
                </a:r>
                <a:endParaRPr lang="en-US" altLang="zh-CN" dirty="0">
                  <a:solidFill>
                    <a:schemeClr val="tx1"/>
                  </a:solidFill>
                  <a:latin typeface="Times New Roman" panose="02020603050405020304" pitchFamily="18" charset="0"/>
                </a:endParaRPr>
              </a:p>
            </p:txBody>
          </p:sp>
          <p:sp>
            <p:nvSpPr>
              <p:cNvPr id="372771" name="Freeform 35"/>
              <p:cNvSpPr/>
              <p:nvPr/>
            </p:nvSpPr>
            <p:spPr bwMode="auto">
              <a:xfrm>
                <a:off x="2771" y="1008"/>
                <a:ext cx="107" cy="109"/>
              </a:xfrm>
              <a:custGeom>
                <a:avLst/>
                <a:gdLst/>
                <a:ahLst/>
                <a:cxnLst>
                  <a:cxn ang="0">
                    <a:pos x="59" y="0"/>
                  </a:cxn>
                  <a:cxn ang="0">
                    <a:pos x="67" y="2"/>
                  </a:cxn>
                  <a:cxn ang="0">
                    <a:pos x="74" y="4"/>
                  </a:cxn>
                  <a:cxn ang="0">
                    <a:pos x="82" y="7"/>
                  </a:cxn>
                  <a:cxn ang="0">
                    <a:pos x="88" y="11"/>
                  </a:cxn>
                  <a:cxn ang="0">
                    <a:pos x="94" y="17"/>
                  </a:cxn>
                  <a:cxn ang="0">
                    <a:pos x="97" y="23"/>
                  </a:cxn>
                  <a:cxn ang="0">
                    <a:pos x="101" y="30"/>
                  </a:cxn>
                  <a:cxn ang="0">
                    <a:pos x="105" y="38"/>
                  </a:cxn>
                  <a:cxn ang="0">
                    <a:pos x="107" y="46"/>
                  </a:cxn>
                  <a:cxn ang="0">
                    <a:pos x="107" y="53"/>
                  </a:cxn>
                  <a:cxn ang="0">
                    <a:pos x="107" y="63"/>
                  </a:cxn>
                  <a:cxn ang="0">
                    <a:pos x="105" y="71"/>
                  </a:cxn>
                  <a:cxn ang="0">
                    <a:pos x="101" y="76"/>
                  </a:cxn>
                  <a:cxn ang="0">
                    <a:pos x="97" y="84"/>
                  </a:cxn>
                  <a:cxn ang="0">
                    <a:pos x="94" y="90"/>
                  </a:cxn>
                  <a:cxn ang="0">
                    <a:pos x="88" y="95"/>
                  </a:cxn>
                  <a:cxn ang="0">
                    <a:pos x="82" y="99"/>
                  </a:cxn>
                  <a:cxn ang="0">
                    <a:pos x="74" y="103"/>
                  </a:cxn>
                  <a:cxn ang="0">
                    <a:pos x="67" y="107"/>
                  </a:cxn>
                  <a:cxn ang="0">
                    <a:pos x="59" y="107"/>
                  </a:cxn>
                  <a:cxn ang="0">
                    <a:pos x="50" y="107"/>
                  </a:cxn>
                  <a:cxn ang="0">
                    <a:pos x="42" y="107"/>
                  </a:cxn>
                  <a:cxn ang="0">
                    <a:pos x="34" y="105"/>
                  </a:cxn>
                  <a:cxn ang="0">
                    <a:pos x="27" y="101"/>
                  </a:cxn>
                  <a:cxn ang="0">
                    <a:pos x="21" y="97"/>
                  </a:cxn>
                  <a:cxn ang="0">
                    <a:pos x="15" y="92"/>
                  </a:cxn>
                  <a:cxn ang="0">
                    <a:pos x="9" y="86"/>
                  </a:cxn>
                  <a:cxn ang="0">
                    <a:pos x="6" y="80"/>
                  </a:cxn>
                  <a:cxn ang="0">
                    <a:pos x="2" y="73"/>
                  </a:cxn>
                  <a:cxn ang="0">
                    <a:pos x="0" y="65"/>
                  </a:cxn>
                  <a:cxn ang="0">
                    <a:pos x="0" y="57"/>
                  </a:cxn>
                  <a:cxn ang="0">
                    <a:pos x="0" y="48"/>
                  </a:cxn>
                  <a:cxn ang="0">
                    <a:pos x="2" y="40"/>
                  </a:cxn>
                  <a:cxn ang="0">
                    <a:pos x="4" y="32"/>
                  </a:cxn>
                  <a:cxn ang="0">
                    <a:pos x="7" y="27"/>
                  </a:cxn>
                  <a:cxn ang="0">
                    <a:pos x="11" y="19"/>
                  </a:cxn>
                  <a:cxn ang="0">
                    <a:pos x="17" y="13"/>
                  </a:cxn>
                  <a:cxn ang="0">
                    <a:pos x="23" y="9"/>
                  </a:cxn>
                  <a:cxn ang="0">
                    <a:pos x="30" y="6"/>
                  </a:cxn>
                  <a:cxn ang="0">
                    <a:pos x="38" y="2"/>
                  </a:cxn>
                  <a:cxn ang="0">
                    <a:pos x="46" y="0"/>
                  </a:cxn>
                  <a:cxn ang="0">
                    <a:pos x="53" y="0"/>
                  </a:cxn>
                </a:cxnLst>
                <a:rect l="0" t="0" r="r" b="b"/>
                <a:pathLst>
                  <a:path w="107" h="109">
                    <a:moveTo>
                      <a:pt x="53" y="0"/>
                    </a:moveTo>
                    <a:lnTo>
                      <a:pt x="55" y="0"/>
                    </a:lnTo>
                    <a:lnTo>
                      <a:pt x="59" y="0"/>
                    </a:lnTo>
                    <a:lnTo>
                      <a:pt x="61" y="0"/>
                    </a:lnTo>
                    <a:lnTo>
                      <a:pt x="65" y="2"/>
                    </a:lnTo>
                    <a:lnTo>
                      <a:pt x="67" y="2"/>
                    </a:lnTo>
                    <a:lnTo>
                      <a:pt x="69" y="2"/>
                    </a:lnTo>
                    <a:lnTo>
                      <a:pt x="73" y="4"/>
                    </a:lnTo>
                    <a:lnTo>
                      <a:pt x="74" y="4"/>
                    </a:lnTo>
                    <a:lnTo>
                      <a:pt x="76" y="6"/>
                    </a:lnTo>
                    <a:lnTo>
                      <a:pt x="78" y="6"/>
                    </a:lnTo>
                    <a:lnTo>
                      <a:pt x="82" y="7"/>
                    </a:lnTo>
                    <a:lnTo>
                      <a:pt x="84" y="9"/>
                    </a:lnTo>
                    <a:lnTo>
                      <a:pt x="86" y="11"/>
                    </a:lnTo>
                    <a:lnTo>
                      <a:pt x="88" y="11"/>
                    </a:lnTo>
                    <a:lnTo>
                      <a:pt x="90" y="13"/>
                    </a:lnTo>
                    <a:lnTo>
                      <a:pt x="92" y="15"/>
                    </a:lnTo>
                    <a:lnTo>
                      <a:pt x="94" y="17"/>
                    </a:lnTo>
                    <a:lnTo>
                      <a:pt x="96" y="19"/>
                    </a:lnTo>
                    <a:lnTo>
                      <a:pt x="97" y="21"/>
                    </a:lnTo>
                    <a:lnTo>
                      <a:pt x="97" y="23"/>
                    </a:lnTo>
                    <a:lnTo>
                      <a:pt x="99" y="27"/>
                    </a:lnTo>
                    <a:lnTo>
                      <a:pt x="101" y="29"/>
                    </a:lnTo>
                    <a:lnTo>
                      <a:pt x="101" y="30"/>
                    </a:lnTo>
                    <a:lnTo>
                      <a:pt x="103" y="32"/>
                    </a:lnTo>
                    <a:lnTo>
                      <a:pt x="103" y="36"/>
                    </a:lnTo>
                    <a:lnTo>
                      <a:pt x="105" y="38"/>
                    </a:lnTo>
                    <a:lnTo>
                      <a:pt x="105" y="40"/>
                    </a:lnTo>
                    <a:lnTo>
                      <a:pt x="107" y="44"/>
                    </a:lnTo>
                    <a:lnTo>
                      <a:pt x="107" y="46"/>
                    </a:lnTo>
                    <a:lnTo>
                      <a:pt x="107" y="48"/>
                    </a:lnTo>
                    <a:lnTo>
                      <a:pt x="107" y="51"/>
                    </a:lnTo>
                    <a:lnTo>
                      <a:pt x="107" y="53"/>
                    </a:lnTo>
                    <a:lnTo>
                      <a:pt x="107" y="57"/>
                    </a:lnTo>
                    <a:lnTo>
                      <a:pt x="107" y="59"/>
                    </a:lnTo>
                    <a:lnTo>
                      <a:pt x="107" y="63"/>
                    </a:lnTo>
                    <a:lnTo>
                      <a:pt x="107" y="65"/>
                    </a:lnTo>
                    <a:lnTo>
                      <a:pt x="105" y="67"/>
                    </a:lnTo>
                    <a:lnTo>
                      <a:pt x="105" y="71"/>
                    </a:lnTo>
                    <a:lnTo>
                      <a:pt x="103" y="73"/>
                    </a:lnTo>
                    <a:lnTo>
                      <a:pt x="103" y="74"/>
                    </a:lnTo>
                    <a:lnTo>
                      <a:pt x="101" y="76"/>
                    </a:lnTo>
                    <a:lnTo>
                      <a:pt x="101" y="80"/>
                    </a:lnTo>
                    <a:lnTo>
                      <a:pt x="99" y="82"/>
                    </a:lnTo>
                    <a:lnTo>
                      <a:pt x="97" y="84"/>
                    </a:lnTo>
                    <a:lnTo>
                      <a:pt x="97" y="86"/>
                    </a:lnTo>
                    <a:lnTo>
                      <a:pt x="96" y="88"/>
                    </a:lnTo>
                    <a:lnTo>
                      <a:pt x="94" y="90"/>
                    </a:lnTo>
                    <a:lnTo>
                      <a:pt x="92" y="92"/>
                    </a:lnTo>
                    <a:lnTo>
                      <a:pt x="90" y="94"/>
                    </a:lnTo>
                    <a:lnTo>
                      <a:pt x="88" y="95"/>
                    </a:lnTo>
                    <a:lnTo>
                      <a:pt x="86" y="97"/>
                    </a:lnTo>
                    <a:lnTo>
                      <a:pt x="84" y="99"/>
                    </a:lnTo>
                    <a:lnTo>
                      <a:pt x="82" y="99"/>
                    </a:lnTo>
                    <a:lnTo>
                      <a:pt x="78" y="101"/>
                    </a:lnTo>
                    <a:lnTo>
                      <a:pt x="76" y="103"/>
                    </a:lnTo>
                    <a:lnTo>
                      <a:pt x="74" y="103"/>
                    </a:lnTo>
                    <a:lnTo>
                      <a:pt x="73" y="105"/>
                    </a:lnTo>
                    <a:lnTo>
                      <a:pt x="69" y="105"/>
                    </a:lnTo>
                    <a:lnTo>
                      <a:pt x="67" y="107"/>
                    </a:lnTo>
                    <a:lnTo>
                      <a:pt x="65" y="107"/>
                    </a:lnTo>
                    <a:lnTo>
                      <a:pt x="61" y="107"/>
                    </a:lnTo>
                    <a:lnTo>
                      <a:pt x="59" y="107"/>
                    </a:lnTo>
                    <a:lnTo>
                      <a:pt x="55" y="107"/>
                    </a:lnTo>
                    <a:lnTo>
                      <a:pt x="53" y="109"/>
                    </a:lnTo>
                    <a:lnTo>
                      <a:pt x="50" y="107"/>
                    </a:lnTo>
                    <a:lnTo>
                      <a:pt x="48" y="107"/>
                    </a:lnTo>
                    <a:lnTo>
                      <a:pt x="46" y="107"/>
                    </a:lnTo>
                    <a:lnTo>
                      <a:pt x="42" y="107"/>
                    </a:lnTo>
                    <a:lnTo>
                      <a:pt x="40" y="107"/>
                    </a:lnTo>
                    <a:lnTo>
                      <a:pt x="38" y="105"/>
                    </a:lnTo>
                    <a:lnTo>
                      <a:pt x="34" y="105"/>
                    </a:lnTo>
                    <a:lnTo>
                      <a:pt x="32" y="103"/>
                    </a:lnTo>
                    <a:lnTo>
                      <a:pt x="30" y="103"/>
                    </a:lnTo>
                    <a:lnTo>
                      <a:pt x="27" y="101"/>
                    </a:lnTo>
                    <a:lnTo>
                      <a:pt x="25" y="99"/>
                    </a:lnTo>
                    <a:lnTo>
                      <a:pt x="23" y="99"/>
                    </a:lnTo>
                    <a:lnTo>
                      <a:pt x="21" y="97"/>
                    </a:lnTo>
                    <a:lnTo>
                      <a:pt x="19" y="95"/>
                    </a:lnTo>
                    <a:lnTo>
                      <a:pt x="17" y="94"/>
                    </a:lnTo>
                    <a:lnTo>
                      <a:pt x="15" y="92"/>
                    </a:lnTo>
                    <a:lnTo>
                      <a:pt x="13" y="90"/>
                    </a:lnTo>
                    <a:lnTo>
                      <a:pt x="11" y="88"/>
                    </a:lnTo>
                    <a:lnTo>
                      <a:pt x="9" y="86"/>
                    </a:lnTo>
                    <a:lnTo>
                      <a:pt x="9" y="84"/>
                    </a:lnTo>
                    <a:lnTo>
                      <a:pt x="7" y="82"/>
                    </a:lnTo>
                    <a:lnTo>
                      <a:pt x="6" y="80"/>
                    </a:lnTo>
                    <a:lnTo>
                      <a:pt x="4" y="76"/>
                    </a:lnTo>
                    <a:lnTo>
                      <a:pt x="4" y="74"/>
                    </a:lnTo>
                    <a:lnTo>
                      <a:pt x="2" y="73"/>
                    </a:lnTo>
                    <a:lnTo>
                      <a:pt x="2" y="71"/>
                    </a:lnTo>
                    <a:lnTo>
                      <a:pt x="2" y="67"/>
                    </a:lnTo>
                    <a:lnTo>
                      <a:pt x="0" y="65"/>
                    </a:lnTo>
                    <a:lnTo>
                      <a:pt x="0" y="63"/>
                    </a:lnTo>
                    <a:lnTo>
                      <a:pt x="0" y="59"/>
                    </a:lnTo>
                    <a:lnTo>
                      <a:pt x="0" y="57"/>
                    </a:lnTo>
                    <a:lnTo>
                      <a:pt x="0" y="53"/>
                    </a:lnTo>
                    <a:lnTo>
                      <a:pt x="0" y="51"/>
                    </a:lnTo>
                    <a:lnTo>
                      <a:pt x="0" y="48"/>
                    </a:lnTo>
                    <a:lnTo>
                      <a:pt x="0" y="46"/>
                    </a:lnTo>
                    <a:lnTo>
                      <a:pt x="0" y="44"/>
                    </a:lnTo>
                    <a:lnTo>
                      <a:pt x="2" y="40"/>
                    </a:lnTo>
                    <a:lnTo>
                      <a:pt x="2" y="38"/>
                    </a:lnTo>
                    <a:lnTo>
                      <a:pt x="2" y="36"/>
                    </a:lnTo>
                    <a:lnTo>
                      <a:pt x="4" y="32"/>
                    </a:lnTo>
                    <a:lnTo>
                      <a:pt x="4" y="30"/>
                    </a:lnTo>
                    <a:lnTo>
                      <a:pt x="6" y="29"/>
                    </a:lnTo>
                    <a:lnTo>
                      <a:pt x="7" y="27"/>
                    </a:lnTo>
                    <a:lnTo>
                      <a:pt x="9" y="23"/>
                    </a:lnTo>
                    <a:lnTo>
                      <a:pt x="9" y="21"/>
                    </a:lnTo>
                    <a:lnTo>
                      <a:pt x="11" y="19"/>
                    </a:lnTo>
                    <a:lnTo>
                      <a:pt x="13" y="17"/>
                    </a:lnTo>
                    <a:lnTo>
                      <a:pt x="15" y="15"/>
                    </a:lnTo>
                    <a:lnTo>
                      <a:pt x="17" y="13"/>
                    </a:lnTo>
                    <a:lnTo>
                      <a:pt x="19" y="11"/>
                    </a:lnTo>
                    <a:lnTo>
                      <a:pt x="21" y="11"/>
                    </a:lnTo>
                    <a:lnTo>
                      <a:pt x="23" y="9"/>
                    </a:lnTo>
                    <a:lnTo>
                      <a:pt x="25" y="7"/>
                    </a:lnTo>
                    <a:lnTo>
                      <a:pt x="27" y="6"/>
                    </a:lnTo>
                    <a:lnTo>
                      <a:pt x="30" y="6"/>
                    </a:lnTo>
                    <a:lnTo>
                      <a:pt x="32" y="4"/>
                    </a:lnTo>
                    <a:lnTo>
                      <a:pt x="34" y="4"/>
                    </a:lnTo>
                    <a:lnTo>
                      <a:pt x="38" y="2"/>
                    </a:lnTo>
                    <a:lnTo>
                      <a:pt x="40" y="2"/>
                    </a:lnTo>
                    <a:lnTo>
                      <a:pt x="42" y="2"/>
                    </a:lnTo>
                    <a:lnTo>
                      <a:pt x="46" y="0"/>
                    </a:lnTo>
                    <a:lnTo>
                      <a:pt x="48" y="0"/>
                    </a:lnTo>
                    <a:lnTo>
                      <a:pt x="50" y="0"/>
                    </a:lnTo>
                    <a:lnTo>
                      <a:pt x="53" y="0"/>
                    </a:lnTo>
                    <a:close/>
                  </a:path>
                </a:pathLst>
              </a:custGeom>
              <a:solidFill>
                <a:srgbClr val="B2B2B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772" name="Freeform 36"/>
              <p:cNvSpPr/>
              <p:nvPr/>
            </p:nvSpPr>
            <p:spPr bwMode="auto">
              <a:xfrm>
                <a:off x="2771" y="1008"/>
                <a:ext cx="107" cy="109"/>
              </a:xfrm>
              <a:custGeom>
                <a:avLst/>
                <a:gdLst/>
                <a:ahLst/>
                <a:cxnLst>
                  <a:cxn ang="0">
                    <a:pos x="53" y="0"/>
                  </a:cxn>
                  <a:cxn ang="0">
                    <a:pos x="74" y="4"/>
                  </a:cxn>
                  <a:cxn ang="0">
                    <a:pos x="92" y="15"/>
                  </a:cxn>
                  <a:cxn ang="0">
                    <a:pos x="103" y="32"/>
                  </a:cxn>
                  <a:cxn ang="0">
                    <a:pos x="107" y="53"/>
                  </a:cxn>
                  <a:cxn ang="0">
                    <a:pos x="103" y="74"/>
                  </a:cxn>
                  <a:cxn ang="0">
                    <a:pos x="92" y="92"/>
                  </a:cxn>
                  <a:cxn ang="0">
                    <a:pos x="74" y="103"/>
                  </a:cxn>
                  <a:cxn ang="0">
                    <a:pos x="53" y="109"/>
                  </a:cxn>
                  <a:cxn ang="0">
                    <a:pos x="32" y="103"/>
                  </a:cxn>
                  <a:cxn ang="0">
                    <a:pos x="15" y="92"/>
                  </a:cxn>
                  <a:cxn ang="0">
                    <a:pos x="4" y="74"/>
                  </a:cxn>
                  <a:cxn ang="0">
                    <a:pos x="0" y="53"/>
                  </a:cxn>
                  <a:cxn ang="0">
                    <a:pos x="4" y="32"/>
                  </a:cxn>
                  <a:cxn ang="0">
                    <a:pos x="15" y="15"/>
                  </a:cxn>
                  <a:cxn ang="0">
                    <a:pos x="32" y="4"/>
                  </a:cxn>
                  <a:cxn ang="0">
                    <a:pos x="53" y="0"/>
                  </a:cxn>
                </a:cxnLst>
                <a:rect l="0" t="0" r="r" b="b"/>
                <a:pathLst>
                  <a:path w="107" h="109">
                    <a:moveTo>
                      <a:pt x="53" y="0"/>
                    </a:moveTo>
                    <a:lnTo>
                      <a:pt x="74" y="4"/>
                    </a:lnTo>
                    <a:lnTo>
                      <a:pt x="92" y="15"/>
                    </a:lnTo>
                    <a:lnTo>
                      <a:pt x="103" y="32"/>
                    </a:lnTo>
                    <a:lnTo>
                      <a:pt x="107" y="53"/>
                    </a:lnTo>
                    <a:lnTo>
                      <a:pt x="103" y="74"/>
                    </a:lnTo>
                    <a:lnTo>
                      <a:pt x="92" y="92"/>
                    </a:lnTo>
                    <a:lnTo>
                      <a:pt x="74" y="103"/>
                    </a:lnTo>
                    <a:lnTo>
                      <a:pt x="53" y="109"/>
                    </a:lnTo>
                    <a:lnTo>
                      <a:pt x="32" y="103"/>
                    </a:lnTo>
                    <a:lnTo>
                      <a:pt x="15" y="92"/>
                    </a:lnTo>
                    <a:lnTo>
                      <a:pt x="4" y="74"/>
                    </a:lnTo>
                    <a:lnTo>
                      <a:pt x="0" y="53"/>
                    </a:lnTo>
                    <a:lnTo>
                      <a:pt x="4" y="32"/>
                    </a:lnTo>
                    <a:lnTo>
                      <a:pt x="15" y="15"/>
                    </a:lnTo>
                    <a:lnTo>
                      <a:pt x="32" y="4"/>
                    </a:lnTo>
                    <a:lnTo>
                      <a:pt x="53" y="0"/>
                    </a:lnTo>
                  </a:path>
                </a:pathLst>
              </a:custGeom>
              <a:noFill/>
              <a:ln w="0">
                <a:solidFill>
                  <a:srgbClr val="CCCCCC"/>
                </a:solid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773" name="Freeform 37"/>
              <p:cNvSpPr/>
              <p:nvPr/>
            </p:nvSpPr>
            <p:spPr bwMode="auto">
              <a:xfrm>
                <a:off x="2696" y="1140"/>
                <a:ext cx="213" cy="166"/>
              </a:xfrm>
              <a:custGeom>
                <a:avLst/>
                <a:gdLst/>
                <a:ahLst/>
                <a:cxnLst>
                  <a:cxn ang="0">
                    <a:pos x="54" y="0"/>
                  </a:cxn>
                  <a:cxn ang="0">
                    <a:pos x="213" y="0"/>
                  </a:cxn>
                  <a:cxn ang="0">
                    <a:pos x="159" y="166"/>
                  </a:cxn>
                  <a:cxn ang="0">
                    <a:pos x="0" y="166"/>
                  </a:cxn>
                  <a:cxn ang="0">
                    <a:pos x="54" y="0"/>
                  </a:cxn>
                </a:cxnLst>
                <a:rect l="0" t="0" r="r" b="b"/>
                <a:pathLst>
                  <a:path w="213" h="166">
                    <a:moveTo>
                      <a:pt x="54" y="0"/>
                    </a:moveTo>
                    <a:lnTo>
                      <a:pt x="213" y="0"/>
                    </a:lnTo>
                    <a:lnTo>
                      <a:pt x="159" y="166"/>
                    </a:lnTo>
                    <a:lnTo>
                      <a:pt x="0" y="166"/>
                    </a:lnTo>
                    <a:lnTo>
                      <a:pt x="54" y="0"/>
                    </a:lnTo>
                    <a:close/>
                  </a:path>
                </a:pathLst>
              </a:custGeom>
              <a:solidFill>
                <a:srgbClr val="B2B2B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774" name="Freeform 38"/>
              <p:cNvSpPr/>
              <p:nvPr/>
            </p:nvSpPr>
            <p:spPr bwMode="auto">
              <a:xfrm>
                <a:off x="2696" y="1140"/>
                <a:ext cx="213" cy="166"/>
              </a:xfrm>
              <a:custGeom>
                <a:avLst/>
                <a:gdLst/>
                <a:ahLst/>
                <a:cxnLst>
                  <a:cxn ang="0">
                    <a:pos x="54" y="0"/>
                  </a:cxn>
                  <a:cxn ang="0">
                    <a:pos x="213" y="0"/>
                  </a:cxn>
                  <a:cxn ang="0">
                    <a:pos x="159" y="166"/>
                  </a:cxn>
                  <a:cxn ang="0">
                    <a:pos x="0" y="166"/>
                  </a:cxn>
                  <a:cxn ang="0">
                    <a:pos x="54" y="0"/>
                  </a:cxn>
                </a:cxnLst>
                <a:rect l="0" t="0" r="r" b="b"/>
                <a:pathLst>
                  <a:path w="213" h="166">
                    <a:moveTo>
                      <a:pt x="54" y="0"/>
                    </a:moveTo>
                    <a:lnTo>
                      <a:pt x="213" y="0"/>
                    </a:lnTo>
                    <a:lnTo>
                      <a:pt x="159" y="166"/>
                    </a:lnTo>
                    <a:lnTo>
                      <a:pt x="0" y="166"/>
                    </a:lnTo>
                    <a:lnTo>
                      <a:pt x="54" y="0"/>
                    </a:lnTo>
                  </a:path>
                </a:pathLst>
              </a:custGeom>
              <a:noFill/>
              <a:ln w="0">
                <a:solidFill>
                  <a:srgbClr val="CCCCCC"/>
                </a:solid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775" name="Freeform 39"/>
              <p:cNvSpPr/>
              <p:nvPr/>
            </p:nvSpPr>
            <p:spPr bwMode="auto">
              <a:xfrm>
                <a:off x="2752" y="994"/>
                <a:ext cx="107" cy="109"/>
              </a:xfrm>
              <a:custGeom>
                <a:avLst/>
                <a:gdLst/>
                <a:ahLst/>
                <a:cxnLst>
                  <a:cxn ang="0">
                    <a:pos x="59" y="0"/>
                  </a:cxn>
                  <a:cxn ang="0">
                    <a:pos x="67" y="2"/>
                  </a:cxn>
                  <a:cxn ang="0">
                    <a:pos x="74" y="4"/>
                  </a:cxn>
                  <a:cxn ang="0">
                    <a:pos x="82" y="8"/>
                  </a:cxn>
                  <a:cxn ang="0">
                    <a:pos x="88" y="14"/>
                  </a:cxn>
                  <a:cxn ang="0">
                    <a:pos x="93" y="18"/>
                  </a:cxn>
                  <a:cxn ang="0">
                    <a:pos x="99" y="25"/>
                  </a:cxn>
                  <a:cxn ang="0">
                    <a:pos x="103" y="31"/>
                  </a:cxn>
                  <a:cxn ang="0">
                    <a:pos x="105" y="39"/>
                  </a:cxn>
                  <a:cxn ang="0">
                    <a:pos x="107" y="46"/>
                  </a:cxn>
                  <a:cxn ang="0">
                    <a:pos x="107" y="54"/>
                  </a:cxn>
                  <a:cxn ang="0">
                    <a:pos x="107" y="64"/>
                  </a:cxn>
                  <a:cxn ang="0">
                    <a:pos x="105" y="71"/>
                  </a:cxn>
                  <a:cxn ang="0">
                    <a:pos x="103" y="79"/>
                  </a:cxn>
                  <a:cxn ang="0">
                    <a:pos x="99" y="85"/>
                  </a:cxn>
                  <a:cxn ang="0">
                    <a:pos x="93" y="90"/>
                  </a:cxn>
                  <a:cxn ang="0">
                    <a:pos x="88" y="96"/>
                  </a:cxn>
                  <a:cxn ang="0">
                    <a:pos x="82" y="102"/>
                  </a:cxn>
                  <a:cxn ang="0">
                    <a:pos x="74" y="104"/>
                  </a:cxn>
                  <a:cxn ang="0">
                    <a:pos x="67" y="108"/>
                  </a:cxn>
                  <a:cxn ang="0">
                    <a:pos x="59" y="109"/>
                  </a:cxn>
                  <a:cxn ang="0">
                    <a:pos x="51" y="109"/>
                  </a:cxn>
                  <a:cxn ang="0">
                    <a:pos x="44" y="108"/>
                  </a:cxn>
                  <a:cxn ang="0">
                    <a:pos x="36" y="106"/>
                  </a:cxn>
                  <a:cxn ang="0">
                    <a:pos x="28" y="102"/>
                  </a:cxn>
                  <a:cxn ang="0">
                    <a:pos x="21" y="98"/>
                  </a:cxn>
                  <a:cxn ang="0">
                    <a:pos x="15" y="92"/>
                  </a:cxn>
                  <a:cxn ang="0">
                    <a:pos x="11" y="87"/>
                  </a:cxn>
                  <a:cxn ang="0">
                    <a:pos x="5" y="81"/>
                  </a:cxn>
                  <a:cxn ang="0">
                    <a:pos x="3" y="73"/>
                  </a:cxn>
                  <a:cxn ang="0">
                    <a:pos x="2" y="65"/>
                  </a:cxn>
                  <a:cxn ang="0">
                    <a:pos x="0" y="58"/>
                  </a:cxn>
                  <a:cxn ang="0">
                    <a:pos x="0" y="50"/>
                  </a:cxn>
                  <a:cxn ang="0">
                    <a:pos x="2" y="41"/>
                  </a:cxn>
                  <a:cxn ang="0">
                    <a:pos x="3" y="33"/>
                  </a:cxn>
                  <a:cxn ang="0">
                    <a:pos x="7" y="27"/>
                  </a:cxn>
                  <a:cxn ang="0">
                    <a:pos x="11" y="20"/>
                  </a:cxn>
                  <a:cxn ang="0">
                    <a:pos x="17" y="16"/>
                  </a:cxn>
                  <a:cxn ang="0">
                    <a:pos x="23" y="10"/>
                  </a:cxn>
                  <a:cxn ang="0">
                    <a:pos x="30" y="6"/>
                  </a:cxn>
                  <a:cxn ang="0">
                    <a:pos x="38" y="2"/>
                  </a:cxn>
                  <a:cxn ang="0">
                    <a:pos x="46" y="0"/>
                  </a:cxn>
                  <a:cxn ang="0">
                    <a:pos x="53" y="0"/>
                  </a:cxn>
                </a:cxnLst>
                <a:rect l="0" t="0" r="r" b="b"/>
                <a:pathLst>
                  <a:path w="107" h="109">
                    <a:moveTo>
                      <a:pt x="53" y="0"/>
                    </a:moveTo>
                    <a:lnTo>
                      <a:pt x="57" y="0"/>
                    </a:lnTo>
                    <a:lnTo>
                      <a:pt x="59" y="0"/>
                    </a:lnTo>
                    <a:lnTo>
                      <a:pt x="63" y="0"/>
                    </a:lnTo>
                    <a:lnTo>
                      <a:pt x="65" y="2"/>
                    </a:lnTo>
                    <a:lnTo>
                      <a:pt x="67" y="2"/>
                    </a:lnTo>
                    <a:lnTo>
                      <a:pt x="70" y="2"/>
                    </a:lnTo>
                    <a:lnTo>
                      <a:pt x="72" y="4"/>
                    </a:lnTo>
                    <a:lnTo>
                      <a:pt x="74" y="4"/>
                    </a:lnTo>
                    <a:lnTo>
                      <a:pt x="76" y="6"/>
                    </a:lnTo>
                    <a:lnTo>
                      <a:pt x="80" y="8"/>
                    </a:lnTo>
                    <a:lnTo>
                      <a:pt x="82" y="8"/>
                    </a:lnTo>
                    <a:lnTo>
                      <a:pt x="84" y="10"/>
                    </a:lnTo>
                    <a:lnTo>
                      <a:pt x="86" y="12"/>
                    </a:lnTo>
                    <a:lnTo>
                      <a:pt x="88" y="14"/>
                    </a:lnTo>
                    <a:lnTo>
                      <a:pt x="90" y="16"/>
                    </a:lnTo>
                    <a:lnTo>
                      <a:pt x="92" y="16"/>
                    </a:lnTo>
                    <a:lnTo>
                      <a:pt x="93" y="18"/>
                    </a:lnTo>
                    <a:lnTo>
                      <a:pt x="95" y="20"/>
                    </a:lnTo>
                    <a:lnTo>
                      <a:pt x="97" y="23"/>
                    </a:lnTo>
                    <a:lnTo>
                      <a:pt x="99" y="25"/>
                    </a:lnTo>
                    <a:lnTo>
                      <a:pt x="99" y="27"/>
                    </a:lnTo>
                    <a:lnTo>
                      <a:pt x="101" y="29"/>
                    </a:lnTo>
                    <a:lnTo>
                      <a:pt x="103" y="31"/>
                    </a:lnTo>
                    <a:lnTo>
                      <a:pt x="103" y="33"/>
                    </a:lnTo>
                    <a:lnTo>
                      <a:pt x="105" y="37"/>
                    </a:lnTo>
                    <a:lnTo>
                      <a:pt x="105" y="39"/>
                    </a:lnTo>
                    <a:lnTo>
                      <a:pt x="107" y="41"/>
                    </a:lnTo>
                    <a:lnTo>
                      <a:pt x="107" y="44"/>
                    </a:lnTo>
                    <a:lnTo>
                      <a:pt x="107" y="46"/>
                    </a:lnTo>
                    <a:lnTo>
                      <a:pt x="107" y="50"/>
                    </a:lnTo>
                    <a:lnTo>
                      <a:pt x="107" y="52"/>
                    </a:lnTo>
                    <a:lnTo>
                      <a:pt x="107" y="54"/>
                    </a:lnTo>
                    <a:lnTo>
                      <a:pt x="107" y="58"/>
                    </a:lnTo>
                    <a:lnTo>
                      <a:pt x="107" y="60"/>
                    </a:lnTo>
                    <a:lnTo>
                      <a:pt x="107" y="64"/>
                    </a:lnTo>
                    <a:lnTo>
                      <a:pt x="107" y="65"/>
                    </a:lnTo>
                    <a:lnTo>
                      <a:pt x="107" y="67"/>
                    </a:lnTo>
                    <a:lnTo>
                      <a:pt x="105" y="71"/>
                    </a:lnTo>
                    <a:lnTo>
                      <a:pt x="105" y="73"/>
                    </a:lnTo>
                    <a:lnTo>
                      <a:pt x="103" y="75"/>
                    </a:lnTo>
                    <a:lnTo>
                      <a:pt x="103" y="79"/>
                    </a:lnTo>
                    <a:lnTo>
                      <a:pt x="101" y="81"/>
                    </a:lnTo>
                    <a:lnTo>
                      <a:pt x="99" y="83"/>
                    </a:lnTo>
                    <a:lnTo>
                      <a:pt x="99" y="85"/>
                    </a:lnTo>
                    <a:lnTo>
                      <a:pt x="97" y="87"/>
                    </a:lnTo>
                    <a:lnTo>
                      <a:pt x="95" y="88"/>
                    </a:lnTo>
                    <a:lnTo>
                      <a:pt x="93" y="90"/>
                    </a:lnTo>
                    <a:lnTo>
                      <a:pt x="92" y="92"/>
                    </a:lnTo>
                    <a:lnTo>
                      <a:pt x="90" y="94"/>
                    </a:lnTo>
                    <a:lnTo>
                      <a:pt x="88" y="96"/>
                    </a:lnTo>
                    <a:lnTo>
                      <a:pt x="86" y="98"/>
                    </a:lnTo>
                    <a:lnTo>
                      <a:pt x="84" y="100"/>
                    </a:lnTo>
                    <a:lnTo>
                      <a:pt x="82" y="102"/>
                    </a:lnTo>
                    <a:lnTo>
                      <a:pt x="80" y="102"/>
                    </a:lnTo>
                    <a:lnTo>
                      <a:pt x="76" y="104"/>
                    </a:lnTo>
                    <a:lnTo>
                      <a:pt x="74" y="104"/>
                    </a:lnTo>
                    <a:lnTo>
                      <a:pt x="72" y="106"/>
                    </a:lnTo>
                    <a:lnTo>
                      <a:pt x="70" y="106"/>
                    </a:lnTo>
                    <a:lnTo>
                      <a:pt x="67" y="108"/>
                    </a:lnTo>
                    <a:lnTo>
                      <a:pt x="65" y="108"/>
                    </a:lnTo>
                    <a:lnTo>
                      <a:pt x="63" y="108"/>
                    </a:lnTo>
                    <a:lnTo>
                      <a:pt x="59" y="109"/>
                    </a:lnTo>
                    <a:lnTo>
                      <a:pt x="57" y="109"/>
                    </a:lnTo>
                    <a:lnTo>
                      <a:pt x="53" y="109"/>
                    </a:lnTo>
                    <a:lnTo>
                      <a:pt x="51" y="109"/>
                    </a:lnTo>
                    <a:lnTo>
                      <a:pt x="47" y="109"/>
                    </a:lnTo>
                    <a:lnTo>
                      <a:pt x="46" y="108"/>
                    </a:lnTo>
                    <a:lnTo>
                      <a:pt x="44" y="108"/>
                    </a:lnTo>
                    <a:lnTo>
                      <a:pt x="40" y="108"/>
                    </a:lnTo>
                    <a:lnTo>
                      <a:pt x="38" y="106"/>
                    </a:lnTo>
                    <a:lnTo>
                      <a:pt x="36" y="106"/>
                    </a:lnTo>
                    <a:lnTo>
                      <a:pt x="32" y="104"/>
                    </a:lnTo>
                    <a:lnTo>
                      <a:pt x="30" y="104"/>
                    </a:lnTo>
                    <a:lnTo>
                      <a:pt x="28" y="102"/>
                    </a:lnTo>
                    <a:lnTo>
                      <a:pt x="26" y="102"/>
                    </a:lnTo>
                    <a:lnTo>
                      <a:pt x="23" y="100"/>
                    </a:lnTo>
                    <a:lnTo>
                      <a:pt x="21" y="98"/>
                    </a:lnTo>
                    <a:lnTo>
                      <a:pt x="19" y="96"/>
                    </a:lnTo>
                    <a:lnTo>
                      <a:pt x="17" y="94"/>
                    </a:lnTo>
                    <a:lnTo>
                      <a:pt x="15" y="92"/>
                    </a:lnTo>
                    <a:lnTo>
                      <a:pt x="13" y="90"/>
                    </a:lnTo>
                    <a:lnTo>
                      <a:pt x="11" y="88"/>
                    </a:lnTo>
                    <a:lnTo>
                      <a:pt x="11" y="87"/>
                    </a:lnTo>
                    <a:lnTo>
                      <a:pt x="9" y="85"/>
                    </a:lnTo>
                    <a:lnTo>
                      <a:pt x="7" y="83"/>
                    </a:lnTo>
                    <a:lnTo>
                      <a:pt x="5" y="81"/>
                    </a:lnTo>
                    <a:lnTo>
                      <a:pt x="5" y="79"/>
                    </a:lnTo>
                    <a:lnTo>
                      <a:pt x="3" y="75"/>
                    </a:lnTo>
                    <a:lnTo>
                      <a:pt x="3" y="73"/>
                    </a:lnTo>
                    <a:lnTo>
                      <a:pt x="2" y="71"/>
                    </a:lnTo>
                    <a:lnTo>
                      <a:pt x="2" y="67"/>
                    </a:lnTo>
                    <a:lnTo>
                      <a:pt x="2" y="65"/>
                    </a:lnTo>
                    <a:lnTo>
                      <a:pt x="0" y="64"/>
                    </a:lnTo>
                    <a:lnTo>
                      <a:pt x="0" y="60"/>
                    </a:lnTo>
                    <a:lnTo>
                      <a:pt x="0" y="58"/>
                    </a:lnTo>
                    <a:lnTo>
                      <a:pt x="0" y="54"/>
                    </a:lnTo>
                    <a:lnTo>
                      <a:pt x="0" y="52"/>
                    </a:lnTo>
                    <a:lnTo>
                      <a:pt x="0" y="50"/>
                    </a:lnTo>
                    <a:lnTo>
                      <a:pt x="0" y="46"/>
                    </a:lnTo>
                    <a:lnTo>
                      <a:pt x="2" y="44"/>
                    </a:lnTo>
                    <a:lnTo>
                      <a:pt x="2" y="41"/>
                    </a:lnTo>
                    <a:lnTo>
                      <a:pt x="2" y="39"/>
                    </a:lnTo>
                    <a:lnTo>
                      <a:pt x="3" y="37"/>
                    </a:lnTo>
                    <a:lnTo>
                      <a:pt x="3" y="33"/>
                    </a:lnTo>
                    <a:lnTo>
                      <a:pt x="5" y="31"/>
                    </a:lnTo>
                    <a:lnTo>
                      <a:pt x="5" y="29"/>
                    </a:lnTo>
                    <a:lnTo>
                      <a:pt x="7" y="27"/>
                    </a:lnTo>
                    <a:lnTo>
                      <a:pt x="9" y="25"/>
                    </a:lnTo>
                    <a:lnTo>
                      <a:pt x="11" y="23"/>
                    </a:lnTo>
                    <a:lnTo>
                      <a:pt x="11" y="20"/>
                    </a:lnTo>
                    <a:lnTo>
                      <a:pt x="13" y="18"/>
                    </a:lnTo>
                    <a:lnTo>
                      <a:pt x="15" y="16"/>
                    </a:lnTo>
                    <a:lnTo>
                      <a:pt x="17" y="16"/>
                    </a:lnTo>
                    <a:lnTo>
                      <a:pt x="19" y="14"/>
                    </a:lnTo>
                    <a:lnTo>
                      <a:pt x="21" y="12"/>
                    </a:lnTo>
                    <a:lnTo>
                      <a:pt x="23" y="10"/>
                    </a:lnTo>
                    <a:lnTo>
                      <a:pt x="26" y="8"/>
                    </a:lnTo>
                    <a:lnTo>
                      <a:pt x="28" y="8"/>
                    </a:lnTo>
                    <a:lnTo>
                      <a:pt x="30" y="6"/>
                    </a:lnTo>
                    <a:lnTo>
                      <a:pt x="32" y="4"/>
                    </a:lnTo>
                    <a:lnTo>
                      <a:pt x="36" y="4"/>
                    </a:lnTo>
                    <a:lnTo>
                      <a:pt x="38" y="2"/>
                    </a:lnTo>
                    <a:lnTo>
                      <a:pt x="40" y="2"/>
                    </a:lnTo>
                    <a:lnTo>
                      <a:pt x="44" y="2"/>
                    </a:lnTo>
                    <a:lnTo>
                      <a:pt x="46" y="0"/>
                    </a:lnTo>
                    <a:lnTo>
                      <a:pt x="47" y="0"/>
                    </a:lnTo>
                    <a:lnTo>
                      <a:pt x="51" y="0"/>
                    </a:lnTo>
                    <a:lnTo>
                      <a:pt x="53" y="0"/>
                    </a:lnTo>
                    <a:close/>
                  </a:path>
                </a:pathLst>
              </a:custGeom>
              <a:solidFill>
                <a:srgbClr val="FFCC99"/>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776" name="Freeform 40"/>
              <p:cNvSpPr/>
              <p:nvPr/>
            </p:nvSpPr>
            <p:spPr bwMode="auto">
              <a:xfrm>
                <a:off x="2752" y="994"/>
                <a:ext cx="107" cy="109"/>
              </a:xfrm>
              <a:custGeom>
                <a:avLst/>
                <a:gdLst/>
                <a:ahLst/>
                <a:cxnLst>
                  <a:cxn ang="0">
                    <a:pos x="53" y="0"/>
                  </a:cxn>
                  <a:cxn ang="0">
                    <a:pos x="74" y="4"/>
                  </a:cxn>
                  <a:cxn ang="0">
                    <a:pos x="92" y="16"/>
                  </a:cxn>
                  <a:cxn ang="0">
                    <a:pos x="103" y="33"/>
                  </a:cxn>
                  <a:cxn ang="0">
                    <a:pos x="107" y="54"/>
                  </a:cxn>
                  <a:cxn ang="0">
                    <a:pos x="103" y="75"/>
                  </a:cxn>
                  <a:cxn ang="0">
                    <a:pos x="92" y="92"/>
                  </a:cxn>
                  <a:cxn ang="0">
                    <a:pos x="74" y="104"/>
                  </a:cxn>
                  <a:cxn ang="0">
                    <a:pos x="53" y="109"/>
                  </a:cxn>
                  <a:cxn ang="0">
                    <a:pos x="32" y="104"/>
                  </a:cxn>
                  <a:cxn ang="0">
                    <a:pos x="15" y="92"/>
                  </a:cxn>
                  <a:cxn ang="0">
                    <a:pos x="3" y="75"/>
                  </a:cxn>
                  <a:cxn ang="0">
                    <a:pos x="0" y="54"/>
                  </a:cxn>
                  <a:cxn ang="0">
                    <a:pos x="3" y="33"/>
                  </a:cxn>
                  <a:cxn ang="0">
                    <a:pos x="15" y="16"/>
                  </a:cxn>
                  <a:cxn ang="0">
                    <a:pos x="32" y="4"/>
                  </a:cxn>
                  <a:cxn ang="0">
                    <a:pos x="53" y="0"/>
                  </a:cxn>
                </a:cxnLst>
                <a:rect l="0" t="0" r="r" b="b"/>
                <a:pathLst>
                  <a:path w="107" h="109">
                    <a:moveTo>
                      <a:pt x="53" y="0"/>
                    </a:moveTo>
                    <a:lnTo>
                      <a:pt x="74" y="4"/>
                    </a:lnTo>
                    <a:lnTo>
                      <a:pt x="92" y="16"/>
                    </a:lnTo>
                    <a:lnTo>
                      <a:pt x="103" y="33"/>
                    </a:lnTo>
                    <a:lnTo>
                      <a:pt x="107" y="54"/>
                    </a:lnTo>
                    <a:lnTo>
                      <a:pt x="103" y="75"/>
                    </a:lnTo>
                    <a:lnTo>
                      <a:pt x="92" y="92"/>
                    </a:lnTo>
                    <a:lnTo>
                      <a:pt x="74" y="104"/>
                    </a:lnTo>
                    <a:lnTo>
                      <a:pt x="53" y="109"/>
                    </a:lnTo>
                    <a:lnTo>
                      <a:pt x="32" y="104"/>
                    </a:lnTo>
                    <a:lnTo>
                      <a:pt x="15" y="92"/>
                    </a:lnTo>
                    <a:lnTo>
                      <a:pt x="3" y="75"/>
                    </a:lnTo>
                    <a:lnTo>
                      <a:pt x="0" y="54"/>
                    </a:lnTo>
                    <a:lnTo>
                      <a:pt x="3" y="33"/>
                    </a:lnTo>
                    <a:lnTo>
                      <a:pt x="15" y="16"/>
                    </a:lnTo>
                    <a:lnTo>
                      <a:pt x="32" y="4"/>
                    </a:lnTo>
                    <a:lnTo>
                      <a:pt x="53" y="0"/>
                    </a:lnTo>
                  </a:path>
                </a:pathLst>
              </a:custGeom>
              <a:noFill/>
              <a:ln w="0">
                <a:solidFill>
                  <a:srgbClr val="000000"/>
                </a:solid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777" name="Freeform 41"/>
              <p:cNvSpPr/>
              <p:nvPr/>
            </p:nvSpPr>
            <p:spPr bwMode="auto">
              <a:xfrm>
                <a:off x="2677" y="1126"/>
                <a:ext cx="213" cy="167"/>
              </a:xfrm>
              <a:custGeom>
                <a:avLst/>
                <a:gdLst/>
                <a:ahLst/>
                <a:cxnLst>
                  <a:cxn ang="0">
                    <a:pos x="55" y="0"/>
                  </a:cxn>
                  <a:cxn ang="0">
                    <a:pos x="213" y="0"/>
                  </a:cxn>
                  <a:cxn ang="0">
                    <a:pos x="159" y="167"/>
                  </a:cxn>
                  <a:cxn ang="0">
                    <a:pos x="0" y="167"/>
                  </a:cxn>
                  <a:cxn ang="0">
                    <a:pos x="55" y="0"/>
                  </a:cxn>
                </a:cxnLst>
                <a:rect l="0" t="0" r="r" b="b"/>
                <a:pathLst>
                  <a:path w="213" h="167">
                    <a:moveTo>
                      <a:pt x="55" y="0"/>
                    </a:moveTo>
                    <a:lnTo>
                      <a:pt x="213" y="0"/>
                    </a:lnTo>
                    <a:lnTo>
                      <a:pt x="159" y="167"/>
                    </a:lnTo>
                    <a:lnTo>
                      <a:pt x="0" y="167"/>
                    </a:lnTo>
                    <a:lnTo>
                      <a:pt x="55" y="0"/>
                    </a:lnTo>
                    <a:close/>
                  </a:path>
                </a:pathLst>
              </a:custGeom>
              <a:solidFill>
                <a:srgbClr val="FFCC99"/>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778" name="Freeform 42"/>
              <p:cNvSpPr/>
              <p:nvPr/>
            </p:nvSpPr>
            <p:spPr bwMode="auto">
              <a:xfrm>
                <a:off x="2677" y="1126"/>
                <a:ext cx="213" cy="167"/>
              </a:xfrm>
              <a:custGeom>
                <a:avLst/>
                <a:gdLst/>
                <a:ahLst/>
                <a:cxnLst>
                  <a:cxn ang="0">
                    <a:pos x="55" y="0"/>
                  </a:cxn>
                  <a:cxn ang="0">
                    <a:pos x="213" y="0"/>
                  </a:cxn>
                  <a:cxn ang="0">
                    <a:pos x="159" y="167"/>
                  </a:cxn>
                  <a:cxn ang="0">
                    <a:pos x="0" y="167"/>
                  </a:cxn>
                  <a:cxn ang="0">
                    <a:pos x="55" y="0"/>
                  </a:cxn>
                </a:cxnLst>
                <a:rect l="0" t="0" r="r" b="b"/>
                <a:pathLst>
                  <a:path w="213" h="167">
                    <a:moveTo>
                      <a:pt x="55" y="0"/>
                    </a:moveTo>
                    <a:lnTo>
                      <a:pt x="213" y="0"/>
                    </a:lnTo>
                    <a:lnTo>
                      <a:pt x="159" y="167"/>
                    </a:lnTo>
                    <a:lnTo>
                      <a:pt x="0" y="167"/>
                    </a:lnTo>
                    <a:lnTo>
                      <a:pt x="55" y="0"/>
                    </a:lnTo>
                  </a:path>
                </a:pathLst>
              </a:custGeom>
              <a:noFill/>
              <a:ln w="0">
                <a:solidFill>
                  <a:srgbClr val="000000"/>
                </a:solid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779" name="Freeform 43"/>
              <p:cNvSpPr/>
              <p:nvPr/>
            </p:nvSpPr>
            <p:spPr bwMode="auto">
              <a:xfrm>
                <a:off x="4271" y="1119"/>
                <a:ext cx="264" cy="164"/>
              </a:xfrm>
              <a:custGeom>
                <a:avLst/>
                <a:gdLst/>
                <a:ahLst/>
                <a:cxnLst>
                  <a:cxn ang="0">
                    <a:pos x="0" y="0"/>
                  </a:cxn>
                  <a:cxn ang="0">
                    <a:pos x="182" y="0"/>
                  </a:cxn>
                  <a:cxn ang="0">
                    <a:pos x="264" y="82"/>
                  </a:cxn>
                  <a:cxn ang="0">
                    <a:pos x="182" y="164"/>
                  </a:cxn>
                  <a:cxn ang="0">
                    <a:pos x="0" y="164"/>
                  </a:cxn>
                  <a:cxn ang="0">
                    <a:pos x="0" y="0"/>
                  </a:cxn>
                </a:cxnLst>
                <a:rect l="0" t="0" r="r" b="b"/>
                <a:pathLst>
                  <a:path w="264" h="164">
                    <a:moveTo>
                      <a:pt x="0" y="0"/>
                    </a:moveTo>
                    <a:lnTo>
                      <a:pt x="182" y="0"/>
                    </a:lnTo>
                    <a:lnTo>
                      <a:pt x="264" y="82"/>
                    </a:lnTo>
                    <a:lnTo>
                      <a:pt x="182" y="164"/>
                    </a:lnTo>
                    <a:lnTo>
                      <a:pt x="0" y="164"/>
                    </a:lnTo>
                    <a:lnTo>
                      <a:pt x="0" y="0"/>
                    </a:lnTo>
                    <a:close/>
                  </a:path>
                </a:pathLst>
              </a:custGeom>
              <a:solidFill>
                <a:srgbClr val="CCCCCC"/>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780" name="Freeform 44"/>
              <p:cNvSpPr/>
              <p:nvPr/>
            </p:nvSpPr>
            <p:spPr bwMode="auto">
              <a:xfrm>
                <a:off x="4271" y="1119"/>
                <a:ext cx="264" cy="164"/>
              </a:xfrm>
              <a:custGeom>
                <a:avLst/>
                <a:gdLst/>
                <a:ahLst/>
                <a:cxnLst>
                  <a:cxn ang="0">
                    <a:pos x="0" y="0"/>
                  </a:cxn>
                  <a:cxn ang="0">
                    <a:pos x="182" y="0"/>
                  </a:cxn>
                  <a:cxn ang="0">
                    <a:pos x="264" y="82"/>
                  </a:cxn>
                  <a:cxn ang="0">
                    <a:pos x="182" y="164"/>
                  </a:cxn>
                  <a:cxn ang="0">
                    <a:pos x="0" y="164"/>
                  </a:cxn>
                  <a:cxn ang="0">
                    <a:pos x="0" y="0"/>
                  </a:cxn>
                </a:cxnLst>
                <a:rect l="0" t="0" r="r" b="b"/>
                <a:pathLst>
                  <a:path w="264" h="164">
                    <a:moveTo>
                      <a:pt x="0" y="0"/>
                    </a:moveTo>
                    <a:lnTo>
                      <a:pt x="182" y="0"/>
                    </a:lnTo>
                    <a:lnTo>
                      <a:pt x="264" y="82"/>
                    </a:lnTo>
                    <a:lnTo>
                      <a:pt x="182" y="164"/>
                    </a:lnTo>
                    <a:lnTo>
                      <a:pt x="0" y="164"/>
                    </a:lnTo>
                    <a:lnTo>
                      <a:pt x="0" y="0"/>
                    </a:lnTo>
                  </a:path>
                </a:pathLst>
              </a:custGeom>
              <a:noFill/>
              <a:ln w="0">
                <a:solidFill>
                  <a:srgbClr val="E5E5E5"/>
                </a:solid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781" name="Freeform 45"/>
              <p:cNvSpPr/>
              <p:nvPr/>
            </p:nvSpPr>
            <p:spPr bwMode="auto">
              <a:xfrm>
                <a:off x="4258" y="1103"/>
                <a:ext cx="264" cy="165"/>
              </a:xfrm>
              <a:custGeom>
                <a:avLst/>
                <a:gdLst/>
                <a:ahLst/>
                <a:cxnLst>
                  <a:cxn ang="0">
                    <a:pos x="0" y="0"/>
                  </a:cxn>
                  <a:cxn ang="0">
                    <a:pos x="180" y="0"/>
                  </a:cxn>
                  <a:cxn ang="0">
                    <a:pos x="264" y="83"/>
                  </a:cxn>
                  <a:cxn ang="0">
                    <a:pos x="180" y="165"/>
                  </a:cxn>
                  <a:cxn ang="0">
                    <a:pos x="0" y="165"/>
                  </a:cxn>
                  <a:cxn ang="0">
                    <a:pos x="0" y="0"/>
                  </a:cxn>
                </a:cxnLst>
                <a:rect l="0" t="0" r="r" b="b"/>
                <a:pathLst>
                  <a:path w="264" h="165">
                    <a:moveTo>
                      <a:pt x="0" y="0"/>
                    </a:moveTo>
                    <a:lnTo>
                      <a:pt x="180" y="0"/>
                    </a:lnTo>
                    <a:lnTo>
                      <a:pt x="264" y="83"/>
                    </a:lnTo>
                    <a:lnTo>
                      <a:pt x="180" y="165"/>
                    </a:lnTo>
                    <a:lnTo>
                      <a:pt x="0" y="165"/>
                    </a:lnTo>
                    <a:lnTo>
                      <a:pt x="0" y="0"/>
                    </a:lnTo>
                    <a:close/>
                  </a:path>
                </a:pathLst>
              </a:custGeom>
              <a:solidFill>
                <a:srgbClr val="FFFFCC"/>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782" name="Freeform 46"/>
              <p:cNvSpPr/>
              <p:nvPr/>
            </p:nvSpPr>
            <p:spPr bwMode="auto">
              <a:xfrm>
                <a:off x="4258" y="1103"/>
                <a:ext cx="264" cy="165"/>
              </a:xfrm>
              <a:custGeom>
                <a:avLst/>
                <a:gdLst/>
                <a:ahLst/>
                <a:cxnLst>
                  <a:cxn ang="0">
                    <a:pos x="0" y="0"/>
                  </a:cxn>
                  <a:cxn ang="0">
                    <a:pos x="180" y="0"/>
                  </a:cxn>
                  <a:cxn ang="0">
                    <a:pos x="264" y="83"/>
                  </a:cxn>
                  <a:cxn ang="0">
                    <a:pos x="180" y="165"/>
                  </a:cxn>
                  <a:cxn ang="0">
                    <a:pos x="0" y="165"/>
                  </a:cxn>
                  <a:cxn ang="0">
                    <a:pos x="0" y="0"/>
                  </a:cxn>
                </a:cxnLst>
                <a:rect l="0" t="0" r="r" b="b"/>
                <a:pathLst>
                  <a:path w="264" h="165">
                    <a:moveTo>
                      <a:pt x="0" y="0"/>
                    </a:moveTo>
                    <a:lnTo>
                      <a:pt x="180" y="0"/>
                    </a:lnTo>
                    <a:lnTo>
                      <a:pt x="264" y="83"/>
                    </a:lnTo>
                    <a:lnTo>
                      <a:pt x="180" y="165"/>
                    </a:lnTo>
                    <a:lnTo>
                      <a:pt x="0" y="165"/>
                    </a:lnTo>
                    <a:lnTo>
                      <a:pt x="0" y="0"/>
                    </a:lnTo>
                  </a:path>
                </a:pathLst>
              </a:custGeom>
              <a:noFill/>
              <a:ln w="0">
                <a:solidFill>
                  <a:srgbClr val="000000"/>
                </a:solid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46481" name="Rectangle 47"/>
              <p:cNvSpPr/>
              <p:nvPr/>
            </p:nvSpPr>
            <p:spPr>
              <a:xfrm>
                <a:off x="1249" y="1371"/>
                <a:ext cx="5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P</a:t>
                </a:r>
                <a:endParaRPr lang="en-US" altLang="zh-CN" sz="2000" dirty="0">
                  <a:solidFill>
                    <a:schemeClr val="tx1"/>
                  </a:solidFill>
                  <a:latin typeface="Times New Roman" panose="02020603050405020304" pitchFamily="18" charset="0"/>
                </a:endParaRPr>
              </a:p>
            </p:txBody>
          </p:sp>
          <p:sp>
            <p:nvSpPr>
              <p:cNvPr id="146482" name="Rectangle 48"/>
              <p:cNvSpPr/>
              <p:nvPr/>
            </p:nvSpPr>
            <p:spPr>
              <a:xfrm>
                <a:off x="1301" y="1371"/>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a:t>
                </a:r>
                <a:endParaRPr lang="en-US" altLang="zh-CN" sz="2000" dirty="0">
                  <a:solidFill>
                    <a:schemeClr val="tx1"/>
                  </a:solidFill>
                  <a:latin typeface="Times New Roman" panose="02020603050405020304" pitchFamily="18" charset="0"/>
                </a:endParaRPr>
              </a:p>
            </p:txBody>
          </p:sp>
          <p:sp>
            <p:nvSpPr>
              <p:cNvPr id="146483" name="Rectangle 49"/>
              <p:cNvSpPr/>
              <p:nvPr/>
            </p:nvSpPr>
            <p:spPr>
              <a:xfrm>
                <a:off x="1347" y="1371"/>
                <a:ext cx="5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u</a:t>
                </a:r>
                <a:endParaRPr lang="en-US" altLang="zh-CN" sz="2000" dirty="0">
                  <a:solidFill>
                    <a:schemeClr val="tx1"/>
                  </a:solidFill>
                  <a:latin typeface="Times New Roman" panose="02020603050405020304" pitchFamily="18" charset="0"/>
                </a:endParaRPr>
              </a:p>
            </p:txBody>
          </p:sp>
          <p:sp>
            <p:nvSpPr>
              <p:cNvPr id="146484" name="Rectangle 50"/>
              <p:cNvSpPr/>
              <p:nvPr/>
            </p:nvSpPr>
            <p:spPr>
              <a:xfrm>
                <a:off x="1391" y="1371"/>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l</a:t>
                </a:r>
                <a:endParaRPr lang="en-US" altLang="zh-CN" sz="2000" dirty="0">
                  <a:solidFill>
                    <a:schemeClr val="tx1"/>
                  </a:solidFill>
                  <a:latin typeface="Times New Roman" panose="02020603050405020304" pitchFamily="18" charset="0"/>
                </a:endParaRPr>
              </a:p>
            </p:txBody>
          </p:sp>
          <p:sp>
            <p:nvSpPr>
              <p:cNvPr id="146485" name="Rectangle 51"/>
              <p:cNvSpPr/>
              <p:nvPr/>
            </p:nvSpPr>
            <p:spPr>
              <a:xfrm>
                <a:off x="1249" y="1639"/>
                <a:ext cx="91"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M</a:t>
                </a:r>
                <a:endParaRPr lang="en-US" altLang="zh-CN" sz="2000" dirty="0">
                  <a:solidFill>
                    <a:schemeClr val="tx1"/>
                  </a:solidFill>
                  <a:latin typeface="Times New Roman" panose="02020603050405020304" pitchFamily="18" charset="0"/>
                </a:endParaRPr>
              </a:p>
            </p:txBody>
          </p:sp>
          <p:sp>
            <p:nvSpPr>
              <p:cNvPr id="146486" name="Rectangle 52"/>
              <p:cNvSpPr/>
              <p:nvPr/>
            </p:nvSpPr>
            <p:spPr>
              <a:xfrm>
                <a:off x="1315" y="1639"/>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a:t>
                </a:r>
                <a:endParaRPr lang="en-US" altLang="zh-CN" sz="2000" dirty="0">
                  <a:solidFill>
                    <a:schemeClr val="tx1"/>
                  </a:solidFill>
                  <a:latin typeface="Times New Roman" panose="02020603050405020304" pitchFamily="18" charset="0"/>
                </a:endParaRPr>
              </a:p>
            </p:txBody>
          </p:sp>
          <p:sp>
            <p:nvSpPr>
              <p:cNvPr id="146487" name="Rectangle 53"/>
              <p:cNvSpPr/>
              <p:nvPr/>
            </p:nvSpPr>
            <p:spPr>
              <a:xfrm>
                <a:off x="1359" y="1639"/>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r</a:t>
                </a:r>
                <a:endParaRPr lang="en-US" altLang="zh-CN" sz="2000" dirty="0">
                  <a:solidFill>
                    <a:schemeClr val="tx1"/>
                  </a:solidFill>
                  <a:latin typeface="Times New Roman" panose="02020603050405020304" pitchFamily="18" charset="0"/>
                </a:endParaRPr>
              </a:p>
            </p:txBody>
          </p:sp>
          <p:sp>
            <p:nvSpPr>
              <p:cNvPr id="146488" name="Rectangle 54"/>
              <p:cNvSpPr/>
              <p:nvPr/>
            </p:nvSpPr>
            <p:spPr>
              <a:xfrm>
                <a:off x="1385" y="1639"/>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y</a:t>
                </a:r>
                <a:endParaRPr lang="en-US" altLang="zh-CN" sz="2000" dirty="0">
                  <a:solidFill>
                    <a:schemeClr val="tx1"/>
                  </a:solidFill>
                  <a:latin typeface="Times New Roman" panose="02020603050405020304" pitchFamily="18" charset="0"/>
                </a:endParaRPr>
              </a:p>
            </p:txBody>
          </p:sp>
          <p:sp>
            <p:nvSpPr>
              <p:cNvPr id="146489" name="Rectangle 55"/>
              <p:cNvSpPr/>
              <p:nvPr/>
            </p:nvSpPr>
            <p:spPr>
              <a:xfrm>
                <a:off x="1249" y="1907"/>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J</a:t>
                </a:r>
                <a:endParaRPr lang="en-US" altLang="zh-CN" sz="2000" dirty="0">
                  <a:solidFill>
                    <a:schemeClr val="tx1"/>
                  </a:solidFill>
                  <a:latin typeface="Times New Roman" panose="02020603050405020304" pitchFamily="18" charset="0"/>
                </a:endParaRPr>
              </a:p>
            </p:txBody>
          </p:sp>
          <p:sp>
            <p:nvSpPr>
              <p:cNvPr id="146490" name="Rectangle 56"/>
              <p:cNvSpPr/>
              <p:nvPr/>
            </p:nvSpPr>
            <p:spPr>
              <a:xfrm>
                <a:off x="1288" y="1907"/>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o</a:t>
                </a:r>
                <a:endParaRPr lang="en-US" altLang="zh-CN" sz="2000" dirty="0">
                  <a:solidFill>
                    <a:schemeClr val="tx1"/>
                  </a:solidFill>
                  <a:latin typeface="Times New Roman" panose="02020603050405020304" pitchFamily="18" charset="0"/>
                </a:endParaRPr>
              </a:p>
            </p:txBody>
          </p:sp>
          <p:sp>
            <p:nvSpPr>
              <p:cNvPr id="146491" name="Rectangle 57"/>
              <p:cNvSpPr/>
              <p:nvPr/>
            </p:nvSpPr>
            <p:spPr>
              <a:xfrm>
                <a:off x="1334" y="1907"/>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492" name="Rectangle 58"/>
              <p:cNvSpPr/>
              <p:nvPr/>
            </p:nvSpPr>
            <p:spPr>
              <a:xfrm>
                <a:off x="1249" y="2173"/>
                <a:ext cx="5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S</a:t>
                </a:r>
                <a:endParaRPr lang="en-US" altLang="zh-CN" sz="2000" dirty="0">
                  <a:solidFill>
                    <a:schemeClr val="tx1"/>
                  </a:solidFill>
                  <a:latin typeface="Times New Roman" panose="02020603050405020304" pitchFamily="18" charset="0"/>
                </a:endParaRPr>
              </a:p>
            </p:txBody>
          </p:sp>
          <p:sp>
            <p:nvSpPr>
              <p:cNvPr id="146493" name="Rectangle 59"/>
              <p:cNvSpPr/>
              <p:nvPr/>
            </p:nvSpPr>
            <p:spPr>
              <a:xfrm>
                <a:off x="1301" y="2173"/>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y</a:t>
                </a:r>
                <a:endParaRPr lang="en-US" altLang="zh-CN" sz="2000" dirty="0">
                  <a:solidFill>
                    <a:schemeClr val="tx1"/>
                  </a:solidFill>
                  <a:latin typeface="Times New Roman" panose="02020603050405020304" pitchFamily="18" charset="0"/>
                </a:endParaRPr>
              </a:p>
            </p:txBody>
          </p:sp>
          <p:sp>
            <p:nvSpPr>
              <p:cNvPr id="146494" name="Rectangle 60"/>
              <p:cNvSpPr/>
              <p:nvPr/>
            </p:nvSpPr>
            <p:spPr>
              <a:xfrm>
                <a:off x="1341" y="2173"/>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l</a:t>
                </a:r>
                <a:endParaRPr lang="en-US" altLang="zh-CN" sz="2000" dirty="0">
                  <a:solidFill>
                    <a:schemeClr val="tx1"/>
                  </a:solidFill>
                  <a:latin typeface="Times New Roman" panose="02020603050405020304" pitchFamily="18" charset="0"/>
                </a:endParaRPr>
              </a:p>
            </p:txBody>
          </p:sp>
          <p:sp>
            <p:nvSpPr>
              <p:cNvPr id="146495" name="Rectangle 61"/>
              <p:cNvSpPr/>
              <p:nvPr/>
            </p:nvSpPr>
            <p:spPr>
              <a:xfrm>
                <a:off x="1359" y="2173"/>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v</a:t>
                </a:r>
                <a:endParaRPr lang="en-US" altLang="zh-CN" sz="2000" dirty="0">
                  <a:solidFill>
                    <a:schemeClr val="tx1"/>
                  </a:solidFill>
                  <a:latin typeface="Times New Roman" panose="02020603050405020304" pitchFamily="18" charset="0"/>
                </a:endParaRPr>
              </a:p>
            </p:txBody>
          </p:sp>
          <p:sp>
            <p:nvSpPr>
              <p:cNvPr id="146496" name="Rectangle 62"/>
              <p:cNvSpPr/>
              <p:nvPr/>
            </p:nvSpPr>
            <p:spPr>
              <a:xfrm>
                <a:off x="1399" y="2173"/>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sz="2000" dirty="0">
                  <a:solidFill>
                    <a:schemeClr val="tx1"/>
                  </a:solidFill>
                  <a:latin typeface="Times New Roman" panose="02020603050405020304" pitchFamily="18" charset="0"/>
                </a:endParaRPr>
              </a:p>
            </p:txBody>
          </p:sp>
          <p:sp>
            <p:nvSpPr>
              <p:cNvPr id="146497" name="Rectangle 63"/>
              <p:cNvSpPr/>
              <p:nvPr/>
            </p:nvSpPr>
            <p:spPr>
              <a:xfrm>
                <a:off x="1418" y="2173"/>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a:t>
                </a:r>
                <a:endParaRPr lang="en-US" altLang="zh-CN" sz="2000" dirty="0">
                  <a:solidFill>
                    <a:schemeClr val="tx1"/>
                  </a:solidFill>
                  <a:latin typeface="Times New Roman" panose="02020603050405020304" pitchFamily="18" charset="0"/>
                </a:endParaRPr>
              </a:p>
            </p:txBody>
          </p:sp>
          <p:sp>
            <p:nvSpPr>
              <p:cNvPr id="146498" name="Rectangle 64"/>
              <p:cNvSpPr/>
              <p:nvPr/>
            </p:nvSpPr>
            <p:spPr>
              <a:xfrm>
                <a:off x="1249" y="2440"/>
                <a:ext cx="5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S</a:t>
                </a:r>
                <a:endParaRPr lang="en-US" altLang="zh-CN" sz="2000" dirty="0">
                  <a:solidFill>
                    <a:schemeClr val="tx1"/>
                  </a:solidFill>
                  <a:latin typeface="Times New Roman" panose="02020603050405020304" pitchFamily="18" charset="0"/>
                </a:endParaRPr>
              </a:p>
            </p:txBody>
          </p:sp>
          <p:sp>
            <p:nvSpPr>
              <p:cNvPr id="146499" name="Rectangle 65"/>
              <p:cNvSpPr/>
              <p:nvPr/>
            </p:nvSpPr>
            <p:spPr>
              <a:xfrm>
                <a:off x="1301" y="2440"/>
                <a:ext cx="32"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t</a:t>
                </a:r>
                <a:endParaRPr lang="en-US" altLang="zh-CN" sz="2000" dirty="0">
                  <a:solidFill>
                    <a:schemeClr val="tx1"/>
                  </a:solidFill>
                  <a:latin typeface="Times New Roman" panose="02020603050405020304" pitchFamily="18" charset="0"/>
                </a:endParaRPr>
              </a:p>
            </p:txBody>
          </p:sp>
          <p:sp>
            <p:nvSpPr>
              <p:cNvPr id="146500" name="Rectangle 66"/>
              <p:cNvSpPr/>
              <p:nvPr/>
            </p:nvSpPr>
            <p:spPr>
              <a:xfrm>
                <a:off x="1324" y="2440"/>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501" name="Rectangle 67"/>
              <p:cNvSpPr/>
              <p:nvPr/>
            </p:nvSpPr>
            <p:spPr>
              <a:xfrm>
                <a:off x="1368" y="2440"/>
                <a:ext cx="32"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f</a:t>
                </a:r>
                <a:endParaRPr lang="en-US" altLang="zh-CN" sz="2000" dirty="0">
                  <a:solidFill>
                    <a:schemeClr val="tx1"/>
                  </a:solidFill>
                  <a:latin typeface="Times New Roman" panose="02020603050405020304" pitchFamily="18" charset="0"/>
                </a:endParaRPr>
              </a:p>
            </p:txBody>
          </p:sp>
          <p:sp>
            <p:nvSpPr>
              <p:cNvPr id="146502" name="Rectangle 68"/>
              <p:cNvSpPr/>
              <p:nvPr/>
            </p:nvSpPr>
            <p:spPr>
              <a:xfrm>
                <a:off x="1391" y="2440"/>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a:t>
                </a:r>
                <a:endParaRPr lang="en-US" altLang="zh-CN" sz="2000" dirty="0">
                  <a:solidFill>
                    <a:schemeClr val="tx1"/>
                  </a:solidFill>
                  <a:latin typeface="Times New Roman" panose="02020603050405020304" pitchFamily="18" charset="0"/>
                </a:endParaRPr>
              </a:p>
            </p:txBody>
          </p:sp>
          <p:sp>
            <p:nvSpPr>
              <p:cNvPr id="146503" name="Rectangle 69"/>
              <p:cNvSpPr/>
              <p:nvPr/>
            </p:nvSpPr>
            <p:spPr>
              <a:xfrm>
                <a:off x="1435" y="2440"/>
                <a:ext cx="5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n</a:t>
                </a:r>
                <a:endParaRPr lang="en-US" altLang="zh-CN" sz="2000" dirty="0">
                  <a:solidFill>
                    <a:schemeClr val="tx1"/>
                  </a:solidFill>
                  <a:latin typeface="Times New Roman" panose="02020603050405020304" pitchFamily="18" charset="0"/>
                </a:endParaRPr>
              </a:p>
            </p:txBody>
          </p:sp>
          <p:sp>
            <p:nvSpPr>
              <p:cNvPr id="372806" name="Rectangle 70"/>
              <p:cNvSpPr>
                <a:spLocks noChangeArrowheads="1"/>
              </p:cNvSpPr>
              <p:nvPr/>
            </p:nvSpPr>
            <p:spPr bwMode="auto">
              <a:xfrm>
                <a:off x="2188" y="1339"/>
                <a:ext cx="2524" cy="220"/>
              </a:xfrm>
              <a:prstGeom prst="rect">
                <a:avLst/>
              </a:prstGeom>
              <a:solidFill>
                <a:srgbClr val="99FF99"/>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807" name="Rectangle 71"/>
              <p:cNvSpPr>
                <a:spLocks noChangeArrowheads="1"/>
              </p:cNvSpPr>
              <p:nvPr/>
            </p:nvSpPr>
            <p:spPr bwMode="auto">
              <a:xfrm>
                <a:off x="2188" y="1339"/>
                <a:ext cx="2524" cy="220"/>
              </a:xfrm>
              <a:prstGeom prst="rect">
                <a:avLst/>
              </a:prstGeom>
              <a:noFill/>
              <a:ln w="0">
                <a:solidFill>
                  <a:srgbClr val="000000"/>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808" name="Rectangle 72"/>
              <p:cNvSpPr>
                <a:spLocks noChangeArrowheads="1"/>
              </p:cNvSpPr>
              <p:nvPr/>
            </p:nvSpPr>
            <p:spPr bwMode="auto">
              <a:xfrm>
                <a:off x="2188" y="2408"/>
                <a:ext cx="2524" cy="304"/>
              </a:xfrm>
              <a:prstGeom prst="rect">
                <a:avLst/>
              </a:prstGeom>
              <a:solidFill>
                <a:srgbClr val="99FF99"/>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809" name="Rectangle 73"/>
              <p:cNvSpPr>
                <a:spLocks noChangeArrowheads="1"/>
              </p:cNvSpPr>
              <p:nvPr/>
            </p:nvSpPr>
            <p:spPr bwMode="auto">
              <a:xfrm>
                <a:off x="2188" y="2408"/>
                <a:ext cx="2524" cy="304"/>
              </a:xfrm>
              <a:prstGeom prst="rect">
                <a:avLst/>
              </a:prstGeom>
              <a:noFill/>
              <a:ln w="0">
                <a:solidFill>
                  <a:srgbClr val="000000"/>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810" name="Rectangle 74"/>
              <p:cNvSpPr>
                <a:spLocks noChangeArrowheads="1"/>
              </p:cNvSpPr>
              <p:nvPr/>
            </p:nvSpPr>
            <p:spPr bwMode="auto">
              <a:xfrm>
                <a:off x="2188" y="1603"/>
                <a:ext cx="2524" cy="220"/>
              </a:xfrm>
              <a:prstGeom prst="rect">
                <a:avLst/>
              </a:prstGeom>
              <a:solidFill>
                <a:srgbClr val="99FF99"/>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811" name="Rectangle 75"/>
              <p:cNvSpPr>
                <a:spLocks noChangeArrowheads="1"/>
              </p:cNvSpPr>
              <p:nvPr/>
            </p:nvSpPr>
            <p:spPr bwMode="auto">
              <a:xfrm>
                <a:off x="2188" y="1603"/>
                <a:ext cx="2524" cy="220"/>
              </a:xfrm>
              <a:prstGeom prst="rect">
                <a:avLst/>
              </a:prstGeom>
              <a:noFill/>
              <a:ln w="0">
                <a:solidFill>
                  <a:srgbClr val="000000"/>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812" name="Rectangle 76"/>
              <p:cNvSpPr>
                <a:spLocks noChangeArrowheads="1"/>
              </p:cNvSpPr>
              <p:nvPr/>
            </p:nvSpPr>
            <p:spPr bwMode="auto">
              <a:xfrm>
                <a:off x="2188" y="1869"/>
                <a:ext cx="2524" cy="220"/>
              </a:xfrm>
              <a:prstGeom prst="rect">
                <a:avLst/>
              </a:prstGeom>
              <a:solidFill>
                <a:srgbClr val="99FF99"/>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813" name="Rectangle 77"/>
              <p:cNvSpPr>
                <a:spLocks noChangeArrowheads="1"/>
              </p:cNvSpPr>
              <p:nvPr/>
            </p:nvSpPr>
            <p:spPr bwMode="auto">
              <a:xfrm>
                <a:off x="2188" y="1869"/>
                <a:ext cx="2524" cy="220"/>
              </a:xfrm>
              <a:prstGeom prst="rect">
                <a:avLst/>
              </a:prstGeom>
              <a:noFill/>
              <a:ln w="0">
                <a:solidFill>
                  <a:srgbClr val="000000"/>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814" name="Rectangle 78"/>
              <p:cNvSpPr>
                <a:spLocks noChangeArrowheads="1"/>
              </p:cNvSpPr>
              <p:nvPr/>
            </p:nvSpPr>
            <p:spPr bwMode="auto">
              <a:xfrm>
                <a:off x="2188" y="2133"/>
                <a:ext cx="2524" cy="220"/>
              </a:xfrm>
              <a:prstGeom prst="rect">
                <a:avLst/>
              </a:prstGeom>
              <a:solidFill>
                <a:srgbClr val="99FF99"/>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2815" name="Rectangle 79"/>
              <p:cNvSpPr>
                <a:spLocks noChangeArrowheads="1"/>
              </p:cNvSpPr>
              <p:nvPr/>
            </p:nvSpPr>
            <p:spPr bwMode="auto">
              <a:xfrm>
                <a:off x="2188" y="2133"/>
                <a:ext cx="2524" cy="220"/>
              </a:xfrm>
              <a:prstGeom prst="rect">
                <a:avLst/>
              </a:prstGeom>
              <a:noFill/>
              <a:ln w="0">
                <a:solidFill>
                  <a:srgbClr val="000000"/>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46514" name="Rectangle 80"/>
              <p:cNvSpPr/>
              <p:nvPr/>
            </p:nvSpPr>
            <p:spPr>
              <a:xfrm>
                <a:off x="2242" y="1371"/>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D</a:t>
                </a:r>
                <a:endParaRPr lang="en-US" altLang="zh-CN" sz="2000" dirty="0">
                  <a:solidFill>
                    <a:schemeClr val="tx1"/>
                  </a:solidFill>
                  <a:latin typeface="Times New Roman" panose="02020603050405020304" pitchFamily="18" charset="0"/>
                </a:endParaRPr>
              </a:p>
            </p:txBody>
          </p:sp>
          <p:sp>
            <p:nvSpPr>
              <p:cNvPr id="146515" name="Rectangle 81"/>
              <p:cNvSpPr/>
              <p:nvPr/>
            </p:nvSpPr>
            <p:spPr>
              <a:xfrm>
                <a:off x="2299" y="1371"/>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516" name="Rectangle 82"/>
              <p:cNvSpPr/>
              <p:nvPr/>
            </p:nvSpPr>
            <p:spPr>
              <a:xfrm>
                <a:off x="2343" y="1371"/>
                <a:ext cx="3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s</a:t>
                </a:r>
                <a:endParaRPr lang="en-US" altLang="zh-CN" sz="2000" dirty="0">
                  <a:solidFill>
                    <a:schemeClr val="tx1"/>
                  </a:solidFill>
                  <a:latin typeface="Times New Roman" panose="02020603050405020304" pitchFamily="18" charset="0"/>
                </a:endParaRPr>
              </a:p>
            </p:txBody>
          </p:sp>
          <p:sp>
            <p:nvSpPr>
              <p:cNvPr id="146517" name="Rectangle 83"/>
              <p:cNvSpPr/>
              <p:nvPr/>
            </p:nvSpPr>
            <p:spPr>
              <a:xfrm>
                <a:off x="2384" y="1371"/>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sz="2000" dirty="0">
                  <a:solidFill>
                    <a:schemeClr val="tx1"/>
                  </a:solidFill>
                  <a:latin typeface="Times New Roman" panose="02020603050405020304" pitchFamily="18" charset="0"/>
                </a:endParaRPr>
              </a:p>
            </p:txBody>
          </p:sp>
          <p:sp>
            <p:nvSpPr>
              <p:cNvPr id="146518" name="Rectangle 84"/>
              <p:cNvSpPr/>
              <p:nvPr/>
            </p:nvSpPr>
            <p:spPr>
              <a:xfrm>
                <a:off x="2401" y="1371"/>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g</a:t>
                </a:r>
                <a:endParaRPr lang="en-US" altLang="zh-CN" sz="2000" dirty="0">
                  <a:solidFill>
                    <a:schemeClr val="tx1"/>
                  </a:solidFill>
                  <a:latin typeface="Times New Roman" panose="02020603050405020304" pitchFamily="18" charset="0"/>
                </a:endParaRPr>
              </a:p>
            </p:txBody>
          </p:sp>
          <p:sp>
            <p:nvSpPr>
              <p:cNvPr id="146519" name="Rectangle 85"/>
              <p:cNvSpPr/>
              <p:nvPr/>
            </p:nvSpPr>
            <p:spPr>
              <a:xfrm>
                <a:off x="2445" y="1371"/>
                <a:ext cx="5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n</a:t>
                </a:r>
                <a:endParaRPr lang="en-US" altLang="zh-CN" sz="2000" dirty="0">
                  <a:solidFill>
                    <a:schemeClr val="tx1"/>
                  </a:solidFill>
                  <a:latin typeface="Times New Roman" panose="02020603050405020304" pitchFamily="18" charset="0"/>
                </a:endParaRPr>
              </a:p>
            </p:txBody>
          </p:sp>
          <p:sp>
            <p:nvSpPr>
              <p:cNvPr id="146520" name="Rectangle 86"/>
              <p:cNvSpPr/>
              <p:nvPr/>
            </p:nvSpPr>
            <p:spPr>
              <a:xfrm>
                <a:off x="2491" y="1371"/>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521" name="Rectangle 87"/>
              <p:cNvSpPr/>
              <p:nvPr/>
            </p:nvSpPr>
            <p:spPr>
              <a:xfrm>
                <a:off x="2535" y="1371"/>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r</a:t>
                </a:r>
                <a:endParaRPr lang="en-US" altLang="zh-CN" sz="2000" dirty="0">
                  <a:solidFill>
                    <a:schemeClr val="tx1"/>
                  </a:solidFill>
                  <a:latin typeface="Times New Roman" panose="02020603050405020304" pitchFamily="18" charset="0"/>
                </a:endParaRPr>
              </a:p>
            </p:txBody>
          </p:sp>
          <p:sp>
            <p:nvSpPr>
              <p:cNvPr id="146522" name="Rectangle 88"/>
              <p:cNvSpPr/>
              <p:nvPr/>
            </p:nvSpPr>
            <p:spPr>
              <a:xfrm>
                <a:off x="2242" y="1639"/>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U</a:t>
                </a:r>
                <a:endParaRPr lang="en-US" altLang="zh-CN" sz="2000" dirty="0">
                  <a:solidFill>
                    <a:schemeClr val="tx1"/>
                  </a:solidFill>
                  <a:latin typeface="Times New Roman" panose="02020603050405020304" pitchFamily="18" charset="0"/>
                </a:endParaRPr>
              </a:p>
            </p:txBody>
          </p:sp>
          <p:sp>
            <p:nvSpPr>
              <p:cNvPr id="146523" name="Rectangle 89"/>
              <p:cNvSpPr/>
              <p:nvPr/>
            </p:nvSpPr>
            <p:spPr>
              <a:xfrm>
                <a:off x="2299" y="1639"/>
                <a:ext cx="3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s</a:t>
                </a:r>
                <a:endParaRPr lang="en-US" altLang="zh-CN" sz="2000" dirty="0">
                  <a:solidFill>
                    <a:schemeClr val="tx1"/>
                  </a:solidFill>
                  <a:latin typeface="Times New Roman" panose="02020603050405020304" pitchFamily="18" charset="0"/>
                </a:endParaRPr>
              </a:p>
            </p:txBody>
          </p:sp>
          <p:sp>
            <p:nvSpPr>
              <p:cNvPr id="146524" name="Rectangle 90"/>
              <p:cNvSpPr/>
              <p:nvPr/>
            </p:nvSpPr>
            <p:spPr>
              <a:xfrm>
                <a:off x="2340" y="1639"/>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525" name="Rectangle 91"/>
              <p:cNvSpPr/>
              <p:nvPr/>
            </p:nvSpPr>
            <p:spPr>
              <a:xfrm>
                <a:off x="2384" y="1639"/>
                <a:ext cx="32"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p:txBody>
          </p:sp>
          <p:sp>
            <p:nvSpPr>
              <p:cNvPr id="146526" name="Rectangle 92"/>
              <p:cNvSpPr/>
              <p:nvPr/>
            </p:nvSpPr>
            <p:spPr>
              <a:xfrm>
                <a:off x="2411" y="1639"/>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C</a:t>
                </a:r>
                <a:endParaRPr lang="en-US" altLang="zh-CN" sz="2000" dirty="0">
                  <a:solidFill>
                    <a:schemeClr val="tx1"/>
                  </a:solidFill>
                  <a:latin typeface="Times New Roman" panose="02020603050405020304" pitchFamily="18" charset="0"/>
                </a:endParaRPr>
              </a:p>
            </p:txBody>
          </p:sp>
          <p:sp>
            <p:nvSpPr>
              <p:cNvPr id="146527" name="Rectangle 93"/>
              <p:cNvSpPr/>
              <p:nvPr/>
            </p:nvSpPr>
            <p:spPr>
              <a:xfrm>
                <a:off x="2468" y="1639"/>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a:t>
                </a:r>
                <a:endParaRPr lang="en-US" altLang="zh-CN" sz="2000" dirty="0">
                  <a:solidFill>
                    <a:schemeClr val="tx1"/>
                  </a:solidFill>
                  <a:latin typeface="Times New Roman" panose="02020603050405020304" pitchFamily="18" charset="0"/>
                </a:endParaRPr>
              </a:p>
            </p:txBody>
          </p:sp>
          <p:sp>
            <p:nvSpPr>
              <p:cNvPr id="146528" name="Rectangle 94"/>
              <p:cNvSpPr/>
              <p:nvPr/>
            </p:nvSpPr>
            <p:spPr>
              <a:xfrm>
                <a:off x="2512" y="1639"/>
                <a:ext cx="3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s</a:t>
                </a:r>
                <a:endParaRPr lang="en-US" altLang="zh-CN" sz="2000" dirty="0">
                  <a:solidFill>
                    <a:schemeClr val="tx1"/>
                  </a:solidFill>
                  <a:latin typeface="Times New Roman" panose="02020603050405020304" pitchFamily="18" charset="0"/>
                </a:endParaRPr>
              </a:p>
            </p:txBody>
          </p:sp>
          <p:sp>
            <p:nvSpPr>
              <p:cNvPr id="146529" name="Rectangle 95"/>
              <p:cNvSpPr/>
              <p:nvPr/>
            </p:nvSpPr>
            <p:spPr>
              <a:xfrm>
                <a:off x="2552" y="1639"/>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530" name="Rectangle 96"/>
              <p:cNvSpPr/>
              <p:nvPr/>
            </p:nvSpPr>
            <p:spPr>
              <a:xfrm>
                <a:off x="2619" y="1639"/>
                <a:ext cx="5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S</a:t>
                </a:r>
                <a:endParaRPr lang="en-US" altLang="zh-CN" sz="2000" dirty="0">
                  <a:solidFill>
                    <a:schemeClr val="tx1"/>
                  </a:solidFill>
                  <a:latin typeface="Times New Roman" panose="02020603050405020304" pitchFamily="18" charset="0"/>
                </a:endParaRPr>
              </a:p>
            </p:txBody>
          </p:sp>
          <p:sp>
            <p:nvSpPr>
              <p:cNvPr id="146531" name="Rectangle 97"/>
              <p:cNvSpPr/>
              <p:nvPr/>
            </p:nvSpPr>
            <p:spPr>
              <a:xfrm>
                <a:off x="2673" y="1639"/>
                <a:ext cx="5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p</a:t>
                </a:r>
                <a:endParaRPr lang="en-US" altLang="zh-CN" sz="2000" dirty="0">
                  <a:solidFill>
                    <a:schemeClr val="tx1"/>
                  </a:solidFill>
                  <a:latin typeface="Times New Roman" panose="02020603050405020304" pitchFamily="18" charset="0"/>
                </a:endParaRPr>
              </a:p>
            </p:txBody>
          </p:sp>
          <p:sp>
            <p:nvSpPr>
              <p:cNvPr id="146532" name="Rectangle 98"/>
              <p:cNvSpPr/>
              <p:nvPr/>
            </p:nvSpPr>
            <p:spPr>
              <a:xfrm>
                <a:off x="2717" y="1639"/>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533" name="Rectangle 99"/>
              <p:cNvSpPr/>
              <p:nvPr/>
            </p:nvSpPr>
            <p:spPr>
              <a:xfrm>
                <a:off x="2761" y="1639"/>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c</a:t>
                </a:r>
                <a:endParaRPr lang="en-US" altLang="zh-CN" sz="2000" dirty="0">
                  <a:solidFill>
                    <a:schemeClr val="tx1"/>
                  </a:solidFill>
                  <a:latin typeface="Times New Roman" panose="02020603050405020304" pitchFamily="18" charset="0"/>
                </a:endParaRPr>
              </a:p>
            </p:txBody>
          </p:sp>
          <p:sp>
            <p:nvSpPr>
              <p:cNvPr id="146534" name="Rectangle 100"/>
              <p:cNvSpPr/>
              <p:nvPr/>
            </p:nvSpPr>
            <p:spPr>
              <a:xfrm>
                <a:off x="2801" y="1639"/>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sz="2000" dirty="0">
                  <a:solidFill>
                    <a:schemeClr val="tx1"/>
                  </a:solidFill>
                  <a:latin typeface="Times New Roman" panose="02020603050405020304" pitchFamily="18" charset="0"/>
                </a:endParaRPr>
              </a:p>
            </p:txBody>
          </p:sp>
          <p:sp>
            <p:nvSpPr>
              <p:cNvPr id="146535" name="Rectangle 101"/>
              <p:cNvSpPr/>
              <p:nvPr/>
            </p:nvSpPr>
            <p:spPr>
              <a:xfrm>
                <a:off x="2819" y="1639"/>
                <a:ext cx="32"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f</a:t>
                </a:r>
                <a:endParaRPr lang="en-US" altLang="zh-CN" sz="2000" dirty="0">
                  <a:solidFill>
                    <a:schemeClr val="tx1"/>
                  </a:solidFill>
                  <a:latin typeface="Times New Roman" panose="02020603050405020304" pitchFamily="18" charset="0"/>
                </a:endParaRPr>
              </a:p>
            </p:txBody>
          </p:sp>
          <p:sp>
            <p:nvSpPr>
              <p:cNvPr id="146536" name="Rectangle 102"/>
              <p:cNvSpPr/>
              <p:nvPr/>
            </p:nvSpPr>
            <p:spPr>
              <a:xfrm>
                <a:off x="2842" y="1639"/>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sz="2000" dirty="0">
                  <a:solidFill>
                    <a:schemeClr val="tx1"/>
                  </a:solidFill>
                  <a:latin typeface="Times New Roman" panose="02020603050405020304" pitchFamily="18" charset="0"/>
                </a:endParaRPr>
              </a:p>
            </p:txBody>
          </p:sp>
          <p:sp>
            <p:nvSpPr>
              <p:cNvPr id="146537" name="Rectangle 103"/>
              <p:cNvSpPr/>
              <p:nvPr/>
            </p:nvSpPr>
            <p:spPr>
              <a:xfrm>
                <a:off x="2859" y="1639"/>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538" name="Rectangle 104"/>
              <p:cNvSpPr/>
              <p:nvPr/>
            </p:nvSpPr>
            <p:spPr>
              <a:xfrm>
                <a:off x="2903" y="1639"/>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r</a:t>
                </a:r>
                <a:endParaRPr lang="en-US" altLang="zh-CN" sz="2000" dirty="0">
                  <a:solidFill>
                    <a:schemeClr val="tx1"/>
                  </a:solidFill>
                  <a:latin typeface="Times New Roman" panose="02020603050405020304" pitchFamily="18" charset="0"/>
                </a:endParaRPr>
              </a:p>
            </p:txBody>
          </p:sp>
          <p:sp>
            <p:nvSpPr>
              <p:cNvPr id="146539" name="Rectangle 105"/>
              <p:cNvSpPr/>
              <p:nvPr/>
            </p:nvSpPr>
            <p:spPr>
              <a:xfrm>
                <a:off x="2242" y="1907"/>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U</a:t>
                </a:r>
                <a:endParaRPr lang="en-US" altLang="zh-CN" sz="2000" dirty="0">
                  <a:solidFill>
                    <a:schemeClr val="tx1"/>
                  </a:solidFill>
                  <a:latin typeface="Times New Roman" panose="02020603050405020304" pitchFamily="18" charset="0"/>
                </a:endParaRPr>
              </a:p>
            </p:txBody>
          </p:sp>
          <p:sp>
            <p:nvSpPr>
              <p:cNvPr id="146540" name="Rectangle 106"/>
              <p:cNvSpPr/>
              <p:nvPr/>
            </p:nvSpPr>
            <p:spPr>
              <a:xfrm>
                <a:off x="2299" y="1907"/>
                <a:ext cx="3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s</a:t>
                </a:r>
                <a:endParaRPr lang="en-US" altLang="zh-CN" sz="2000" dirty="0">
                  <a:solidFill>
                    <a:schemeClr val="tx1"/>
                  </a:solidFill>
                  <a:latin typeface="Times New Roman" panose="02020603050405020304" pitchFamily="18" charset="0"/>
                </a:endParaRPr>
              </a:p>
            </p:txBody>
          </p:sp>
          <p:sp>
            <p:nvSpPr>
              <p:cNvPr id="146541" name="Rectangle 107"/>
              <p:cNvSpPr/>
              <p:nvPr/>
            </p:nvSpPr>
            <p:spPr>
              <a:xfrm>
                <a:off x="2340" y="1907"/>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542" name="Rectangle 108"/>
              <p:cNvSpPr/>
              <p:nvPr/>
            </p:nvSpPr>
            <p:spPr>
              <a:xfrm>
                <a:off x="2384" y="1907"/>
                <a:ext cx="32"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p:txBody>
          </p:sp>
          <p:sp>
            <p:nvSpPr>
              <p:cNvPr id="146543" name="Rectangle 109"/>
              <p:cNvSpPr/>
              <p:nvPr/>
            </p:nvSpPr>
            <p:spPr>
              <a:xfrm>
                <a:off x="2411" y="1907"/>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C</a:t>
                </a:r>
                <a:endParaRPr lang="en-US" altLang="zh-CN" sz="2000" dirty="0">
                  <a:solidFill>
                    <a:schemeClr val="tx1"/>
                  </a:solidFill>
                  <a:latin typeface="Times New Roman" panose="02020603050405020304" pitchFamily="18" charset="0"/>
                </a:endParaRPr>
              </a:p>
            </p:txBody>
          </p:sp>
          <p:sp>
            <p:nvSpPr>
              <p:cNvPr id="146544" name="Rectangle 110"/>
              <p:cNvSpPr/>
              <p:nvPr/>
            </p:nvSpPr>
            <p:spPr>
              <a:xfrm>
                <a:off x="2468" y="1907"/>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a:t>
                </a:r>
                <a:endParaRPr lang="en-US" altLang="zh-CN" sz="2000" dirty="0">
                  <a:solidFill>
                    <a:schemeClr val="tx1"/>
                  </a:solidFill>
                  <a:latin typeface="Times New Roman" panose="02020603050405020304" pitchFamily="18" charset="0"/>
                </a:endParaRPr>
              </a:p>
            </p:txBody>
          </p:sp>
          <p:sp>
            <p:nvSpPr>
              <p:cNvPr id="146545" name="Rectangle 111"/>
              <p:cNvSpPr/>
              <p:nvPr/>
            </p:nvSpPr>
            <p:spPr>
              <a:xfrm>
                <a:off x="2512" y="1907"/>
                <a:ext cx="3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s</a:t>
                </a:r>
                <a:endParaRPr lang="en-US" altLang="zh-CN" sz="2000" dirty="0">
                  <a:solidFill>
                    <a:schemeClr val="tx1"/>
                  </a:solidFill>
                  <a:latin typeface="Times New Roman" panose="02020603050405020304" pitchFamily="18" charset="0"/>
                </a:endParaRPr>
              </a:p>
            </p:txBody>
          </p:sp>
          <p:sp>
            <p:nvSpPr>
              <p:cNvPr id="146546" name="Rectangle 112"/>
              <p:cNvSpPr/>
              <p:nvPr/>
            </p:nvSpPr>
            <p:spPr>
              <a:xfrm>
                <a:off x="2552" y="1907"/>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547" name="Rectangle 113"/>
              <p:cNvSpPr/>
              <p:nvPr/>
            </p:nvSpPr>
            <p:spPr>
              <a:xfrm>
                <a:off x="2619" y="1907"/>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D</a:t>
                </a:r>
                <a:endParaRPr lang="en-US" altLang="zh-CN" sz="2000" dirty="0">
                  <a:solidFill>
                    <a:schemeClr val="tx1"/>
                  </a:solidFill>
                  <a:latin typeface="Times New Roman" panose="02020603050405020304" pitchFamily="18" charset="0"/>
                </a:endParaRPr>
              </a:p>
            </p:txBody>
          </p:sp>
          <p:sp>
            <p:nvSpPr>
              <p:cNvPr id="146548" name="Rectangle 114"/>
              <p:cNvSpPr/>
              <p:nvPr/>
            </p:nvSpPr>
            <p:spPr>
              <a:xfrm>
                <a:off x="2677" y="1907"/>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549" name="Rectangle 115"/>
              <p:cNvSpPr/>
              <p:nvPr/>
            </p:nvSpPr>
            <p:spPr>
              <a:xfrm>
                <a:off x="2721" y="1907"/>
                <a:ext cx="3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s</a:t>
                </a:r>
                <a:endParaRPr lang="en-US" altLang="zh-CN" sz="2000" dirty="0">
                  <a:solidFill>
                    <a:schemeClr val="tx1"/>
                  </a:solidFill>
                  <a:latin typeface="Times New Roman" panose="02020603050405020304" pitchFamily="18" charset="0"/>
                </a:endParaRPr>
              </a:p>
            </p:txBody>
          </p:sp>
          <p:sp>
            <p:nvSpPr>
              <p:cNvPr id="146550" name="Rectangle 116"/>
              <p:cNvSpPr/>
              <p:nvPr/>
            </p:nvSpPr>
            <p:spPr>
              <a:xfrm>
                <a:off x="2761" y="1907"/>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sz="2000" dirty="0">
                  <a:solidFill>
                    <a:schemeClr val="tx1"/>
                  </a:solidFill>
                  <a:latin typeface="Times New Roman" panose="02020603050405020304" pitchFamily="18" charset="0"/>
                </a:endParaRPr>
              </a:p>
            </p:txBody>
          </p:sp>
          <p:sp>
            <p:nvSpPr>
              <p:cNvPr id="146551" name="Rectangle 117"/>
              <p:cNvSpPr/>
              <p:nvPr/>
            </p:nvSpPr>
            <p:spPr>
              <a:xfrm>
                <a:off x="2778" y="1907"/>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g</a:t>
                </a:r>
                <a:endParaRPr lang="en-US" altLang="zh-CN" sz="2000" dirty="0">
                  <a:solidFill>
                    <a:schemeClr val="tx1"/>
                  </a:solidFill>
                  <a:latin typeface="Times New Roman" panose="02020603050405020304" pitchFamily="18" charset="0"/>
                </a:endParaRPr>
              </a:p>
            </p:txBody>
          </p:sp>
          <p:sp>
            <p:nvSpPr>
              <p:cNvPr id="146552" name="Rectangle 118"/>
              <p:cNvSpPr/>
              <p:nvPr/>
            </p:nvSpPr>
            <p:spPr>
              <a:xfrm>
                <a:off x="2822" y="1907"/>
                <a:ext cx="5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n</a:t>
                </a:r>
                <a:endParaRPr lang="en-US" altLang="zh-CN" sz="2000" dirty="0">
                  <a:solidFill>
                    <a:schemeClr val="tx1"/>
                  </a:solidFill>
                  <a:latin typeface="Times New Roman" panose="02020603050405020304" pitchFamily="18" charset="0"/>
                </a:endParaRPr>
              </a:p>
            </p:txBody>
          </p:sp>
          <p:sp>
            <p:nvSpPr>
              <p:cNvPr id="146553" name="Rectangle 119"/>
              <p:cNvSpPr/>
              <p:nvPr/>
            </p:nvSpPr>
            <p:spPr>
              <a:xfrm>
                <a:off x="2868" y="1907"/>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554" name="Rectangle 120"/>
              <p:cNvSpPr/>
              <p:nvPr/>
            </p:nvSpPr>
            <p:spPr>
              <a:xfrm>
                <a:off x="2913" y="1907"/>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r</a:t>
                </a:r>
                <a:endParaRPr lang="en-US" altLang="zh-CN" sz="2000" dirty="0">
                  <a:solidFill>
                    <a:schemeClr val="tx1"/>
                  </a:solidFill>
                  <a:latin typeface="Times New Roman" panose="02020603050405020304" pitchFamily="18" charset="0"/>
                </a:endParaRPr>
              </a:p>
            </p:txBody>
          </p:sp>
          <p:sp>
            <p:nvSpPr>
              <p:cNvPr id="146555" name="Rectangle 121"/>
              <p:cNvSpPr/>
              <p:nvPr/>
            </p:nvSpPr>
            <p:spPr>
              <a:xfrm>
                <a:off x="2242" y="2173"/>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D</a:t>
                </a:r>
                <a:endParaRPr lang="en-US" altLang="zh-CN" sz="2000" dirty="0">
                  <a:solidFill>
                    <a:schemeClr val="tx1"/>
                  </a:solidFill>
                  <a:latin typeface="Times New Roman" panose="02020603050405020304" pitchFamily="18" charset="0"/>
                </a:endParaRPr>
              </a:p>
            </p:txBody>
          </p:sp>
          <p:sp>
            <p:nvSpPr>
              <p:cNvPr id="146556" name="Rectangle 122"/>
              <p:cNvSpPr/>
              <p:nvPr/>
            </p:nvSpPr>
            <p:spPr>
              <a:xfrm>
                <a:off x="2299" y="2173"/>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557" name="Rectangle 123"/>
              <p:cNvSpPr/>
              <p:nvPr/>
            </p:nvSpPr>
            <p:spPr>
              <a:xfrm>
                <a:off x="2343" y="2173"/>
                <a:ext cx="3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s</a:t>
                </a:r>
                <a:endParaRPr lang="en-US" altLang="zh-CN" sz="2000" dirty="0">
                  <a:solidFill>
                    <a:schemeClr val="tx1"/>
                  </a:solidFill>
                  <a:latin typeface="Times New Roman" panose="02020603050405020304" pitchFamily="18" charset="0"/>
                </a:endParaRPr>
              </a:p>
            </p:txBody>
          </p:sp>
          <p:sp>
            <p:nvSpPr>
              <p:cNvPr id="146558" name="Rectangle 124"/>
              <p:cNvSpPr/>
              <p:nvPr/>
            </p:nvSpPr>
            <p:spPr>
              <a:xfrm>
                <a:off x="2384" y="2173"/>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sz="2000" dirty="0">
                  <a:solidFill>
                    <a:schemeClr val="tx1"/>
                  </a:solidFill>
                  <a:latin typeface="Times New Roman" panose="02020603050405020304" pitchFamily="18" charset="0"/>
                </a:endParaRPr>
              </a:p>
            </p:txBody>
          </p:sp>
          <p:sp>
            <p:nvSpPr>
              <p:cNvPr id="146559" name="Rectangle 125"/>
              <p:cNvSpPr/>
              <p:nvPr/>
            </p:nvSpPr>
            <p:spPr>
              <a:xfrm>
                <a:off x="2401" y="2173"/>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g</a:t>
                </a:r>
                <a:endParaRPr lang="en-US" altLang="zh-CN" sz="2000" dirty="0">
                  <a:solidFill>
                    <a:schemeClr val="tx1"/>
                  </a:solidFill>
                  <a:latin typeface="Times New Roman" panose="02020603050405020304" pitchFamily="18" charset="0"/>
                </a:endParaRPr>
              </a:p>
            </p:txBody>
          </p:sp>
          <p:sp>
            <p:nvSpPr>
              <p:cNvPr id="146560" name="Rectangle 126"/>
              <p:cNvSpPr/>
              <p:nvPr/>
            </p:nvSpPr>
            <p:spPr>
              <a:xfrm>
                <a:off x="2445" y="2173"/>
                <a:ext cx="5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n</a:t>
                </a:r>
                <a:endParaRPr lang="en-US" altLang="zh-CN" sz="2000" dirty="0">
                  <a:solidFill>
                    <a:schemeClr val="tx1"/>
                  </a:solidFill>
                  <a:latin typeface="Times New Roman" panose="02020603050405020304" pitchFamily="18" charset="0"/>
                </a:endParaRPr>
              </a:p>
            </p:txBody>
          </p:sp>
          <p:sp>
            <p:nvSpPr>
              <p:cNvPr id="146561" name="Rectangle 127"/>
              <p:cNvSpPr/>
              <p:nvPr/>
            </p:nvSpPr>
            <p:spPr>
              <a:xfrm>
                <a:off x="2512" y="2173"/>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R</a:t>
                </a:r>
                <a:endParaRPr lang="en-US" altLang="zh-CN" sz="2000" dirty="0">
                  <a:solidFill>
                    <a:schemeClr val="tx1"/>
                  </a:solidFill>
                  <a:latin typeface="Times New Roman" panose="02020603050405020304" pitchFamily="18" charset="0"/>
                </a:endParaRPr>
              </a:p>
            </p:txBody>
          </p:sp>
          <p:sp>
            <p:nvSpPr>
              <p:cNvPr id="146562" name="Rectangle 128"/>
              <p:cNvSpPr/>
              <p:nvPr/>
            </p:nvSpPr>
            <p:spPr>
              <a:xfrm>
                <a:off x="2570" y="2173"/>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563" name="Rectangle 129"/>
              <p:cNvSpPr/>
              <p:nvPr/>
            </p:nvSpPr>
            <p:spPr>
              <a:xfrm>
                <a:off x="2616" y="2173"/>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v</a:t>
                </a:r>
                <a:endParaRPr lang="en-US" altLang="zh-CN" sz="2000" dirty="0">
                  <a:solidFill>
                    <a:schemeClr val="tx1"/>
                  </a:solidFill>
                  <a:latin typeface="Times New Roman" panose="02020603050405020304" pitchFamily="18" charset="0"/>
                </a:endParaRPr>
              </a:p>
            </p:txBody>
          </p:sp>
          <p:sp>
            <p:nvSpPr>
              <p:cNvPr id="146564" name="Rectangle 130"/>
              <p:cNvSpPr/>
              <p:nvPr/>
            </p:nvSpPr>
            <p:spPr>
              <a:xfrm>
                <a:off x="2654" y="2173"/>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sz="2000" dirty="0">
                  <a:solidFill>
                    <a:schemeClr val="tx1"/>
                  </a:solidFill>
                  <a:latin typeface="Times New Roman" panose="02020603050405020304" pitchFamily="18" charset="0"/>
                </a:endParaRPr>
              </a:p>
            </p:txBody>
          </p:sp>
          <p:sp>
            <p:nvSpPr>
              <p:cNvPr id="146565" name="Rectangle 131"/>
              <p:cNvSpPr/>
              <p:nvPr/>
            </p:nvSpPr>
            <p:spPr>
              <a:xfrm>
                <a:off x="2673" y="2173"/>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566" name="Rectangle 132"/>
              <p:cNvSpPr/>
              <p:nvPr/>
            </p:nvSpPr>
            <p:spPr>
              <a:xfrm>
                <a:off x="2717" y="2173"/>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w</a:t>
                </a:r>
                <a:endParaRPr lang="en-US" altLang="zh-CN" sz="2000" dirty="0">
                  <a:solidFill>
                    <a:schemeClr val="tx1"/>
                  </a:solidFill>
                  <a:latin typeface="Times New Roman" panose="02020603050405020304" pitchFamily="18" charset="0"/>
                </a:endParaRPr>
              </a:p>
            </p:txBody>
          </p:sp>
          <p:sp>
            <p:nvSpPr>
              <p:cNvPr id="146567" name="Rectangle 133"/>
              <p:cNvSpPr/>
              <p:nvPr/>
            </p:nvSpPr>
            <p:spPr>
              <a:xfrm>
                <a:off x="2775" y="2173"/>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568" name="Rectangle 134"/>
              <p:cNvSpPr/>
              <p:nvPr/>
            </p:nvSpPr>
            <p:spPr>
              <a:xfrm>
                <a:off x="2819" y="2173"/>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r</a:t>
                </a:r>
                <a:endParaRPr lang="en-US" altLang="zh-CN" sz="2000" dirty="0">
                  <a:solidFill>
                    <a:schemeClr val="tx1"/>
                  </a:solidFill>
                  <a:latin typeface="Times New Roman" panose="02020603050405020304" pitchFamily="18" charset="0"/>
                </a:endParaRPr>
              </a:p>
            </p:txBody>
          </p:sp>
          <p:sp>
            <p:nvSpPr>
              <p:cNvPr id="146569" name="Rectangle 135"/>
              <p:cNvSpPr/>
              <p:nvPr/>
            </p:nvSpPr>
            <p:spPr>
              <a:xfrm>
                <a:off x="2242" y="2440"/>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a:t>
                </a:r>
                <a:endParaRPr lang="en-US" altLang="zh-CN" sz="2000" dirty="0">
                  <a:solidFill>
                    <a:schemeClr val="tx1"/>
                  </a:solidFill>
                  <a:latin typeface="Times New Roman" panose="02020603050405020304" pitchFamily="18" charset="0"/>
                </a:endParaRPr>
              </a:p>
            </p:txBody>
          </p:sp>
          <p:sp>
            <p:nvSpPr>
              <p:cNvPr id="146570" name="Rectangle 136"/>
              <p:cNvSpPr/>
              <p:nvPr/>
            </p:nvSpPr>
            <p:spPr>
              <a:xfrm>
                <a:off x="2296" y="2440"/>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r</a:t>
                </a:r>
                <a:endParaRPr lang="en-US" altLang="zh-CN" sz="2000" dirty="0">
                  <a:solidFill>
                    <a:schemeClr val="tx1"/>
                  </a:solidFill>
                  <a:latin typeface="Times New Roman" panose="02020603050405020304" pitchFamily="18" charset="0"/>
                </a:endParaRPr>
              </a:p>
            </p:txBody>
          </p:sp>
          <p:sp>
            <p:nvSpPr>
              <p:cNvPr id="146571" name="Rectangle 137"/>
              <p:cNvSpPr/>
              <p:nvPr/>
            </p:nvSpPr>
            <p:spPr>
              <a:xfrm>
                <a:off x="2322" y="2440"/>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c</a:t>
                </a:r>
                <a:endParaRPr lang="en-US" altLang="zh-CN" sz="2000" dirty="0">
                  <a:solidFill>
                    <a:schemeClr val="tx1"/>
                  </a:solidFill>
                  <a:latin typeface="Times New Roman" panose="02020603050405020304" pitchFamily="18" charset="0"/>
                </a:endParaRPr>
              </a:p>
            </p:txBody>
          </p:sp>
          <p:sp>
            <p:nvSpPr>
              <p:cNvPr id="146572" name="Rectangle 138"/>
              <p:cNvSpPr/>
              <p:nvPr/>
            </p:nvSpPr>
            <p:spPr>
              <a:xfrm>
                <a:off x="2361" y="2440"/>
                <a:ext cx="5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h</a:t>
                </a:r>
                <a:endParaRPr lang="en-US" altLang="zh-CN" sz="2000" dirty="0">
                  <a:solidFill>
                    <a:schemeClr val="tx1"/>
                  </a:solidFill>
                  <a:latin typeface="Times New Roman" panose="02020603050405020304" pitchFamily="18" charset="0"/>
                </a:endParaRPr>
              </a:p>
            </p:txBody>
          </p:sp>
          <p:sp>
            <p:nvSpPr>
              <p:cNvPr id="146573" name="Rectangle 139"/>
              <p:cNvSpPr/>
              <p:nvPr/>
            </p:nvSpPr>
            <p:spPr>
              <a:xfrm>
                <a:off x="2407" y="2440"/>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sz="2000" dirty="0">
                  <a:solidFill>
                    <a:schemeClr val="tx1"/>
                  </a:solidFill>
                  <a:latin typeface="Times New Roman" panose="02020603050405020304" pitchFamily="18" charset="0"/>
                </a:endParaRPr>
              </a:p>
            </p:txBody>
          </p:sp>
          <p:sp>
            <p:nvSpPr>
              <p:cNvPr id="146574" name="Rectangle 140"/>
              <p:cNvSpPr/>
              <p:nvPr/>
            </p:nvSpPr>
            <p:spPr>
              <a:xfrm>
                <a:off x="2424" y="2440"/>
                <a:ext cx="32"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t</a:t>
                </a:r>
                <a:endParaRPr lang="en-US" altLang="zh-CN" sz="2000" dirty="0">
                  <a:solidFill>
                    <a:schemeClr val="tx1"/>
                  </a:solidFill>
                  <a:latin typeface="Times New Roman" panose="02020603050405020304" pitchFamily="18" charset="0"/>
                </a:endParaRPr>
              </a:p>
            </p:txBody>
          </p:sp>
          <p:sp>
            <p:nvSpPr>
              <p:cNvPr id="146575" name="Rectangle 141"/>
              <p:cNvSpPr/>
              <p:nvPr/>
            </p:nvSpPr>
            <p:spPr>
              <a:xfrm>
                <a:off x="2445" y="2440"/>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576" name="Rectangle 142"/>
              <p:cNvSpPr/>
              <p:nvPr/>
            </p:nvSpPr>
            <p:spPr>
              <a:xfrm>
                <a:off x="2491" y="2440"/>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c</a:t>
                </a:r>
                <a:endParaRPr lang="en-US" altLang="zh-CN" sz="2000" dirty="0">
                  <a:solidFill>
                    <a:schemeClr val="tx1"/>
                  </a:solidFill>
                  <a:latin typeface="Times New Roman" panose="02020603050405020304" pitchFamily="18" charset="0"/>
                </a:endParaRPr>
              </a:p>
            </p:txBody>
          </p:sp>
          <p:sp>
            <p:nvSpPr>
              <p:cNvPr id="146577" name="Rectangle 143"/>
              <p:cNvSpPr/>
              <p:nvPr/>
            </p:nvSpPr>
            <p:spPr>
              <a:xfrm>
                <a:off x="2529" y="2440"/>
                <a:ext cx="32"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t</a:t>
                </a:r>
                <a:endParaRPr lang="en-US" altLang="zh-CN" sz="2000" dirty="0">
                  <a:solidFill>
                    <a:schemeClr val="tx1"/>
                  </a:solidFill>
                  <a:latin typeface="Times New Roman" panose="02020603050405020304" pitchFamily="18" charset="0"/>
                </a:endParaRPr>
              </a:p>
            </p:txBody>
          </p:sp>
          <p:sp>
            <p:nvSpPr>
              <p:cNvPr id="146578" name="Rectangle 144"/>
              <p:cNvSpPr/>
              <p:nvPr/>
            </p:nvSpPr>
            <p:spPr>
              <a:xfrm>
                <a:off x="3754" y="1373"/>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D</a:t>
                </a:r>
                <a:endParaRPr lang="en-US" altLang="zh-CN" sz="2000" dirty="0">
                  <a:solidFill>
                    <a:schemeClr val="tx1"/>
                  </a:solidFill>
                  <a:latin typeface="Times New Roman" panose="02020603050405020304" pitchFamily="18" charset="0"/>
                </a:endParaRPr>
              </a:p>
            </p:txBody>
          </p:sp>
          <p:sp>
            <p:nvSpPr>
              <p:cNvPr id="146579" name="Rectangle 145"/>
              <p:cNvSpPr/>
              <p:nvPr/>
            </p:nvSpPr>
            <p:spPr>
              <a:xfrm>
                <a:off x="3811" y="1373"/>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580" name="Rectangle 146"/>
              <p:cNvSpPr/>
              <p:nvPr/>
            </p:nvSpPr>
            <p:spPr>
              <a:xfrm>
                <a:off x="3855" y="1373"/>
                <a:ext cx="32"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f</a:t>
                </a:r>
                <a:endParaRPr lang="en-US" altLang="zh-CN" sz="2000" dirty="0">
                  <a:solidFill>
                    <a:schemeClr val="tx1"/>
                  </a:solidFill>
                  <a:latin typeface="Times New Roman" panose="02020603050405020304" pitchFamily="18" charset="0"/>
                </a:endParaRPr>
              </a:p>
            </p:txBody>
          </p:sp>
          <p:sp>
            <p:nvSpPr>
              <p:cNvPr id="146581" name="Rectangle 147"/>
              <p:cNvSpPr/>
              <p:nvPr/>
            </p:nvSpPr>
            <p:spPr>
              <a:xfrm>
                <a:off x="3876" y="1373"/>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sz="2000" dirty="0">
                  <a:solidFill>
                    <a:schemeClr val="tx1"/>
                  </a:solidFill>
                  <a:latin typeface="Times New Roman" panose="02020603050405020304" pitchFamily="18" charset="0"/>
                </a:endParaRPr>
              </a:p>
            </p:txBody>
          </p:sp>
          <p:sp>
            <p:nvSpPr>
              <p:cNvPr id="146582" name="Rectangle 148"/>
              <p:cNvSpPr/>
              <p:nvPr/>
            </p:nvSpPr>
            <p:spPr>
              <a:xfrm>
                <a:off x="3896" y="1373"/>
                <a:ext cx="5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n</a:t>
                </a:r>
                <a:endParaRPr lang="en-US" altLang="zh-CN" sz="2000" dirty="0">
                  <a:solidFill>
                    <a:schemeClr val="tx1"/>
                  </a:solidFill>
                  <a:latin typeface="Times New Roman" panose="02020603050405020304" pitchFamily="18" charset="0"/>
                </a:endParaRPr>
              </a:p>
            </p:txBody>
          </p:sp>
          <p:sp>
            <p:nvSpPr>
              <p:cNvPr id="146583" name="Rectangle 149"/>
              <p:cNvSpPr/>
              <p:nvPr/>
            </p:nvSpPr>
            <p:spPr>
              <a:xfrm>
                <a:off x="3940" y="1373"/>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584" name="Rectangle 150"/>
              <p:cNvSpPr/>
              <p:nvPr/>
            </p:nvSpPr>
            <p:spPr>
              <a:xfrm>
                <a:off x="4007" y="1373"/>
                <a:ext cx="75"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O</a:t>
                </a:r>
                <a:endParaRPr lang="en-US" altLang="zh-CN" sz="2000" dirty="0">
                  <a:solidFill>
                    <a:schemeClr val="tx1"/>
                  </a:solidFill>
                  <a:latin typeface="Times New Roman" panose="02020603050405020304" pitchFamily="18" charset="0"/>
                </a:endParaRPr>
              </a:p>
            </p:txBody>
          </p:sp>
          <p:sp>
            <p:nvSpPr>
              <p:cNvPr id="146585" name="Rectangle 151"/>
              <p:cNvSpPr/>
              <p:nvPr/>
            </p:nvSpPr>
            <p:spPr>
              <a:xfrm>
                <a:off x="4068" y="1373"/>
                <a:ext cx="5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p</a:t>
                </a:r>
                <a:endParaRPr lang="en-US" altLang="zh-CN" sz="2000" dirty="0">
                  <a:solidFill>
                    <a:schemeClr val="tx1"/>
                  </a:solidFill>
                  <a:latin typeface="Times New Roman" panose="02020603050405020304" pitchFamily="18" charset="0"/>
                </a:endParaRPr>
              </a:p>
            </p:txBody>
          </p:sp>
          <p:sp>
            <p:nvSpPr>
              <p:cNvPr id="146586" name="Rectangle 152"/>
              <p:cNvSpPr/>
              <p:nvPr/>
            </p:nvSpPr>
            <p:spPr>
              <a:xfrm>
                <a:off x="4112" y="1373"/>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587" name="Rectangle 153"/>
              <p:cNvSpPr/>
              <p:nvPr/>
            </p:nvSpPr>
            <p:spPr>
              <a:xfrm>
                <a:off x="4156" y="1373"/>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r</a:t>
                </a:r>
                <a:endParaRPr lang="en-US" altLang="zh-CN" sz="2000" dirty="0">
                  <a:solidFill>
                    <a:schemeClr val="tx1"/>
                  </a:solidFill>
                  <a:latin typeface="Times New Roman" panose="02020603050405020304" pitchFamily="18" charset="0"/>
                </a:endParaRPr>
              </a:p>
            </p:txBody>
          </p:sp>
          <p:sp>
            <p:nvSpPr>
              <p:cNvPr id="146588" name="Rectangle 154"/>
              <p:cNvSpPr/>
              <p:nvPr/>
            </p:nvSpPr>
            <p:spPr>
              <a:xfrm>
                <a:off x="4183" y="1373"/>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a:t>
                </a:r>
                <a:endParaRPr lang="en-US" altLang="zh-CN" sz="2000" dirty="0">
                  <a:solidFill>
                    <a:schemeClr val="tx1"/>
                  </a:solidFill>
                  <a:latin typeface="Times New Roman" panose="02020603050405020304" pitchFamily="18" charset="0"/>
                </a:endParaRPr>
              </a:p>
            </p:txBody>
          </p:sp>
          <p:sp>
            <p:nvSpPr>
              <p:cNvPr id="146589" name="Rectangle 155"/>
              <p:cNvSpPr/>
              <p:nvPr/>
            </p:nvSpPr>
            <p:spPr>
              <a:xfrm>
                <a:off x="4227" y="1373"/>
                <a:ext cx="32"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t</a:t>
                </a:r>
                <a:endParaRPr lang="en-US" altLang="zh-CN" sz="2000" dirty="0">
                  <a:solidFill>
                    <a:schemeClr val="tx1"/>
                  </a:solidFill>
                  <a:latin typeface="Times New Roman" panose="02020603050405020304" pitchFamily="18" charset="0"/>
                </a:endParaRPr>
              </a:p>
            </p:txBody>
          </p:sp>
          <p:sp>
            <p:nvSpPr>
              <p:cNvPr id="146590" name="Rectangle 156"/>
              <p:cNvSpPr/>
              <p:nvPr/>
            </p:nvSpPr>
            <p:spPr>
              <a:xfrm>
                <a:off x="4250" y="1373"/>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sz="2000" dirty="0">
                  <a:solidFill>
                    <a:schemeClr val="tx1"/>
                  </a:solidFill>
                  <a:latin typeface="Times New Roman" panose="02020603050405020304" pitchFamily="18" charset="0"/>
                </a:endParaRPr>
              </a:p>
            </p:txBody>
          </p:sp>
          <p:sp>
            <p:nvSpPr>
              <p:cNvPr id="146591" name="Rectangle 157"/>
              <p:cNvSpPr/>
              <p:nvPr/>
            </p:nvSpPr>
            <p:spPr>
              <a:xfrm>
                <a:off x="4267" y="1373"/>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o</a:t>
                </a:r>
                <a:endParaRPr lang="en-US" altLang="zh-CN" sz="2000" dirty="0">
                  <a:solidFill>
                    <a:schemeClr val="tx1"/>
                  </a:solidFill>
                  <a:latin typeface="Times New Roman" panose="02020603050405020304" pitchFamily="18" charset="0"/>
                </a:endParaRPr>
              </a:p>
            </p:txBody>
          </p:sp>
          <p:sp>
            <p:nvSpPr>
              <p:cNvPr id="146592" name="Rectangle 158"/>
              <p:cNvSpPr/>
              <p:nvPr/>
            </p:nvSpPr>
            <p:spPr>
              <a:xfrm>
                <a:off x="4313" y="1373"/>
                <a:ext cx="5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n</a:t>
                </a:r>
                <a:endParaRPr lang="en-US" altLang="zh-CN" sz="2000" dirty="0">
                  <a:solidFill>
                    <a:schemeClr val="tx1"/>
                  </a:solidFill>
                  <a:latin typeface="Times New Roman" panose="02020603050405020304" pitchFamily="18" charset="0"/>
                </a:endParaRPr>
              </a:p>
            </p:txBody>
          </p:sp>
          <p:sp>
            <p:nvSpPr>
              <p:cNvPr id="146593" name="Rectangle 159"/>
              <p:cNvSpPr/>
              <p:nvPr/>
            </p:nvSpPr>
            <p:spPr>
              <a:xfrm>
                <a:off x="4357" y="1373"/>
                <a:ext cx="3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s</a:t>
                </a:r>
                <a:endParaRPr lang="en-US" altLang="zh-CN" sz="2000" dirty="0">
                  <a:solidFill>
                    <a:schemeClr val="tx1"/>
                  </a:solidFill>
                  <a:latin typeface="Times New Roman" panose="02020603050405020304" pitchFamily="18" charset="0"/>
                </a:endParaRPr>
              </a:p>
            </p:txBody>
          </p:sp>
          <p:sp>
            <p:nvSpPr>
              <p:cNvPr id="146594" name="Rectangle 160"/>
              <p:cNvSpPr/>
              <p:nvPr/>
            </p:nvSpPr>
            <p:spPr>
              <a:xfrm>
                <a:off x="3754" y="1463"/>
                <a:ext cx="24"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p:txBody>
          </p:sp>
          <p:sp>
            <p:nvSpPr>
              <p:cNvPr id="146595" name="Rectangle 161"/>
              <p:cNvSpPr/>
              <p:nvPr/>
            </p:nvSpPr>
            <p:spPr>
              <a:xfrm>
                <a:off x="3775" y="1463"/>
                <a:ext cx="24"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p:txBody>
          </p:sp>
          <p:sp>
            <p:nvSpPr>
              <p:cNvPr id="146596" name="Rectangle 162"/>
              <p:cNvSpPr/>
              <p:nvPr/>
            </p:nvSpPr>
            <p:spPr>
              <a:xfrm>
                <a:off x="3798" y="1463"/>
                <a:ext cx="24"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p:txBody>
          </p:sp>
          <p:sp>
            <p:nvSpPr>
              <p:cNvPr id="146597" name="Rectangle 163"/>
              <p:cNvSpPr/>
              <p:nvPr/>
            </p:nvSpPr>
            <p:spPr>
              <a:xfrm>
                <a:off x="3754" y="1641"/>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D</a:t>
                </a:r>
                <a:endParaRPr lang="en-US" altLang="zh-CN" sz="2000" dirty="0">
                  <a:solidFill>
                    <a:schemeClr val="tx1"/>
                  </a:solidFill>
                  <a:latin typeface="Times New Roman" panose="02020603050405020304" pitchFamily="18" charset="0"/>
                </a:endParaRPr>
              </a:p>
            </p:txBody>
          </p:sp>
          <p:sp>
            <p:nvSpPr>
              <p:cNvPr id="146598" name="Rectangle 164"/>
              <p:cNvSpPr/>
              <p:nvPr/>
            </p:nvSpPr>
            <p:spPr>
              <a:xfrm>
                <a:off x="3811" y="1641"/>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599" name="Rectangle 165"/>
              <p:cNvSpPr/>
              <p:nvPr/>
            </p:nvSpPr>
            <p:spPr>
              <a:xfrm>
                <a:off x="3855" y="1641"/>
                <a:ext cx="3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s</a:t>
                </a:r>
                <a:endParaRPr lang="en-US" altLang="zh-CN" sz="2000" dirty="0">
                  <a:solidFill>
                    <a:schemeClr val="tx1"/>
                  </a:solidFill>
                  <a:latin typeface="Times New Roman" panose="02020603050405020304" pitchFamily="18" charset="0"/>
                </a:endParaRPr>
              </a:p>
            </p:txBody>
          </p:sp>
          <p:sp>
            <p:nvSpPr>
              <p:cNvPr id="146600" name="Rectangle 166"/>
              <p:cNvSpPr/>
              <p:nvPr/>
            </p:nvSpPr>
            <p:spPr>
              <a:xfrm>
                <a:off x="3896" y="1641"/>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c</a:t>
                </a:r>
                <a:endParaRPr lang="en-US" altLang="zh-CN" sz="2000" dirty="0">
                  <a:solidFill>
                    <a:schemeClr val="tx1"/>
                  </a:solidFill>
                  <a:latin typeface="Times New Roman" panose="02020603050405020304" pitchFamily="18" charset="0"/>
                </a:endParaRPr>
              </a:p>
            </p:txBody>
          </p:sp>
          <p:sp>
            <p:nvSpPr>
              <p:cNvPr id="146601" name="Rectangle 167"/>
              <p:cNvSpPr/>
              <p:nvPr/>
            </p:nvSpPr>
            <p:spPr>
              <a:xfrm>
                <a:off x="3936" y="1641"/>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r</a:t>
                </a:r>
                <a:endParaRPr lang="en-US" altLang="zh-CN" sz="2000" dirty="0">
                  <a:solidFill>
                    <a:schemeClr val="tx1"/>
                  </a:solidFill>
                  <a:latin typeface="Times New Roman" panose="02020603050405020304" pitchFamily="18" charset="0"/>
                </a:endParaRPr>
              </a:p>
            </p:txBody>
          </p:sp>
          <p:sp>
            <p:nvSpPr>
              <p:cNvPr id="146602" name="Rectangle 168"/>
              <p:cNvSpPr/>
              <p:nvPr/>
            </p:nvSpPr>
            <p:spPr>
              <a:xfrm>
                <a:off x="3961" y="1641"/>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sz="2000" dirty="0">
                  <a:solidFill>
                    <a:schemeClr val="tx1"/>
                  </a:solidFill>
                  <a:latin typeface="Times New Roman" panose="02020603050405020304" pitchFamily="18" charset="0"/>
                </a:endParaRPr>
              </a:p>
            </p:txBody>
          </p:sp>
          <p:sp>
            <p:nvSpPr>
              <p:cNvPr id="146603" name="Rectangle 169"/>
              <p:cNvSpPr/>
              <p:nvPr/>
            </p:nvSpPr>
            <p:spPr>
              <a:xfrm>
                <a:off x="3980" y="1641"/>
                <a:ext cx="5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b</a:t>
                </a:r>
                <a:endParaRPr lang="en-US" altLang="zh-CN" sz="2000" dirty="0">
                  <a:solidFill>
                    <a:schemeClr val="tx1"/>
                  </a:solidFill>
                  <a:latin typeface="Times New Roman" panose="02020603050405020304" pitchFamily="18" charset="0"/>
                </a:endParaRPr>
              </a:p>
            </p:txBody>
          </p:sp>
          <p:sp>
            <p:nvSpPr>
              <p:cNvPr id="146604" name="Rectangle 170"/>
              <p:cNvSpPr/>
              <p:nvPr/>
            </p:nvSpPr>
            <p:spPr>
              <a:xfrm>
                <a:off x="4024" y="1641"/>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605" name="Rectangle 171"/>
              <p:cNvSpPr/>
              <p:nvPr/>
            </p:nvSpPr>
            <p:spPr>
              <a:xfrm>
                <a:off x="4091" y="1641"/>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a:t>
                </a:r>
                <a:endParaRPr lang="en-US" altLang="zh-CN" sz="2000" dirty="0">
                  <a:solidFill>
                    <a:schemeClr val="tx1"/>
                  </a:solidFill>
                  <a:latin typeface="Times New Roman" panose="02020603050405020304" pitchFamily="18" charset="0"/>
                </a:endParaRPr>
              </a:p>
            </p:txBody>
          </p:sp>
          <p:sp>
            <p:nvSpPr>
              <p:cNvPr id="146606" name="Rectangle 172"/>
              <p:cNvSpPr/>
              <p:nvPr/>
            </p:nvSpPr>
            <p:spPr>
              <a:xfrm>
                <a:off x="4156" y="1641"/>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U</a:t>
                </a:r>
                <a:endParaRPr lang="en-US" altLang="zh-CN" sz="2000" dirty="0">
                  <a:solidFill>
                    <a:schemeClr val="tx1"/>
                  </a:solidFill>
                  <a:latin typeface="Times New Roman" panose="02020603050405020304" pitchFamily="18" charset="0"/>
                </a:endParaRPr>
              </a:p>
            </p:txBody>
          </p:sp>
          <p:sp>
            <p:nvSpPr>
              <p:cNvPr id="146607" name="Rectangle 173"/>
              <p:cNvSpPr/>
              <p:nvPr/>
            </p:nvSpPr>
            <p:spPr>
              <a:xfrm>
                <a:off x="4214" y="1641"/>
                <a:ext cx="3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s</a:t>
                </a:r>
                <a:endParaRPr lang="en-US" altLang="zh-CN" sz="2000" dirty="0">
                  <a:solidFill>
                    <a:schemeClr val="tx1"/>
                  </a:solidFill>
                  <a:latin typeface="Times New Roman" panose="02020603050405020304" pitchFamily="18" charset="0"/>
                </a:endParaRPr>
              </a:p>
            </p:txBody>
          </p:sp>
          <p:sp>
            <p:nvSpPr>
              <p:cNvPr id="146608" name="Rectangle 174"/>
              <p:cNvSpPr/>
              <p:nvPr/>
            </p:nvSpPr>
            <p:spPr>
              <a:xfrm>
                <a:off x="4254" y="1641"/>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609" name="Rectangle 175"/>
              <p:cNvSpPr/>
              <p:nvPr/>
            </p:nvSpPr>
            <p:spPr>
              <a:xfrm>
                <a:off x="4321" y="1641"/>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C</a:t>
                </a:r>
                <a:endParaRPr lang="en-US" altLang="zh-CN" sz="2000" dirty="0">
                  <a:solidFill>
                    <a:schemeClr val="tx1"/>
                  </a:solidFill>
                  <a:latin typeface="Times New Roman" panose="02020603050405020304" pitchFamily="18" charset="0"/>
                </a:endParaRPr>
              </a:p>
            </p:txBody>
          </p:sp>
          <p:sp>
            <p:nvSpPr>
              <p:cNvPr id="146610" name="Rectangle 176"/>
              <p:cNvSpPr/>
              <p:nvPr/>
            </p:nvSpPr>
            <p:spPr>
              <a:xfrm>
                <a:off x="4378" y="1641"/>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a:t>
                </a:r>
                <a:endParaRPr lang="en-US" altLang="zh-CN" sz="2000" dirty="0">
                  <a:solidFill>
                    <a:schemeClr val="tx1"/>
                  </a:solidFill>
                  <a:latin typeface="Times New Roman" panose="02020603050405020304" pitchFamily="18" charset="0"/>
                </a:endParaRPr>
              </a:p>
            </p:txBody>
          </p:sp>
          <p:sp>
            <p:nvSpPr>
              <p:cNvPr id="146611" name="Rectangle 177"/>
              <p:cNvSpPr/>
              <p:nvPr/>
            </p:nvSpPr>
            <p:spPr>
              <a:xfrm>
                <a:off x="4422" y="1641"/>
                <a:ext cx="3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s</a:t>
                </a:r>
                <a:endParaRPr lang="en-US" altLang="zh-CN" sz="2000" dirty="0">
                  <a:solidFill>
                    <a:schemeClr val="tx1"/>
                  </a:solidFill>
                  <a:latin typeface="Times New Roman" panose="02020603050405020304" pitchFamily="18" charset="0"/>
                </a:endParaRPr>
              </a:p>
            </p:txBody>
          </p:sp>
          <p:sp>
            <p:nvSpPr>
              <p:cNvPr id="146612" name="Rectangle 178"/>
              <p:cNvSpPr/>
              <p:nvPr/>
            </p:nvSpPr>
            <p:spPr>
              <a:xfrm>
                <a:off x="4463" y="1641"/>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613" name="Rectangle 179"/>
              <p:cNvSpPr/>
              <p:nvPr/>
            </p:nvSpPr>
            <p:spPr>
              <a:xfrm>
                <a:off x="3754" y="1729"/>
                <a:ext cx="24"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p:txBody>
          </p:sp>
          <p:sp>
            <p:nvSpPr>
              <p:cNvPr id="146614" name="Rectangle 180"/>
              <p:cNvSpPr/>
              <p:nvPr/>
            </p:nvSpPr>
            <p:spPr>
              <a:xfrm>
                <a:off x="3775" y="1729"/>
                <a:ext cx="24"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p:txBody>
          </p:sp>
          <p:sp>
            <p:nvSpPr>
              <p:cNvPr id="146615" name="Rectangle 181"/>
              <p:cNvSpPr/>
              <p:nvPr/>
            </p:nvSpPr>
            <p:spPr>
              <a:xfrm>
                <a:off x="3798" y="1729"/>
                <a:ext cx="24"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p:txBody>
          </p:sp>
          <p:sp>
            <p:nvSpPr>
              <p:cNvPr id="146616" name="Rectangle 182"/>
              <p:cNvSpPr/>
              <p:nvPr/>
            </p:nvSpPr>
            <p:spPr>
              <a:xfrm>
                <a:off x="3754" y="1907"/>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D</a:t>
                </a:r>
                <a:endParaRPr lang="en-US" altLang="zh-CN" sz="2000" dirty="0">
                  <a:solidFill>
                    <a:schemeClr val="tx1"/>
                  </a:solidFill>
                  <a:latin typeface="Times New Roman" panose="02020603050405020304" pitchFamily="18" charset="0"/>
                </a:endParaRPr>
              </a:p>
            </p:txBody>
          </p:sp>
          <p:sp>
            <p:nvSpPr>
              <p:cNvPr id="146617" name="Rectangle 183"/>
              <p:cNvSpPr/>
              <p:nvPr/>
            </p:nvSpPr>
            <p:spPr>
              <a:xfrm>
                <a:off x="3811" y="1907"/>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sz="2000" dirty="0">
                  <a:solidFill>
                    <a:schemeClr val="tx1"/>
                  </a:solidFill>
                  <a:latin typeface="Times New Roman" panose="02020603050405020304" pitchFamily="18" charset="0"/>
                </a:endParaRPr>
              </a:p>
            </p:txBody>
          </p:sp>
          <p:sp>
            <p:nvSpPr>
              <p:cNvPr id="146618" name="Rectangle 184"/>
              <p:cNvSpPr/>
              <p:nvPr/>
            </p:nvSpPr>
            <p:spPr>
              <a:xfrm>
                <a:off x="3828" y="1907"/>
                <a:ext cx="3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s</a:t>
                </a:r>
                <a:endParaRPr lang="en-US" altLang="zh-CN" sz="2000" dirty="0">
                  <a:solidFill>
                    <a:schemeClr val="tx1"/>
                  </a:solidFill>
                  <a:latin typeface="Times New Roman" panose="02020603050405020304" pitchFamily="18" charset="0"/>
                </a:endParaRPr>
              </a:p>
            </p:txBody>
          </p:sp>
          <p:sp>
            <p:nvSpPr>
              <p:cNvPr id="146619" name="Rectangle 185"/>
              <p:cNvSpPr/>
              <p:nvPr/>
            </p:nvSpPr>
            <p:spPr>
              <a:xfrm>
                <a:off x="3869" y="1907"/>
                <a:ext cx="32"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t</a:t>
                </a:r>
                <a:endParaRPr lang="en-US" altLang="zh-CN" sz="2000" dirty="0">
                  <a:solidFill>
                    <a:schemeClr val="tx1"/>
                  </a:solidFill>
                  <a:latin typeface="Times New Roman" panose="02020603050405020304" pitchFamily="18" charset="0"/>
                </a:endParaRPr>
              </a:p>
            </p:txBody>
          </p:sp>
          <p:sp>
            <p:nvSpPr>
              <p:cNvPr id="146620" name="Rectangle 186"/>
              <p:cNvSpPr/>
              <p:nvPr/>
            </p:nvSpPr>
            <p:spPr>
              <a:xfrm>
                <a:off x="3890" y="1907"/>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r</a:t>
                </a:r>
                <a:endParaRPr lang="en-US" altLang="zh-CN" sz="2000" dirty="0">
                  <a:solidFill>
                    <a:schemeClr val="tx1"/>
                  </a:solidFill>
                  <a:latin typeface="Times New Roman" panose="02020603050405020304" pitchFamily="18" charset="0"/>
                </a:endParaRPr>
              </a:p>
            </p:txBody>
          </p:sp>
          <p:sp>
            <p:nvSpPr>
              <p:cNvPr id="146621" name="Rectangle 187"/>
              <p:cNvSpPr/>
              <p:nvPr/>
            </p:nvSpPr>
            <p:spPr>
              <a:xfrm>
                <a:off x="3917" y="1907"/>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sz="2000" dirty="0">
                  <a:solidFill>
                    <a:schemeClr val="tx1"/>
                  </a:solidFill>
                  <a:latin typeface="Times New Roman" panose="02020603050405020304" pitchFamily="18" charset="0"/>
                </a:endParaRPr>
              </a:p>
            </p:txBody>
          </p:sp>
          <p:sp>
            <p:nvSpPr>
              <p:cNvPr id="146622" name="Rectangle 188"/>
              <p:cNvSpPr/>
              <p:nvPr/>
            </p:nvSpPr>
            <p:spPr>
              <a:xfrm>
                <a:off x="3934" y="1907"/>
                <a:ext cx="5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b</a:t>
                </a:r>
                <a:endParaRPr lang="en-US" altLang="zh-CN" sz="2000" dirty="0">
                  <a:solidFill>
                    <a:schemeClr val="tx1"/>
                  </a:solidFill>
                  <a:latin typeface="Times New Roman" panose="02020603050405020304" pitchFamily="18" charset="0"/>
                </a:endParaRPr>
              </a:p>
            </p:txBody>
          </p:sp>
          <p:sp>
            <p:nvSpPr>
              <p:cNvPr id="146623" name="Rectangle 189"/>
              <p:cNvSpPr/>
              <p:nvPr/>
            </p:nvSpPr>
            <p:spPr>
              <a:xfrm>
                <a:off x="3980" y="1907"/>
                <a:ext cx="5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u</a:t>
                </a:r>
                <a:endParaRPr lang="en-US" altLang="zh-CN" sz="2000" dirty="0">
                  <a:solidFill>
                    <a:schemeClr val="tx1"/>
                  </a:solidFill>
                  <a:latin typeface="Times New Roman" panose="02020603050405020304" pitchFamily="18" charset="0"/>
                </a:endParaRPr>
              </a:p>
            </p:txBody>
          </p:sp>
          <p:sp>
            <p:nvSpPr>
              <p:cNvPr id="146624" name="Rectangle 190"/>
              <p:cNvSpPr/>
              <p:nvPr/>
            </p:nvSpPr>
            <p:spPr>
              <a:xfrm>
                <a:off x="4024" y="1907"/>
                <a:ext cx="32"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t</a:t>
                </a:r>
                <a:endParaRPr lang="en-US" altLang="zh-CN" sz="2000" dirty="0">
                  <a:solidFill>
                    <a:schemeClr val="tx1"/>
                  </a:solidFill>
                  <a:latin typeface="Times New Roman" panose="02020603050405020304" pitchFamily="18" charset="0"/>
                </a:endParaRPr>
              </a:p>
            </p:txBody>
          </p:sp>
          <p:sp>
            <p:nvSpPr>
              <p:cNvPr id="146625" name="Rectangle 191"/>
              <p:cNvSpPr/>
              <p:nvPr/>
            </p:nvSpPr>
            <p:spPr>
              <a:xfrm>
                <a:off x="4045" y="1907"/>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626" name="Rectangle 192"/>
              <p:cNvSpPr/>
              <p:nvPr/>
            </p:nvSpPr>
            <p:spPr>
              <a:xfrm>
                <a:off x="4112" y="1907"/>
                <a:ext cx="64"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B</a:t>
                </a:r>
                <a:endParaRPr lang="en-US" altLang="zh-CN" sz="2000" dirty="0">
                  <a:solidFill>
                    <a:schemeClr val="tx1"/>
                  </a:solidFill>
                  <a:latin typeface="Times New Roman" panose="02020603050405020304" pitchFamily="18" charset="0"/>
                </a:endParaRPr>
              </a:p>
            </p:txBody>
          </p:sp>
          <p:sp>
            <p:nvSpPr>
              <p:cNvPr id="146627" name="Rectangle 193"/>
              <p:cNvSpPr/>
              <p:nvPr/>
            </p:nvSpPr>
            <p:spPr>
              <a:xfrm>
                <a:off x="4166" y="1907"/>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628" name="Rectangle 194"/>
              <p:cNvSpPr/>
              <p:nvPr/>
            </p:nvSpPr>
            <p:spPr>
              <a:xfrm>
                <a:off x="4210" y="1907"/>
                <a:ext cx="5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h</a:t>
                </a:r>
                <a:endParaRPr lang="en-US" altLang="zh-CN" sz="2000" dirty="0">
                  <a:solidFill>
                    <a:schemeClr val="tx1"/>
                  </a:solidFill>
                  <a:latin typeface="Times New Roman" panose="02020603050405020304" pitchFamily="18" charset="0"/>
                </a:endParaRPr>
              </a:p>
            </p:txBody>
          </p:sp>
          <p:sp>
            <p:nvSpPr>
              <p:cNvPr id="146629" name="Rectangle 195"/>
              <p:cNvSpPr/>
              <p:nvPr/>
            </p:nvSpPr>
            <p:spPr>
              <a:xfrm>
                <a:off x="4254" y="1907"/>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a:t>
                </a:r>
                <a:endParaRPr lang="en-US" altLang="zh-CN" sz="2000" dirty="0">
                  <a:solidFill>
                    <a:schemeClr val="tx1"/>
                  </a:solidFill>
                  <a:latin typeface="Times New Roman" panose="02020603050405020304" pitchFamily="18" charset="0"/>
                </a:endParaRPr>
              </a:p>
            </p:txBody>
          </p:sp>
          <p:sp>
            <p:nvSpPr>
              <p:cNvPr id="146630" name="Rectangle 196"/>
              <p:cNvSpPr/>
              <p:nvPr/>
            </p:nvSpPr>
            <p:spPr>
              <a:xfrm>
                <a:off x="4300" y="1907"/>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v</a:t>
                </a:r>
                <a:endParaRPr lang="en-US" altLang="zh-CN" sz="2000" dirty="0">
                  <a:solidFill>
                    <a:schemeClr val="tx1"/>
                  </a:solidFill>
                  <a:latin typeface="Times New Roman" panose="02020603050405020304" pitchFamily="18" charset="0"/>
                </a:endParaRPr>
              </a:p>
            </p:txBody>
          </p:sp>
          <p:sp>
            <p:nvSpPr>
              <p:cNvPr id="146631" name="Rectangle 197"/>
              <p:cNvSpPr/>
              <p:nvPr/>
            </p:nvSpPr>
            <p:spPr>
              <a:xfrm>
                <a:off x="4338" y="1907"/>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sz="2000" dirty="0">
                  <a:solidFill>
                    <a:schemeClr val="tx1"/>
                  </a:solidFill>
                  <a:latin typeface="Times New Roman" panose="02020603050405020304" pitchFamily="18" charset="0"/>
                </a:endParaRPr>
              </a:p>
            </p:txBody>
          </p:sp>
          <p:sp>
            <p:nvSpPr>
              <p:cNvPr id="146632" name="Rectangle 198"/>
              <p:cNvSpPr/>
              <p:nvPr/>
            </p:nvSpPr>
            <p:spPr>
              <a:xfrm>
                <a:off x="4357" y="1907"/>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o</a:t>
                </a:r>
                <a:endParaRPr lang="en-US" altLang="zh-CN" sz="2000" dirty="0">
                  <a:solidFill>
                    <a:schemeClr val="tx1"/>
                  </a:solidFill>
                  <a:latin typeface="Times New Roman" panose="02020603050405020304" pitchFamily="18" charset="0"/>
                </a:endParaRPr>
              </a:p>
            </p:txBody>
          </p:sp>
          <p:sp>
            <p:nvSpPr>
              <p:cNvPr id="146633" name="Rectangle 199"/>
              <p:cNvSpPr/>
              <p:nvPr/>
            </p:nvSpPr>
            <p:spPr>
              <a:xfrm>
                <a:off x="4401" y="1907"/>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r</a:t>
                </a:r>
                <a:endParaRPr lang="en-US" altLang="zh-CN" sz="2000" dirty="0">
                  <a:solidFill>
                    <a:schemeClr val="tx1"/>
                  </a:solidFill>
                  <a:latin typeface="Times New Roman" panose="02020603050405020304" pitchFamily="18" charset="0"/>
                </a:endParaRPr>
              </a:p>
            </p:txBody>
          </p:sp>
          <p:sp>
            <p:nvSpPr>
              <p:cNvPr id="146634" name="Rectangle 200"/>
              <p:cNvSpPr/>
              <p:nvPr/>
            </p:nvSpPr>
            <p:spPr>
              <a:xfrm>
                <a:off x="3754" y="1997"/>
                <a:ext cx="24"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p:txBody>
          </p:sp>
          <p:sp>
            <p:nvSpPr>
              <p:cNvPr id="146635" name="Rectangle 201"/>
              <p:cNvSpPr/>
              <p:nvPr/>
            </p:nvSpPr>
            <p:spPr>
              <a:xfrm>
                <a:off x="3775" y="1997"/>
                <a:ext cx="24"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p:txBody>
          </p:sp>
          <p:sp>
            <p:nvSpPr>
              <p:cNvPr id="146636" name="Rectangle 202"/>
              <p:cNvSpPr/>
              <p:nvPr/>
            </p:nvSpPr>
            <p:spPr>
              <a:xfrm>
                <a:off x="3798" y="1997"/>
                <a:ext cx="24"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p:txBody>
          </p:sp>
          <p:sp>
            <p:nvSpPr>
              <p:cNvPr id="146637" name="Rectangle 203"/>
              <p:cNvSpPr/>
              <p:nvPr/>
            </p:nvSpPr>
            <p:spPr>
              <a:xfrm>
                <a:off x="3754" y="2175"/>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R</a:t>
                </a:r>
                <a:endParaRPr lang="en-US" altLang="zh-CN" sz="2000" dirty="0">
                  <a:solidFill>
                    <a:schemeClr val="tx1"/>
                  </a:solidFill>
                  <a:latin typeface="Times New Roman" panose="02020603050405020304" pitchFamily="18" charset="0"/>
                </a:endParaRPr>
              </a:p>
            </p:txBody>
          </p:sp>
          <p:sp>
            <p:nvSpPr>
              <p:cNvPr id="146638" name="Rectangle 204"/>
              <p:cNvSpPr/>
              <p:nvPr/>
            </p:nvSpPr>
            <p:spPr>
              <a:xfrm>
                <a:off x="3811" y="2175"/>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639" name="Rectangle 205"/>
              <p:cNvSpPr/>
              <p:nvPr/>
            </p:nvSpPr>
            <p:spPr>
              <a:xfrm>
                <a:off x="3855" y="2175"/>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v</a:t>
                </a:r>
                <a:endParaRPr lang="en-US" altLang="zh-CN" sz="2000" dirty="0">
                  <a:solidFill>
                    <a:schemeClr val="tx1"/>
                  </a:solidFill>
                  <a:latin typeface="Times New Roman" panose="02020603050405020304" pitchFamily="18" charset="0"/>
                </a:endParaRPr>
              </a:p>
            </p:txBody>
          </p:sp>
          <p:sp>
            <p:nvSpPr>
              <p:cNvPr id="146640" name="Rectangle 206"/>
              <p:cNvSpPr/>
              <p:nvPr/>
            </p:nvSpPr>
            <p:spPr>
              <a:xfrm>
                <a:off x="3896" y="2175"/>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sz="2000" dirty="0">
                  <a:solidFill>
                    <a:schemeClr val="tx1"/>
                  </a:solidFill>
                  <a:latin typeface="Times New Roman" panose="02020603050405020304" pitchFamily="18" charset="0"/>
                </a:endParaRPr>
              </a:p>
            </p:txBody>
          </p:sp>
          <p:sp>
            <p:nvSpPr>
              <p:cNvPr id="146641" name="Rectangle 207"/>
              <p:cNvSpPr/>
              <p:nvPr/>
            </p:nvSpPr>
            <p:spPr>
              <a:xfrm>
                <a:off x="3913" y="2175"/>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642" name="Rectangle 208"/>
              <p:cNvSpPr/>
              <p:nvPr/>
            </p:nvSpPr>
            <p:spPr>
              <a:xfrm>
                <a:off x="3957" y="2175"/>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w</a:t>
                </a:r>
                <a:endParaRPr lang="en-US" altLang="zh-CN" sz="2000" dirty="0">
                  <a:solidFill>
                    <a:schemeClr val="tx1"/>
                  </a:solidFill>
                  <a:latin typeface="Times New Roman" panose="02020603050405020304" pitchFamily="18" charset="0"/>
                </a:endParaRPr>
              </a:p>
            </p:txBody>
          </p:sp>
          <p:sp>
            <p:nvSpPr>
              <p:cNvPr id="146643" name="Rectangle 209"/>
              <p:cNvSpPr/>
              <p:nvPr/>
            </p:nvSpPr>
            <p:spPr>
              <a:xfrm>
                <a:off x="4037" y="2175"/>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U</a:t>
                </a:r>
                <a:endParaRPr lang="en-US" altLang="zh-CN" sz="2000" dirty="0">
                  <a:solidFill>
                    <a:schemeClr val="tx1"/>
                  </a:solidFill>
                  <a:latin typeface="Times New Roman" panose="02020603050405020304" pitchFamily="18" charset="0"/>
                </a:endParaRPr>
              </a:p>
            </p:txBody>
          </p:sp>
          <p:sp>
            <p:nvSpPr>
              <p:cNvPr id="146644" name="Rectangle 210"/>
              <p:cNvSpPr/>
              <p:nvPr/>
            </p:nvSpPr>
            <p:spPr>
              <a:xfrm>
                <a:off x="4095" y="2175"/>
                <a:ext cx="3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s</a:t>
                </a:r>
                <a:endParaRPr lang="en-US" altLang="zh-CN" sz="2000" dirty="0">
                  <a:solidFill>
                    <a:schemeClr val="tx1"/>
                  </a:solidFill>
                  <a:latin typeface="Times New Roman" panose="02020603050405020304" pitchFamily="18" charset="0"/>
                </a:endParaRPr>
              </a:p>
            </p:txBody>
          </p:sp>
          <p:sp>
            <p:nvSpPr>
              <p:cNvPr id="146645" name="Rectangle 211"/>
              <p:cNvSpPr/>
              <p:nvPr/>
            </p:nvSpPr>
            <p:spPr>
              <a:xfrm>
                <a:off x="4135" y="2175"/>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646" name="Rectangle 212"/>
              <p:cNvSpPr/>
              <p:nvPr/>
            </p:nvSpPr>
            <p:spPr>
              <a:xfrm>
                <a:off x="4179" y="2175"/>
                <a:ext cx="32"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p:txBody>
          </p:sp>
          <p:sp>
            <p:nvSpPr>
              <p:cNvPr id="146647" name="Rectangle 213"/>
              <p:cNvSpPr/>
              <p:nvPr/>
            </p:nvSpPr>
            <p:spPr>
              <a:xfrm>
                <a:off x="4206" y="2175"/>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C</a:t>
                </a:r>
                <a:endParaRPr lang="en-US" altLang="zh-CN" sz="2000" dirty="0">
                  <a:solidFill>
                    <a:schemeClr val="tx1"/>
                  </a:solidFill>
                  <a:latin typeface="Times New Roman" panose="02020603050405020304" pitchFamily="18" charset="0"/>
                </a:endParaRPr>
              </a:p>
            </p:txBody>
          </p:sp>
          <p:sp>
            <p:nvSpPr>
              <p:cNvPr id="146648" name="Rectangle 214"/>
              <p:cNvSpPr/>
              <p:nvPr/>
            </p:nvSpPr>
            <p:spPr>
              <a:xfrm>
                <a:off x="4263" y="2175"/>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a:t>
                </a:r>
                <a:endParaRPr lang="en-US" altLang="zh-CN" sz="2000" dirty="0">
                  <a:solidFill>
                    <a:schemeClr val="tx1"/>
                  </a:solidFill>
                  <a:latin typeface="Times New Roman" panose="02020603050405020304" pitchFamily="18" charset="0"/>
                </a:endParaRPr>
              </a:p>
            </p:txBody>
          </p:sp>
          <p:sp>
            <p:nvSpPr>
              <p:cNvPr id="146649" name="Rectangle 215"/>
              <p:cNvSpPr/>
              <p:nvPr/>
            </p:nvSpPr>
            <p:spPr>
              <a:xfrm>
                <a:off x="4307" y="2175"/>
                <a:ext cx="3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s</a:t>
                </a:r>
                <a:endParaRPr lang="en-US" altLang="zh-CN" sz="2000" dirty="0">
                  <a:solidFill>
                    <a:schemeClr val="tx1"/>
                  </a:solidFill>
                  <a:latin typeface="Times New Roman" panose="02020603050405020304" pitchFamily="18" charset="0"/>
                </a:endParaRPr>
              </a:p>
            </p:txBody>
          </p:sp>
          <p:sp>
            <p:nvSpPr>
              <p:cNvPr id="146650" name="Rectangle 216"/>
              <p:cNvSpPr/>
              <p:nvPr/>
            </p:nvSpPr>
            <p:spPr>
              <a:xfrm>
                <a:off x="4348" y="2175"/>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651" name="Rectangle 217"/>
              <p:cNvSpPr/>
              <p:nvPr/>
            </p:nvSpPr>
            <p:spPr>
              <a:xfrm>
                <a:off x="4415" y="2175"/>
                <a:ext cx="91"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M</a:t>
                </a:r>
                <a:endParaRPr lang="en-US" altLang="zh-CN" sz="2000" dirty="0">
                  <a:solidFill>
                    <a:schemeClr val="tx1"/>
                  </a:solidFill>
                  <a:latin typeface="Times New Roman" panose="02020603050405020304" pitchFamily="18" charset="0"/>
                </a:endParaRPr>
              </a:p>
            </p:txBody>
          </p:sp>
          <p:sp>
            <p:nvSpPr>
              <p:cNvPr id="146652" name="Rectangle 218"/>
              <p:cNvSpPr/>
              <p:nvPr/>
            </p:nvSpPr>
            <p:spPr>
              <a:xfrm>
                <a:off x="4480" y="2175"/>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o</a:t>
                </a:r>
                <a:endParaRPr lang="en-US" altLang="zh-CN" sz="2000" dirty="0">
                  <a:solidFill>
                    <a:schemeClr val="tx1"/>
                  </a:solidFill>
                  <a:latin typeface="Times New Roman" panose="02020603050405020304" pitchFamily="18" charset="0"/>
                </a:endParaRPr>
              </a:p>
            </p:txBody>
          </p:sp>
          <p:sp>
            <p:nvSpPr>
              <p:cNvPr id="146653" name="Rectangle 219"/>
              <p:cNvSpPr/>
              <p:nvPr/>
            </p:nvSpPr>
            <p:spPr>
              <a:xfrm>
                <a:off x="4526" y="2175"/>
                <a:ext cx="5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d</a:t>
                </a:r>
                <a:endParaRPr lang="en-US" altLang="zh-CN" sz="2000" dirty="0">
                  <a:solidFill>
                    <a:schemeClr val="tx1"/>
                  </a:solidFill>
                  <a:latin typeface="Times New Roman" panose="02020603050405020304" pitchFamily="18" charset="0"/>
                </a:endParaRPr>
              </a:p>
            </p:txBody>
          </p:sp>
          <p:sp>
            <p:nvSpPr>
              <p:cNvPr id="146654" name="Rectangle 220"/>
              <p:cNvSpPr/>
              <p:nvPr/>
            </p:nvSpPr>
            <p:spPr>
              <a:xfrm>
                <a:off x="4570" y="2175"/>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655" name="Rectangle 221"/>
              <p:cNvSpPr/>
              <p:nvPr/>
            </p:nvSpPr>
            <p:spPr>
              <a:xfrm>
                <a:off x="4614" y="2175"/>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l</a:t>
                </a:r>
                <a:endParaRPr lang="en-US" altLang="zh-CN" sz="2000" dirty="0">
                  <a:solidFill>
                    <a:schemeClr val="tx1"/>
                  </a:solidFill>
                  <a:latin typeface="Times New Roman" panose="02020603050405020304" pitchFamily="18" charset="0"/>
                </a:endParaRPr>
              </a:p>
            </p:txBody>
          </p:sp>
          <p:sp>
            <p:nvSpPr>
              <p:cNvPr id="146656" name="Rectangle 222"/>
              <p:cNvSpPr/>
              <p:nvPr/>
            </p:nvSpPr>
            <p:spPr>
              <a:xfrm>
                <a:off x="3754" y="2264"/>
                <a:ext cx="24"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p:txBody>
          </p:sp>
          <p:sp>
            <p:nvSpPr>
              <p:cNvPr id="146657" name="Rectangle 223"/>
              <p:cNvSpPr/>
              <p:nvPr/>
            </p:nvSpPr>
            <p:spPr>
              <a:xfrm>
                <a:off x="3775" y="2264"/>
                <a:ext cx="24"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p:txBody>
          </p:sp>
          <p:sp>
            <p:nvSpPr>
              <p:cNvPr id="146658" name="Rectangle 224"/>
              <p:cNvSpPr/>
              <p:nvPr/>
            </p:nvSpPr>
            <p:spPr>
              <a:xfrm>
                <a:off x="3798" y="2264"/>
                <a:ext cx="24"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p:txBody>
          </p:sp>
          <p:sp>
            <p:nvSpPr>
              <p:cNvPr id="146659" name="Rectangle 225"/>
              <p:cNvSpPr/>
              <p:nvPr/>
            </p:nvSpPr>
            <p:spPr>
              <a:xfrm>
                <a:off x="3754" y="2442"/>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D</a:t>
                </a:r>
                <a:endParaRPr lang="en-US" altLang="zh-CN" sz="2000" dirty="0">
                  <a:solidFill>
                    <a:schemeClr val="tx1"/>
                  </a:solidFill>
                  <a:latin typeface="Times New Roman" panose="02020603050405020304" pitchFamily="18" charset="0"/>
                </a:endParaRPr>
              </a:p>
            </p:txBody>
          </p:sp>
          <p:sp>
            <p:nvSpPr>
              <p:cNvPr id="146660" name="Rectangle 226"/>
              <p:cNvSpPr/>
              <p:nvPr/>
            </p:nvSpPr>
            <p:spPr>
              <a:xfrm>
                <a:off x="3811" y="2442"/>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661" name="Rectangle 227"/>
              <p:cNvSpPr/>
              <p:nvPr/>
            </p:nvSpPr>
            <p:spPr>
              <a:xfrm>
                <a:off x="3855" y="2442"/>
                <a:ext cx="32"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f</a:t>
                </a:r>
                <a:endParaRPr lang="en-US" altLang="zh-CN" sz="2000" dirty="0">
                  <a:solidFill>
                    <a:schemeClr val="tx1"/>
                  </a:solidFill>
                  <a:latin typeface="Times New Roman" panose="02020603050405020304" pitchFamily="18" charset="0"/>
                </a:endParaRPr>
              </a:p>
            </p:txBody>
          </p:sp>
          <p:sp>
            <p:nvSpPr>
              <p:cNvPr id="146662" name="Rectangle 228"/>
              <p:cNvSpPr/>
              <p:nvPr/>
            </p:nvSpPr>
            <p:spPr>
              <a:xfrm>
                <a:off x="3876" y="2442"/>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sz="2000" dirty="0">
                  <a:solidFill>
                    <a:schemeClr val="tx1"/>
                  </a:solidFill>
                  <a:latin typeface="Times New Roman" panose="02020603050405020304" pitchFamily="18" charset="0"/>
                </a:endParaRPr>
              </a:p>
            </p:txBody>
          </p:sp>
          <p:sp>
            <p:nvSpPr>
              <p:cNvPr id="146663" name="Rectangle 229"/>
              <p:cNvSpPr/>
              <p:nvPr/>
            </p:nvSpPr>
            <p:spPr>
              <a:xfrm>
                <a:off x="3896" y="2442"/>
                <a:ext cx="5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n</a:t>
                </a:r>
                <a:endParaRPr lang="en-US" altLang="zh-CN" sz="2000" dirty="0">
                  <a:solidFill>
                    <a:schemeClr val="tx1"/>
                  </a:solidFill>
                  <a:latin typeface="Times New Roman" panose="02020603050405020304" pitchFamily="18" charset="0"/>
                </a:endParaRPr>
              </a:p>
            </p:txBody>
          </p:sp>
          <p:sp>
            <p:nvSpPr>
              <p:cNvPr id="146664" name="Rectangle 230"/>
              <p:cNvSpPr/>
              <p:nvPr/>
            </p:nvSpPr>
            <p:spPr>
              <a:xfrm>
                <a:off x="3940" y="2442"/>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665" name="Rectangle 231"/>
              <p:cNvSpPr/>
              <p:nvPr/>
            </p:nvSpPr>
            <p:spPr>
              <a:xfrm>
                <a:off x="4007" y="2442"/>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U</a:t>
                </a:r>
                <a:endParaRPr lang="en-US" altLang="zh-CN" sz="2000" dirty="0">
                  <a:solidFill>
                    <a:schemeClr val="tx1"/>
                  </a:solidFill>
                  <a:latin typeface="Times New Roman" panose="02020603050405020304" pitchFamily="18" charset="0"/>
                </a:endParaRPr>
              </a:p>
            </p:txBody>
          </p:sp>
          <p:sp>
            <p:nvSpPr>
              <p:cNvPr id="146666" name="Rectangle 232"/>
              <p:cNvSpPr/>
              <p:nvPr/>
            </p:nvSpPr>
            <p:spPr>
              <a:xfrm>
                <a:off x="4064" y="2442"/>
                <a:ext cx="3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s</a:t>
                </a:r>
                <a:endParaRPr lang="en-US" altLang="zh-CN" sz="2000" dirty="0">
                  <a:solidFill>
                    <a:schemeClr val="tx1"/>
                  </a:solidFill>
                  <a:latin typeface="Times New Roman" panose="02020603050405020304" pitchFamily="18" charset="0"/>
                </a:endParaRPr>
              </a:p>
            </p:txBody>
          </p:sp>
          <p:sp>
            <p:nvSpPr>
              <p:cNvPr id="146667" name="Rectangle 233"/>
              <p:cNvSpPr/>
              <p:nvPr/>
            </p:nvSpPr>
            <p:spPr>
              <a:xfrm>
                <a:off x="4104" y="2442"/>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668" name="Rectangle 234"/>
              <p:cNvSpPr/>
              <p:nvPr/>
            </p:nvSpPr>
            <p:spPr>
              <a:xfrm>
                <a:off x="4148" y="2442"/>
                <a:ext cx="32"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p:txBody>
          </p:sp>
          <p:sp>
            <p:nvSpPr>
              <p:cNvPr id="146669" name="Rectangle 235"/>
              <p:cNvSpPr/>
              <p:nvPr/>
            </p:nvSpPr>
            <p:spPr>
              <a:xfrm>
                <a:off x="4175" y="2442"/>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C</a:t>
                </a:r>
                <a:endParaRPr lang="en-US" altLang="zh-CN" sz="2000" dirty="0">
                  <a:solidFill>
                    <a:schemeClr val="tx1"/>
                  </a:solidFill>
                  <a:latin typeface="Times New Roman" panose="02020603050405020304" pitchFamily="18" charset="0"/>
                </a:endParaRPr>
              </a:p>
            </p:txBody>
          </p:sp>
          <p:sp>
            <p:nvSpPr>
              <p:cNvPr id="146670" name="Rectangle 236"/>
              <p:cNvSpPr/>
              <p:nvPr/>
            </p:nvSpPr>
            <p:spPr>
              <a:xfrm>
                <a:off x="4233" y="2442"/>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a:t>
                </a:r>
                <a:endParaRPr lang="en-US" altLang="zh-CN" sz="2000" dirty="0">
                  <a:solidFill>
                    <a:schemeClr val="tx1"/>
                  </a:solidFill>
                  <a:latin typeface="Times New Roman" panose="02020603050405020304" pitchFamily="18" charset="0"/>
                </a:endParaRPr>
              </a:p>
            </p:txBody>
          </p:sp>
          <p:sp>
            <p:nvSpPr>
              <p:cNvPr id="146671" name="Rectangle 237"/>
              <p:cNvSpPr/>
              <p:nvPr/>
            </p:nvSpPr>
            <p:spPr>
              <a:xfrm>
                <a:off x="4277" y="2442"/>
                <a:ext cx="3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s</a:t>
                </a:r>
                <a:endParaRPr lang="en-US" altLang="zh-CN" sz="2000" dirty="0">
                  <a:solidFill>
                    <a:schemeClr val="tx1"/>
                  </a:solidFill>
                  <a:latin typeface="Times New Roman" panose="02020603050405020304" pitchFamily="18" charset="0"/>
                </a:endParaRPr>
              </a:p>
            </p:txBody>
          </p:sp>
          <p:sp>
            <p:nvSpPr>
              <p:cNvPr id="146672" name="Rectangle 238"/>
              <p:cNvSpPr/>
              <p:nvPr/>
            </p:nvSpPr>
            <p:spPr>
              <a:xfrm>
                <a:off x="4317" y="2442"/>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673" name="Rectangle 239"/>
              <p:cNvSpPr/>
              <p:nvPr/>
            </p:nvSpPr>
            <p:spPr>
              <a:xfrm>
                <a:off x="4384" y="2442"/>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V</a:t>
                </a:r>
                <a:endParaRPr lang="en-US" altLang="zh-CN" sz="2000" dirty="0">
                  <a:solidFill>
                    <a:schemeClr val="tx1"/>
                  </a:solidFill>
                  <a:latin typeface="Times New Roman" panose="02020603050405020304" pitchFamily="18" charset="0"/>
                </a:endParaRPr>
              </a:p>
            </p:txBody>
          </p:sp>
          <p:sp>
            <p:nvSpPr>
              <p:cNvPr id="146674" name="Rectangle 240"/>
              <p:cNvSpPr/>
              <p:nvPr/>
            </p:nvSpPr>
            <p:spPr>
              <a:xfrm>
                <a:off x="4436" y="2442"/>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sz="2000" dirty="0">
                  <a:solidFill>
                    <a:schemeClr val="tx1"/>
                  </a:solidFill>
                  <a:latin typeface="Times New Roman" panose="02020603050405020304" pitchFamily="18" charset="0"/>
                </a:endParaRPr>
              </a:p>
            </p:txBody>
          </p:sp>
          <p:sp>
            <p:nvSpPr>
              <p:cNvPr id="146675" name="Rectangle 241"/>
              <p:cNvSpPr/>
              <p:nvPr/>
            </p:nvSpPr>
            <p:spPr>
              <a:xfrm>
                <a:off x="4453" y="2442"/>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676" name="Rectangle 242"/>
              <p:cNvSpPr/>
              <p:nvPr/>
            </p:nvSpPr>
            <p:spPr>
              <a:xfrm>
                <a:off x="4497" y="2442"/>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w</a:t>
                </a:r>
                <a:endParaRPr lang="en-US" altLang="zh-CN" sz="2000" dirty="0">
                  <a:solidFill>
                    <a:schemeClr val="tx1"/>
                  </a:solidFill>
                  <a:latin typeface="Times New Roman" panose="02020603050405020304" pitchFamily="18" charset="0"/>
                </a:endParaRPr>
              </a:p>
            </p:txBody>
          </p:sp>
          <p:sp>
            <p:nvSpPr>
              <p:cNvPr id="146677" name="Rectangle 243"/>
              <p:cNvSpPr/>
              <p:nvPr/>
            </p:nvSpPr>
            <p:spPr>
              <a:xfrm>
                <a:off x="3754" y="2530"/>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D</a:t>
                </a:r>
                <a:endParaRPr lang="en-US" altLang="zh-CN" sz="2000" dirty="0">
                  <a:solidFill>
                    <a:schemeClr val="tx1"/>
                  </a:solidFill>
                  <a:latin typeface="Times New Roman" panose="02020603050405020304" pitchFamily="18" charset="0"/>
                </a:endParaRPr>
              </a:p>
            </p:txBody>
          </p:sp>
          <p:sp>
            <p:nvSpPr>
              <p:cNvPr id="146678" name="Rectangle 244"/>
              <p:cNvSpPr/>
              <p:nvPr/>
            </p:nvSpPr>
            <p:spPr>
              <a:xfrm>
                <a:off x="3811" y="2530"/>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679" name="Rectangle 245"/>
              <p:cNvSpPr/>
              <p:nvPr/>
            </p:nvSpPr>
            <p:spPr>
              <a:xfrm>
                <a:off x="3855" y="2530"/>
                <a:ext cx="32"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f</a:t>
                </a:r>
                <a:endParaRPr lang="en-US" altLang="zh-CN" sz="2000" dirty="0">
                  <a:solidFill>
                    <a:schemeClr val="tx1"/>
                  </a:solidFill>
                  <a:latin typeface="Times New Roman" panose="02020603050405020304" pitchFamily="18" charset="0"/>
                </a:endParaRPr>
              </a:p>
            </p:txBody>
          </p:sp>
          <p:sp>
            <p:nvSpPr>
              <p:cNvPr id="146680" name="Rectangle 246"/>
              <p:cNvSpPr/>
              <p:nvPr/>
            </p:nvSpPr>
            <p:spPr>
              <a:xfrm>
                <a:off x="3876" y="2530"/>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sz="2000" dirty="0">
                  <a:solidFill>
                    <a:schemeClr val="tx1"/>
                  </a:solidFill>
                  <a:latin typeface="Times New Roman" panose="02020603050405020304" pitchFamily="18" charset="0"/>
                </a:endParaRPr>
              </a:p>
            </p:txBody>
          </p:sp>
          <p:sp>
            <p:nvSpPr>
              <p:cNvPr id="146681" name="Rectangle 247"/>
              <p:cNvSpPr/>
              <p:nvPr/>
            </p:nvSpPr>
            <p:spPr>
              <a:xfrm>
                <a:off x="3896" y="2530"/>
                <a:ext cx="5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n</a:t>
                </a:r>
                <a:endParaRPr lang="en-US" altLang="zh-CN" sz="2000" dirty="0">
                  <a:solidFill>
                    <a:schemeClr val="tx1"/>
                  </a:solidFill>
                  <a:latin typeface="Times New Roman" panose="02020603050405020304" pitchFamily="18" charset="0"/>
                </a:endParaRPr>
              </a:p>
            </p:txBody>
          </p:sp>
          <p:sp>
            <p:nvSpPr>
              <p:cNvPr id="146682" name="Rectangle 248"/>
              <p:cNvSpPr/>
              <p:nvPr/>
            </p:nvSpPr>
            <p:spPr>
              <a:xfrm>
                <a:off x="3940" y="2530"/>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683" name="Rectangle 249"/>
              <p:cNvSpPr/>
              <p:nvPr/>
            </p:nvSpPr>
            <p:spPr>
              <a:xfrm>
                <a:off x="4007" y="2530"/>
                <a:ext cx="64"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L</a:t>
                </a:r>
                <a:endParaRPr lang="en-US" altLang="zh-CN" sz="2000" dirty="0">
                  <a:solidFill>
                    <a:schemeClr val="tx1"/>
                  </a:solidFill>
                  <a:latin typeface="Times New Roman" panose="02020603050405020304" pitchFamily="18" charset="0"/>
                </a:endParaRPr>
              </a:p>
            </p:txBody>
          </p:sp>
          <p:sp>
            <p:nvSpPr>
              <p:cNvPr id="146684" name="Rectangle 250"/>
              <p:cNvSpPr/>
              <p:nvPr/>
            </p:nvSpPr>
            <p:spPr>
              <a:xfrm>
                <a:off x="4051" y="2530"/>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o</a:t>
                </a:r>
                <a:endParaRPr lang="en-US" altLang="zh-CN" sz="2000" dirty="0">
                  <a:solidFill>
                    <a:schemeClr val="tx1"/>
                  </a:solidFill>
                  <a:latin typeface="Times New Roman" panose="02020603050405020304" pitchFamily="18" charset="0"/>
                </a:endParaRPr>
              </a:p>
            </p:txBody>
          </p:sp>
          <p:sp>
            <p:nvSpPr>
              <p:cNvPr id="146685" name="Rectangle 251"/>
              <p:cNvSpPr/>
              <p:nvPr/>
            </p:nvSpPr>
            <p:spPr>
              <a:xfrm>
                <a:off x="4095" y="2530"/>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g</a:t>
                </a:r>
                <a:endParaRPr lang="en-US" altLang="zh-CN" sz="2000" dirty="0">
                  <a:solidFill>
                    <a:schemeClr val="tx1"/>
                  </a:solidFill>
                  <a:latin typeface="Times New Roman" panose="02020603050405020304" pitchFamily="18" charset="0"/>
                </a:endParaRPr>
              </a:p>
            </p:txBody>
          </p:sp>
          <p:sp>
            <p:nvSpPr>
              <p:cNvPr id="146686" name="Rectangle 252"/>
              <p:cNvSpPr/>
              <p:nvPr/>
            </p:nvSpPr>
            <p:spPr>
              <a:xfrm>
                <a:off x="4139" y="2530"/>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sz="2000" dirty="0">
                  <a:solidFill>
                    <a:schemeClr val="tx1"/>
                  </a:solidFill>
                  <a:latin typeface="Times New Roman" panose="02020603050405020304" pitchFamily="18" charset="0"/>
                </a:endParaRPr>
              </a:p>
            </p:txBody>
          </p:sp>
          <p:sp>
            <p:nvSpPr>
              <p:cNvPr id="146687" name="Rectangle 253"/>
              <p:cNvSpPr/>
              <p:nvPr/>
            </p:nvSpPr>
            <p:spPr>
              <a:xfrm>
                <a:off x="4156" y="2530"/>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c</a:t>
                </a:r>
                <a:endParaRPr lang="en-US" altLang="zh-CN" sz="2000" dirty="0">
                  <a:solidFill>
                    <a:schemeClr val="tx1"/>
                  </a:solidFill>
                  <a:latin typeface="Times New Roman" panose="02020603050405020304" pitchFamily="18" charset="0"/>
                </a:endParaRPr>
              </a:p>
            </p:txBody>
          </p:sp>
          <p:sp>
            <p:nvSpPr>
              <p:cNvPr id="146688" name="Rectangle 254"/>
              <p:cNvSpPr/>
              <p:nvPr/>
            </p:nvSpPr>
            <p:spPr>
              <a:xfrm>
                <a:off x="4196" y="2530"/>
                <a:ext cx="48"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a:t>
                </a:r>
                <a:endParaRPr lang="en-US" altLang="zh-CN" sz="2000" dirty="0">
                  <a:solidFill>
                    <a:schemeClr val="tx1"/>
                  </a:solidFill>
                  <a:latin typeface="Times New Roman" panose="02020603050405020304" pitchFamily="18" charset="0"/>
                </a:endParaRPr>
              </a:p>
            </p:txBody>
          </p:sp>
          <p:sp>
            <p:nvSpPr>
              <p:cNvPr id="146689" name="Rectangle 255"/>
              <p:cNvSpPr/>
              <p:nvPr/>
            </p:nvSpPr>
            <p:spPr>
              <a:xfrm>
                <a:off x="4240" y="2530"/>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l</a:t>
                </a:r>
                <a:endParaRPr lang="en-US" altLang="zh-CN" sz="2000" dirty="0">
                  <a:solidFill>
                    <a:schemeClr val="tx1"/>
                  </a:solidFill>
                  <a:latin typeface="Times New Roman" panose="02020603050405020304" pitchFamily="18" charset="0"/>
                </a:endParaRPr>
              </a:p>
            </p:txBody>
          </p:sp>
          <p:sp>
            <p:nvSpPr>
              <p:cNvPr id="146690" name="Rectangle 256"/>
              <p:cNvSpPr/>
              <p:nvPr/>
            </p:nvSpPr>
            <p:spPr>
              <a:xfrm>
                <a:off x="4281" y="2530"/>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V</a:t>
                </a:r>
                <a:endParaRPr lang="en-US" altLang="zh-CN" sz="2000" dirty="0">
                  <a:solidFill>
                    <a:schemeClr val="tx1"/>
                  </a:solidFill>
                  <a:latin typeface="Times New Roman" panose="02020603050405020304" pitchFamily="18" charset="0"/>
                </a:endParaRPr>
              </a:p>
            </p:txBody>
          </p:sp>
          <p:sp>
            <p:nvSpPr>
              <p:cNvPr id="146691" name="Rectangle 257"/>
              <p:cNvSpPr/>
              <p:nvPr/>
            </p:nvSpPr>
            <p:spPr>
              <a:xfrm>
                <a:off x="4332" y="2530"/>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sz="2000" dirty="0">
                  <a:solidFill>
                    <a:schemeClr val="tx1"/>
                  </a:solidFill>
                  <a:latin typeface="Times New Roman" panose="02020603050405020304" pitchFamily="18" charset="0"/>
                </a:endParaRPr>
              </a:p>
            </p:txBody>
          </p:sp>
          <p:sp>
            <p:nvSpPr>
              <p:cNvPr id="146692" name="Rectangle 258"/>
              <p:cNvSpPr/>
              <p:nvPr/>
            </p:nvSpPr>
            <p:spPr>
              <a:xfrm>
                <a:off x="4352" y="2530"/>
                <a:ext cx="27"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i</a:t>
                </a:r>
                <a:endParaRPr lang="en-US" altLang="zh-CN" sz="2000" dirty="0">
                  <a:solidFill>
                    <a:schemeClr val="tx1"/>
                  </a:solidFill>
                  <a:latin typeface="Times New Roman" panose="02020603050405020304" pitchFamily="18" charset="0"/>
                </a:endParaRPr>
              </a:p>
            </p:txBody>
          </p:sp>
          <p:sp>
            <p:nvSpPr>
              <p:cNvPr id="146693" name="Rectangle 259"/>
              <p:cNvSpPr/>
              <p:nvPr/>
            </p:nvSpPr>
            <p:spPr>
              <a:xfrm>
                <a:off x="4369" y="2530"/>
                <a:ext cx="43"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e</a:t>
                </a:r>
                <a:endParaRPr lang="en-US" altLang="zh-CN" sz="2000" dirty="0">
                  <a:solidFill>
                    <a:schemeClr val="tx1"/>
                  </a:solidFill>
                  <a:latin typeface="Times New Roman" panose="02020603050405020304" pitchFamily="18" charset="0"/>
                </a:endParaRPr>
              </a:p>
            </p:txBody>
          </p:sp>
          <p:sp>
            <p:nvSpPr>
              <p:cNvPr id="146694" name="Rectangle 260"/>
              <p:cNvSpPr/>
              <p:nvPr/>
            </p:nvSpPr>
            <p:spPr>
              <a:xfrm>
                <a:off x="4413" y="2530"/>
                <a:ext cx="69"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w</a:t>
                </a:r>
                <a:endParaRPr lang="en-US" altLang="zh-CN" sz="2000" dirty="0">
                  <a:solidFill>
                    <a:schemeClr val="tx1"/>
                  </a:solidFill>
                  <a:latin typeface="Times New Roman" panose="02020603050405020304" pitchFamily="18" charset="0"/>
                </a:endParaRPr>
              </a:p>
            </p:txBody>
          </p:sp>
          <p:sp>
            <p:nvSpPr>
              <p:cNvPr id="146695" name="Rectangle 261"/>
              <p:cNvSpPr/>
              <p:nvPr/>
            </p:nvSpPr>
            <p:spPr>
              <a:xfrm>
                <a:off x="3754" y="2620"/>
                <a:ext cx="24"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p:txBody>
          </p:sp>
          <p:sp>
            <p:nvSpPr>
              <p:cNvPr id="146696" name="Rectangle 262"/>
              <p:cNvSpPr/>
              <p:nvPr/>
            </p:nvSpPr>
            <p:spPr>
              <a:xfrm>
                <a:off x="3775" y="2620"/>
                <a:ext cx="24"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p:txBody>
          </p:sp>
          <p:sp>
            <p:nvSpPr>
              <p:cNvPr id="146697" name="Rectangle 263"/>
              <p:cNvSpPr/>
              <p:nvPr/>
            </p:nvSpPr>
            <p:spPr>
              <a:xfrm>
                <a:off x="3798" y="2620"/>
                <a:ext cx="24" cy="115"/>
              </a:xfrm>
              <a:prstGeom prst="rect">
                <a:avLst/>
              </a:prstGeom>
              <a:noFill/>
              <a:ln w="9525">
                <a:noFill/>
              </a:ln>
            </p:spPr>
            <p:txBody>
              <a:bodyPr wrap="none" lIns="0" tIns="0" rIns="0" bIns="0">
                <a:spAutoFit/>
              </a:bodyPr>
              <a:p>
                <a:pPr eaLnBrk="0" hangingPunct="0"/>
                <a:r>
                  <a:rPr lang="en-US" altLang="zh-CN" sz="1200" dirty="0">
                    <a:solidFill>
                      <a:srgbClr val="000000"/>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p:txBody>
          </p:sp>
          <p:sp>
            <p:nvSpPr>
              <p:cNvPr id="373000" name="Line 264"/>
              <p:cNvSpPr>
                <a:spLocks noChangeShapeType="1"/>
              </p:cNvSpPr>
              <p:nvPr/>
            </p:nvSpPr>
            <p:spPr bwMode="auto">
              <a:xfrm>
                <a:off x="1489" y="2490"/>
                <a:ext cx="678" cy="1"/>
              </a:xfrm>
              <a:prstGeom prst="line">
                <a:avLst/>
              </a:prstGeom>
              <a:no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3001" name="Freeform 265"/>
              <p:cNvSpPr/>
              <p:nvPr/>
            </p:nvSpPr>
            <p:spPr bwMode="auto">
              <a:xfrm>
                <a:off x="2163" y="2466"/>
                <a:ext cx="50" cy="47"/>
              </a:xfrm>
              <a:custGeom>
                <a:avLst/>
                <a:gdLst/>
                <a:ahLst/>
                <a:cxnLst>
                  <a:cxn ang="0">
                    <a:pos x="50" y="24"/>
                  </a:cxn>
                  <a:cxn ang="0">
                    <a:pos x="0" y="0"/>
                  </a:cxn>
                  <a:cxn ang="0">
                    <a:pos x="0" y="47"/>
                  </a:cxn>
                  <a:cxn ang="0">
                    <a:pos x="50" y="24"/>
                  </a:cxn>
                </a:cxnLst>
                <a:rect l="0" t="0" r="r" b="b"/>
                <a:pathLst>
                  <a:path w="50" h="47">
                    <a:moveTo>
                      <a:pt x="50" y="24"/>
                    </a:moveTo>
                    <a:lnTo>
                      <a:pt x="0" y="0"/>
                    </a:lnTo>
                    <a:lnTo>
                      <a:pt x="0" y="47"/>
                    </a:lnTo>
                    <a:lnTo>
                      <a:pt x="50" y="24"/>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3002" name="Line 266"/>
              <p:cNvSpPr>
                <a:spLocks noChangeShapeType="1"/>
              </p:cNvSpPr>
              <p:nvPr/>
            </p:nvSpPr>
            <p:spPr bwMode="auto">
              <a:xfrm>
                <a:off x="1489" y="2225"/>
                <a:ext cx="678" cy="1"/>
              </a:xfrm>
              <a:prstGeom prst="line">
                <a:avLst/>
              </a:prstGeom>
              <a:no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3003" name="Freeform 267"/>
              <p:cNvSpPr/>
              <p:nvPr/>
            </p:nvSpPr>
            <p:spPr bwMode="auto">
              <a:xfrm>
                <a:off x="2163" y="2200"/>
                <a:ext cx="50" cy="49"/>
              </a:xfrm>
              <a:custGeom>
                <a:avLst/>
                <a:gdLst/>
                <a:ahLst/>
                <a:cxnLst>
                  <a:cxn ang="0">
                    <a:pos x="50" y="25"/>
                  </a:cxn>
                  <a:cxn ang="0">
                    <a:pos x="0" y="0"/>
                  </a:cxn>
                  <a:cxn ang="0">
                    <a:pos x="0" y="49"/>
                  </a:cxn>
                  <a:cxn ang="0">
                    <a:pos x="50" y="25"/>
                  </a:cxn>
                </a:cxnLst>
                <a:rect l="0" t="0" r="r" b="b"/>
                <a:pathLst>
                  <a:path w="50" h="49">
                    <a:moveTo>
                      <a:pt x="50" y="25"/>
                    </a:moveTo>
                    <a:lnTo>
                      <a:pt x="0" y="0"/>
                    </a:lnTo>
                    <a:lnTo>
                      <a:pt x="0" y="49"/>
                    </a:lnTo>
                    <a:lnTo>
                      <a:pt x="50" y="25"/>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3004" name="Line 268"/>
              <p:cNvSpPr>
                <a:spLocks noChangeShapeType="1"/>
              </p:cNvSpPr>
              <p:nvPr/>
            </p:nvSpPr>
            <p:spPr bwMode="auto">
              <a:xfrm>
                <a:off x="1489" y="1951"/>
                <a:ext cx="678" cy="1"/>
              </a:xfrm>
              <a:prstGeom prst="line">
                <a:avLst/>
              </a:prstGeom>
              <a:no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3005" name="Freeform 269"/>
              <p:cNvSpPr/>
              <p:nvPr/>
            </p:nvSpPr>
            <p:spPr bwMode="auto">
              <a:xfrm>
                <a:off x="2163" y="1926"/>
                <a:ext cx="50" cy="50"/>
              </a:xfrm>
              <a:custGeom>
                <a:avLst/>
                <a:gdLst/>
                <a:ahLst/>
                <a:cxnLst>
                  <a:cxn ang="0">
                    <a:pos x="50" y="25"/>
                  </a:cxn>
                  <a:cxn ang="0">
                    <a:pos x="0" y="0"/>
                  </a:cxn>
                  <a:cxn ang="0">
                    <a:pos x="0" y="50"/>
                  </a:cxn>
                  <a:cxn ang="0">
                    <a:pos x="50" y="25"/>
                  </a:cxn>
                </a:cxnLst>
                <a:rect l="0" t="0" r="r" b="b"/>
                <a:pathLst>
                  <a:path w="50" h="50">
                    <a:moveTo>
                      <a:pt x="50" y="25"/>
                    </a:moveTo>
                    <a:lnTo>
                      <a:pt x="0" y="0"/>
                    </a:lnTo>
                    <a:lnTo>
                      <a:pt x="0" y="50"/>
                    </a:lnTo>
                    <a:lnTo>
                      <a:pt x="50" y="25"/>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3006" name="Line 270"/>
              <p:cNvSpPr>
                <a:spLocks noChangeShapeType="1"/>
              </p:cNvSpPr>
              <p:nvPr/>
            </p:nvSpPr>
            <p:spPr bwMode="auto">
              <a:xfrm>
                <a:off x="1489" y="1685"/>
                <a:ext cx="678" cy="1"/>
              </a:xfrm>
              <a:prstGeom prst="line">
                <a:avLst/>
              </a:prstGeom>
              <a:no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3007" name="Freeform 271"/>
              <p:cNvSpPr/>
              <p:nvPr/>
            </p:nvSpPr>
            <p:spPr bwMode="auto">
              <a:xfrm>
                <a:off x="2163" y="1662"/>
                <a:ext cx="50" cy="48"/>
              </a:xfrm>
              <a:custGeom>
                <a:avLst/>
                <a:gdLst/>
                <a:ahLst/>
                <a:cxnLst>
                  <a:cxn ang="0">
                    <a:pos x="50" y="23"/>
                  </a:cxn>
                  <a:cxn ang="0">
                    <a:pos x="0" y="0"/>
                  </a:cxn>
                  <a:cxn ang="0">
                    <a:pos x="0" y="48"/>
                  </a:cxn>
                  <a:cxn ang="0">
                    <a:pos x="50" y="23"/>
                  </a:cxn>
                </a:cxnLst>
                <a:rect l="0" t="0" r="r" b="b"/>
                <a:pathLst>
                  <a:path w="50" h="48">
                    <a:moveTo>
                      <a:pt x="50" y="23"/>
                    </a:moveTo>
                    <a:lnTo>
                      <a:pt x="0" y="0"/>
                    </a:lnTo>
                    <a:lnTo>
                      <a:pt x="0" y="48"/>
                    </a:lnTo>
                    <a:lnTo>
                      <a:pt x="50" y="23"/>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3008" name="Line 272"/>
              <p:cNvSpPr>
                <a:spLocks noChangeShapeType="1"/>
              </p:cNvSpPr>
              <p:nvPr/>
            </p:nvSpPr>
            <p:spPr bwMode="auto">
              <a:xfrm>
                <a:off x="1481" y="1421"/>
                <a:ext cx="679" cy="1"/>
              </a:xfrm>
              <a:prstGeom prst="line">
                <a:avLst/>
              </a:prstGeom>
              <a:no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3009" name="Freeform 273"/>
              <p:cNvSpPr/>
              <p:nvPr/>
            </p:nvSpPr>
            <p:spPr bwMode="auto">
              <a:xfrm>
                <a:off x="2156" y="1396"/>
                <a:ext cx="50" cy="50"/>
              </a:xfrm>
              <a:custGeom>
                <a:avLst/>
                <a:gdLst/>
                <a:ahLst/>
                <a:cxnLst>
                  <a:cxn ang="0">
                    <a:pos x="50" y="25"/>
                  </a:cxn>
                  <a:cxn ang="0">
                    <a:pos x="0" y="0"/>
                  </a:cxn>
                  <a:cxn ang="0">
                    <a:pos x="0" y="50"/>
                  </a:cxn>
                  <a:cxn ang="0">
                    <a:pos x="50" y="25"/>
                  </a:cxn>
                </a:cxnLst>
                <a:rect l="0" t="0" r="r" b="b"/>
                <a:pathLst>
                  <a:path w="50" h="50">
                    <a:moveTo>
                      <a:pt x="50" y="25"/>
                    </a:moveTo>
                    <a:lnTo>
                      <a:pt x="0" y="0"/>
                    </a:lnTo>
                    <a:lnTo>
                      <a:pt x="0" y="50"/>
                    </a:lnTo>
                    <a:lnTo>
                      <a:pt x="50" y="25"/>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3010" name="Line 274"/>
              <p:cNvSpPr>
                <a:spLocks noChangeShapeType="1"/>
              </p:cNvSpPr>
              <p:nvPr/>
            </p:nvSpPr>
            <p:spPr bwMode="auto">
              <a:xfrm>
                <a:off x="1489" y="1685"/>
                <a:ext cx="672" cy="230"/>
              </a:xfrm>
              <a:prstGeom prst="line">
                <a:avLst/>
              </a:prstGeom>
              <a:no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3011" name="Freeform 275"/>
              <p:cNvSpPr/>
              <p:nvPr/>
            </p:nvSpPr>
            <p:spPr bwMode="auto">
              <a:xfrm>
                <a:off x="2152" y="1892"/>
                <a:ext cx="54" cy="46"/>
              </a:xfrm>
              <a:custGeom>
                <a:avLst/>
                <a:gdLst/>
                <a:ahLst/>
                <a:cxnLst>
                  <a:cxn ang="0">
                    <a:pos x="54" y="38"/>
                  </a:cxn>
                  <a:cxn ang="0">
                    <a:pos x="15" y="0"/>
                  </a:cxn>
                  <a:cxn ang="0">
                    <a:pos x="0" y="46"/>
                  </a:cxn>
                  <a:cxn ang="0">
                    <a:pos x="54" y="38"/>
                  </a:cxn>
                </a:cxnLst>
                <a:rect l="0" t="0" r="r" b="b"/>
                <a:pathLst>
                  <a:path w="54" h="46">
                    <a:moveTo>
                      <a:pt x="54" y="38"/>
                    </a:moveTo>
                    <a:lnTo>
                      <a:pt x="15" y="0"/>
                    </a:lnTo>
                    <a:lnTo>
                      <a:pt x="0" y="46"/>
                    </a:lnTo>
                    <a:lnTo>
                      <a:pt x="54" y="38"/>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3012" name="Line 276"/>
              <p:cNvSpPr>
                <a:spLocks noChangeShapeType="1"/>
              </p:cNvSpPr>
              <p:nvPr/>
            </p:nvSpPr>
            <p:spPr bwMode="auto">
              <a:xfrm flipV="1">
                <a:off x="1489" y="1478"/>
                <a:ext cx="657" cy="207"/>
              </a:xfrm>
              <a:prstGeom prst="line">
                <a:avLst/>
              </a:prstGeom>
              <a:no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3013" name="Freeform 277"/>
              <p:cNvSpPr/>
              <p:nvPr/>
            </p:nvSpPr>
            <p:spPr bwMode="auto">
              <a:xfrm>
                <a:off x="2137" y="1455"/>
                <a:ext cx="53" cy="46"/>
              </a:xfrm>
              <a:custGeom>
                <a:avLst/>
                <a:gdLst/>
                <a:ahLst/>
                <a:cxnLst>
                  <a:cxn ang="0">
                    <a:pos x="53" y="8"/>
                  </a:cxn>
                  <a:cxn ang="0">
                    <a:pos x="0" y="0"/>
                  </a:cxn>
                  <a:cxn ang="0">
                    <a:pos x="15" y="46"/>
                  </a:cxn>
                  <a:cxn ang="0">
                    <a:pos x="53" y="8"/>
                  </a:cxn>
                </a:cxnLst>
                <a:rect l="0" t="0" r="r" b="b"/>
                <a:pathLst>
                  <a:path w="53" h="46">
                    <a:moveTo>
                      <a:pt x="53" y="8"/>
                    </a:moveTo>
                    <a:lnTo>
                      <a:pt x="0" y="0"/>
                    </a:lnTo>
                    <a:lnTo>
                      <a:pt x="15" y="46"/>
                    </a:lnTo>
                    <a:lnTo>
                      <a:pt x="53" y="8"/>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3014" name="Line 278"/>
              <p:cNvSpPr>
                <a:spLocks noChangeShapeType="1"/>
              </p:cNvSpPr>
              <p:nvPr/>
            </p:nvSpPr>
            <p:spPr bwMode="auto">
              <a:xfrm flipV="1">
                <a:off x="1489" y="2010"/>
                <a:ext cx="649" cy="215"/>
              </a:xfrm>
              <a:prstGeom prst="line">
                <a:avLst/>
              </a:prstGeom>
              <a:no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3015" name="Freeform 279"/>
              <p:cNvSpPr/>
              <p:nvPr/>
            </p:nvSpPr>
            <p:spPr bwMode="auto">
              <a:xfrm>
                <a:off x="2129" y="1987"/>
                <a:ext cx="54" cy="46"/>
              </a:xfrm>
              <a:custGeom>
                <a:avLst/>
                <a:gdLst/>
                <a:ahLst/>
                <a:cxnLst>
                  <a:cxn ang="0">
                    <a:pos x="54" y="8"/>
                  </a:cxn>
                  <a:cxn ang="0">
                    <a:pos x="0" y="0"/>
                  </a:cxn>
                  <a:cxn ang="0">
                    <a:pos x="15" y="46"/>
                  </a:cxn>
                  <a:cxn ang="0">
                    <a:pos x="54" y="8"/>
                  </a:cxn>
                </a:cxnLst>
                <a:rect l="0" t="0" r="r" b="b"/>
                <a:pathLst>
                  <a:path w="54" h="46">
                    <a:moveTo>
                      <a:pt x="54" y="8"/>
                    </a:moveTo>
                    <a:lnTo>
                      <a:pt x="0" y="0"/>
                    </a:lnTo>
                    <a:lnTo>
                      <a:pt x="15" y="46"/>
                    </a:lnTo>
                    <a:lnTo>
                      <a:pt x="54" y="8"/>
                    </a:lnTo>
                    <a:close/>
                  </a:path>
                </a:pathLst>
              </a:custGeom>
              <a:solidFill>
                <a:srgbClr val="00000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146439" name="AutoShape 280"/>
            <p:cNvSpPr/>
            <p:nvPr/>
          </p:nvSpPr>
          <p:spPr>
            <a:xfrm flipH="1">
              <a:off x="2304" y="3264"/>
              <a:ext cx="2112" cy="912"/>
            </a:xfrm>
            <a:prstGeom prst="wedgeRectCallout">
              <a:avLst>
                <a:gd name="adj1" fmla="val 95454"/>
                <a:gd name="adj2" fmla="val -102852"/>
              </a:avLst>
            </a:prstGeom>
            <a:gradFill rotWithShape="0">
              <a:gsLst>
                <a:gs pos="0">
                  <a:srgbClr val="A660FA"/>
                </a:gs>
                <a:gs pos="100000">
                  <a:srgbClr val="990099"/>
                </a:gs>
              </a:gsLst>
              <a:path path="rect">
                <a:fillToRect l="50000" t="50000" r="50000" b="50000"/>
              </a:path>
              <a:tileRect/>
            </a:gradFill>
            <a:ln w="12700" cap="flat" cmpd="sng">
              <a:solidFill>
                <a:srgbClr val="000000"/>
              </a:solidFill>
              <a:prstDash val="solid"/>
              <a:miter/>
              <a:headEnd type="none" w="med" len="med"/>
              <a:tailEnd type="none" w="med" len="med"/>
            </a:ln>
          </p:spPr>
          <p:txBody>
            <a:bodyPr wrap="none" anchor="ctr" anchorCtr="0"/>
            <a:p>
              <a:pPr algn="ctr" eaLnBrk="0" hangingPunct="0"/>
              <a:endParaRPr lang="zh-CN" altLang="zh-CN" sz="2800" dirty="0">
                <a:solidFill>
                  <a:schemeClr val="accent2"/>
                </a:solidFill>
                <a:latin typeface="Times New Roman" panose="02020603050405020304" pitchFamily="18" charset="0"/>
              </a:endParaRPr>
            </a:p>
          </p:txBody>
        </p:sp>
        <p:sp>
          <p:nvSpPr>
            <p:cNvPr id="146440" name="Rectangle 281"/>
            <p:cNvSpPr/>
            <p:nvPr/>
          </p:nvSpPr>
          <p:spPr>
            <a:xfrm flipH="1">
              <a:off x="2544" y="3424"/>
              <a:ext cx="1632" cy="528"/>
            </a:xfrm>
            <a:prstGeom prst="rect">
              <a:avLst/>
            </a:prstGeom>
            <a:noFill/>
            <a:ln w="9525">
              <a:noFill/>
            </a:ln>
          </p:spPr>
          <p:txBody>
            <a:bodyPr lIns="38100" tIns="38100" rIns="38100" bIns="38100">
              <a:spAutoFit/>
            </a:bodyPr>
            <a:p>
              <a:pPr defTabSz="914400" eaLnBrk="0" hangingPunct="0">
                <a:lnSpc>
                  <a:spcPts val="2000"/>
                </a:lnSpc>
                <a:spcBef>
                  <a:spcPts val="900"/>
                </a:spcBef>
                <a:tabLst>
                  <a:tab pos="285750" algn="l"/>
                  <a:tab pos="571500" algn="l"/>
                  <a:tab pos="857250" algn="l"/>
                  <a:tab pos="1143000" algn="l"/>
                  <a:tab pos="1428750" algn="l"/>
                  <a:tab pos="1714500" algn="l"/>
                  <a:tab pos="2000250" algn="l"/>
                  <a:tab pos="2286000" algn="l"/>
                </a:tabLst>
              </a:pPr>
              <a:r>
                <a:rPr lang="en-US" altLang="zh-CN" sz="2000" dirty="0">
                  <a:solidFill>
                    <a:schemeClr val="folHlink"/>
                  </a:solidFill>
                  <a:latin typeface="Times New Roman" panose="02020603050405020304" pitchFamily="18" charset="0"/>
                </a:rPr>
                <a:t>Each</a:t>
              </a:r>
              <a:r>
                <a:rPr lang="en-US" altLang="zh-CN" sz="2000" dirty="0">
                  <a:solidFill>
                    <a:srgbClr val="000000"/>
                  </a:solidFill>
                  <a:latin typeface="Times New Roman" panose="02020603050405020304" pitchFamily="18" charset="0"/>
                </a:rPr>
                <a:t> </a:t>
              </a:r>
              <a:r>
                <a:rPr lang="en-US" altLang="zh-CN" sz="2000" dirty="0">
                  <a:solidFill>
                    <a:schemeClr val="accent1"/>
                  </a:solidFill>
                  <a:latin typeface="Times New Roman" panose="02020603050405020304" pitchFamily="18" charset="0"/>
                </a:rPr>
                <a:t>individual</a:t>
              </a:r>
              <a:r>
                <a:rPr lang="en-US" altLang="zh-CN" sz="2000" dirty="0">
                  <a:solidFill>
                    <a:srgbClr val="000000"/>
                  </a:solidFill>
                  <a:latin typeface="Times New Roman" panose="02020603050405020304" pitchFamily="18" charset="0"/>
                </a:rPr>
                <a:t> </a:t>
              </a:r>
              <a:r>
                <a:rPr lang="en-US" altLang="zh-CN" sz="2000" dirty="0">
                  <a:solidFill>
                    <a:schemeClr val="folHlink"/>
                  </a:solidFill>
                  <a:latin typeface="Times New Roman" panose="02020603050405020304" pitchFamily="18" charset="0"/>
                </a:rPr>
                <a:t>in</a:t>
              </a:r>
              <a:r>
                <a:rPr lang="en-US" altLang="zh-CN" sz="2000" dirty="0">
                  <a:solidFill>
                    <a:srgbClr val="000000"/>
                  </a:solidFill>
                  <a:latin typeface="Times New Roman" panose="02020603050405020304" pitchFamily="18" charset="0"/>
                </a:rPr>
                <a:t> </a:t>
              </a:r>
              <a:r>
                <a:rPr lang="en-US" altLang="zh-CN" sz="2000" dirty="0">
                  <a:solidFill>
                    <a:schemeClr val="folHlink"/>
                  </a:solidFill>
                  <a:latin typeface="Times New Roman" panose="02020603050405020304" pitchFamily="18" charset="0"/>
                </a:rPr>
                <a:t>the</a:t>
              </a:r>
              <a:r>
                <a:rPr lang="en-US" altLang="zh-CN" sz="2000" dirty="0">
                  <a:solidFill>
                    <a:srgbClr val="000000"/>
                  </a:solidFill>
                  <a:latin typeface="Times New Roman" panose="02020603050405020304" pitchFamily="18" charset="0"/>
                </a:rPr>
                <a:t> </a:t>
              </a:r>
              <a:r>
                <a:rPr lang="en-US" altLang="zh-CN" sz="2000" dirty="0">
                  <a:solidFill>
                    <a:schemeClr val="folHlink"/>
                  </a:solidFill>
                  <a:latin typeface="Times New Roman" panose="02020603050405020304" pitchFamily="18" charset="0"/>
                </a:rPr>
                <a:t>project</a:t>
              </a:r>
              <a:r>
                <a:rPr lang="en-US" altLang="zh-CN" sz="2000" dirty="0">
                  <a:solidFill>
                    <a:srgbClr val="000000"/>
                  </a:solidFill>
                  <a:latin typeface="Times New Roman" panose="02020603050405020304" pitchFamily="18" charset="0"/>
                </a:rPr>
                <a:t> </a:t>
              </a:r>
              <a:r>
                <a:rPr lang="en-US" altLang="zh-CN" sz="2000" dirty="0">
                  <a:solidFill>
                    <a:schemeClr val="folHlink"/>
                  </a:solidFill>
                  <a:latin typeface="Times New Roman" panose="02020603050405020304" pitchFamily="18" charset="0"/>
                </a:rPr>
                <a:t>is</a:t>
              </a:r>
              <a:r>
                <a:rPr lang="en-US" altLang="zh-CN" sz="2000" dirty="0">
                  <a:solidFill>
                    <a:srgbClr val="000000"/>
                  </a:solidFill>
                  <a:latin typeface="Times New Roman" panose="02020603050405020304" pitchFamily="18" charset="0"/>
                </a:rPr>
                <a:t> </a:t>
              </a:r>
              <a:r>
                <a:rPr lang="en-US" altLang="zh-CN" sz="2000" dirty="0">
                  <a:solidFill>
                    <a:schemeClr val="folHlink"/>
                  </a:solidFill>
                  <a:latin typeface="Times New Roman" panose="02020603050405020304" pitchFamily="18" charset="0"/>
                </a:rPr>
                <a:t>assigned</a:t>
              </a:r>
              <a:r>
                <a:rPr lang="en-US" altLang="zh-CN" sz="2000" dirty="0">
                  <a:solidFill>
                    <a:srgbClr val="000000"/>
                  </a:solidFill>
                  <a:latin typeface="Times New Roman" panose="02020603050405020304" pitchFamily="18" charset="0"/>
                </a:rPr>
                <a:t> </a:t>
              </a:r>
              <a:r>
                <a:rPr lang="en-US" altLang="zh-CN" sz="2000" dirty="0">
                  <a:solidFill>
                    <a:schemeClr val="folHlink"/>
                  </a:solidFill>
                  <a:latin typeface="Times New Roman" panose="02020603050405020304" pitchFamily="18" charset="0"/>
                </a:rPr>
                <a:t>to</a:t>
              </a:r>
              <a:r>
                <a:rPr lang="en-US" altLang="zh-CN" sz="2000" dirty="0">
                  <a:solidFill>
                    <a:srgbClr val="000000"/>
                  </a:solidFill>
                  <a:latin typeface="Times New Roman" panose="02020603050405020304" pitchFamily="18" charset="0"/>
                </a:rPr>
                <a:t> </a:t>
              </a:r>
              <a:r>
                <a:rPr lang="en-US" altLang="zh-CN" sz="2000" dirty="0">
                  <a:solidFill>
                    <a:schemeClr val="folHlink"/>
                  </a:solidFill>
                  <a:latin typeface="Times New Roman" panose="02020603050405020304" pitchFamily="18" charset="0"/>
                </a:rPr>
                <a:t>one</a:t>
              </a:r>
              <a:r>
                <a:rPr lang="en-US" altLang="zh-CN" sz="2000" dirty="0">
                  <a:solidFill>
                    <a:srgbClr val="000000"/>
                  </a:solidFill>
                  <a:latin typeface="Times New Roman" panose="02020603050405020304" pitchFamily="18" charset="0"/>
                </a:rPr>
                <a:t> </a:t>
              </a:r>
              <a:r>
                <a:rPr lang="en-US" altLang="zh-CN" sz="2000" dirty="0">
                  <a:solidFill>
                    <a:schemeClr val="folHlink"/>
                  </a:solidFill>
                  <a:latin typeface="Times New Roman" panose="02020603050405020304" pitchFamily="18" charset="0"/>
                </a:rPr>
                <a:t>or</a:t>
              </a:r>
              <a:r>
                <a:rPr lang="en-US" altLang="zh-CN" sz="2000" dirty="0">
                  <a:solidFill>
                    <a:srgbClr val="000000"/>
                  </a:solidFill>
                  <a:latin typeface="Times New Roman" panose="02020603050405020304" pitchFamily="18" charset="0"/>
                </a:rPr>
                <a:t> </a:t>
              </a:r>
              <a:r>
                <a:rPr lang="en-US" altLang="zh-CN" sz="2000" dirty="0">
                  <a:solidFill>
                    <a:schemeClr val="folHlink"/>
                  </a:solidFill>
                  <a:latin typeface="Times New Roman" panose="02020603050405020304" pitchFamily="18" charset="0"/>
                </a:rPr>
                <a:t>several</a:t>
              </a:r>
              <a:r>
                <a:rPr lang="en-US" altLang="zh-CN" sz="2000" dirty="0">
                  <a:solidFill>
                    <a:srgbClr val="000000"/>
                  </a:solidFill>
                  <a:latin typeface="Times New Roman" panose="02020603050405020304" pitchFamily="18" charset="0"/>
                </a:rPr>
                <a:t> </a:t>
              </a:r>
              <a:r>
                <a:rPr lang="en-US" altLang="zh-CN" sz="2000" dirty="0">
                  <a:solidFill>
                    <a:schemeClr val="accent1"/>
                  </a:solidFill>
                  <a:latin typeface="Times New Roman" panose="02020603050405020304" pitchFamily="18" charset="0"/>
                </a:rPr>
                <a:t>workers</a:t>
              </a:r>
              <a:endParaRPr lang="en-US" altLang="zh-CN" sz="2000" dirty="0">
                <a:solidFill>
                  <a:schemeClr val="accent1"/>
                </a:solidFill>
                <a:latin typeface="Times New Roman" panose="02020603050405020304" pitchFamily="18" charset="0"/>
              </a:endParaRPr>
            </a:p>
          </p:txBody>
        </p:sp>
      </p:gr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4745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73764" name="Rectangle 4"/>
          <p:cNvSpPr>
            <a:spLocks noGrp="1" noChangeArrowheads="1"/>
          </p:cNvSpPr>
          <p:nvPr>
            <p:ph type="title"/>
          </p:nvPr>
        </p:nvSpPr>
        <p:spPr>
          <a:xfrm>
            <a:off x="611188" y="333375"/>
            <a:ext cx="7772400" cy="52705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RUP Workflows(P122</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已讲过</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a:t>
            </a:r>
            <a:endPar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73765" name="Rectangle 5" descr="Rectangle: Click to edit Master text styles&#10;Second level&#10;Third level&#10;Fourth level&#10;Fifth level"/>
          <p:cNvSpPr>
            <a:spLocks noGrp="1" noChangeArrowheads="1"/>
          </p:cNvSpPr>
          <p:nvPr>
            <p:ph idx="1"/>
          </p:nvPr>
        </p:nvSpPr>
        <p:spPr>
          <a:xfrm>
            <a:off x="323850" y="1052513"/>
            <a:ext cx="8640763" cy="5348288"/>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 workflow is a sequence of activities that produces a result of observable value. </a:t>
            </a:r>
            <a:endPar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endPar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There are 9 workflows, which represent a partitioning of all workers and activities into logical groupings</a:t>
            </a:r>
            <a:endPar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80000"/>
              </a:lnSpc>
              <a:spcBef>
                <a:spcPct val="20000"/>
              </a:spcBef>
              <a:spcAft>
                <a:spcPct val="0"/>
              </a:spcAft>
              <a:buClr>
                <a:schemeClr val="accent2"/>
              </a:buClr>
              <a:buSzPct val="70000"/>
              <a:buFont typeface="Wingdings" panose="05000000000000000000" pitchFamily="2" charset="2"/>
              <a:buChar char="n"/>
              <a:defRPr/>
            </a:pP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6 engineering workflows:</a:t>
            </a:r>
            <a:endPar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80000"/>
              </a:lnSpc>
              <a:spcBef>
                <a:spcPct val="20000"/>
              </a:spcBef>
              <a:spcAft>
                <a:spcPct val="0"/>
              </a:spcAft>
              <a:buClr>
                <a:schemeClr val="tx2"/>
              </a:buClr>
              <a:buSzPct val="70000"/>
              <a:buFont typeface="Wingdings" panose="05000000000000000000" pitchFamily="2" charset="2"/>
              <a:buChar char="n"/>
              <a:defRPr/>
            </a:pP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Business modelling</a:t>
            </a:r>
            <a:endPar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80000"/>
              </a:lnSpc>
              <a:spcBef>
                <a:spcPct val="20000"/>
              </a:spcBef>
              <a:spcAft>
                <a:spcPct val="0"/>
              </a:spcAft>
              <a:buClr>
                <a:schemeClr val="tx2"/>
              </a:buClr>
              <a:buSzPct val="70000"/>
              <a:buFont typeface="Wingdings" panose="05000000000000000000" pitchFamily="2" charset="2"/>
              <a:buChar char="n"/>
              <a:defRPr/>
            </a:pP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Requirements</a:t>
            </a:r>
            <a:endPar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80000"/>
              </a:lnSpc>
              <a:spcBef>
                <a:spcPct val="20000"/>
              </a:spcBef>
              <a:spcAft>
                <a:spcPct val="0"/>
              </a:spcAft>
              <a:buClr>
                <a:schemeClr val="tx2"/>
              </a:buClr>
              <a:buSzPct val="70000"/>
              <a:buFont typeface="Wingdings" panose="05000000000000000000" pitchFamily="2" charset="2"/>
              <a:buChar char="n"/>
              <a:defRPr/>
            </a:pP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Development &amp; Analysis</a:t>
            </a:r>
            <a:endPar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80000"/>
              </a:lnSpc>
              <a:spcBef>
                <a:spcPct val="20000"/>
              </a:spcBef>
              <a:spcAft>
                <a:spcPct val="0"/>
              </a:spcAft>
              <a:buClr>
                <a:schemeClr val="tx2"/>
              </a:buClr>
              <a:buSzPct val="70000"/>
              <a:buFont typeface="Wingdings" panose="05000000000000000000" pitchFamily="2" charset="2"/>
              <a:buChar char="n"/>
              <a:defRPr/>
            </a:pP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Implementation</a:t>
            </a:r>
            <a:endPar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80000"/>
              </a:lnSpc>
              <a:spcBef>
                <a:spcPct val="20000"/>
              </a:spcBef>
              <a:spcAft>
                <a:spcPct val="0"/>
              </a:spcAft>
              <a:buClr>
                <a:schemeClr val="tx2"/>
              </a:buClr>
              <a:buSzPct val="70000"/>
              <a:buFont typeface="Wingdings" panose="05000000000000000000" pitchFamily="2" charset="2"/>
              <a:buChar char="n"/>
              <a:defRPr/>
            </a:pP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Test</a:t>
            </a:r>
            <a:endPar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80000"/>
              </a:lnSpc>
              <a:spcBef>
                <a:spcPct val="20000"/>
              </a:spcBef>
              <a:spcAft>
                <a:spcPct val="0"/>
              </a:spcAft>
              <a:buClr>
                <a:schemeClr val="tx2"/>
              </a:buClr>
              <a:buSzPct val="70000"/>
              <a:buFont typeface="Wingdings" panose="05000000000000000000" pitchFamily="2" charset="2"/>
              <a:buChar char="n"/>
              <a:defRPr/>
            </a:pP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Deployment</a:t>
            </a:r>
            <a:endPar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accent2"/>
              </a:buClr>
              <a:buSzPct val="70000"/>
              <a:buFont typeface="Wingdings" panose="05000000000000000000" pitchFamily="2" charset="2"/>
              <a:buChar char="n"/>
              <a:defRPr/>
            </a:pP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And 3 supporting workflows:</a:t>
            </a:r>
            <a:endPar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80000"/>
              </a:lnSpc>
              <a:spcBef>
                <a:spcPct val="20000"/>
              </a:spcBef>
              <a:spcAft>
                <a:spcPct val="0"/>
              </a:spcAft>
              <a:buClr>
                <a:schemeClr val="tx2"/>
              </a:buClr>
              <a:buSzPct val="70000"/>
              <a:buFont typeface="Wingdings" panose="05000000000000000000" pitchFamily="2" charset="2"/>
              <a:buChar char="n"/>
              <a:defRPr/>
            </a:pP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Project management</a:t>
            </a:r>
            <a:endPar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80000"/>
              </a:lnSpc>
              <a:spcBef>
                <a:spcPct val="20000"/>
              </a:spcBef>
              <a:spcAft>
                <a:spcPct val="0"/>
              </a:spcAft>
              <a:buClr>
                <a:schemeClr val="tx2"/>
              </a:buClr>
              <a:buSzPct val="70000"/>
              <a:buFont typeface="Wingdings" panose="05000000000000000000" pitchFamily="2" charset="2"/>
              <a:buChar char="n"/>
              <a:defRPr/>
            </a:pP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Configuration and Change Management</a:t>
            </a:r>
            <a:endPar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80000"/>
              </a:lnSpc>
              <a:spcBef>
                <a:spcPct val="20000"/>
              </a:spcBef>
              <a:spcAft>
                <a:spcPct val="0"/>
              </a:spcAft>
              <a:buClr>
                <a:schemeClr val="tx2"/>
              </a:buClr>
              <a:buSzPct val="70000"/>
              <a:buFont typeface="Wingdings" panose="05000000000000000000" pitchFamily="2" charset="2"/>
              <a:buChar char="n"/>
              <a:defRPr/>
            </a:pPr>
            <a:r>
              <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Environment</a:t>
            </a:r>
            <a:endParaRPr kumimoji="0" lang="en-US" altLang="zh-CN"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5"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7416"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grpSp>
        <p:nvGrpSpPr>
          <p:cNvPr id="17417" name="Group 44"/>
          <p:cNvGrpSpPr/>
          <p:nvPr/>
        </p:nvGrpSpPr>
        <p:grpSpPr>
          <a:xfrm>
            <a:off x="1206500" y="889000"/>
            <a:ext cx="7016750" cy="5600700"/>
            <a:chOff x="760" y="560"/>
            <a:chExt cx="4420" cy="3528"/>
          </a:xfrm>
        </p:grpSpPr>
        <p:grpSp>
          <p:nvGrpSpPr>
            <p:cNvPr id="17418" name="Group 5"/>
            <p:cNvGrpSpPr/>
            <p:nvPr/>
          </p:nvGrpSpPr>
          <p:grpSpPr>
            <a:xfrm>
              <a:off x="2792" y="560"/>
              <a:ext cx="2328" cy="680"/>
              <a:chOff x="4560" y="288"/>
              <a:chExt cx="1200" cy="1152"/>
            </a:xfrm>
          </p:grpSpPr>
          <p:sp>
            <p:nvSpPr>
              <p:cNvPr id="17449" name="AutoShape 6"/>
              <p:cNvSpPr/>
              <p:nvPr/>
            </p:nvSpPr>
            <p:spPr>
              <a:xfrm>
                <a:off x="4560" y="288"/>
                <a:ext cx="1104" cy="1152"/>
              </a:xfrm>
              <a:prstGeom prst="wedgeRectCallout">
                <a:avLst>
                  <a:gd name="adj1" fmla="val -102625"/>
                  <a:gd name="adj2" fmla="val 66495"/>
                </a:avLst>
              </a:prstGeom>
              <a:gradFill rotWithShape="0">
                <a:gsLst>
                  <a:gs pos="0">
                    <a:srgbClr val="A660FA"/>
                  </a:gs>
                  <a:gs pos="100000">
                    <a:srgbClr val="990099"/>
                  </a:gs>
                </a:gsLst>
                <a:path path="rect">
                  <a:fillToRect l="50000" t="50000" r="50000" b="50000"/>
                </a:path>
                <a:tileRect/>
              </a:gradFill>
              <a:ln w="12700" cap="flat" cmpd="sng">
                <a:solidFill>
                  <a:srgbClr val="000000"/>
                </a:solidFill>
                <a:prstDash val="solid"/>
                <a:miter/>
                <a:headEnd type="none" w="med" len="med"/>
                <a:tailEnd type="none" w="med" len="med"/>
              </a:ln>
            </p:spPr>
            <p:txBody>
              <a:bodyPr wrap="none" anchor="ctr" anchorCtr="0"/>
              <a:p>
                <a:pPr eaLnBrk="0" hangingPunct="0"/>
                <a:endParaRPr lang="zh-CN" altLang="zh-CN" sz="2800" dirty="0">
                  <a:solidFill>
                    <a:schemeClr val="accent2"/>
                  </a:solidFill>
                  <a:latin typeface="Times New Roman" panose="02020603050405020304" pitchFamily="18" charset="0"/>
                </a:endParaRPr>
              </a:p>
            </p:txBody>
          </p:sp>
          <p:sp>
            <p:nvSpPr>
              <p:cNvPr id="17450" name="Rectangle 7"/>
              <p:cNvSpPr/>
              <p:nvPr/>
            </p:nvSpPr>
            <p:spPr>
              <a:xfrm>
                <a:off x="4642" y="335"/>
                <a:ext cx="1118" cy="978"/>
              </a:xfrm>
              <a:prstGeom prst="rect">
                <a:avLst/>
              </a:prstGeom>
              <a:noFill/>
              <a:ln w="12700">
                <a:noFill/>
              </a:ln>
            </p:spPr>
            <p:txBody>
              <a:bodyPr>
                <a:spAutoFit/>
              </a:bodyPr>
              <a:p>
                <a:pPr eaLnBrk="0" hangingPunct="0"/>
                <a:r>
                  <a:rPr lang="en-US" altLang="zh-CN" b="0" dirty="0">
                    <a:solidFill>
                      <a:schemeClr val="folHlink"/>
                    </a:solidFill>
                    <a:latin typeface="Times New Roman" panose="02020603050405020304" pitchFamily="18" charset="0"/>
                  </a:rPr>
                  <a:t>Each major workflow describes how to create and maintain a particular model</a:t>
                </a:r>
                <a:endParaRPr lang="en-US" altLang="zh-CN" b="0" dirty="0">
                  <a:solidFill>
                    <a:schemeClr val="folHlink"/>
                  </a:solidFill>
                  <a:latin typeface="Times New Roman" panose="02020603050405020304" pitchFamily="18" charset="0"/>
                </a:endParaRPr>
              </a:p>
            </p:txBody>
          </p:sp>
        </p:grpSp>
        <p:sp>
          <p:nvSpPr>
            <p:cNvPr id="17419" name="Rectangle 8"/>
            <p:cNvSpPr/>
            <p:nvPr/>
          </p:nvSpPr>
          <p:spPr>
            <a:xfrm>
              <a:off x="3051" y="2650"/>
              <a:ext cx="440" cy="286"/>
            </a:xfrm>
            <a:prstGeom prst="rect">
              <a:avLst/>
            </a:prstGeom>
            <a:noFill/>
            <a:ln w="9525">
              <a:noFill/>
            </a:ln>
          </p:spPr>
          <p:txBody>
            <a:bodyPr wrap="none" lIns="92075" tIns="46038" rIns="92075" bIns="46038">
              <a:spAutoFit/>
            </a:bodyPr>
            <a:p>
              <a:pPr algn="ctr" eaLnBrk="0" hangingPunct="0">
                <a:lnSpc>
                  <a:spcPct val="85000"/>
                </a:lnSpc>
              </a:pPr>
              <a:r>
                <a:rPr lang="en-US" altLang="zh-CN" sz="1400" dirty="0">
                  <a:solidFill>
                    <a:schemeClr val="tx1"/>
                  </a:solidFill>
                  <a:latin typeface="Times New Roman" panose="02020603050405020304" pitchFamily="18" charset="0"/>
                </a:rPr>
                <a:t>Design</a:t>
              </a:r>
              <a:br>
                <a:rPr lang="en-US" altLang="zh-CN" sz="1400" dirty="0">
                  <a:solidFill>
                    <a:schemeClr val="tx1"/>
                  </a:solidFill>
                  <a:latin typeface="Times New Roman" panose="02020603050405020304" pitchFamily="18" charset="0"/>
                </a:rPr>
              </a:br>
              <a:r>
                <a:rPr lang="en-US" altLang="zh-CN" sz="1400" dirty="0">
                  <a:solidFill>
                    <a:schemeClr val="tx1"/>
                  </a:solidFill>
                  <a:latin typeface="Times New Roman" panose="02020603050405020304" pitchFamily="18" charset="0"/>
                </a:rPr>
                <a:t>Model</a:t>
              </a:r>
              <a:endParaRPr lang="en-US" altLang="zh-CN" sz="1400" dirty="0">
                <a:solidFill>
                  <a:schemeClr val="tx1"/>
                </a:solidFill>
                <a:latin typeface="Times New Roman" panose="02020603050405020304" pitchFamily="18" charset="0"/>
              </a:endParaRPr>
            </a:p>
          </p:txBody>
        </p:sp>
        <p:sp>
          <p:nvSpPr>
            <p:cNvPr id="17420" name="Rectangle 9"/>
            <p:cNvSpPr/>
            <p:nvPr/>
          </p:nvSpPr>
          <p:spPr>
            <a:xfrm>
              <a:off x="3638" y="3274"/>
              <a:ext cx="880" cy="286"/>
            </a:xfrm>
            <a:prstGeom prst="rect">
              <a:avLst/>
            </a:prstGeom>
            <a:noFill/>
            <a:ln w="9525">
              <a:noFill/>
            </a:ln>
          </p:spPr>
          <p:txBody>
            <a:bodyPr wrap="none" lIns="92075" tIns="46038" rIns="92075" bIns="46038">
              <a:spAutoFit/>
            </a:bodyPr>
            <a:p>
              <a:pPr algn="ctr" eaLnBrk="0" hangingPunct="0">
                <a:lnSpc>
                  <a:spcPct val="85000"/>
                </a:lnSpc>
              </a:pPr>
              <a:r>
                <a:rPr lang="en-US" altLang="zh-CN" sz="1400" dirty="0">
                  <a:solidFill>
                    <a:schemeClr val="tx1"/>
                  </a:solidFill>
                  <a:latin typeface="Times New Roman" panose="02020603050405020304" pitchFamily="18" charset="0"/>
                </a:rPr>
                <a:t>Implementation</a:t>
              </a:r>
              <a:br>
                <a:rPr lang="en-US" altLang="zh-CN" sz="1400" dirty="0">
                  <a:solidFill>
                    <a:schemeClr val="tx1"/>
                  </a:solidFill>
                  <a:latin typeface="Times New Roman" panose="02020603050405020304" pitchFamily="18" charset="0"/>
                </a:rPr>
              </a:br>
              <a:r>
                <a:rPr lang="en-US" altLang="zh-CN" sz="1400" dirty="0">
                  <a:solidFill>
                    <a:schemeClr val="tx1"/>
                  </a:solidFill>
                  <a:latin typeface="Times New Roman" panose="02020603050405020304" pitchFamily="18" charset="0"/>
                </a:rPr>
                <a:t>Model</a:t>
              </a:r>
              <a:endParaRPr lang="en-US" altLang="zh-CN" sz="1400" dirty="0">
                <a:solidFill>
                  <a:schemeClr val="tx1"/>
                </a:solidFill>
                <a:latin typeface="Times New Roman" panose="02020603050405020304" pitchFamily="18" charset="0"/>
              </a:endParaRPr>
            </a:p>
          </p:txBody>
        </p:sp>
        <p:sp>
          <p:nvSpPr>
            <p:cNvPr id="17421" name="Rectangle 10"/>
            <p:cNvSpPr/>
            <p:nvPr/>
          </p:nvSpPr>
          <p:spPr>
            <a:xfrm>
              <a:off x="4692" y="3802"/>
              <a:ext cx="421" cy="286"/>
            </a:xfrm>
            <a:prstGeom prst="rect">
              <a:avLst/>
            </a:prstGeom>
            <a:noFill/>
            <a:ln w="9525">
              <a:noFill/>
            </a:ln>
          </p:spPr>
          <p:txBody>
            <a:bodyPr wrap="none" lIns="92075" tIns="46038" rIns="92075" bIns="46038">
              <a:spAutoFit/>
            </a:bodyPr>
            <a:p>
              <a:pPr algn="ctr" eaLnBrk="0" hangingPunct="0">
                <a:lnSpc>
                  <a:spcPct val="85000"/>
                </a:lnSpc>
              </a:pPr>
              <a:r>
                <a:rPr lang="en-US" altLang="zh-CN" sz="1400" dirty="0">
                  <a:solidFill>
                    <a:schemeClr val="tx1"/>
                  </a:solidFill>
                  <a:latin typeface="Times New Roman" panose="02020603050405020304" pitchFamily="18" charset="0"/>
                </a:rPr>
                <a:t>Test</a:t>
              </a:r>
              <a:br>
                <a:rPr lang="en-US" altLang="zh-CN" sz="1400" dirty="0">
                  <a:solidFill>
                    <a:schemeClr val="tx1"/>
                  </a:solidFill>
                  <a:latin typeface="Times New Roman" panose="02020603050405020304" pitchFamily="18" charset="0"/>
                </a:rPr>
              </a:br>
              <a:r>
                <a:rPr lang="en-US" altLang="zh-CN" sz="1400" dirty="0">
                  <a:solidFill>
                    <a:schemeClr val="tx1"/>
                  </a:solidFill>
                  <a:latin typeface="Times New Roman" panose="02020603050405020304" pitchFamily="18" charset="0"/>
                </a:rPr>
                <a:t>Model</a:t>
              </a:r>
              <a:endParaRPr lang="en-US" altLang="zh-CN" sz="1400" dirty="0">
                <a:solidFill>
                  <a:schemeClr val="tx1"/>
                </a:solidFill>
                <a:latin typeface="Times New Roman" panose="02020603050405020304" pitchFamily="18" charset="0"/>
              </a:endParaRPr>
            </a:p>
          </p:txBody>
        </p:sp>
        <p:sp>
          <p:nvSpPr>
            <p:cNvPr id="374795" name="Arc 11"/>
            <p:cNvSpPr/>
            <p:nvPr/>
          </p:nvSpPr>
          <p:spPr bwMode="auto">
            <a:xfrm>
              <a:off x="2791" y="1822"/>
              <a:ext cx="433" cy="288"/>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12700" cap="rnd">
              <a:solidFill>
                <a:schemeClr val="tx2"/>
              </a:solidFill>
              <a:round/>
              <a:headEnd type="none" w="sm" len="sm"/>
              <a:tailEnd type="stealth"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4796" name="Arc 12"/>
            <p:cNvSpPr/>
            <p:nvPr/>
          </p:nvSpPr>
          <p:spPr bwMode="auto">
            <a:xfrm>
              <a:off x="2791" y="1726"/>
              <a:ext cx="1345" cy="1008"/>
            </a:xfrm>
            <a:custGeom>
              <a:avLst/>
              <a:gdLst>
                <a:gd name="G0" fmla="+- 16 0 0"/>
                <a:gd name="G1" fmla="+- 21600 0 0"/>
                <a:gd name="G2" fmla="+- 21600 0 0"/>
                <a:gd name="T0" fmla="*/ 0 w 21616"/>
                <a:gd name="T1" fmla="*/ 0 h 21600"/>
                <a:gd name="T2" fmla="*/ 21616 w 21616"/>
                <a:gd name="T3" fmla="*/ 21600 h 21600"/>
                <a:gd name="T4" fmla="*/ 16 w 21616"/>
                <a:gd name="T5" fmla="*/ 21600 h 21600"/>
              </a:gdLst>
              <a:ahLst/>
              <a:cxnLst>
                <a:cxn ang="0">
                  <a:pos x="T0" y="T1"/>
                </a:cxn>
                <a:cxn ang="0">
                  <a:pos x="T2" y="T3"/>
                </a:cxn>
                <a:cxn ang="0">
                  <a:pos x="T4" y="T5"/>
                </a:cxn>
              </a:cxnLst>
              <a:rect l="0" t="0" r="r" b="b"/>
              <a:pathLst>
                <a:path w="21616" h="21600" fill="none" extrusionOk="0">
                  <a:moveTo>
                    <a:pt x="0" y="0"/>
                  </a:moveTo>
                  <a:cubicBezTo>
                    <a:pt x="5" y="0"/>
                    <a:pt x="10" y="-1"/>
                    <a:pt x="16" y="0"/>
                  </a:cubicBezTo>
                  <a:cubicBezTo>
                    <a:pt x="11945" y="0"/>
                    <a:pt x="21616" y="9670"/>
                    <a:pt x="21616" y="21600"/>
                  </a:cubicBezTo>
                </a:path>
                <a:path w="21616" h="21600" stroke="0" extrusionOk="0">
                  <a:moveTo>
                    <a:pt x="0" y="0"/>
                  </a:moveTo>
                  <a:cubicBezTo>
                    <a:pt x="5" y="0"/>
                    <a:pt x="10" y="-1"/>
                    <a:pt x="16" y="0"/>
                  </a:cubicBezTo>
                  <a:cubicBezTo>
                    <a:pt x="11945" y="0"/>
                    <a:pt x="21616" y="9670"/>
                    <a:pt x="21616" y="21600"/>
                  </a:cubicBezTo>
                  <a:lnTo>
                    <a:pt x="16" y="21600"/>
                  </a:lnTo>
                  <a:close/>
                </a:path>
              </a:pathLst>
            </a:custGeom>
            <a:noFill/>
            <a:ln w="12700" cap="rnd">
              <a:solidFill>
                <a:schemeClr val="tx2"/>
              </a:solidFill>
              <a:round/>
              <a:headEnd type="none" w="sm" len="sm"/>
              <a:tailEnd type="stealth"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7424" name="Rectangle 13"/>
            <p:cNvSpPr/>
            <p:nvPr/>
          </p:nvSpPr>
          <p:spPr>
            <a:xfrm>
              <a:off x="2858" y="1879"/>
              <a:ext cx="553" cy="134"/>
            </a:xfrm>
            <a:prstGeom prst="rect">
              <a:avLst/>
            </a:prstGeom>
            <a:solidFill>
              <a:schemeClr val="accent1"/>
            </a:solidFill>
            <a:ln w="9525">
              <a:noFill/>
            </a:ln>
          </p:spPr>
          <p:txBody>
            <a:bodyPr wrap="none" lIns="46038" tIns="0" rIns="46038" bIns="0">
              <a:spAutoFit/>
            </a:bodyPr>
            <a:p>
              <a:pPr eaLnBrk="0" hangingPunct="0"/>
              <a:r>
                <a:rPr lang="en-US" altLang="zh-CN" sz="1400" b="0" dirty="0">
                  <a:solidFill>
                    <a:schemeClr val="tx1"/>
                  </a:solidFill>
                  <a:latin typeface="Times New Roman" panose="02020603050405020304" pitchFamily="18" charset="0"/>
                </a:rPr>
                <a:t>realized by</a:t>
              </a:r>
              <a:endParaRPr lang="en-US" altLang="zh-CN" sz="1400" b="0" dirty="0">
                <a:solidFill>
                  <a:schemeClr val="tx1"/>
                </a:solidFill>
                <a:latin typeface="Times New Roman" panose="02020603050405020304" pitchFamily="18" charset="0"/>
              </a:endParaRPr>
            </a:p>
          </p:txBody>
        </p:sp>
        <p:sp>
          <p:nvSpPr>
            <p:cNvPr id="17425" name="Rectangle 14"/>
            <p:cNvSpPr/>
            <p:nvPr/>
          </p:nvSpPr>
          <p:spPr>
            <a:xfrm>
              <a:off x="3674" y="2488"/>
              <a:ext cx="783" cy="134"/>
            </a:xfrm>
            <a:prstGeom prst="rect">
              <a:avLst/>
            </a:prstGeom>
            <a:solidFill>
              <a:schemeClr val="accent1"/>
            </a:solidFill>
            <a:ln w="9525">
              <a:noFill/>
            </a:ln>
          </p:spPr>
          <p:txBody>
            <a:bodyPr wrap="none" lIns="46038" tIns="0" rIns="46038" bIns="0">
              <a:spAutoFit/>
            </a:bodyPr>
            <a:p>
              <a:pPr eaLnBrk="0" hangingPunct="0"/>
              <a:r>
                <a:rPr lang="en-US" altLang="zh-CN" sz="1400" b="0" dirty="0">
                  <a:solidFill>
                    <a:schemeClr val="tx1"/>
                  </a:solidFill>
                  <a:latin typeface="Times New Roman" panose="02020603050405020304" pitchFamily="18" charset="0"/>
                </a:rPr>
                <a:t>implemented by</a:t>
              </a:r>
              <a:endParaRPr lang="en-US" altLang="zh-CN" sz="1400" b="0" dirty="0">
                <a:solidFill>
                  <a:schemeClr val="tx1"/>
                </a:solidFill>
                <a:latin typeface="Times New Roman" panose="02020603050405020304" pitchFamily="18" charset="0"/>
              </a:endParaRPr>
            </a:p>
          </p:txBody>
        </p:sp>
        <p:grpSp>
          <p:nvGrpSpPr>
            <p:cNvPr id="17426" name="Group 15"/>
            <p:cNvGrpSpPr/>
            <p:nvPr/>
          </p:nvGrpSpPr>
          <p:grpSpPr>
            <a:xfrm>
              <a:off x="775" y="1629"/>
              <a:ext cx="1344" cy="432"/>
              <a:chOff x="447" y="1392"/>
              <a:chExt cx="1344" cy="432"/>
            </a:xfrm>
          </p:grpSpPr>
          <p:sp>
            <p:nvSpPr>
              <p:cNvPr id="374800" name="Rectangle 16"/>
              <p:cNvSpPr>
                <a:spLocks noChangeArrowheads="1"/>
              </p:cNvSpPr>
              <p:nvPr/>
            </p:nvSpPr>
            <p:spPr bwMode="auto">
              <a:xfrm>
                <a:off x="447" y="1392"/>
                <a:ext cx="1104" cy="432"/>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7447" name="Rectangle 17"/>
              <p:cNvSpPr/>
              <p:nvPr/>
            </p:nvSpPr>
            <p:spPr>
              <a:xfrm>
                <a:off x="541" y="1406"/>
                <a:ext cx="916" cy="404"/>
              </a:xfrm>
              <a:prstGeom prst="rect">
                <a:avLst/>
              </a:prstGeom>
              <a:solidFill>
                <a:schemeClr val="accent1"/>
              </a:solidFill>
              <a:ln w="9525">
                <a:noFill/>
              </a:ln>
            </p:spPr>
            <p:txBody>
              <a:bodyPr wrap="none" lIns="92075" tIns="46038" rIns="92075" bIns="46038">
                <a:spAutoFit/>
              </a:bodyPr>
              <a:p>
                <a:pPr algn="ctr" eaLnBrk="0" hangingPunct="0"/>
                <a:r>
                  <a:rPr lang="en-US" altLang="zh-CN" b="0" dirty="0">
                    <a:solidFill>
                      <a:schemeClr val="tx1"/>
                    </a:solidFill>
                    <a:latin typeface="Times New Roman" panose="02020603050405020304" pitchFamily="18" charset="0"/>
                  </a:rPr>
                  <a:t>Requirements</a:t>
                </a:r>
                <a:br>
                  <a:rPr lang="en-US" altLang="zh-CN" b="0" dirty="0">
                    <a:solidFill>
                      <a:schemeClr val="tx1"/>
                    </a:solidFill>
                    <a:latin typeface="Times New Roman" panose="02020603050405020304" pitchFamily="18" charset="0"/>
                  </a:rPr>
                </a:br>
                <a:r>
                  <a:rPr lang="en-US" altLang="zh-CN" b="0" dirty="0">
                    <a:solidFill>
                      <a:schemeClr val="tx1"/>
                    </a:solidFill>
                    <a:latin typeface="Times New Roman" panose="02020603050405020304" pitchFamily="18" charset="0"/>
                  </a:rPr>
                  <a:t>Workflow</a:t>
                </a:r>
                <a:endParaRPr lang="en-US" altLang="zh-CN" b="0" dirty="0">
                  <a:solidFill>
                    <a:schemeClr val="bg2"/>
                  </a:solidFill>
                  <a:latin typeface="Times New Roman" panose="02020603050405020304" pitchFamily="18" charset="0"/>
                </a:endParaRPr>
              </a:p>
            </p:txBody>
          </p:sp>
          <p:sp>
            <p:nvSpPr>
              <p:cNvPr id="374802" name="Line 18"/>
              <p:cNvSpPr>
                <a:spLocks noChangeShapeType="1"/>
              </p:cNvSpPr>
              <p:nvPr/>
            </p:nvSpPr>
            <p:spPr bwMode="auto">
              <a:xfrm>
                <a:off x="1551" y="1608"/>
                <a:ext cx="240" cy="0"/>
              </a:xfrm>
              <a:prstGeom prst="line">
                <a:avLst/>
              </a:prstGeom>
              <a:noFill/>
              <a:ln w="12700">
                <a:solidFill>
                  <a:schemeClr val="tx1"/>
                </a:solidFill>
                <a:prstDash val="dash"/>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374803" name="Line 19"/>
            <p:cNvSpPr>
              <a:spLocks noChangeShapeType="1"/>
            </p:cNvSpPr>
            <p:nvPr/>
          </p:nvSpPr>
          <p:spPr bwMode="auto">
            <a:xfrm>
              <a:off x="1879" y="2421"/>
              <a:ext cx="1056" cy="0"/>
            </a:xfrm>
            <a:prstGeom prst="line">
              <a:avLst/>
            </a:prstGeom>
            <a:noFill/>
            <a:ln w="12700">
              <a:solidFill>
                <a:schemeClr val="tx1"/>
              </a:solidFill>
              <a:prstDash val="dash"/>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4804" name="Line 20"/>
            <p:cNvSpPr>
              <a:spLocks noChangeShapeType="1"/>
            </p:cNvSpPr>
            <p:nvPr/>
          </p:nvSpPr>
          <p:spPr bwMode="auto">
            <a:xfrm>
              <a:off x="1879" y="2997"/>
              <a:ext cx="1872" cy="0"/>
            </a:xfrm>
            <a:prstGeom prst="line">
              <a:avLst/>
            </a:prstGeom>
            <a:noFill/>
            <a:ln w="12700">
              <a:solidFill>
                <a:schemeClr val="tx1"/>
              </a:solidFill>
              <a:prstDash val="dash"/>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4805" name="Line 21"/>
            <p:cNvSpPr>
              <a:spLocks noChangeShapeType="1"/>
            </p:cNvSpPr>
            <p:nvPr/>
          </p:nvSpPr>
          <p:spPr bwMode="auto">
            <a:xfrm>
              <a:off x="1879" y="3573"/>
              <a:ext cx="2688" cy="0"/>
            </a:xfrm>
            <a:prstGeom prst="line">
              <a:avLst/>
            </a:prstGeom>
            <a:noFill/>
            <a:ln w="12700">
              <a:solidFill>
                <a:schemeClr val="tx1"/>
              </a:solidFill>
              <a:prstDash val="dash"/>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17430" name="Group 22"/>
            <p:cNvGrpSpPr/>
            <p:nvPr/>
          </p:nvGrpSpPr>
          <p:grpSpPr>
            <a:xfrm>
              <a:off x="775" y="2205"/>
              <a:ext cx="1104" cy="432"/>
              <a:chOff x="447" y="1968"/>
              <a:chExt cx="1104" cy="432"/>
            </a:xfrm>
          </p:grpSpPr>
          <p:sp>
            <p:nvSpPr>
              <p:cNvPr id="374807" name="Rectangle 23"/>
              <p:cNvSpPr>
                <a:spLocks noChangeArrowheads="1"/>
              </p:cNvSpPr>
              <p:nvPr/>
            </p:nvSpPr>
            <p:spPr bwMode="auto">
              <a:xfrm>
                <a:off x="447" y="1968"/>
                <a:ext cx="1104" cy="432"/>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7445" name="Rectangle 24"/>
              <p:cNvSpPr/>
              <p:nvPr/>
            </p:nvSpPr>
            <p:spPr>
              <a:xfrm>
                <a:off x="467" y="1968"/>
                <a:ext cx="1064" cy="404"/>
              </a:xfrm>
              <a:prstGeom prst="rect">
                <a:avLst/>
              </a:prstGeom>
              <a:solidFill>
                <a:schemeClr val="accent1"/>
              </a:solidFill>
              <a:ln w="9525">
                <a:noFill/>
              </a:ln>
            </p:spPr>
            <p:txBody>
              <a:bodyPr wrap="none" lIns="92075" tIns="46038" rIns="92075" bIns="46038">
                <a:spAutoFit/>
              </a:bodyPr>
              <a:p>
                <a:pPr algn="ctr" eaLnBrk="0" hangingPunct="0"/>
                <a:r>
                  <a:rPr lang="en-US" altLang="zh-CN" b="0" dirty="0">
                    <a:solidFill>
                      <a:schemeClr val="tx1"/>
                    </a:solidFill>
                    <a:latin typeface="Times New Roman" panose="02020603050405020304" pitchFamily="18" charset="0"/>
                  </a:rPr>
                  <a:t>Analysis Design</a:t>
                </a:r>
                <a:br>
                  <a:rPr lang="en-US" altLang="zh-CN" b="0" dirty="0">
                    <a:solidFill>
                      <a:schemeClr val="tx1"/>
                    </a:solidFill>
                    <a:latin typeface="Times New Roman" panose="02020603050405020304" pitchFamily="18" charset="0"/>
                  </a:rPr>
                </a:br>
                <a:r>
                  <a:rPr lang="en-US" altLang="zh-CN" b="0" dirty="0">
                    <a:solidFill>
                      <a:schemeClr val="tx1"/>
                    </a:solidFill>
                    <a:latin typeface="Times New Roman" panose="02020603050405020304" pitchFamily="18" charset="0"/>
                  </a:rPr>
                  <a:t>Workflow</a:t>
                </a:r>
                <a:endParaRPr lang="en-US" altLang="zh-CN" b="0" dirty="0">
                  <a:solidFill>
                    <a:schemeClr val="tx1"/>
                  </a:solidFill>
                  <a:latin typeface="Times New Roman" panose="02020603050405020304" pitchFamily="18" charset="0"/>
                </a:endParaRPr>
              </a:p>
            </p:txBody>
          </p:sp>
        </p:grpSp>
        <p:sp>
          <p:nvSpPr>
            <p:cNvPr id="374810" name="Rectangle 26"/>
            <p:cNvSpPr>
              <a:spLocks noChangeArrowheads="1"/>
            </p:cNvSpPr>
            <p:nvPr/>
          </p:nvSpPr>
          <p:spPr bwMode="auto">
            <a:xfrm>
              <a:off x="775" y="2781"/>
              <a:ext cx="1104" cy="432"/>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7432" name="Rectangle 27"/>
            <p:cNvSpPr/>
            <p:nvPr/>
          </p:nvSpPr>
          <p:spPr>
            <a:xfrm>
              <a:off x="813" y="2795"/>
              <a:ext cx="1028" cy="404"/>
            </a:xfrm>
            <a:prstGeom prst="rect">
              <a:avLst/>
            </a:prstGeom>
            <a:noFill/>
            <a:ln w="9525">
              <a:noFill/>
            </a:ln>
          </p:spPr>
          <p:txBody>
            <a:bodyPr wrap="none" lIns="92075" tIns="46038" rIns="92075" bIns="46038">
              <a:spAutoFit/>
            </a:bodyPr>
            <a:p>
              <a:pPr algn="ctr" eaLnBrk="0" hangingPunct="0"/>
              <a:r>
                <a:rPr lang="en-US" altLang="zh-CN" b="0" dirty="0">
                  <a:solidFill>
                    <a:schemeClr val="tx1"/>
                  </a:solidFill>
                  <a:latin typeface="Times New Roman" panose="02020603050405020304" pitchFamily="18" charset="0"/>
                </a:rPr>
                <a:t>Implementation</a:t>
              </a:r>
              <a:br>
                <a:rPr lang="en-US" altLang="zh-CN" b="0" dirty="0">
                  <a:solidFill>
                    <a:schemeClr val="tx1"/>
                  </a:solidFill>
                  <a:latin typeface="Times New Roman" panose="02020603050405020304" pitchFamily="18" charset="0"/>
                </a:rPr>
              </a:br>
              <a:r>
                <a:rPr lang="en-US" altLang="zh-CN" b="0" dirty="0">
                  <a:solidFill>
                    <a:schemeClr val="tx1"/>
                  </a:solidFill>
                  <a:latin typeface="Times New Roman" panose="02020603050405020304" pitchFamily="18" charset="0"/>
                </a:rPr>
                <a:t>Workflow</a:t>
              </a:r>
              <a:endParaRPr lang="en-US" altLang="zh-CN" b="0" dirty="0">
                <a:solidFill>
                  <a:schemeClr val="tx1"/>
                </a:solidFill>
                <a:latin typeface="Times New Roman" panose="02020603050405020304" pitchFamily="18" charset="0"/>
              </a:endParaRPr>
            </a:p>
          </p:txBody>
        </p:sp>
        <p:grpSp>
          <p:nvGrpSpPr>
            <p:cNvPr id="17433" name="Group 28"/>
            <p:cNvGrpSpPr/>
            <p:nvPr/>
          </p:nvGrpSpPr>
          <p:grpSpPr>
            <a:xfrm>
              <a:off x="775" y="3357"/>
              <a:ext cx="1104" cy="432"/>
              <a:chOff x="447" y="3120"/>
              <a:chExt cx="1104" cy="432"/>
            </a:xfrm>
          </p:grpSpPr>
          <p:sp>
            <p:nvSpPr>
              <p:cNvPr id="374813" name="Rectangle 29"/>
              <p:cNvSpPr>
                <a:spLocks noChangeArrowheads="1"/>
              </p:cNvSpPr>
              <p:nvPr/>
            </p:nvSpPr>
            <p:spPr bwMode="auto">
              <a:xfrm>
                <a:off x="447" y="3120"/>
                <a:ext cx="1104" cy="432"/>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7443" name="Rectangle 30"/>
              <p:cNvSpPr/>
              <p:nvPr/>
            </p:nvSpPr>
            <p:spPr>
              <a:xfrm>
                <a:off x="504" y="3221"/>
                <a:ext cx="992" cy="231"/>
              </a:xfrm>
              <a:prstGeom prst="rect">
                <a:avLst/>
              </a:prstGeom>
              <a:solidFill>
                <a:schemeClr val="accent1"/>
              </a:solidFill>
              <a:ln w="9525">
                <a:noFill/>
              </a:ln>
            </p:spPr>
            <p:txBody>
              <a:bodyPr wrap="none" lIns="92075" tIns="46038" rIns="92075" bIns="46038">
                <a:spAutoFit/>
              </a:bodyPr>
              <a:p>
                <a:pPr algn="ctr" eaLnBrk="0" hangingPunct="0"/>
                <a:r>
                  <a:rPr lang="en-US" altLang="zh-CN" b="0" dirty="0">
                    <a:solidFill>
                      <a:schemeClr val="tx1"/>
                    </a:solidFill>
                    <a:latin typeface="Times New Roman" panose="02020603050405020304" pitchFamily="18" charset="0"/>
                  </a:rPr>
                  <a:t>Test Workflow</a:t>
                </a:r>
                <a:endParaRPr lang="en-US" altLang="zh-CN" b="0" dirty="0">
                  <a:solidFill>
                    <a:schemeClr val="tx1"/>
                  </a:solidFill>
                  <a:latin typeface="Times New Roman" panose="02020603050405020304" pitchFamily="18" charset="0"/>
                </a:endParaRPr>
              </a:p>
            </p:txBody>
          </p:sp>
        </p:grpSp>
        <p:sp>
          <p:nvSpPr>
            <p:cNvPr id="17434" name="Rectangle 31"/>
            <p:cNvSpPr/>
            <p:nvPr/>
          </p:nvSpPr>
          <p:spPr>
            <a:xfrm>
              <a:off x="2176" y="2122"/>
              <a:ext cx="559" cy="286"/>
            </a:xfrm>
            <a:prstGeom prst="rect">
              <a:avLst/>
            </a:prstGeom>
            <a:noFill/>
            <a:ln w="9525">
              <a:noFill/>
            </a:ln>
          </p:spPr>
          <p:txBody>
            <a:bodyPr wrap="none" lIns="92075" tIns="46038" rIns="92075" bIns="46038">
              <a:spAutoFit/>
            </a:bodyPr>
            <a:p>
              <a:pPr algn="ctr" eaLnBrk="0" hangingPunct="0">
                <a:lnSpc>
                  <a:spcPct val="85000"/>
                </a:lnSpc>
              </a:pPr>
              <a:r>
                <a:rPr lang="en-US" altLang="zh-CN" sz="1400" dirty="0">
                  <a:solidFill>
                    <a:schemeClr val="tx1"/>
                  </a:solidFill>
                  <a:latin typeface="Times New Roman" panose="02020603050405020304" pitchFamily="18" charset="0"/>
                </a:rPr>
                <a:t>Use-Case</a:t>
              </a:r>
              <a:br>
                <a:rPr lang="en-US" altLang="zh-CN" sz="1400" dirty="0">
                  <a:solidFill>
                    <a:schemeClr val="tx1"/>
                  </a:solidFill>
                  <a:latin typeface="Times New Roman" panose="02020603050405020304" pitchFamily="18" charset="0"/>
                </a:rPr>
              </a:br>
              <a:r>
                <a:rPr lang="en-US" altLang="zh-CN" sz="1400" dirty="0">
                  <a:solidFill>
                    <a:schemeClr val="tx1"/>
                  </a:solidFill>
                  <a:latin typeface="Times New Roman" panose="02020603050405020304" pitchFamily="18" charset="0"/>
                </a:rPr>
                <a:t>Model</a:t>
              </a:r>
              <a:endParaRPr lang="en-US" altLang="zh-CN" sz="1400" dirty="0">
                <a:solidFill>
                  <a:schemeClr val="tx1"/>
                </a:solidFill>
                <a:latin typeface="Times New Roman" panose="02020603050405020304" pitchFamily="18" charset="0"/>
              </a:endParaRPr>
            </a:p>
          </p:txBody>
        </p:sp>
        <p:graphicFrame>
          <p:nvGraphicFramePr>
            <p:cNvPr id="17410" name="Object 32"/>
            <p:cNvGraphicFramePr/>
            <p:nvPr/>
          </p:nvGraphicFramePr>
          <p:xfrm>
            <a:off x="2124" y="1677"/>
            <a:ext cx="652" cy="335"/>
          </p:xfrm>
          <a:graphic>
            <a:graphicData uri="http://schemas.openxmlformats.org/presentationml/2006/ole">
              <mc:AlternateContent xmlns:mc="http://schemas.openxmlformats.org/markup-compatibility/2006">
                <mc:Choice xmlns:v="urn:schemas-microsoft-com:vml" Requires="v">
                  <p:oleObj spid="_x0000_s3095" name="" r:id="rId1" imgW="457200" imgH="457200" progId="CorelDraw.Graphic.7">
                    <p:embed/>
                  </p:oleObj>
                </mc:Choice>
                <mc:Fallback>
                  <p:oleObj name="" r:id="rId1" imgW="457200" imgH="457200" progId="CorelDraw.Graphic.7">
                    <p:embed/>
                    <p:pic>
                      <p:nvPicPr>
                        <p:cNvPr id="0" name="图片 3094"/>
                        <p:cNvPicPr/>
                        <p:nvPr/>
                      </p:nvPicPr>
                      <p:blipFill>
                        <a:blip r:embed="rId2"/>
                        <a:stretch>
                          <a:fillRect/>
                        </a:stretch>
                      </p:blipFill>
                      <p:spPr>
                        <a:xfrm>
                          <a:off x="2124" y="1677"/>
                          <a:ext cx="652" cy="335"/>
                        </a:xfrm>
                        <a:prstGeom prst="rect">
                          <a:avLst/>
                        </a:prstGeom>
                        <a:noFill/>
                        <a:ln w="38100">
                          <a:noFill/>
                          <a:miter/>
                        </a:ln>
                      </p:spPr>
                    </p:pic>
                  </p:oleObj>
                </mc:Fallback>
              </mc:AlternateContent>
            </a:graphicData>
          </a:graphic>
        </p:graphicFrame>
        <p:graphicFrame>
          <p:nvGraphicFramePr>
            <p:cNvPr id="17411" name="Object 33"/>
            <p:cNvGraphicFramePr/>
            <p:nvPr/>
          </p:nvGraphicFramePr>
          <p:xfrm>
            <a:off x="3784" y="2829"/>
            <a:ext cx="566" cy="363"/>
          </p:xfrm>
          <a:graphic>
            <a:graphicData uri="http://schemas.openxmlformats.org/presentationml/2006/ole">
              <mc:AlternateContent xmlns:mc="http://schemas.openxmlformats.org/markup-compatibility/2006">
                <mc:Choice xmlns:v="urn:schemas-microsoft-com:vml" Requires="v">
                  <p:oleObj spid="_x0000_s3097" name="" r:id="rId3" imgW="457200" imgH="457200" progId="CorelDraw.Graphic.7">
                    <p:embed/>
                  </p:oleObj>
                </mc:Choice>
                <mc:Fallback>
                  <p:oleObj name="" r:id="rId3" imgW="457200" imgH="457200" progId="CorelDraw.Graphic.7">
                    <p:embed/>
                    <p:pic>
                      <p:nvPicPr>
                        <p:cNvPr id="0" name="图片 3096"/>
                        <p:cNvPicPr/>
                        <p:nvPr/>
                      </p:nvPicPr>
                      <p:blipFill>
                        <a:blip r:embed="rId4"/>
                        <a:stretch>
                          <a:fillRect/>
                        </a:stretch>
                      </p:blipFill>
                      <p:spPr>
                        <a:xfrm>
                          <a:off x="3784" y="2829"/>
                          <a:ext cx="566" cy="363"/>
                        </a:xfrm>
                        <a:prstGeom prst="rect">
                          <a:avLst/>
                        </a:prstGeom>
                        <a:noFill/>
                        <a:ln w="38100">
                          <a:noFill/>
                          <a:miter/>
                        </a:ln>
                      </p:spPr>
                    </p:pic>
                  </p:oleObj>
                </mc:Fallback>
              </mc:AlternateContent>
            </a:graphicData>
          </a:graphic>
        </p:graphicFrame>
        <p:graphicFrame>
          <p:nvGraphicFramePr>
            <p:cNvPr id="17412" name="Object 34"/>
            <p:cNvGraphicFramePr/>
            <p:nvPr/>
          </p:nvGraphicFramePr>
          <p:xfrm>
            <a:off x="4648" y="3309"/>
            <a:ext cx="528" cy="429"/>
          </p:xfrm>
          <a:graphic>
            <a:graphicData uri="http://schemas.openxmlformats.org/presentationml/2006/ole">
              <mc:AlternateContent xmlns:mc="http://schemas.openxmlformats.org/markup-compatibility/2006">
                <mc:Choice xmlns:v="urn:schemas-microsoft-com:vml" Requires="v">
                  <p:oleObj spid="_x0000_s3099" name="" r:id="rId5" imgW="457200" imgH="457200" progId="CorelDraw.Graphic.7">
                    <p:embed/>
                  </p:oleObj>
                </mc:Choice>
                <mc:Fallback>
                  <p:oleObj name="" r:id="rId5" imgW="457200" imgH="457200" progId="CorelDraw.Graphic.7">
                    <p:embed/>
                    <p:pic>
                      <p:nvPicPr>
                        <p:cNvPr id="0" name="图片 3098"/>
                        <p:cNvPicPr/>
                        <p:nvPr/>
                      </p:nvPicPr>
                      <p:blipFill>
                        <a:blip r:embed="rId6"/>
                        <a:stretch>
                          <a:fillRect/>
                        </a:stretch>
                      </p:blipFill>
                      <p:spPr>
                        <a:xfrm>
                          <a:off x="4648" y="3309"/>
                          <a:ext cx="528" cy="429"/>
                        </a:xfrm>
                        <a:prstGeom prst="rect">
                          <a:avLst/>
                        </a:prstGeom>
                        <a:noFill/>
                        <a:ln w="38100">
                          <a:noFill/>
                          <a:miter/>
                        </a:ln>
                      </p:spPr>
                    </p:pic>
                  </p:oleObj>
                </mc:Fallback>
              </mc:AlternateContent>
            </a:graphicData>
          </a:graphic>
        </p:graphicFrame>
        <p:graphicFrame>
          <p:nvGraphicFramePr>
            <p:cNvPr id="17413" name="Object 35"/>
            <p:cNvGraphicFramePr/>
            <p:nvPr/>
          </p:nvGraphicFramePr>
          <p:xfrm>
            <a:off x="3016" y="2205"/>
            <a:ext cx="509" cy="335"/>
          </p:xfrm>
          <a:graphic>
            <a:graphicData uri="http://schemas.openxmlformats.org/presentationml/2006/ole">
              <mc:AlternateContent xmlns:mc="http://schemas.openxmlformats.org/markup-compatibility/2006">
                <mc:Choice xmlns:v="urn:schemas-microsoft-com:vml" Requires="v">
                  <p:oleObj spid="_x0000_s3096" name="" r:id="rId7" imgW="457200" imgH="457200" progId="CorelDraw.Graphic.7">
                    <p:embed/>
                  </p:oleObj>
                </mc:Choice>
                <mc:Fallback>
                  <p:oleObj name="" r:id="rId7" imgW="457200" imgH="457200" progId="CorelDraw.Graphic.7">
                    <p:embed/>
                    <p:pic>
                      <p:nvPicPr>
                        <p:cNvPr id="0" name="图片 3095"/>
                        <p:cNvPicPr/>
                        <p:nvPr/>
                      </p:nvPicPr>
                      <p:blipFill>
                        <a:blip r:embed="rId8"/>
                        <a:stretch>
                          <a:fillRect/>
                        </a:stretch>
                      </p:blipFill>
                      <p:spPr>
                        <a:xfrm>
                          <a:off x="3016" y="2205"/>
                          <a:ext cx="509" cy="335"/>
                        </a:xfrm>
                        <a:prstGeom prst="rect">
                          <a:avLst/>
                        </a:prstGeom>
                        <a:noFill/>
                        <a:ln w="38100">
                          <a:noFill/>
                          <a:miter/>
                        </a:ln>
                      </p:spPr>
                    </p:pic>
                  </p:oleObj>
                </mc:Fallback>
              </mc:AlternateContent>
            </a:graphicData>
          </a:graphic>
        </p:graphicFrame>
        <p:grpSp>
          <p:nvGrpSpPr>
            <p:cNvPr id="17435" name="Group 36"/>
            <p:cNvGrpSpPr/>
            <p:nvPr/>
          </p:nvGrpSpPr>
          <p:grpSpPr>
            <a:xfrm>
              <a:off x="760" y="1128"/>
              <a:ext cx="1392" cy="432"/>
              <a:chOff x="447" y="1392"/>
              <a:chExt cx="1344" cy="432"/>
            </a:xfrm>
          </p:grpSpPr>
          <p:sp>
            <p:nvSpPr>
              <p:cNvPr id="374821" name="Rectangle 37"/>
              <p:cNvSpPr>
                <a:spLocks noChangeArrowheads="1"/>
              </p:cNvSpPr>
              <p:nvPr/>
            </p:nvSpPr>
            <p:spPr bwMode="auto">
              <a:xfrm>
                <a:off x="447" y="1392"/>
                <a:ext cx="1104" cy="432"/>
              </a:xfrm>
              <a:prstGeom prst="rect">
                <a:avLst/>
              </a:prstGeom>
              <a:solidFill>
                <a:schemeClr val="accent1"/>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7440" name="Rectangle 38"/>
              <p:cNvSpPr/>
              <p:nvPr/>
            </p:nvSpPr>
            <p:spPr>
              <a:xfrm>
                <a:off x="672" y="1406"/>
                <a:ext cx="653" cy="404"/>
              </a:xfrm>
              <a:prstGeom prst="rect">
                <a:avLst/>
              </a:prstGeom>
              <a:solidFill>
                <a:schemeClr val="accent1"/>
              </a:solidFill>
              <a:ln w="9525">
                <a:noFill/>
              </a:ln>
            </p:spPr>
            <p:txBody>
              <a:bodyPr wrap="none" lIns="92075" tIns="46038" rIns="92075" bIns="46038">
                <a:spAutoFit/>
              </a:bodyPr>
              <a:p>
                <a:pPr algn="ctr" eaLnBrk="0" hangingPunct="0"/>
                <a:r>
                  <a:rPr lang="en-US" altLang="zh-CN" b="0" dirty="0">
                    <a:solidFill>
                      <a:schemeClr val="tx1"/>
                    </a:solidFill>
                    <a:latin typeface="Times New Roman" panose="02020603050405020304" pitchFamily="18" charset="0"/>
                  </a:rPr>
                  <a:t>Business</a:t>
                </a:r>
                <a:br>
                  <a:rPr lang="en-US" altLang="zh-CN" b="0" dirty="0">
                    <a:solidFill>
                      <a:schemeClr val="bg2"/>
                    </a:solidFill>
                    <a:latin typeface="Times New Roman" panose="02020603050405020304" pitchFamily="18" charset="0"/>
                  </a:rPr>
                </a:br>
                <a:r>
                  <a:rPr lang="en-US" altLang="zh-CN" b="0" dirty="0">
                    <a:solidFill>
                      <a:schemeClr val="tx1"/>
                    </a:solidFill>
                    <a:latin typeface="Times New Roman" panose="02020603050405020304" pitchFamily="18" charset="0"/>
                  </a:rPr>
                  <a:t>Modeling</a:t>
                </a:r>
                <a:endParaRPr lang="en-US" altLang="zh-CN" b="0" dirty="0">
                  <a:solidFill>
                    <a:schemeClr val="bg2"/>
                  </a:solidFill>
                  <a:latin typeface="Times New Roman" panose="02020603050405020304" pitchFamily="18" charset="0"/>
                </a:endParaRPr>
              </a:p>
            </p:txBody>
          </p:sp>
          <p:sp>
            <p:nvSpPr>
              <p:cNvPr id="374823" name="Line 39"/>
              <p:cNvSpPr>
                <a:spLocks noChangeShapeType="1"/>
              </p:cNvSpPr>
              <p:nvPr/>
            </p:nvSpPr>
            <p:spPr bwMode="auto">
              <a:xfrm>
                <a:off x="1551" y="1608"/>
                <a:ext cx="240" cy="0"/>
              </a:xfrm>
              <a:prstGeom prst="line">
                <a:avLst/>
              </a:prstGeom>
              <a:noFill/>
              <a:ln w="12700">
                <a:solidFill>
                  <a:schemeClr val="tx1"/>
                </a:solidFill>
                <a:prstDash val="dash"/>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aphicFrame>
          <p:nvGraphicFramePr>
            <p:cNvPr id="17414" name="Object 40"/>
            <p:cNvGraphicFramePr/>
            <p:nvPr/>
          </p:nvGraphicFramePr>
          <p:xfrm>
            <a:off x="2152" y="1128"/>
            <a:ext cx="652" cy="335"/>
          </p:xfrm>
          <a:graphic>
            <a:graphicData uri="http://schemas.openxmlformats.org/presentationml/2006/ole">
              <mc:AlternateContent xmlns:mc="http://schemas.openxmlformats.org/markup-compatibility/2006">
                <mc:Choice xmlns:v="urn:schemas-microsoft-com:vml" Requires="v">
                  <p:oleObj spid="_x0000_s3098" name="" r:id="rId9" imgW="457200" imgH="457200" progId="CorelDraw.Graphic.7">
                    <p:embed/>
                  </p:oleObj>
                </mc:Choice>
                <mc:Fallback>
                  <p:oleObj name="" r:id="rId9" imgW="457200" imgH="457200" progId="CorelDraw.Graphic.7">
                    <p:embed/>
                    <p:pic>
                      <p:nvPicPr>
                        <p:cNvPr id="0" name="图片 3097"/>
                        <p:cNvPicPr/>
                        <p:nvPr/>
                      </p:nvPicPr>
                      <p:blipFill>
                        <a:blip r:embed="rId2"/>
                        <a:stretch>
                          <a:fillRect/>
                        </a:stretch>
                      </p:blipFill>
                      <p:spPr>
                        <a:xfrm>
                          <a:off x="2152" y="1128"/>
                          <a:ext cx="652" cy="335"/>
                        </a:xfrm>
                        <a:prstGeom prst="rect">
                          <a:avLst/>
                        </a:prstGeom>
                        <a:noFill/>
                        <a:ln w="38100">
                          <a:noFill/>
                          <a:miter/>
                        </a:ln>
                      </p:spPr>
                    </p:pic>
                  </p:oleObj>
                </mc:Fallback>
              </mc:AlternateContent>
            </a:graphicData>
          </a:graphic>
        </p:graphicFrame>
        <p:sp>
          <p:nvSpPr>
            <p:cNvPr id="17436" name="Rectangle 41"/>
            <p:cNvSpPr/>
            <p:nvPr/>
          </p:nvSpPr>
          <p:spPr>
            <a:xfrm>
              <a:off x="2060" y="1464"/>
              <a:ext cx="861" cy="172"/>
            </a:xfrm>
            <a:prstGeom prst="rect">
              <a:avLst/>
            </a:prstGeom>
            <a:noFill/>
            <a:ln w="9525">
              <a:noFill/>
            </a:ln>
          </p:spPr>
          <p:txBody>
            <a:bodyPr wrap="none" lIns="92075" tIns="46038" rIns="92075" bIns="46038">
              <a:spAutoFit/>
            </a:bodyPr>
            <a:p>
              <a:pPr algn="ctr" eaLnBrk="0" hangingPunct="0">
                <a:lnSpc>
                  <a:spcPct val="85000"/>
                </a:lnSpc>
              </a:pPr>
              <a:r>
                <a:rPr lang="en-US" altLang="zh-CN" sz="1400" dirty="0">
                  <a:solidFill>
                    <a:schemeClr val="tx1"/>
                  </a:solidFill>
                  <a:latin typeface="Times New Roman" panose="02020603050405020304" pitchFamily="18" charset="0"/>
                </a:rPr>
                <a:t>Business Model</a:t>
              </a:r>
              <a:endParaRPr lang="en-US" altLang="zh-CN" sz="1400" dirty="0">
                <a:solidFill>
                  <a:schemeClr val="tx1"/>
                </a:solidFill>
                <a:latin typeface="Times New Roman" panose="02020603050405020304" pitchFamily="18" charset="0"/>
              </a:endParaRPr>
            </a:p>
          </p:txBody>
        </p:sp>
        <p:sp>
          <p:nvSpPr>
            <p:cNvPr id="374826" name="Arc 42"/>
            <p:cNvSpPr/>
            <p:nvPr/>
          </p:nvSpPr>
          <p:spPr bwMode="auto">
            <a:xfrm>
              <a:off x="2896" y="1719"/>
              <a:ext cx="2081" cy="1550"/>
            </a:xfrm>
            <a:custGeom>
              <a:avLst/>
              <a:gdLst>
                <a:gd name="G0" fmla="+- 16 0 0"/>
                <a:gd name="G1" fmla="+- 21600 0 0"/>
                <a:gd name="G2" fmla="+- 21600 0 0"/>
                <a:gd name="T0" fmla="*/ 0 w 21616"/>
                <a:gd name="T1" fmla="*/ 0 h 22422"/>
                <a:gd name="T2" fmla="*/ 21600 w 21616"/>
                <a:gd name="T3" fmla="*/ 22422 h 22422"/>
                <a:gd name="T4" fmla="*/ 16 w 21616"/>
                <a:gd name="T5" fmla="*/ 21600 h 22422"/>
              </a:gdLst>
              <a:ahLst/>
              <a:cxnLst>
                <a:cxn ang="0">
                  <a:pos x="T0" y="T1"/>
                </a:cxn>
                <a:cxn ang="0">
                  <a:pos x="T2" y="T3"/>
                </a:cxn>
                <a:cxn ang="0">
                  <a:pos x="T4" y="T5"/>
                </a:cxn>
              </a:cxnLst>
              <a:rect l="0" t="0" r="r" b="b"/>
              <a:pathLst>
                <a:path w="21616" h="22422" fill="none" extrusionOk="0">
                  <a:moveTo>
                    <a:pt x="0" y="0"/>
                  </a:moveTo>
                  <a:cubicBezTo>
                    <a:pt x="5" y="0"/>
                    <a:pt x="10" y="-1"/>
                    <a:pt x="16" y="0"/>
                  </a:cubicBezTo>
                  <a:cubicBezTo>
                    <a:pt x="11945" y="0"/>
                    <a:pt x="21616" y="9670"/>
                    <a:pt x="21616" y="21600"/>
                  </a:cubicBezTo>
                  <a:cubicBezTo>
                    <a:pt x="21616" y="21874"/>
                    <a:pt x="21610" y="22148"/>
                    <a:pt x="21600" y="22422"/>
                  </a:cubicBezTo>
                </a:path>
                <a:path w="21616" h="22422" stroke="0" extrusionOk="0">
                  <a:moveTo>
                    <a:pt x="0" y="0"/>
                  </a:moveTo>
                  <a:cubicBezTo>
                    <a:pt x="5" y="0"/>
                    <a:pt x="10" y="-1"/>
                    <a:pt x="16" y="0"/>
                  </a:cubicBezTo>
                  <a:cubicBezTo>
                    <a:pt x="11945" y="0"/>
                    <a:pt x="21616" y="9670"/>
                    <a:pt x="21616" y="21600"/>
                  </a:cubicBezTo>
                  <a:cubicBezTo>
                    <a:pt x="21616" y="21874"/>
                    <a:pt x="21610" y="22148"/>
                    <a:pt x="21600" y="22422"/>
                  </a:cubicBezTo>
                  <a:lnTo>
                    <a:pt x="16" y="21600"/>
                  </a:lnTo>
                  <a:close/>
                </a:path>
              </a:pathLst>
            </a:custGeom>
            <a:noFill/>
            <a:ln w="12700" cap="rnd">
              <a:solidFill>
                <a:schemeClr val="tx2"/>
              </a:solidFill>
              <a:round/>
              <a:headEnd type="none" w="sm" len="sm"/>
              <a:tailEnd type="stealth"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7438" name="Rectangle 43"/>
            <p:cNvSpPr/>
            <p:nvPr/>
          </p:nvSpPr>
          <p:spPr>
            <a:xfrm>
              <a:off x="4634" y="2968"/>
              <a:ext cx="546" cy="134"/>
            </a:xfrm>
            <a:prstGeom prst="rect">
              <a:avLst/>
            </a:prstGeom>
            <a:solidFill>
              <a:schemeClr val="accent1"/>
            </a:solidFill>
            <a:ln w="9525">
              <a:noFill/>
            </a:ln>
          </p:spPr>
          <p:txBody>
            <a:bodyPr wrap="none" lIns="46038" tIns="0" rIns="46038" bIns="0">
              <a:spAutoFit/>
            </a:bodyPr>
            <a:p>
              <a:pPr eaLnBrk="0" hangingPunct="0"/>
              <a:r>
                <a:rPr lang="en-US" altLang="zh-CN" sz="1400" b="0" dirty="0">
                  <a:solidFill>
                    <a:schemeClr val="tx1"/>
                  </a:solidFill>
                  <a:latin typeface="Times New Roman" panose="02020603050405020304" pitchFamily="18" charset="0"/>
                </a:rPr>
                <a:t>verified by</a:t>
              </a:r>
              <a:endParaRPr lang="en-US" altLang="zh-CN" sz="1400" b="0" dirty="0">
                <a:solidFill>
                  <a:schemeClr val="tx1"/>
                </a:solidFill>
                <a:latin typeface="Times New Roman" panose="02020603050405020304" pitchFamily="18" charset="0"/>
              </a:endParaRPr>
            </a:p>
          </p:txBody>
        </p:sp>
      </p:gr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4848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75812" name="Rectangle 4"/>
          <p:cNvSpPr>
            <a:spLocks noGrp="1" noChangeArrowheads="1"/>
          </p:cNvSpPr>
          <p:nvPr>
            <p:ph type="title"/>
          </p:nvPr>
        </p:nvSpPr>
        <p:spPr>
          <a:xfrm>
            <a:off x="533400" y="304800"/>
            <a:ext cx="7772400" cy="6858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Bringing It All Together...</a:t>
            </a:r>
            <a:endParaRPr kumimoji="0" lang="en-US" altLang="zh-CN"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48485" name="Rectangle 5"/>
          <p:cNvSpPr/>
          <p:nvPr/>
        </p:nvSpPr>
        <p:spPr>
          <a:xfrm>
            <a:off x="5978525" y="1143000"/>
            <a:ext cx="769938" cy="288925"/>
          </a:xfrm>
          <a:prstGeom prst="rect">
            <a:avLst/>
          </a:prstGeom>
          <a:noFill/>
          <a:ln w="9525">
            <a:noFill/>
          </a:ln>
        </p:spPr>
        <p:txBody>
          <a:bodyPr wrap="none" lIns="0" tIns="0" rIns="0" bIns="0">
            <a:spAutoFit/>
          </a:bodyPr>
          <a:p>
            <a:pPr defTabSz="862330" eaLnBrk="0" hangingPunct="0">
              <a:lnSpc>
                <a:spcPct val="90000"/>
              </a:lnSpc>
              <a:spcBef>
                <a:spcPct val="50000"/>
              </a:spcBef>
            </a:pPr>
            <a:r>
              <a:rPr lang="en-US" altLang="zh-CN" sz="2100" dirty="0">
                <a:solidFill>
                  <a:srgbClr val="CC3399"/>
                </a:solidFill>
                <a:latin typeface="Times New Roman" panose="02020603050405020304" pitchFamily="18" charset="0"/>
              </a:rPr>
              <a:t>Phases</a:t>
            </a:r>
            <a:endParaRPr lang="en-US" altLang="zh-CN" sz="2100" dirty="0">
              <a:solidFill>
                <a:srgbClr val="CC3399"/>
              </a:solidFill>
              <a:latin typeface="Times New Roman" panose="02020603050405020304" pitchFamily="18" charset="0"/>
            </a:endParaRPr>
          </a:p>
        </p:txBody>
      </p:sp>
      <p:sp>
        <p:nvSpPr>
          <p:cNvPr id="148486" name="Rectangle 6"/>
          <p:cNvSpPr/>
          <p:nvPr/>
        </p:nvSpPr>
        <p:spPr>
          <a:xfrm>
            <a:off x="838200" y="1481138"/>
            <a:ext cx="2751138" cy="288925"/>
          </a:xfrm>
          <a:prstGeom prst="rect">
            <a:avLst/>
          </a:prstGeom>
          <a:noFill/>
          <a:ln w="9525">
            <a:noFill/>
          </a:ln>
        </p:spPr>
        <p:txBody>
          <a:bodyPr lIns="0" tIns="0" rIns="0" bIns="0">
            <a:spAutoFit/>
          </a:bodyPr>
          <a:p>
            <a:pPr defTabSz="862330" eaLnBrk="0" hangingPunct="0">
              <a:lnSpc>
                <a:spcPct val="90000"/>
              </a:lnSpc>
              <a:spcBef>
                <a:spcPct val="50000"/>
              </a:spcBef>
            </a:pPr>
            <a:r>
              <a:rPr lang="en-US" altLang="zh-CN" sz="2100" dirty="0">
                <a:solidFill>
                  <a:srgbClr val="CC3399"/>
                </a:solidFill>
                <a:latin typeface="Times New Roman" panose="02020603050405020304" pitchFamily="18" charset="0"/>
              </a:rPr>
              <a:t>Process Workflows</a:t>
            </a:r>
            <a:endParaRPr lang="en-US" altLang="zh-CN" sz="2100" dirty="0">
              <a:solidFill>
                <a:srgbClr val="CC3399"/>
              </a:solidFill>
              <a:latin typeface="Times New Roman" panose="02020603050405020304" pitchFamily="18" charset="0"/>
            </a:endParaRPr>
          </a:p>
        </p:txBody>
      </p:sp>
      <p:sp>
        <p:nvSpPr>
          <p:cNvPr id="148487" name="Rectangle 7"/>
          <p:cNvSpPr/>
          <p:nvPr/>
        </p:nvSpPr>
        <p:spPr>
          <a:xfrm>
            <a:off x="5921375" y="6051550"/>
            <a:ext cx="1111250" cy="288925"/>
          </a:xfrm>
          <a:prstGeom prst="rect">
            <a:avLst/>
          </a:prstGeom>
          <a:noFill/>
          <a:ln w="9525">
            <a:noFill/>
          </a:ln>
        </p:spPr>
        <p:txBody>
          <a:bodyPr wrap="none" lIns="0" tIns="0" rIns="0" bIns="0">
            <a:spAutoFit/>
          </a:bodyPr>
          <a:p>
            <a:pPr defTabSz="862330" eaLnBrk="0" hangingPunct="0">
              <a:lnSpc>
                <a:spcPct val="90000"/>
              </a:lnSpc>
              <a:spcBef>
                <a:spcPct val="50000"/>
              </a:spcBef>
            </a:pPr>
            <a:r>
              <a:rPr lang="en-US" altLang="zh-CN" sz="2100" dirty="0">
                <a:solidFill>
                  <a:srgbClr val="CC3399"/>
                </a:solidFill>
                <a:latin typeface="Times New Roman" panose="02020603050405020304" pitchFamily="18" charset="0"/>
              </a:rPr>
              <a:t>Iterations</a:t>
            </a:r>
            <a:endParaRPr lang="en-US" altLang="zh-CN" sz="2100" dirty="0">
              <a:solidFill>
                <a:srgbClr val="CC3399"/>
              </a:solidFill>
              <a:latin typeface="Times New Roman" panose="02020603050405020304" pitchFamily="18" charset="0"/>
            </a:endParaRPr>
          </a:p>
        </p:txBody>
      </p:sp>
      <p:sp>
        <p:nvSpPr>
          <p:cNvPr id="148488" name="Rectangle 8"/>
          <p:cNvSpPr/>
          <p:nvPr/>
        </p:nvSpPr>
        <p:spPr>
          <a:xfrm>
            <a:off x="838200" y="4233863"/>
            <a:ext cx="2849563" cy="288925"/>
          </a:xfrm>
          <a:prstGeom prst="rect">
            <a:avLst/>
          </a:prstGeom>
          <a:noFill/>
          <a:ln w="9525">
            <a:noFill/>
          </a:ln>
        </p:spPr>
        <p:txBody>
          <a:bodyPr lIns="0" tIns="0" rIns="0" bIns="0">
            <a:spAutoFit/>
          </a:bodyPr>
          <a:p>
            <a:pPr defTabSz="862330" eaLnBrk="0" hangingPunct="0">
              <a:lnSpc>
                <a:spcPct val="90000"/>
              </a:lnSpc>
              <a:spcBef>
                <a:spcPct val="50000"/>
              </a:spcBef>
            </a:pPr>
            <a:r>
              <a:rPr lang="en-US" altLang="zh-CN" sz="2100" dirty="0">
                <a:solidFill>
                  <a:srgbClr val="CC3399"/>
                </a:solidFill>
                <a:latin typeface="Times New Roman" panose="02020603050405020304" pitchFamily="18" charset="0"/>
              </a:rPr>
              <a:t>Supporting</a:t>
            </a:r>
            <a:r>
              <a:rPr lang="en-US" altLang="zh-CN" sz="2100" dirty="0">
                <a:latin typeface="Times New Roman" panose="02020603050405020304" pitchFamily="18" charset="0"/>
              </a:rPr>
              <a:t> </a:t>
            </a:r>
            <a:r>
              <a:rPr lang="en-US" altLang="zh-CN" sz="2100" dirty="0">
                <a:solidFill>
                  <a:srgbClr val="CC3399"/>
                </a:solidFill>
                <a:latin typeface="Times New Roman" panose="02020603050405020304" pitchFamily="18" charset="0"/>
              </a:rPr>
              <a:t>Workflows</a:t>
            </a:r>
            <a:endParaRPr lang="en-US" altLang="zh-CN" sz="2100" dirty="0">
              <a:solidFill>
                <a:srgbClr val="CC3399"/>
              </a:solidFill>
              <a:latin typeface="Times New Roman" panose="02020603050405020304" pitchFamily="18" charset="0"/>
            </a:endParaRPr>
          </a:p>
        </p:txBody>
      </p:sp>
      <p:grpSp>
        <p:nvGrpSpPr>
          <p:cNvPr id="148489" name="Group 9"/>
          <p:cNvGrpSpPr/>
          <p:nvPr/>
        </p:nvGrpSpPr>
        <p:grpSpPr>
          <a:xfrm>
            <a:off x="1627188" y="1497013"/>
            <a:ext cx="7170737" cy="4462462"/>
            <a:chOff x="1025" y="943"/>
            <a:chExt cx="4517" cy="2811"/>
          </a:xfrm>
        </p:grpSpPr>
        <p:sp>
          <p:nvSpPr>
            <p:cNvPr id="375818" name="Rectangle 10"/>
            <p:cNvSpPr>
              <a:spLocks noChangeArrowheads="1"/>
            </p:cNvSpPr>
            <p:nvPr/>
          </p:nvSpPr>
          <p:spPr bwMode="auto">
            <a:xfrm>
              <a:off x="1096" y="2902"/>
              <a:ext cx="1497" cy="602"/>
            </a:xfrm>
            <a:prstGeom prst="rect">
              <a:avLst/>
            </a:prstGeom>
            <a:solidFill>
              <a:srgbClr val="FEBF6A"/>
            </a:solidFill>
            <a:ln w="25400">
              <a:noFill/>
              <a:miter lim="800000"/>
              <a:headEnd type="none" w="sm" len="sm"/>
              <a:tailEnd type="none" w="med" len="lg"/>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19" name="Rectangle 11"/>
            <p:cNvSpPr>
              <a:spLocks noChangeArrowheads="1"/>
            </p:cNvSpPr>
            <p:nvPr/>
          </p:nvSpPr>
          <p:spPr bwMode="auto">
            <a:xfrm>
              <a:off x="1096" y="1159"/>
              <a:ext cx="1496" cy="1457"/>
            </a:xfrm>
            <a:prstGeom prst="rect">
              <a:avLst/>
            </a:prstGeom>
            <a:solidFill>
              <a:srgbClr val="FF9B9B"/>
            </a:solidFill>
            <a:ln w="25400">
              <a:noFill/>
              <a:miter lim="800000"/>
              <a:headEnd type="none" w="sm" len="sm"/>
              <a:tailEnd type="none" w="med" len="lg"/>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20" name="Rectangle 12"/>
            <p:cNvSpPr>
              <a:spLocks noChangeArrowheads="1"/>
            </p:cNvSpPr>
            <p:nvPr/>
          </p:nvSpPr>
          <p:spPr bwMode="auto">
            <a:xfrm>
              <a:off x="2593" y="944"/>
              <a:ext cx="2945" cy="2669"/>
            </a:xfrm>
            <a:prstGeom prst="rect">
              <a:avLst/>
            </a:prstGeom>
            <a:solidFill>
              <a:srgbClr val="FFFFCC"/>
            </a:solidFill>
            <a:ln w="1270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21" name="Line 13"/>
            <p:cNvSpPr>
              <a:spLocks noChangeShapeType="1"/>
            </p:cNvSpPr>
            <p:nvPr/>
          </p:nvSpPr>
          <p:spPr bwMode="auto">
            <a:xfrm flipH="1" flipV="1">
              <a:off x="3485" y="1158"/>
              <a:ext cx="4" cy="2337"/>
            </a:xfrm>
            <a:prstGeom prst="line">
              <a:avLst/>
            </a:prstGeom>
            <a:noFill/>
            <a:ln w="3175">
              <a:solidFill>
                <a:srgbClr val="000000"/>
              </a:solidFill>
              <a:prstDash val="dash"/>
              <a:round/>
              <a:headEnd type="none" w="sm" len="sm"/>
              <a:tailEnd type="none" w="med" len="lg"/>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22" name="Line 14"/>
            <p:cNvSpPr>
              <a:spLocks noChangeShapeType="1"/>
            </p:cNvSpPr>
            <p:nvPr/>
          </p:nvSpPr>
          <p:spPr bwMode="auto">
            <a:xfrm flipH="1" flipV="1">
              <a:off x="4158" y="1159"/>
              <a:ext cx="0" cy="2338"/>
            </a:xfrm>
            <a:prstGeom prst="line">
              <a:avLst/>
            </a:prstGeom>
            <a:noFill/>
            <a:ln w="3175">
              <a:solidFill>
                <a:srgbClr val="000000"/>
              </a:solidFill>
              <a:prstDash val="dash"/>
              <a:round/>
              <a:headEnd type="none" w="sm" len="sm"/>
              <a:tailEnd type="none" w="med" len="lg"/>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23" name="Line 15"/>
            <p:cNvSpPr>
              <a:spLocks noChangeShapeType="1"/>
            </p:cNvSpPr>
            <p:nvPr/>
          </p:nvSpPr>
          <p:spPr bwMode="auto">
            <a:xfrm flipH="1" flipV="1">
              <a:off x="4482" y="1156"/>
              <a:ext cx="1" cy="2316"/>
            </a:xfrm>
            <a:prstGeom prst="line">
              <a:avLst/>
            </a:prstGeom>
            <a:noFill/>
            <a:ln w="3175">
              <a:solidFill>
                <a:srgbClr val="000000"/>
              </a:solidFill>
              <a:prstDash val="dash"/>
              <a:round/>
              <a:headEnd type="none" w="sm" len="sm"/>
              <a:tailEnd type="none" w="med" len="lg"/>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24" name="Line 16"/>
            <p:cNvSpPr>
              <a:spLocks noChangeShapeType="1"/>
            </p:cNvSpPr>
            <p:nvPr/>
          </p:nvSpPr>
          <p:spPr bwMode="auto">
            <a:xfrm flipH="1" flipV="1">
              <a:off x="5150" y="1159"/>
              <a:ext cx="0" cy="2330"/>
            </a:xfrm>
            <a:prstGeom prst="line">
              <a:avLst/>
            </a:prstGeom>
            <a:noFill/>
            <a:ln w="3175">
              <a:solidFill>
                <a:srgbClr val="000000"/>
              </a:solidFill>
              <a:prstDash val="dash"/>
              <a:round/>
              <a:headEnd type="none" w="sm" len="sm"/>
              <a:tailEnd type="none" w="med" len="lg"/>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25" name="Rectangle 17"/>
            <p:cNvSpPr>
              <a:spLocks noChangeArrowheads="1"/>
            </p:cNvSpPr>
            <p:nvPr/>
          </p:nvSpPr>
          <p:spPr bwMode="auto">
            <a:xfrm>
              <a:off x="2592" y="3512"/>
              <a:ext cx="2950" cy="242"/>
            </a:xfrm>
            <a:prstGeom prst="rect">
              <a:avLst/>
            </a:prstGeom>
            <a:solidFill>
              <a:schemeClr val="tx1"/>
            </a:solidFill>
            <a:ln w="25400">
              <a:noFill/>
              <a:miter lim="800000"/>
              <a:headEnd type="none" w="sm" len="sm"/>
              <a:tailEnd type="none" w="med" len="lg"/>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26" name="Line 18"/>
            <p:cNvSpPr>
              <a:spLocks noChangeShapeType="1"/>
            </p:cNvSpPr>
            <p:nvPr/>
          </p:nvSpPr>
          <p:spPr bwMode="auto">
            <a:xfrm flipH="1" flipV="1">
              <a:off x="3178" y="1155"/>
              <a:ext cx="2" cy="2349"/>
            </a:xfrm>
            <a:prstGeom prst="line">
              <a:avLst/>
            </a:prstGeom>
            <a:noFill/>
            <a:ln w="25400">
              <a:solidFill>
                <a:srgbClr val="000000"/>
              </a:solidFill>
              <a:prstDash val="sysDot"/>
              <a:round/>
              <a:headEnd type="none" w="sm" len="sm"/>
              <a:tailEnd type="none" w="med" len="lg"/>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27" name="Line 19"/>
            <p:cNvSpPr>
              <a:spLocks noChangeShapeType="1"/>
            </p:cNvSpPr>
            <p:nvPr/>
          </p:nvSpPr>
          <p:spPr bwMode="auto">
            <a:xfrm flipH="1" flipV="1">
              <a:off x="3817" y="1155"/>
              <a:ext cx="0" cy="2349"/>
            </a:xfrm>
            <a:prstGeom prst="line">
              <a:avLst/>
            </a:prstGeom>
            <a:noFill/>
            <a:ln w="25400">
              <a:solidFill>
                <a:srgbClr val="000000"/>
              </a:solidFill>
              <a:prstDash val="sysDot"/>
              <a:round/>
              <a:headEnd type="none" w="sm" len="sm"/>
              <a:tailEnd type="none" w="med" len="lg"/>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28" name="Line 20"/>
            <p:cNvSpPr>
              <a:spLocks noChangeShapeType="1"/>
            </p:cNvSpPr>
            <p:nvPr/>
          </p:nvSpPr>
          <p:spPr bwMode="auto">
            <a:xfrm flipV="1">
              <a:off x="4779" y="1158"/>
              <a:ext cx="0" cy="2337"/>
            </a:xfrm>
            <a:prstGeom prst="line">
              <a:avLst/>
            </a:prstGeom>
            <a:noFill/>
            <a:ln w="25400">
              <a:solidFill>
                <a:srgbClr val="000000"/>
              </a:solidFill>
              <a:prstDash val="sysDot"/>
              <a:round/>
              <a:headEnd type="none" w="sm" len="sm"/>
              <a:tailEnd type="none" w="med" len="lg"/>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48508" name="Rectangle 21"/>
            <p:cNvSpPr/>
            <p:nvPr/>
          </p:nvSpPr>
          <p:spPr>
            <a:xfrm>
              <a:off x="1643" y="3148"/>
              <a:ext cx="808" cy="156"/>
            </a:xfrm>
            <a:prstGeom prst="rect">
              <a:avLst/>
            </a:prstGeom>
            <a:noFill/>
            <a:ln w="9525">
              <a:noFill/>
            </a:ln>
          </p:spPr>
          <p:txBody>
            <a:bodyPr wrap="none" lIns="0" tIns="0" rIns="0" bIns="0">
              <a:spAutoFit/>
            </a:bodyPr>
            <a:p>
              <a:pPr defTabSz="862330" eaLnBrk="0" hangingPunct="0">
                <a:lnSpc>
                  <a:spcPct val="90000"/>
                </a:lnSpc>
                <a:spcBef>
                  <a:spcPct val="50000"/>
                </a:spcBef>
              </a:pPr>
              <a:r>
                <a:rPr lang="en-US" altLang="zh-CN" dirty="0">
                  <a:solidFill>
                    <a:srgbClr val="000000"/>
                  </a:solidFill>
                  <a:latin typeface="Times New Roman" panose="02020603050405020304" pitchFamily="18" charset="0"/>
                </a:rPr>
                <a:t>Management</a:t>
              </a:r>
              <a:endParaRPr lang="en-US" altLang="zh-CN" sz="2300" dirty="0">
                <a:solidFill>
                  <a:srgbClr val="000000"/>
                </a:solidFill>
                <a:latin typeface="Times New Roman" panose="02020603050405020304" pitchFamily="18" charset="0"/>
              </a:endParaRPr>
            </a:p>
          </p:txBody>
        </p:sp>
        <p:sp>
          <p:nvSpPr>
            <p:cNvPr id="148509" name="Rectangle 22"/>
            <p:cNvSpPr/>
            <p:nvPr/>
          </p:nvSpPr>
          <p:spPr>
            <a:xfrm>
              <a:off x="1643" y="3339"/>
              <a:ext cx="816" cy="156"/>
            </a:xfrm>
            <a:prstGeom prst="rect">
              <a:avLst/>
            </a:prstGeom>
            <a:noFill/>
            <a:ln w="9525">
              <a:noFill/>
            </a:ln>
          </p:spPr>
          <p:txBody>
            <a:bodyPr wrap="none" lIns="0" tIns="0" rIns="0" bIns="0">
              <a:spAutoFit/>
            </a:bodyPr>
            <a:p>
              <a:pPr defTabSz="862330" eaLnBrk="0" hangingPunct="0">
                <a:lnSpc>
                  <a:spcPct val="90000"/>
                </a:lnSpc>
                <a:spcBef>
                  <a:spcPct val="50000"/>
                </a:spcBef>
              </a:pPr>
              <a:r>
                <a:rPr lang="en-US" altLang="zh-CN" dirty="0">
                  <a:solidFill>
                    <a:srgbClr val="000000"/>
                  </a:solidFill>
                  <a:latin typeface="Times New Roman" panose="02020603050405020304" pitchFamily="18" charset="0"/>
                </a:rPr>
                <a:t>Environment</a:t>
              </a:r>
              <a:endParaRPr lang="en-US" altLang="zh-CN" sz="2300" dirty="0">
                <a:solidFill>
                  <a:srgbClr val="000000"/>
                </a:solidFill>
                <a:latin typeface="Times New Roman" panose="02020603050405020304" pitchFamily="18" charset="0"/>
              </a:endParaRPr>
            </a:p>
          </p:txBody>
        </p:sp>
        <p:sp>
          <p:nvSpPr>
            <p:cNvPr id="148510" name="Rectangle 23"/>
            <p:cNvSpPr/>
            <p:nvPr/>
          </p:nvSpPr>
          <p:spPr>
            <a:xfrm>
              <a:off x="1025" y="1232"/>
              <a:ext cx="1460" cy="156"/>
            </a:xfrm>
            <a:prstGeom prst="rect">
              <a:avLst/>
            </a:prstGeom>
            <a:noFill/>
            <a:ln w="9525">
              <a:noFill/>
            </a:ln>
          </p:spPr>
          <p:txBody>
            <a:bodyPr lIns="0" tIns="0" rIns="0" bIns="0">
              <a:spAutoFit/>
            </a:bodyPr>
            <a:p>
              <a:pPr algn="r" defTabSz="862330" eaLnBrk="0" hangingPunct="0">
                <a:lnSpc>
                  <a:spcPct val="90000"/>
                </a:lnSpc>
                <a:spcBef>
                  <a:spcPct val="50000"/>
                </a:spcBef>
              </a:pPr>
              <a:r>
                <a:rPr lang="en-US" altLang="zh-CN" dirty="0">
                  <a:solidFill>
                    <a:srgbClr val="000000"/>
                  </a:solidFill>
                  <a:latin typeface="Times New Roman" panose="02020603050405020304" pitchFamily="18" charset="0"/>
                </a:rPr>
                <a:t>Business Modeling</a:t>
              </a:r>
              <a:endParaRPr lang="en-US" altLang="zh-CN" sz="2300" dirty="0">
                <a:solidFill>
                  <a:srgbClr val="000000"/>
                </a:solidFill>
                <a:latin typeface="Times New Roman" panose="02020603050405020304" pitchFamily="18" charset="0"/>
              </a:endParaRPr>
            </a:p>
          </p:txBody>
        </p:sp>
        <p:sp>
          <p:nvSpPr>
            <p:cNvPr id="148511" name="Rectangle 24"/>
            <p:cNvSpPr/>
            <p:nvPr/>
          </p:nvSpPr>
          <p:spPr>
            <a:xfrm>
              <a:off x="1501" y="1978"/>
              <a:ext cx="984" cy="156"/>
            </a:xfrm>
            <a:prstGeom prst="rect">
              <a:avLst/>
            </a:prstGeom>
            <a:noFill/>
            <a:ln w="9525">
              <a:noFill/>
            </a:ln>
          </p:spPr>
          <p:txBody>
            <a:bodyPr wrap="none" lIns="0" tIns="0" rIns="0" bIns="0">
              <a:spAutoFit/>
            </a:bodyPr>
            <a:p>
              <a:pPr algn="r" defTabSz="862330" eaLnBrk="0" hangingPunct="0">
                <a:lnSpc>
                  <a:spcPct val="90000"/>
                </a:lnSpc>
                <a:spcBef>
                  <a:spcPct val="50000"/>
                </a:spcBef>
              </a:pPr>
              <a:r>
                <a:rPr lang="en-US" altLang="zh-CN" dirty="0">
                  <a:solidFill>
                    <a:srgbClr val="000000"/>
                  </a:solidFill>
                  <a:latin typeface="Times New Roman" panose="02020603050405020304" pitchFamily="18" charset="0"/>
                </a:rPr>
                <a:t>Implementation</a:t>
              </a:r>
              <a:endParaRPr lang="en-US" altLang="zh-CN" sz="2300" dirty="0">
                <a:solidFill>
                  <a:srgbClr val="000000"/>
                </a:solidFill>
                <a:latin typeface="Times New Roman" panose="02020603050405020304" pitchFamily="18" charset="0"/>
              </a:endParaRPr>
            </a:p>
          </p:txBody>
        </p:sp>
        <p:sp>
          <p:nvSpPr>
            <p:cNvPr id="148512" name="Rectangle 25"/>
            <p:cNvSpPr/>
            <p:nvPr/>
          </p:nvSpPr>
          <p:spPr>
            <a:xfrm>
              <a:off x="2204" y="2202"/>
              <a:ext cx="264" cy="156"/>
            </a:xfrm>
            <a:prstGeom prst="rect">
              <a:avLst/>
            </a:prstGeom>
            <a:noFill/>
            <a:ln w="9525">
              <a:noFill/>
            </a:ln>
          </p:spPr>
          <p:txBody>
            <a:bodyPr wrap="none" lIns="0" tIns="0" rIns="0" bIns="0">
              <a:spAutoFit/>
            </a:bodyPr>
            <a:p>
              <a:pPr algn="r" defTabSz="862330" eaLnBrk="0" hangingPunct="0">
                <a:lnSpc>
                  <a:spcPct val="90000"/>
                </a:lnSpc>
                <a:spcBef>
                  <a:spcPct val="50000"/>
                </a:spcBef>
              </a:pPr>
              <a:r>
                <a:rPr lang="en-US" altLang="zh-CN" dirty="0">
                  <a:solidFill>
                    <a:srgbClr val="000000"/>
                  </a:solidFill>
                  <a:latin typeface="Times New Roman" panose="02020603050405020304" pitchFamily="18" charset="0"/>
                </a:rPr>
                <a:t>Test</a:t>
              </a:r>
              <a:endParaRPr lang="en-US" altLang="zh-CN" sz="2300" dirty="0">
                <a:solidFill>
                  <a:srgbClr val="000000"/>
                </a:solidFill>
                <a:latin typeface="Times New Roman" panose="02020603050405020304" pitchFamily="18" charset="0"/>
              </a:endParaRPr>
            </a:p>
          </p:txBody>
        </p:sp>
        <p:sp>
          <p:nvSpPr>
            <p:cNvPr id="148513" name="Rectangle 26"/>
            <p:cNvSpPr/>
            <p:nvPr/>
          </p:nvSpPr>
          <p:spPr>
            <a:xfrm>
              <a:off x="1357" y="1715"/>
              <a:ext cx="1128" cy="156"/>
            </a:xfrm>
            <a:prstGeom prst="rect">
              <a:avLst/>
            </a:prstGeom>
            <a:noFill/>
            <a:ln w="9525">
              <a:noFill/>
            </a:ln>
          </p:spPr>
          <p:txBody>
            <a:bodyPr wrap="none" lIns="0" tIns="0" rIns="0" bIns="0">
              <a:spAutoFit/>
            </a:bodyPr>
            <a:p>
              <a:pPr algn="r" defTabSz="862330" eaLnBrk="0" hangingPunct="0">
                <a:lnSpc>
                  <a:spcPct val="90000"/>
                </a:lnSpc>
                <a:spcBef>
                  <a:spcPct val="50000"/>
                </a:spcBef>
              </a:pPr>
              <a:r>
                <a:rPr lang="en-US" altLang="zh-CN" dirty="0">
                  <a:solidFill>
                    <a:srgbClr val="000000"/>
                  </a:solidFill>
                  <a:latin typeface="Times New Roman" panose="02020603050405020304" pitchFamily="18" charset="0"/>
                </a:rPr>
                <a:t>Analysis &amp; Design</a:t>
              </a:r>
              <a:endParaRPr lang="en-US" altLang="zh-CN" sz="2300" dirty="0">
                <a:solidFill>
                  <a:srgbClr val="000000"/>
                </a:solidFill>
                <a:latin typeface="Times New Roman" panose="02020603050405020304" pitchFamily="18" charset="0"/>
              </a:endParaRPr>
            </a:p>
          </p:txBody>
        </p:sp>
        <p:sp>
          <p:nvSpPr>
            <p:cNvPr id="148514" name="Rectangle 27"/>
            <p:cNvSpPr/>
            <p:nvPr/>
          </p:nvSpPr>
          <p:spPr>
            <a:xfrm>
              <a:off x="2638" y="3526"/>
              <a:ext cx="518" cy="226"/>
            </a:xfrm>
            <a:prstGeom prst="rect">
              <a:avLst/>
            </a:prstGeom>
            <a:solidFill>
              <a:schemeClr val="tx1"/>
            </a:solidFill>
            <a:ln w="9525">
              <a:noFill/>
            </a:ln>
          </p:spPr>
          <p:txBody>
            <a:bodyPr wrap="none" lIns="0" tIns="0" rIns="0" bIns="0">
              <a:spAutoFit/>
            </a:bodyPr>
            <a:p>
              <a:pPr algn="ctr" defTabSz="862330" eaLnBrk="0" hangingPunct="0">
                <a:lnSpc>
                  <a:spcPct val="90000"/>
                </a:lnSpc>
                <a:spcBef>
                  <a:spcPct val="50000"/>
                </a:spcBef>
              </a:pPr>
              <a:r>
                <a:rPr lang="en-US" altLang="zh-CN" sz="1300" b="0" dirty="0">
                  <a:solidFill>
                    <a:schemeClr val="bg1"/>
                  </a:solidFill>
                  <a:latin typeface="Times New Roman" panose="02020603050405020304" pitchFamily="18" charset="0"/>
                </a:rPr>
                <a:t>Preliminary </a:t>
              </a:r>
              <a:br>
                <a:rPr lang="en-US" altLang="zh-CN" sz="1300" b="0" dirty="0">
                  <a:solidFill>
                    <a:schemeClr val="bg1"/>
                  </a:solidFill>
                  <a:latin typeface="Times New Roman" panose="02020603050405020304" pitchFamily="18" charset="0"/>
                </a:rPr>
              </a:br>
              <a:r>
                <a:rPr lang="en-US" altLang="zh-CN" sz="1300" b="0" dirty="0">
                  <a:solidFill>
                    <a:schemeClr val="bg1"/>
                  </a:solidFill>
                  <a:latin typeface="Times New Roman" panose="02020603050405020304" pitchFamily="18" charset="0"/>
                </a:rPr>
                <a:t>Iteration(s)</a:t>
              </a:r>
              <a:endParaRPr lang="en-US" altLang="zh-CN" sz="1300" b="0" dirty="0">
                <a:solidFill>
                  <a:schemeClr val="bg1"/>
                </a:solidFill>
                <a:latin typeface="Times New Roman" panose="02020603050405020304" pitchFamily="18" charset="0"/>
              </a:endParaRPr>
            </a:p>
          </p:txBody>
        </p:sp>
        <p:sp>
          <p:nvSpPr>
            <p:cNvPr id="148515" name="Rectangle 28"/>
            <p:cNvSpPr/>
            <p:nvPr/>
          </p:nvSpPr>
          <p:spPr>
            <a:xfrm>
              <a:off x="3251" y="3526"/>
              <a:ext cx="197" cy="226"/>
            </a:xfrm>
            <a:prstGeom prst="rect">
              <a:avLst/>
            </a:prstGeom>
            <a:solidFill>
              <a:schemeClr val="tx1"/>
            </a:solidFill>
            <a:ln w="9525">
              <a:noFill/>
            </a:ln>
          </p:spPr>
          <p:txBody>
            <a:bodyPr wrap="none" lIns="0" tIns="0" rIns="0" bIns="0">
              <a:spAutoFit/>
            </a:bodyPr>
            <a:p>
              <a:pPr algn="ctr" defTabSz="862330" eaLnBrk="0" hangingPunct="0">
                <a:lnSpc>
                  <a:spcPct val="90000"/>
                </a:lnSpc>
                <a:spcBef>
                  <a:spcPct val="50000"/>
                </a:spcBef>
              </a:pPr>
              <a:r>
                <a:rPr lang="en-US" altLang="zh-CN" sz="1300" b="0" dirty="0">
                  <a:solidFill>
                    <a:srgbClr val="000000"/>
                  </a:solidFill>
                  <a:latin typeface="Times New Roman" panose="02020603050405020304" pitchFamily="18" charset="0"/>
                </a:rPr>
                <a:t> </a:t>
              </a:r>
              <a:r>
                <a:rPr lang="en-US" altLang="zh-CN" sz="1300" b="0" dirty="0">
                  <a:solidFill>
                    <a:schemeClr val="bg1"/>
                  </a:solidFill>
                  <a:latin typeface="Times New Roman" panose="02020603050405020304" pitchFamily="18" charset="0"/>
                </a:rPr>
                <a:t>Iter</a:t>
              </a:r>
              <a:r>
                <a:rPr lang="en-US" altLang="zh-CN" sz="1300" b="0" dirty="0">
                  <a:solidFill>
                    <a:srgbClr val="000000"/>
                  </a:solidFill>
                  <a:latin typeface="Times New Roman" panose="02020603050405020304" pitchFamily="18" charset="0"/>
                </a:rPr>
                <a:t>.</a:t>
              </a:r>
              <a:br>
                <a:rPr lang="en-US" altLang="zh-CN" sz="1300" b="0" dirty="0">
                  <a:solidFill>
                    <a:srgbClr val="000000"/>
                  </a:solidFill>
                  <a:latin typeface="Times New Roman" panose="02020603050405020304" pitchFamily="18" charset="0"/>
                </a:rPr>
              </a:br>
              <a:r>
                <a:rPr lang="en-US" altLang="zh-CN" sz="1300" b="0" dirty="0">
                  <a:solidFill>
                    <a:schemeClr val="bg1"/>
                  </a:solidFill>
                  <a:latin typeface="Times New Roman" panose="02020603050405020304" pitchFamily="18" charset="0"/>
                </a:rPr>
                <a:t>#1</a:t>
              </a:r>
              <a:endParaRPr lang="en-US" altLang="zh-CN" sz="1300" b="0" dirty="0">
                <a:solidFill>
                  <a:schemeClr val="bg1"/>
                </a:solidFill>
                <a:latin typeface="Times New Roman" panose="02020603050405020304" pitchFamily="18" charset="0"/>
              </a:endParaRPr>
            </a:p>
          </p:txBody>
        </p:sp>
        <p:sp>
          <p:nvSpPr>
            <p:cNvPr id="375837" name="Freeform 29"/>
            <p:cNvSpPr/>
            <p:nvPr/>
          </p:nvSpPr>
          <p:spPr bwMode="auto">
            <a:xfrm>
              <a:off x="2623" y="3190"/>
              <a:ext cx="2860" cy="71"/>
            </a:xfrm>
            <a:custGeom>
              <a:avLst/>
              <a:gdLst/>
              <a:ahLst/>
              <a:cxnLst>
                <a:cxn ang="0">
                  <a:pos x="356" y="5"/>
                </a:cxn>
                <a:cxn ang="0">
                  <a:pos x="620" y="72"/>
                </a:cxn>
                <a:cxn ang="0">
                  <a:pos x="715" y="54"/>
                </a:cxn>
                <a:cxn ang="0">
                  <a:pos x="810" y="38"/>
                </a:cxn>
                <a:cxn ang="0">
                  <a:pos x="907" y="23"/>
                </a:cxn>
                <a:cxn ang="0">
                  <a:pos x="1002" y="5"/>
                </a:cxn>
                <a:cxn ang="0">
                  <a:pos x="1053" y="5"/>
                </a:cxn>
                <a:cxn ang="0">
                  <a:pos x="1105" y="0"/>
                </a:cxn>
                <a:cxn ang="0">
                  <a:pos x="1156" y="0"/>
                </a:cxn>
                <a:cxn ang="0">
                  <a:pos x="1207" y="5"/>
                </a:cxn>
                <a:cxn ang="0">
                  <a:pos x="1225" y="13"/>
                </a:cxn>
                <a:cxn ang="0">
                  <a:pos x="1238" y="25"/>
                </a:cxn>
                <a:cxn ang="0">
                  <a:pos x="1248" y="38"/>
                </a:cxn>
                <a:cxn ang="0">
                  <a:pos x="1261" y="51"/>
                </a:cxn>
                <a:cxn ang="0">
                  <a:pos x="1471" y="46"/>
                </a:cxn>
                <a:cxn ang="0">
                  <a:pos x="1687" y="79"/>
                </a:cxn>
                <a:cxn ang="0">
                  <a:pos x="1894" y="33"/>
                </a:cxn>
                <a:cxn ang="0">
                  <a:pos x="2053" y="74"/>
                </a:cxn>
                <a:cxn ang="0">
                  <a:pos x="2092" y="61"/>
                </a:cxn>
                <a:cxn ang="0">
                  <a:pos x="2128" y="49"/>
                </a:cxn>
                <a:cxn ang="0">
                  <a:pos x="2161" y="36"/>
                </a:cxn>
                <a:cxn ang="0">
                  <a:pos x="2194" y="25"/>
                </a:cxn>
                <a:cxn ang="0">
                  <a:pos x="2223" y="20"/>
                </a:cxn>
                <a:cxn ang="0">
                  <a:pos x="2243" y="18"/>
                </a:cxn>
                <a:cxn ang="0">
                  <a:pos x="2261" y="18"/>
                </a:cxn>
                <a:cxn ang="0">
                  <a:pos x="2276" y="20"/>
                </a:cxn>
                <a:cxn ang="0">
                  <a:pos x="2294" y="23"/>
                </a:cxn>
                <a:cxn ang="0">
                  <a:pos x="2310" y="31"/>
                </a:cxn>
                <a:cxn ang="0">
                  <a:pos x="2328" y="38"/>
                </a:cxn>
                <a:cxn ang="0">
                  <a:pos x="2340" y="46"/>
                </a:cxn>
                <a:cxn ang="0">
                  <a:pos x="2805" y="25"/>
                </a:cxn>
                <a:cxn ang="0">
                  <a:pos x="2856" y="23"/>
                </a:cxn>
                <a:cxn ang="0">
                  <a:pos x="2907" y="20"/>
                </a:cxn>
                <a:cxn ang="0">
                  <a:pos x="2956" y="18"/>
                </a:cxn>
                <a:cxn ang="0">
                  <a:pos x="2997" y="20"/>
                </a:cxn>
                <a:cxn ang="0">
                  <a:pos x="3025" y="25"/>
                </a:cxn>
                <a:cxn ang="0">
                  <a:pos x="3046" y="33"/>
                </a:cxn>
                <a:cxn ang="0">
                  <a:pos x="3063" y="43"/>
                </a:cxn>
                <a:cxn ang="0">
                  <a:pos x="3081" y="51"/>
                </a:cxn>
                <a:cxn ang="0">
                  <a:pos x="2840" y="77"/>
                </a:cxn>
                <a:cxn ang="0">
                  <a:pos x="0" y="79"/>
                </a:cxn>
              </a:cxnLst>
              <a:rect l="0" t="0" r="r" b="b"/>
              <a:pathLst>
                <a:path w="3169" h="79">
                  <a:moveTo>
                    <a:pt x="0" y="79"/>
                  </a:moveTo>
                  <a:lnTo>
                    <a:pt x="356" y="5"/>
                  </a:lnTo>
                  <a:lnTo>
                    <a:pt x="538" y="20"/>
                  </a:lnTo>
                  <a:lnTo>
                    <a:pt x="620" y="72"/>
                  </a:lnTo>
                  <a:lnTo>
                    <a:pt x="666" y="61"/>
                  </a:lnTo>
                  <a:lnTo>
                    <a:pt x="715" y="54"/>
                  </a:lnTo>
                  <a:lnTo>
                    <a:pt x="764" y="46"/>
                  </a:lnTo>
                  <a:lnTo>
                    <a:pt x="810" y="38"/>
                  </a:lnTo>
                  <a:lnTo>
                    <a:pt x="859" y="31"/>
                  </a:lnTo>
                  <a:lnTo>
                    <a:pt x="907" y="23"/>
                  </a:lnTo>
                  <a:lnTo>
                    <a:pt x="954" y="15"/>
                  </a:lnTo>
                  <a:lnTo>
                    <a:pt x="1002" y="5"/>
                  </a:lnTo>
                  <a:lnTo>
                    <a:pt x="1028" y="5"/>
                  </a:lnTo>
                  <a:lnTo>
                    <a:pt x="1053" y="5"/>
                  </a:lnTo>
                  <a:lnTo>
                    <a:pt x="1079" y="2"/>
                  </a:lnTo>
                  <a:lnTo>
                    <a:pt x="1105" y="0"/>
                  </a:lnTo>
                  <a:lnTo>
                    <a:pt x="1130" y="0"/>
                  </a:lnTo>
                  <a:lnTo>
                    <a:pt x="1156" y="0"/>
                  </a:lnTo>
                  <a:lnTo>
                    <a:pt x="1182" y="2"/>
                  </a:lnTo>
                  <a:lnTo>
                    <a:pt x="1207" y="5"/>
                  </a:lnTo>
                  <a:lnTo>
                    <a:pt x="1218" y="10"/>
                  </a:lnTo>
                  <a:lnTo>
                    <a:pt x="1225" y="13"/>
                  </a:lnTo>
                  <a:lnTo>
                    <a:pt x="1233" y="20"/>
                  </a:lnTo>
                  <a:lnTo>
                    <a:pt x="1238" y="25"/>
                  </a:lnTo>
                  <a:lnTo>
                    <a:pt x="1243" y="33"/>
                  </a:lnTo>
                  <a:lnTo>
                    <a:pt x="1248" y="38"/>
                  </a:lnTo>
                  <a:lnTo>
                    <a:pt x="1253" y="46"/>
                  </a:lnTo>
                  <a:lnTo>
                    <a:pt x="1261" y="51"/>
                  </a:lnTo>
                  <a:lnTo>
                    <a:pt x="1300" y="79"/>
                  </a:lnTo>
                  <a:lnTo>
                    <a:pt x="1471" y="46"/>
                  </a:lnTo>
                  <a:lnTo>
                    <a:pt x="1564" y="38"/>
                  </a:lnTo>
                  <a:lnTo>
                    <a:pt x="1687" y="79"/>
                  </a:lnTo>
                  <a:lnTo>
                    <a:pt x="1807" y="51"/>
                  </a:lnTo>
                  <a:lnTo>
                    <a:pt x="1894" y="33"/>
                  </a:lnTo>
                  <a:lnTo>
                    <a:pt x="1964" y="43"/>
                  </a:lnTo>
                  <a:lnTo>
                    <a:pt x="2053" y="74"/>
                  </a:lnTo>
                  <a:lnTo>
                    <a:pt x="2074" y="69"/>
                  </a:lnTo>
                  <a:lnTo>
                    <a:pt x="2092" y="61"/>
                  </a:lnTo>
                  <a:lnTo>
                    <a:pt x="2112" y="54"/>
                  </a:lnTo>
                  <a:lnTo>
                    <a:pt x="2128" y="49"/>
                  </a:lnTo>
                  <a:lnTo>
                    <a:pt x="2146" y="41"/>
                  </a:lnTo>
                  <a:lnTo>
                    <a:pt x="2161" y="36"/>
                  </a:lnTo>
                  <a:lnTo>
                    <a:pt x="2179" y="31"/>
                  </a:lnTo>
                  <a:lnTo>
                    <a:pt x="2194" y="25"/>
                  </a:lnTo>
                  <a:lnTo>
                    <a:pt x="2210" y="23"/>
                  </a:lnTo>
                  <a:lnTo>
                    <a:pt x="2223" y="20"/>
                  </a:lnTo>
                  <a:lnTo>
                    <a:pt x="2233" y="18"/>
                  </a:lnTo>
                  <a:lnTo>
                    <a:pt x="2243" y="18"/>
                  </a:lnTo>
                  <a:lnTo>
                    <a:pt x="2253" y="18"/>
                  </a:lnTo>
                  <a:lnTo>
                    <a:pt x="2261" y="18"/>
                  </a:lnTo>
                  <a:lnTo>
                    <a:pt x="2269" y="18"/>
                  </a:lnTo>
                  <a:lnTo>
                    <a:pt x="2276" y="20"/>
                  </a:lnTo>
                  <a:lnTo>
                    <a:pt x="2284" y="20"/>
                  </a:lnTo>
                  <a:lnTo>
                    <a:pt x="2294" y="23"/>
                  </a:lnTo>
                  <a:lnTo>
                    <a:pt x="2302" y="25"/>
                  </a:lnTo>
                  <a:lnTo>
                    <a:pt x="2310" y="31"/>
                  </a:lnTo>
                  <a:lnTo>
                    <a:pt x="2320" y="33"/>
                  </a:lnTo>
                  <a:lnTo>
                    <a:pt x="2328" y="38"/>
                  </a:lnTo>
                  <a:lnTo>
                    <a:pt x="2333" y="41"/>
                  </a:lnTo>
                  <a:lnTo>
                    <a:pt x="2340" y="46"/>
                  </a:lnTo>
                  <a:lnTo>
                    <a:pt x="2392" y="77"/>
                  </a:lnTo>
                  <a:lnTo>
                    <a:pt x="2805" y="25"/>
                  </a:lnTo>
                  <a:lnTo>
                    <a:pt x="2830" y="25"/>
                  </a:lnTo>
                  <a:lnTo>
                    <a:pt x="2856" y="23"/>
                  </a:lnTo>
                  <a:lnTo>
                    <a:pt x="2881" y="20"/>
                  </a:lnTo>
                  <a:lnTo>
                    <a:pt x="2907" y="20"/>
                  </a:lnTo>
                  <a:lnTo>
                    <a:pt x="2933" y="18"/>
                  </a:lnTo>
                  <a:lnTo>
                    <a:pt x="2956" y="18"/>
                  </a:lnTo>
                  <a:lnTo>
                    <a:pt x="2976" y="18"/>
                  </a:lnTo>
                  <a:lnTo>
                    <a:pt x="2997" y="20"/>
                  </a:lnTo>
                  <a:lnTo>
                    <a:pt x="3012" y="20"/>
                  </a:lnTo>
                  <a:lnTo>
                    <a:pt x="3025" y="25"/>
                  </a:lnTo>
                  <a:lnTo>
                    <a:pt x="3035" y="28"/>
                  </a:lnTo>
                  <a:lnTo>
                    <a:pt x="3046" y="33"/>
                  </a:lnTo>
                  <a:lnTo>
                    <a:pt x="3056" y="38"/>
                  </a:lnTo>
                  <a:lnTo>
                    <a:pt x="3063" y="43"/>
                  </a:lnTo>
                  <a:lnTo>
                    <a:pt x="3071" y="49"/>
                  </a:lnTo>
                  <a:lnTo>
                    <a:pt x="3081" y="51"/>
                  </a:lnTo>
                  <a:lnTo>
                    <a:pt x="3169" y="79"/>
                  </a:lnTo>
                  <a:lnTo>
                    <a:pt x="2840" y="77"/>
                  </a:lnTo>
                  <a:lnTo>
                    <a:pt x="1546" y="79"/>
                  </a:lnTo>
                  <a:lnTo>
                    <a:pt x="0" y="79"/>
                  </a:lnTo>
                  <a:close/>
                </a:path>
              </a:pathLst>
            </a:custGeom>
            <a:solidFill>
              <a:srgbClr val="DE8002"/>
            </a:solid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38" name="Freeform 30"/>
            <p:cNvSpPr/>
            <p:nvPr/>
          </p:nvSpPr>
          <p:spPr bwMode="auto">
            <a:xfrm>
              <a:off x="2637" y="3401"/>
              <a:ext cx="2830" cy="71"/>
            </a:xfrm>
            <a:custGeom>
              <a:avLst/>
              <a:gdLst/>
              <a:ahLst/>
              <a:cxnLst>
                <a:cxn ang="0">
                  <a:pos x="185" y="10"/>
                </a:cxn>
                <a:cxn ang="0">
                  <a:pos x="239" y="0"/>
                </a:cxn>
                <a:cxn ang="0">
                  <a:pos x="282" y="7"/>
                </a:cxn>
                <a:cxn ang="0">
                  <a:pos x="328" y="13"/>
                </a:cxn>
                <a:cxn ang="0">
                  <a:pos x="382" y="25"/>
                </a:cxn>
                <a:cxn ang="0">
                  <a:pos x="431" y="33"/>
                </a:cxn>
                <a:cxn ang="0">
                  <a:pos x="587" y="56"/>
                </a:cxn>
                <a:cxn ang="0">
                  <a:pos x="623" y="56"/>
                </a:cxn>
                <a:cxn ang="0">
                  <a:pos x="649" y="56"/>
                </a:cxn>
                <a:cxn ang="0">
                  <a:pos x="700" y="59"/>
                </a:cxn>
                <a:cxn ang="0">
                  <a:pos x="741" y="61"/>
                </a:cxn>
                <a:cxn ang="0">
                  <a:pos x="774" y="64"/>
                </a:cxn>
                <a:cxn ang="0">
                  <a:pos x="803" y="66"/>
                </a:cxn>
                <a:cxn ang="0">
                  <a:pos x="862" y="66"/>
                </a:cxn>
                <a:cxn ang="0">
                  <a:pos x="923" y="66"/>
                </a:cxn>
                <a:cxn ang="0">
                  <a:pos x="951" y="66"/>
                </a:cxn>
                <a:cxn ang="0">
                  <a:pos x="1000" y="72"/>
                </a:cxn>
                <a:cxn ang="0">
                  <a:pos x="1056" y="72"/>
                </a:cxn>
                <a:cxn ang="0">
                  <a:pos x="1118" y="72"/>
                </a:cxn>
                <a:cxn ang="0">
                  <a:pos x="1162" y="72"/>
                </a:cxn>
                <a:cxn ang="0">
                  <a:pos x="1221" y="72"/>
                </a:cxn>
                <a:cxn ang="0">
                  <a:pos x="1244" y="77"/>
                </a:cxn>
                <a:cxn ang="0">
                  <a:pos x="1264" y="77"/>
                </a:cxn>
                <a:cxn ang="0">
                  <a:pos x="1326" y="77"/>
                </a:cxn>
                <a:cxn ang="0">
                  <a:pos x="1385" y="72"/>
                </a:cxn>
                <a:cxn ang="0">
                  <a:pos x="1426" y="74"/>
                </a:cxn>
                <a:cxn ang="0">
                  <a:pos x="1556" y="79"/>
                </a:cxn>
                <a:cxn ang="0">
                  <a:pos x="1687" y="74"/>
                </a:cxn>
                <a:cxn ang="0">
                  <a:pos x="1700" y="77"/>
                </a:cxn>
                <a:cxn ang="0">
                  <a:pos x="1731" y="74"/>
                </a:cxn>
                <a:cxn ang="0">
                  <a:pos x="1764" y="74"/>
                </a:cxn>
                <a:cxn ang="0">
                  <a:pos x="1836" y="74"/>
                </a:cxn>
                <a:cxn ang="0">
                  <a:pos x="1908" y="77"/>
                </a:cxn>
                <a:cxn ang="0">
                  <a:pos x="1967" y="77"/>
                </a:cxn>
                <a:cxn ang="0">
                  <a:pos x="2043" y="77"/>
                </a:cxn>
                <a:cxn ang="0">
                  <a:pos x="2115" y="74"/>
                </a:cxn>
                <a:cxn ang="0">
                  <a:pos x="2164" y="77"/>
                </a:cxn>
                <a:cxn ang="0">
                  <a:pos x="2215" y="77"/>
                </a:cxn>
                <a:cxn ang="0">
                  <a:pos x="2264" y="77"/>
                </a:cxn>
                <a:cxn ang="0">
                  <a:pos x="2259" y="77"/>
                </a:cxn>
                <a:cxn ang="0">
                  <a:pos x="2392" y="77"/>
                </a:cxn>
                <a:cxn ang="0">
                  <a:pos x="2713" y="77"/>
                </a:cxn>
                <a:cxn ang="0">
                  <a:pos x="2884" y="77"/>
                </a:cxn>
                <a:cxn ang="0">
                  <a:pos x="2982" y="77"/>
                </a:cxn>
                <a:cxn ang="0">
                  <a:pos x="3056" y="79"/>
                </a:cxn>
                <a:cxn ang="0">
                  <a:pos x="3079" y="74"/>
                </a:cxn>
                <a:cxn ang="0">
                  <a:pos x="3102" y="74"/>
                </a:cxn>
                <a:cxn ang="0">
                  <a:pos x="3133" y="77"/>
                </a:cxn>
                <a:cxn ang="0">
                  <a:pos x="3007" y="77"/>
                </a:cxn>
                <a:cxn ang="0">
                  <a:pos x="2928" y="77"/>
                </a:cxn>
                <a:cxn ang="0">
                  <a:pos x="2838" y="77"/>
                </a:cxn>
                <a:cxn ang="0">
                  <a:pos x="2748" y="77"/>
                </a:cxn>
                <a:cxn ang="0">
                  <a:pos x="2400" y="77"/>
                </a:cxn>
                <a:cxn ang="0">
                  <a:pos x="1920" y="77"/>
                </a:cxn>
                <a:cxn ang="0">
                  <a:pos x="1462" y="77"/>
                </a:cxn>
                <a:cxn ang="0">
                  <a:pos x="1180" y="77"/>
                </a:cxn>
                <a:cxn ang="0">
                  <a:pos x="992" y="77"/>
                </a:cxn>
                <a:cxn ang="0">
                  <a:pos x="928" y="77"/>
                </a:cxn>
              </a:cxnLst>
              <a:rect l="0" t="0" r="r" b="b"/>
              <a:pathLst>
                <a:path w="3136" h="79">
                  <a:moveTo>
                    <a:pt x="0" y="77"/>
                  </a:moveTo>
                  <a:lnTo>
                    <a:pt x="151" y="15"/>
                  </a:lnTo>
                  <a:lnTo>
                    <a:pt x="162" y="13"/>
                  </a:lnTo>
                  <a:lnTo>
                    <a:pt x="172" y="10"/>
                  </a:lnTo>
                  <a:lnTo>
                    <a:pt x="185" y="10"/>
                  </a:lnTo>
                  <a:lnTo>
                    <a:pt x="195" y="7"/>
                  </a:lnTo>
                  <a:lnTo>
                    <a:pt x="208" y="5"/>
                  </a:lnTo>
                  <a:lnTo>
                    <a:pt x="218" y="2"/>
                  </a:lnTo>
                  <a:lnTo>
                    <a:pt x="228" y="2"/>
                  </a:lnTo>
                  <a:lnTo>
                    <a:pt x="239" y="0"/>
                  </a:lnTo>
                  <a:lnTo>
                    <a:pt x="249" y="0"/>
                  </a:lnTo>
                  <a:lnTo>
                    <a:pt x="257" y="2"/>
                  </a:lnTo>
                  <a:lnTo>
                    <a:pt x="267" y="2"/>
                  </a:lnTo>
                  <a:lnTo>
                    <a:pt x="275" y="5"/>
                  </a:lnTo>
                  <a:lnTo>
                    <a:pt x="282" y="7"/>
                  </a:lnTo>
                  <a:lnTo>
                    <a:pt x="292" y="10"/>
                  </a:lnTo>
                  <a:lnTo>
                    <a:pt x="300" y="10"/>
                  </a:lnTo>
                  <a:lnTo>
                    <a:pt x="310" y="10"/>
                  </a:lnTo>
                  <a:lnTo>
                    <a:pt x="321" y="10"/>
                  </a:lnTo>
                  <a:lnTo>
                    <a:pt x="328" y="13"/>
                  </a:lnTo>
                  <a:lnTo>
                    <a:pt x="341" y="15"/>
                  </a:lnTo>
                  <a:lnTo>
                    <a:pt x="351" y="18"/>
                  </a:lnTo>
                  <a:lnTo>
                    <a:pt x="362" y="20"/>
                  </a:lnTo>
                  <a:lnTo>
                    <a:pt x="372" y="23"/>
                  </a:lnTo>
                  <a:lnTo>
                    <a:pt x="382" y="25"/>
                  </a:lnTo>
                  <a:lnTo>
                    <a:pt x="392" y="25"/>
                  </a:lnTo>
                  <a:lnTo>
                    <a:pt x="403" y="28"/>
                  </a:lnTo>
                  <a:lnTo>
                    <a:pt x="413" y="28"/>
                  </a:lnTo>
                  <a:lnTo>
                    <a:pt x="421" y="31"/>
                  </a:lnTo>
                  <a:lnTo>
                    <a:pt x="431" y="33"/>
                  </a:lnTo>
                  <a:lnTo>
                    <a:pt x="441" y="36"/>
                  </a:lnTo>
                  <a:lnTo>
                    <a:pt x="451" y="38"/>
                  </a:lnTo>
                  <a:lnTo>
                    <a:pt x="462" y="38"/>
                  </a:lnTo>
                  <a:lnTo>
                    <a:pt x="474" y="41"/>
                  </a:lnTo>
                  <a:lnTo>
                    <a:pt x="587" y="56"/>
                  </a:lnTo>
                  <a:lnTo>
                    <a:pt x="605" y="56"/>
                  </a:lnTo>
                  <a:lnTo>
                    <a:pt x="615" y="56"/>
                  </a:lnTo>
                  <a:lnTo>
                    <a:pt x="621" y="56"/>
                  </a:lnTo>
                  <a:lnTo>
                    <a:pt x="623" y="56"/>
                  </a:lnTo>
                  <a:lnTo>
                    <a:pt x="623" y="56"/>
                  </a:lnTo>
                  <a:lnTo>
                    <a:pt x="623" y="56"/>
                  </a:lnTo>
                  <a:lnTo>
                    <a:pt x="623" y="56"/>
                  </a:lnTo>
                  <a:lnTo>
                    <a:pt x="631" y="56"/>
                  </a:lnTo>
                  <a:lnTo>
                    <a:pt x="639" y="56"/>
                  </a:lnTo>
                  <a:lnTo>
                    <a:pt x="649" y="56"/>
                  </a:lnTo>
                  <a:lnTo>
                    <a:pt x="659" y="56"/>
                  </a:lnTo>
                  <a:lnTo>
                    <a:pt x="669" y="56"/>
                  </a:lnTo>
                  <a:lnTo>
                    <a:pt x="680" y="56"/>
                  </a:lnTo>
                  <a:lnTo>
                    <a:pt x="690" y="56"/>
                  </a:lnTo>
                  <a:lnTo>
                    <a:pt x="700" y="59"/>
                  </a:lnTo>
                  <a:lnTo>
                    <a:pt x="708" y="59"/>
                  </a:lnTo>
                  <a:lnTo>
                    <a:pt x="718" y="59"/>
                  </a:lnTo>
                  <a:lnTo>
                    <a:pt x="726" y="61"/>
                  </a:lnTo>
                  <a:lnTo>
                    <a:pt x="733" y="61"/>
                  </a:lnTo>
                  <a:lnTo>
                    <a:pt x="741" y="61"/>
                  </a:lnTo>
                  <a:lnTo>
                    <a:pt x="749" y="61"/>
                  </a:lnTo>
                  <a:lnTo>
                    <a:pt x="756" y="61"/>
                  </a:lnTo>
                  <a:lnTo>
                    <a:pt x="764" y="61"/>
                  </a:lnTo>
                  <a:lnTo>
                    <a:pt x="772" y="61"/>
                  </a:lnTo>
                  <a:lnTo>
                    <a:pt x="774" y="64"/>
                  </a:lnTo>
                  <a:lnTo>
                    <a:pt x="780" y="64"/>
                  </a:lnTo>
                  <a:lnTo>
                    <a:pt x="785" y="66"/>
                  </a:lnTo>
                  <a:lnTo>
                    <a:pt x="790" y="66"/>
                  </a:lnTo>
                  <a:lnTo>
                    <a:pt x="795" y="66"/>
                  </a:lnTo>
                  <a:lnTo>
                    <a:pt x="803" y="66"/>
                  </a:lnTo>
                  <a:lnTo>
                    <a:pt x="810" y="66"/>
                  </a:lnTo>
                  <a:lnTo>
                    <a:pt x="821" y="66"/>
                  </a:lnTo>
                  <a:lnTo>
                    <a:pt x="833" y="66"/>
                  </a:lnTo>
                  <a:lnTo>
                    <a:pt x="846" y="66"/>
                  </a:lnTo>
                  <a:lnTo>
                    <a:pt x="862" y="66"/>
                  </a:lnTo>
                  <a:lnTo>
                    <a:pt x="874" y="64"/>
                  </a:lnTo>
                  <a:lnTo>
                    <a:pt x="890" y="64"/>
                  </a:lnTo>
                  <a:lnTo>
                    <a:pt x="903" y="66"/>
                  </a:lnTo>
                  <a:lnTo>
                    <a:pt x="913" y="66"/>
                  </a:lnTo>
                  <a:lnTo>
                    <a:pt x="923" y="66"/>
                  </a:lnTo>
                  <a:lnTo>
                    <a:pt x="931" y="66"/>
                  </a:lnTo>
                  <a:lnTo>
                    <a:pt x="936" y="66"/>
                  </a:lnTo>
                  <a:lnTo>
                    <a:pt x="941" y="66"/>
                  </a:lnTo>
                  <a:lnTo>
                    <a:pt x="946" y="66"/>
                  </a:lnTo>
                  <a:lnTo>
                    <a:pt x="951" y="66"/>
                  </a:lnTo>
                  <a:lnTo>
                    <a:pt x="959" y="66"/>
                  </a:lnTo>
                  <a:lnTo>
                    <a:pt x="967" y="66"/>
                  </a:lnTo>
                  <a:lnTo>
                    <a:pt x="974" y="69"/>
                  </a:lnTo>
                  <a:lnTo>
                    <a:pt x="987" y="69"/>
                  </a:lnTo>
                  <a:lnTo>
                    <a:pt x="1000" y="72"/>
                  </a:lnTo>
                  <a:lnTo>
                    <a:pt x="1010" y="72"/>
                  </a:lnTo>
                  <a:lnTo>
                    <a:pt x="1023" y="72"/>
                  </a:lnTo>
                  <a:lnTo>
                    <a:pt x="1033" y="72"/>
                  </a:lnTo>
                  <a:lnTo>
                    <a:pt x="1046" y="72"/>
                  </a:lnTo>
                  <a:lnTo>
                    <a:pt x="1056" y="72"/>
                  </a:lnTo>
                  <a:lnTo>
                    <a:pt x="1067" y="72"/>
                  </a:lnTo>
                  <a:lnTo>
                    <a:pt x="1085" y="72"/>
                  </a:lnTo>
                  <a:lnTo>
                    <a:pt x="1097" y="72"/>
                  </a:lnTo>
                  <a:lnTo>
                    <a:pt x="1108" y="72"/>
                  </a:lnTo>
                  <a:lnTo>
                    <a:pt x="1118" y="72"/>
                  </a:lnTo>
                  <a:lnTo>
                    <a:pt x="1123" y="72"/>
                  </a:lnTo>
                  <a:lnTo>
                    <a:pt x="1131" y="72"/>
                  </a:lnTo>
                  <a:lnTo>
                    <a:pt x="1138" y="72"/>
                  </a:lnTo>
                  <a:lnTo>
                    <a:pt x="1149" y="72"/>
                  </a:lnTo>
                  <a:lnTo>
                    <a:pt x="1162" y="72"/>
                  </a:lnTo>
                  <a:lnTo>
                    <a:pt x="1172" y="72"/>
                  </a:lnTo>
                  <a:lnTo>
                    <a:pt x="1185" y="72"/>
                  </a:lnTo>
                  <a:lnTo>
                    <a:pt x="1197" y="72"/>
                  </a:lnTo>
                  <a:lnTo>
                    <a:pt x="1210" y="72"/>
                  </a:lnTo>
                  <a:lnTo>
                    <a:pt x="1221" y="72"/>
                  </a:lnTo>
                  <a:lnTo>
                    <a:pt x="1228" y="72"/>
                  </a:lnTo>
                  <a:lnTo>
                    <a:pt x="1236" y="72"/>
                  </a:lnTo>
                  <a:lnTo>
                    <a:pt x="1238" y="74"/>
                  </a:lnTo>
                  <a:lnTo>
                    <a:pt x="1241" y="74"/>
                  </a:lnTo>
                  <a:lnTo>
                    <a:pt x="1244" y="77"/>
                  </a:lnTo>
                  <a:lnTo>
                    <a:pt x="1246" y="77"/>
                  </a:lnTo>
                  <a:lnTo>
                    <a:pt x="1249" y="79"/>
                  </a:lnTo>
                  <a:lnTo>
                    <a:pt x="1251" y="79"/>
                  </a:lnTo>
                  <a:lnTo>
                    <a:pt x="1256" y="79"/>
                  </a:lnTo>
                  <a:lnTo>
                    <a:pt x="1264" y="77"/>
                  </a:lnTo>
                  <a:lnTo>
                    <a:pt x="1274" y="74"/>
                  </a:lnTo>
                  <a:lnTo>
                    <a:pt x="1285" y="74"/>
                  </a:lnTo>
                  <a:lnTo>
                    <a:pt x="1297" y="74"/>
                  </a:lnTo>
                  <a:lnTo>
                    <a:pt x="1310" y="74"/>
                  </a:lnTo>
                  <a:lnTo>
                    <a:pt x="1326" y="77"/>
                  </a:lnTo>
                  <a:lnTo>
                    <a:pt x="1338" y="77"/>
                  </a:lnTo>
                  <a:lnTo>
                    <a:pt x="1354" y="77"/>
                  </a:lnTo>
                  <a:lnTo>
                    <a:pt x="1364" y="74"/>
                  </a:lnTo>
                  <a:lnTo>
                    <a:pt x="1374" y="74"/>
                  </a:lnTo>
                  <a:lnTo>
                    <a:pt x="1385" y="72"/>
                  </a:lnTo>
                  <a:lnTo>
                    <a:pt x="1390" y="72"/>
                  </a:lnTo>
                  <a:lnTo>
                    <a:pt x="1397" y="72"/>
                  </a:lnTo>
                  <a:lnTo>
                    <a:pt x="1405" y="72"/>
                  </a:lnTo>
                  <a:lnTo>
                    <a:pt x="1413" y="74"/>
                  </a:lnTo>
                  <a:lnTo>
                    <a:pt x="1426" y="74"/>
                  </a:lnTo>
                  <a:lnTo>
                    <a:pt x="1438" y="77"/>
                  </a:lnTo>
                  <a:lnTo>
                    <a:pt x="1459" y="77"/>
                  </a:lnTo>
                  <a:lnTo>
                    <a:pt x="1487" y="79"/>
                  </a:lnTo>
                  <a:lnTo>
                    <a:pt x="1520" y="79"/>
                  </a:lnTo>
                  <a:lnTo>
                    <a:pt x="1556" y="79"/>
                  </a:lnTo>
                  <a:lnTo>
                    <a:pt x="1592" y="79"/>
                  </a:lnTo>
                  <a:lnTo>
                    <a:pt x="1626" y="77"/>
                  </a:lnTo>
                  <a:lnTo>
                    <a:pt x="1654" y="77"/>
                  </a:lnTo>
                  <a:lnTo>
                    <a:pt x="1674" y="74"/>
                  </a:lnTo>
                  <a:lnTo>
                    <a:pt x="1687" y="74"/>
                  </a:lnTo>
                  <a:lnTo>
                    <a:pt x="1695" y="74"/>
                  </a:lnTo>
                  <a:lnTo>
                    <a:pt x="1697" y="74"/>
                  </a:lnTo>
                  <a:lnTo>
                    <a:pt x="1700" y="74"/>
                  </a:lnTo>
                  <a:lnTo>
                    <a:pt x="1700" y="77"/>
                  </a:lnTo>
                  <a:lnTo>
                    <a:pt x="1700" y="77"/>
                  </a:lnTo>
                  <a:lnTo>
                    <a:pt x="1705" y="77"/>
                  </a:lnTo>
                  <a:lnTo>
                    <a:pt x="1713" y="77"/>
                  </a:lnTo>
                  <a:lnTo>
                    <a:pt x="1720" y="74"/>
                  </a:lnTo>
                  <a:lnTo>
                    <a:pt x="1726" y="74"/>
                  </a:lnTo>
                  <a:lnTo>
                    <a:pt x="1731" y="74"/>
                  </a:lnTo>
                  <a:lnTo>
                    <a:pt x="1736" y="74"/>
                  </a:lnTo>
                  <a:lnTo>
                    <a:pt x="1738" y="74"/>
                  </a:lnTo>
                  <a:lnTo>
                    <a:pt x="1746" y="74"/>
                  </a:lnTo>
                  <a:lnTo>
                    <a:pt x="1754" y="74"/>
                  </a:lnTo>
                  <a:lnTo>
                    <a:pt x="1764" y="74"/>
                  </a:lnTo>
                  <a:lnTo>
                    <a:pt x="1777" y="74"/>
                  </a:lnTo>
                  <a:lnTo>
                    <a:pt x="1790" y="77"/>
                  </a:lnTo>
                  <a:lnTo>
                    <a:pt x="1805" y="77"/>
                  </a:lnTo>
                  <a:lnTo>
                    <a:pt x="1820" y="77"/>
                  </a:lnTo>
                  <a:lnTo>
                    <a:pt x="1836" y="74"/>
                  </a:lnTo>
                  <a:lnTo>
                    <a:pt x="1851" y="74"/>
                  </a:lnTo>
                  <a:lnTo>
                    <a:pt x="1867" y="77"/>
                  </a:lnTo>
                  <a:lnTo>
                    <a:pt x="1882" y="77"/>
                  </a:lnTo>
                  <a:lnTo>
                    <a:pt x="1895" y="77"/>
                  </a:lnTo>
                  <a:lnTo>
                    <a:pt x="1908" y="77"/>
                  </a:lnTo>
                  <a:lnTo>
                    <a:pt x="1918" y="77"/>
                  </a:lnTo>
                  <a:lnTo>
                    <a:pt x="1931" y="77"/>
                  </a:lnTo>
                  <a:lnTo>
                    <a:pt x="1941" y="77"/>
                  </a:lnTo>
                  <a:lnTo>
                    <a:pt x="1954" y="77"/>
                  </a:lnTo>
                  <a:lnTo>
                    <a:pt x="1967" y="77"/>
                  </a:lnTo>
                  <a:lnTo>
                    <a:pt x="1979" y="77"/>
                  </a:lnTo>
                  <a:lnTo>
                    <a:pt x="1995" y="77"/>
                  </a:lnTo>
                  <a:lnTo>
                    <a:pt x="2010" y="77"/>
                  </a:lnTo>
                  <a:lnTo>
                    <a:pt x="2026" y="77"/>
                  </a:lnTo>
                  <a:lnTo>
                    <a:pt x="2043" y="77"/>
                  </a:lnTo>
                  <a:lnTo>
                    <a:pt x="2059" y="77"/>
                  </a:lnTo>
                  <a:lnTo>
                    <a:pt x="2074" y="77"/>
                  </a:lnTo>
                  <a:lnTo>
                    <a:pt x="2090" y="77"/>
                  </a:lnTo>
                  <a:lnTo>
                    <a:pt x="2102" y="74"/>
                  </a:lnTo>
                  <a:lnTo>
                    <a:pt x="2115" y="74"/>
                  </a:lnTo>
                  <a:lnTo>
                    <a:pt x="2126" y="74"/>
                  </a:lnTo>
                  <a:lnTo>
                    <a:pt x="2136" y="74"/>
                  </a:lnTo>
                  <a:lnTo>
                    <a:pt x="2146" y="74"/>
                  </a:lnTo>
                  <a:lnTo>
                    <a:pt x="2156" y="74"/>
                  </a:lnTo>
                  <a:lnTo>
                    <a:pt x="2164" y="77"/>
                  </a:lnTo>
                  <a:lnTo>
                    <a:pt x="2174" y="77"/>
                  </a:lnTo>
                  <a:lnTo>
                    <a:pt x="2184" y="77"/>
                  </a:lnTo>
                  <a:lnTo>
                    <a:pt x="2195" y="77"/>
                  </a:lnTo>
                  <a:lnTo>
                    <a:pt x="2205" y="77"/>
                  </a:lnTo>
                  <a:lnTo>
                    <a:pt x="2215" y="77"/>
                  </a:lnTo>
                  <a:lnTo>
                    <a:pt x="2225" y="77"/>
                  </a:lnTo>
                  <a:lnTo>
                    <a:pt x="2236" y="77"/>
                  </a:lnTo>
                  <a:lnTo>
                    <a:pt x="2246" y="77"/>
                  </a:lnTo>
                  <a:lnTo>
                    <a:pt x="2254" y="77"/>
                  </a:lnTo>
                  <a:lnTo>
                    <a:pt x="2264" y="77"/>
                  </a:lnTo>
                  <a:lnTo>
                    <a:pt x="2267" y="77"/>
                  </a:lnTo>
                  <a:lnTo>
                    <a:pt x="2267" y="77"/>
                  </a:lnTo>
                  <a:lnTo>
                    <a:pt x="2261" y="77"/>
                  </a:lnTo>
                  <a:lnTo>
                    <a:pt x="2259" y="77"/>
                  </a:lnTo>
                  <a:lnTo>
                    <a:pt x="2259" y="77"/>
                  </a:lnTo>
                  <a:lnTo>
                    <a:pt x="2264" y="74"/>
                  </a:lnTo>
                  <a:lnTo>
                    <a:pt x="2277" y="74"/>
                  </a:lnTo>
                  <a:lnTo>
                    <a:pt x="2300" y="74"/>
                  </a:lnTo>
                  <a:lnTo>
                    <a:pt x="2341" y="74"/>
                  </a:lnTo>
                  <a:lnTo>
                    <a:pt x="2392" y="77"/>
                  </a:lnTo>
                  <a:lnTo>
                    <a:pt x="2454" y="77"/>
                  </a:lnTo>
                  <a:lnTo>
                    <a:pt x="2520" y="77"/>
                  </a:lnTo>
                  <a:lnTo>
                    <a:pt x="2587" y="77"/>
                  </a:lnTo>
                  <a:lnTo>
                    <a:pt x="2654" y="77"/>
                  </a:lnTo>
                  <a:lnTo>
                    <a:pt x="2713" y="77"/>
                  </a:lnTo>
                  <a:lnTo>
                    <a:pt x="2759" y="77"/>
                  </a:lnTo>
                  <a:lnTo>
                    <a:pt x="2797" y="77"/>
                  </a:lnTo>
                  <a:lnTo>
                    <a:pt x="2831" y="77"/>
                  </a:lnTo>
                  <a:lnTo>
                    <a:pt x="2859" y="77"/>
                  </a:lnTo>
                  <a:lnTo>
                    <a:pt x="2884" y="77"/>
                  </a:lnTo>
                  <a:lnTo>
                    <a:pt x="2907" y="77"/>
                  </a:lnTo>
                  <a:lnTo>
                    <a:pt x="2925" y="77"/>
                  </a:lnTo>
                  <a:lnTo>
                    <a:pt x="2943" y="77"/>
                  </a:lnTo>
                  <a:lnTo>
                    <a:pt x="2964" y="77"/>
                  </a:lnTo>
                  <a:lnTo>
                    <a:pt x="2982" y="77"/>
                  </a:lnTo>
                  <a:lnTo>
                    <a:pt x="3002" y="79"/>
                  </a:lnTo>
                  <a:lnTo>
                    <a:pt x="3018" y="79"/>
                  </a:lnTo>
                  <a:lnTo>
                    <a:pt x="3033" y="79"/>
                  </a:lnTo>
                  <a:lnTo>
                    <a:pt x="3046" y="79"/>
                  </a:lnTo>
                  <a:lnTo>
                    <a:pt x="3056" y="79"/>
                  </a:lnTo>
                  <a:lnTo>
                    <a:pt x="3064" y="77"/>
                  </a:lnTo>
                  <a:lnTo>
                    <a:pt x="3066" y="74"/>
                  </a:lnTo>
                  <a:lnTo>
                    <a:pt x="3072" y="74"/>
                  </a:lnTo>
                  <a:lnTo>
                    <a:pt x="3077" y="74"/>
                  </a:lnTo>
                  <a:lnTo>
                    <a:pt x="3079" y="74"/>
                  </a:lnTo>
                  <a:lnTo>
                    <a:pt x="3084" y="77"/>
                  </a:lnTo>
                  <a:lnTo>
                    <a:pt x="3089" y="77"/>
                  </a:lnTo>
                  <a:lnTo>
                    <a:pt x="3092" y="77"/>
                  </a:lnTo>
                  <a:lnTo>
                    <a:pt x="3097" y="77"/>
                  </a:lnTo>
                  <a:lnTo>
                    <a:pt x="3102" y="74"/>
                  </a:lnTo>
                  <a:lnTo>
                    <a:pt x="3107" y="74"/>
                  </a:lnTo>
                  <a:lnTo>
                    <a:pt x="3113" y="74"/>
                  </a:lnTo>
                  <a:lnTo>
                    <a:pt x="3120" y="74"/>
                  </a:lnTo>
                  <a:lnTo>
                    <a:pt x="3128" y="74"/>
                  </a:lnTo>
                  <a:lnTo>
                    <a:pt x="3133" y="77"/>
                  </a:lnTo>
                  <a:lnTo>
                    <a:pt x="3136" y="77"/>
                  </a:lnTo>
                  <a:lnTo>
                    <a:pt x="3136" y="77"/>
                  </a:lnTo>
                  <a:lnTo>
                    <a:pt x="3130" y="77"/>
                  </a:lnTo>
                  <a:lnTo>
                    <a:pt x="3020" y="77"/>
                  </a:lnTo>
                  <a:lnTo>
                    <a:pt x="3007" y="77"/>
                  </a:lnTo>
                  <a:lnTo>
                    <a:pt x="2995" y="77"/>
                  </a:lnTo>
                  <a:lnTo>
                    <a:pt x="2979" y="77"/>
                  </a:lnTo>
                  <a:lnTo>
                    <a:pt x="2964" y="77"/>
                  </a:lnTo>
                  <a:lnTo>
                    <a:pt x="2946" y="77"/>
                  </a:lnTo>
                  <a:lnTo>
                    <a:pt x="2928" y="77"/>
                  </a:lnTo>
                  <a:lnTo>
                    <a:pt x="2907" y="77"/>
                  </a:lnTo>
                  <a:lnTo>
                    <a:pt x="2884" y="77"/>
                  </a:lnTo>
                  <a:lnTo>
                    <a:pt x="2869" y="77"/>
                  </a:lnTo>
                  <a:lnTo>
                    <a:pt x="2854" y="77"/>
                  </a:lnTo>
                  <a:lnTo>
                    <a:pt x="2838" y="77"/>
                  </a:lnTo>
                  <a:lnTo>
                    <a:pt x="2823" y="77"/>
                  </a:lnTo>
                  <a:lnTo>
                    <a:pt x="2805" y="77"/>
                  </a:lnTo>
                  <a:lnTo>
                    <a:pt x="2787" y="77"/>
                  </a:lnTo>
                  <a:lnTo>
                    <a:pt x="2766" y="77"/>
                  </a:lnTo>
                  <a:lnTo>
                    <a:pt x="2748" y="77"/>
                  </a:lnTo>
                  <a:lnTo>
                    <a:pt x="2692" y="77"/>
                  </a:lnTo>
                  <a:lnTo>
                    <a:pt x="2631" y="77"/>
                  </a:lnTo>
                  <a:lnTo>
                    <a:pt x="2559" y="77"/>
                  </a:lnTo>
                  <a:lnTo>
                    <a:pt x="2482" y="77"/>
                  </a:lnTo>
                  <a:lnTo>
                    <a:pt x="2400" y="77"/>
                  </a:lnTo>
                  <a:lnTo>
                    <a:pt x="2315" y="77"/>
                  </a:lnTo>
                  <a:lnTo>
                    <a:pt x="2225" y="77"/>
                  </a:lnTo>
                  <a:lnTo>
                    <a:pt x="2136" y="77"/>
                  </a:lnTo>
                  <a:lnTo>
                    <a:pt x="2028" y="77"/>
                  </a:lnTo>
                  <a:lnTo>
                    <a:pt x="1920" y="77"/>
                  </a:lnTo>
                  <a:lnTo>
                    <a:pt x="1818" y="77"/>
                  </a:lnTo>
                  <a:lnTo>
                    <a:pt x="1718" y="77"/>
                  </a:lnTo>
                  <a:lnTo>
                    <a:pt x="1623" y="77"/>
                  </a:lnTo>
                  <a:lnTo>
                    <a:pt x="1538" y="77"/>
                  </a:lnTo>
                  <a:lnTo>
                    <a:pt x="1462" y="77"/>
                  </a:lnTo>
                  <a:lnTo>
                    <a:pt x="1397" y="77"/>
                  </a:lnTo>
                  <a:lnTo>
                    <a:pt x="1305" y="77"/>
                  </a:lnTo>
                  <a:lnTo>
                    <a:pt x="1246" y="77"/>
                  </a:lnTo>
                  <a:lnTo>
                    <a:pt x="1208" y="77"/>
                  </a:lnTo>
                  <a:lnTo>
                    <a:pt x="1180" y="77"/>
                  </a:lnTo>
                  <a:lnTo>
                    <a:pt x="1156" y="77"/>
                  </a:lnTo>
                  <a:lnTo>
                    <a:pt x="1126" y="77"/>
                  </a:lnTo>
                  <a:lnTo>
                    <a:pt x="1077" y="77"/>
                  </a:lnTo>
                  <a:lnTo>
                    <a:pt x="1005" y="77"/>
                  </a:lnTo>
                  <a:lnTo>
                    <a:pt x="992" y="77"/>
                  </a:lnTo>
                  <a:lnTo>
                    <a:pt x="982" y="77"/>
                  </a:lnTo>
                  <a:lnTo>
                    <a:pt x="969" y="77"/>
                  </a:lnTo>
                  <a:lnTo>
                    <a:pt x="956" y="77"/>
                  </a:lnTo>
                  <a:lnTo>
                    <a:pt x="941" y="77"/>
                  </a:lnTo>
                  <a:lnTo>
                    <a:pt x="928" y="77"/>
                  </a:lnTo>
                  <a:lnTo>
                    <a:pt x="913" y="77"/>
                  </a:lnTo>
                  <a:lnTo>
                    <a:pt x="900" y="77"/>
                  </a:lnTo>
                  <a:lnTo>
                    <a:pt x="454" y="77"/>
                  </a:lnTo>
                  <a:lnTo>
                    <a:pt x="0" y="77"/>
                  </a:lnTo>
                  <a:close/>
                </a:path>
              </a:pathLst>
            </a:custGeom>
            <a:solidFill>
              <a:srgbClr val="DE800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39" name="Freeform 31"/>
            <p:cNvSpPr/>
            <p:nvPr/>
          </p:nvSpPr>
          <p:spPr bwMode="auto">
            <a:xfrm>
              <a:off x="2637" y="3401"/>
              <a:ext cx="2830" cy="71"/>
            </a:xfrm>
            <a:custGeom>
              <a:avLst/>
              <a:gdLst/>
              <a:ahLst/>
              <a:cxnLst>
                <a:cxn ang="0">
                  <a:pos x="185" y="10"/>
                </a:cxn>
                <a:cxn ang="0">
                  <a:pos x="239" y="0"/>
                </a:cxn>
                <a:cxn ang="0">
                  <a:pos x="282" y="7"/>
                </a:cxn>
                <a:cxn ang="0">
                  <a:pos x="328" y="13"/>
                </a:cxn>
                <a:cxn ang="0">
                  <a:pos x="382" y="25"/>
                </a:cxn>
                <a:cxn ang="0">
                  <a:pos x="431" y="33"/>
                </a:cxn>
                <a:cxn ang="0">
                  <a:pos x="587" y="56"/>
                </a:cxn>
                <a:cxn ang="0">
                  <a:pos x="631" y="56"/>
                </a:cxn>
                <a:cxn ang="0">
                  <a:pos x="680" y="56"/>
                </a:cxn>
                <a:cxn ang="0">
                  <a:pos x="726" y="61"/>
                </a:cxn>
                <a:cxn ang="0">
                  <a:pos x="764" y="61"/>
                </a:cxn>
                <a:cxn ang="0">
                  <a:pos x="790" y="66"/>
                </a:cxn>
                <a:cxn ang="0">
                  <a:pos x="833" y="66"/>
                </a:cxn>
                <a:cxn ang="0">
                  <a:pos x="903" y="66"/>
                </a:cxn>
                <a:cxn ang="0">
                  <a:pos x="941" y="66"/>
                </a:cxn>
                <a:cxn ang="0">
                  <a:pos x="974" y="69"/>
                </a:cxn>
                <a:cxn ang="0">
                  <a:pos x="1033" y="72"/>
                </a:cxn>
                <a:cxn ang="0">
                  <a:pos x="1097" y="72"/>
                </a:cxn>
                <a:cxn ang="0">
                  <a:pos x="1138" y="72"/>
                </a:cxn>
                <a:cxn ang="0">
                  <a:pos x="1197" y="72"/>
                </a:cxn>
                <a:cxn ang="0">
                  <a:pos x="1238" y="74"/>
                </a:cxn>
                <a:cxn ang="0">
                  <a:pos x="1251" y="79"/>
                </a:cxn>
                <a:cxn ang="0">
                  <a:pos x="1297" y="74"/>
                </a:cxn>
                <a:cxn ang="0">
                  <a:pos x="1364" y="74"/>
                </a:cxn>
                <a:cxn ang="0">
                  <a:pos x="1405" y="72"/>
                </a:cxn>
                <a:cxn ang="0">
                  <a:pos x="1487" y="79"/>
                </a:cxn>
                <a:cxn ang="0">
                  <a:pos x="1654" y="77"/>
                </a:cxn>
                <a:cxn ang="0">
                  <a:pos x="1700" y="74"/>
                </a:cxn>
                <a:cxn ang="0">
                  <a:pos x="1726" y="74"/>
                </a:cxn>
                <a:cxn ang="0">
                  <a:pos x="1754" y="74"/>
                </a:cxn>
                <a:cxn ang="0">
                  <a:pos x="1820" y="77"/>
                </a:cxn>
                <a:cxn ang="0">
                  <a:pos x="1895" y="77"/>
                </a:cxn>
                <a:cxn ang="0">
                  <a:pos x="1954" y="77"/>
                </a:cxn>
                <a:cxn ang="0">
                  <a:pos x="2026" y="77"/>
                </a:cxn>
                <a:cxn ang="0">
                  <a:pos x="2102" y="74"/>
                </a:cxn>
                <a:cxn ang="0">
                  <a:pos x="2156" y="74"/>
                </a:cxn>
                <a:cxn ang="0">
                  <a:pos x="2205" y="77"/>
                </a:cxn>
                <a:cxn ang="0">
                  <a:pos x="2254" y="77"/>
                </a:cxn>
                <a:cxn ang="0">
                  <a:pos x="2264" y="74"/>
                </a:cxn>
                <a:cxn ang="0">
                  <a:pos x="2454" y="77"/>
                </a:cxn>
                <a:cxn ang="0">
                  <a:pos x="2759" y="77"/>
                </a:cxn>
                <a:cxn ang="0">
                  <a:pos x="2907" y="77"/>
                </a:cxn>
                <a:cxn ang="0">
                  <a:pos x="3002" y="79"/>
                </a:cxn>
                <a:cxn ang="0">
                  <a:pos x="3064" y="77"/>
                </a:cxn>
                <a:cxn ang="0">
                  <a:pos x="3084" y="77"/>
                </a:cxn>
                <a:cxn ang="0">
                  <a:pos x="3107" y="74"/>
                </a:cxn>
                <a:cxn ang="0">
                  <a:pos x="3136" y="77"/>
                </a:cxn>
                <a:cxn ang="0">
                  <a:pos x="2979" y="77"/>
                </a:cxn>
                <a:cxn ang="0">
                  <a:pos x="2884" y="77"/>
                </a:cxn>
                <a:cxn ang="0">
                  <a:pos x="2805" y="77"/>
                </a:cxn>
                <a:cxn ang="0">
                  <a:pos x="2631" y="77"/>
                </a:cxn>
                <a:cxn ang="0">
                  <a:pos x="2225" y="77"/>
                </a:cxn>
                <a:cxn ang="0">
                  <a:pos x="1718" y="77"/>
                </a:cxn>
                <a:cxn ang="0">
                  <a:pos x="1305" y="77"/>
                </a:cxn>
                <a:cxn ang="0">
                  <a:pos x="1126" y="77"/>
                </a:cxn>
                <a:cxn ang="0">
                  <a:pos x="969" y="77"/>
                </a:cxn>
                <a:cxn ang="0">
                  <a:pos x="900" y="77"/>
                </a:cxn>
              </a:cxnLst>
              <a:rect l="0" t="0" r="r" b="b"/>
              <a:pathLst>
                <a:path w="3136" h="79">
                  <a:moveTo>
                    <a:pt x="0" y="77"/>
                  </a:moveTo>
                  <a:lnTo>
                    <a:pt x="151" y="15"/>
                  </a:lnTo>
                  <a:lnTo>
                    <a:pt x="162" y="13"/>
                  </a:lnTo>
                  <a:lnTo>
                    <a:pt x="172" y="10"/>
                  </a:lnTo>
                  <a:lnTo>
                    <a:pt x="185" y="10"/>
                  </a:lnTo>
                  <a:lnTo>
                    <a:pt x="195" y="7"/>
                  </a:lnTo>
                  <a:lnTo>
                    <a:pt x="208" y="5"/>
                  </a:lnTo>
                  <a:lnTo>
                    <a:pt x="218" y="2"/>
                  </a:lnTo>
                  <a:lnTo>
                    <a:pt x="228" y="2"/>
                  </a:lnTo>
                  <a:lnTo>
                    <a:pt x="239" y="0"/>
                  </a:lnTo>
                  <a:lnTo>
                    <a:pt x="249" y="0"/>
                  </a:lnTo>
                  <a:lnTo>
                    <a:pt x="257" y="2"/>
                  </a:lnTo>
                  <a:lnTo>
                    <a:pt x="267" y="2"/>
                  </a:lnTo>
                  <a:lnTo>
                    <a:pt x="275" y="5"/>
                  </a:lnTo>
                  <a:lnTo>
                    <a:pt x="282" y="7"/>
                  </a:lnTo>
                  <a:lnTo>
                    <a:pt x="292" y="10"/>
                  </a:lnTo>
                  <a:lnTo>
                    <a:pt x="300" y="10"/>
                  </a:lnTo>
                  <a:lnTo>
                    <a:pt x="310" y="10"/>
                  </a:lnTo>
                  <a:lnTo>
                    <a:pt x="321" y="10"/>
                  </a:lnTo>
                  <a:lnTo>
                    <a:pt x="328" y="13"/>
                  </a:lnTo>
                  <a:lnTo>
                    <a:pt x="341" y="15"/>
                  </a:lnTo>
                  <a:lnTo>
                    <a:pt x="351" y="18"/>
                  </a:lnTo>
                  <a:lnTo>
                    <a:pt x="362" y="20"/>
                  </a:lnTo>
                  <a:lnTo>
                    <a:pt x="372" y="23"/>
                  </a:lnTo>
                  <a:lnTo>
                    <a:pt x="382" y="25"/>
                  </a:lnTo>
                  <a:lnTo>
                    <a:pt x="392" y="25"/>
                  </a:lnTo>
                  <a:lnTo>
                    <a:pt x="403" y="28"/>
                  </a:lnTo>
                  <a:lnTo>
                    <a:pt x="413" y="28"/>
                  </a:lnTo>
                  <a:lnTo>
                    <a:pt x="421" y="31"/>
                  </a:lnTo>
                  <a:lnTo>
                    <a:pt x="431" y="33"/>
                  </a:lnTo>
                  <a:lnTo>
                    <a:pt x="441" y="36"/>
                  </a:lnTo>
                  <a:lnTo>
                    <a:pt x="451" y="38"/>
                  </a:lnTo>
                  <a:lnTo>
                    <a:pt x="462" y="38"/>
                  </a:lnTo>
                  <a:lnTo>
                    <a:pt x="474" y="41"/>
                  </a:lnTo>
                  <a:lnTo>
                    <a:pt x="587" y="56"/>
                  </a:lnTo>
                  <a:lnTo>
                    <a:pt x="605" y="56"/>
                  </a:lnTo>
                  <a:lnTo>
                    <a:pt x="615" y="56"/>
                  </a:lnTo>
                  <a:lnTo>
                    <a:pt x="621" y="56"/>
                  </a:lnTo>
                  <a:lnTo>
                    <a:pt x="623" y="56"/>
                  </a:lnTo>
                  <a:lnTo>
                    <a:pt x="631" y="56"/>
                  </a:lnTo>
                  <a:lnTo>
                    <a:pt x="639" y="56"/>
                  </a:lnTo>
                  <a:lnTo>
                    <a:pt x="649" y="56"/>
                  </a:lnTo>
                  <a:lnTo>
                    <a:pt x="659" y="56"/>
                  </a:lnTo>
                  <a:lnTo>
                    <a:pt x="669" y="56"/>
                  </a:lnTo>
                  <a:lnTo>
                    <a:pt x="680" y="56"/>
                  </a:lnTo>
                  <a:lnTo>
                    <a:pt x="690" y="56"/>
                  </a:lnTo>
                  <a:lnTo>
                    <a:pt x="700" y="59"/>
                  </a:lnTo>
                  <a:lnTo>
                    <a:pt x="708" y="59"/>
                  </a:lnTo>
                  <a:lnTo>
                    <a:pt x="718" y="59"/>
                  </a:lnTo>
                  <a:lnTo>
                    <a:pt x="726" y="61"/>
                  </a:lnTo>
                  <a:lnTo>
                    <a:pt x="733" y="61"/>
                  </a:lnTo>
                  <a:lnTo>
                    <a:pt x="741" y="61"/>
                  </a:lnTo>
                  <a:lnTo>
                    <a:pt x="749" y="61"/>
                  </a:lnTo>
                  <a:lnTo>
                    <a:pt x="756" y="61"/>
                  </a:lnTo>
                  <a:lnTo>
                    <a:pt x="764" y="61"/>
                  </a:lnTo>
                  <a:lnTo>
                    <a:pt x="772" y="61"/>
                  </a:lnTo>
                  <a:lnTo>
                    <a:pt x="774" y="64"/>
                  </a:lnTo>
                  <a:lnTo>
                    <a:pt x="780" y="64"/>
                  </a:lnTo>
                  <a:lnTo>
                    <a:pt x="785" y="66"/>
                  </a:lnTo>
                  <a:lnTo>
                    <a:pt x="790" y="66"/>
                  </a:lnTo>
                  <a:lnTo>
                    <a:pt x="795" y="66"/>
                  </a:lnTo>
                  <a:lnTo>
                    <a:pt x="803" y="66"/>
                  </a:lnTo>
                  <a:lnTo>
                    <a:pt x="810" y="66"/>
                  </a:lnTo>
                  <a:lnTo>
                    <a:pt x="821" y="66"/>
                  </a:lnTo>
                  <a:lnTo>
                    <a:pt x="833" y="66"/>
                  </a:lnTo>
                  <a:lnTo>
                    <a:pt x="846" y="66"/>
                  </a:lnTo>
                  <a:lnTo>
                    <a:pt x="862" y="66"/>
                  </a:lnTo>
                  <a:lnTo>
                    <a:pt x="874" y="64"/>
                  </a:lnTo>
                  <a:lnTo>
                    <a:pt x="890" y="64"/>
                  </a:lnTo>
                  <a:lnTo>
                    <a:pt x="903" y="66"/>
                  </a:lnTo>
                  <a:lnTo>
                    <a:pt x="913" y="66"/>
                  </a:lnTo>
                  <a:lnTo>
                    <a:pt x="923" y="66"/>
                  </a:lnTo>
                  <a:lnTo>
                    <a:pt x="931" y="66"/>
                  </a:lnTo>
                  <a:lnTo>
                    <a:pt x="936" y="66"/>
                  </a:lnTo>
                  <a:lnTo>
                    <a:pt x="941" y="66"/>
                  </a:lnTo>
                  <a:lnTo>
                    <a:pt x="946" y="66"/>
                  </a:lnTo>
                  <a:lnTo>
                    <a:pt x="951" y="66"/>
                  </a:lnTo>
                  <a:lnTo>
                    <a:pt x="959" y="66"/>
                  </a:lnTo>
                  <a:lnTo>
                    <a:pt x="967" y="66"/>
                  </a:lnTo>
                  <a:lnTo>
                    <a:pt x="974" y="69"/>
                  </a:lnTo>
                  <a:lnTo>
                    <a:pt x="987" y="69"/>
                  </a:lnTo>
                  <a:lnTo>
                    <a:pt x="1000" y="72"/>
                  </a:lnTo>
                  <a:lnTo>
                    <a:pt x="1010" y="72"/>
                  </a:lnTo>
                  <a:lnTo>
                    <a:pt x="1023" y="72"/>
                  </a:lnTo>
                  <a:lnTo>
                    <a:pt x="1033" y="72"/>
                  </a:lnTo>
                  <a:lnTo>
                    <a:pt x="1046" y="72"/>
                  </a:lnTo>
                  <a:lnTo>
                    <a:pt x="1056" y="72"/>
                  </a:lnTo>
                  <a:lnTo>
                    <a:pt x="1067" y="72"/>
                  </a:lnTo>
                  <a:lnTo>
                    <a:pt x="1085" y="72"/>
                  </a:lnTo>
                  <a:lnTo>
                    <a:pt x="1097" y="72"/>
                  </a:lnTo>
                  <a:lnTo>
                    <a:pt x="1108" y="72"/>
                  </a:lnTo>
                  <a:lnTo>
                    <a:pt x="1118" y="72"/>
                  </a:lnTo>
                  <a:lnTo>
                    <a:pt x="1123" y="72"/>
                  </a:lnTo>
                  <a:lnTo>
                    <a:pt x="1131" y="72"/>
                  </a:lnTo>
                  <a:lnTo>
                    <a:pt x="1138" y="72"/>
                  </a:lnTo>
                  <a:lnTo>
                    <a:pt x="1149" y="72"/>
                  </a:lnTo>
                  <a:lnTo>
                    <a:pt x="1162" y="72"/>
                  </a:lnTo>
                  <a:lnTo>
                    <a:pt x="1172" y="72"/>
                  </a:lnTo>
                  <a:lnTo>
                    <a:pt x="1185" y="72"/>
                  </a:lnTo>
                  <a:lnTo>
                    <a:pt x="1197" y="72"/>
                  </a:lnTo>
                  <a:lnTo>
                    <a:pt x="1210" y="72"/>
                  </a:lnTo>
                  <a:lnTo>
                    <a:pt x="1221" y="72"/>
                  </a:lnTo>
                  <a:lnTo>
                    <a:pt x="1228" y="72"/>
                  </a:lnTo>
                  <a:lnTo>
                    <a:pt x="1236" y="72"/>
                  </a:lnTo>
                  <a:lnTo>
                    <a:pt x="1238" y="74"/>
                  </a:lnTo>
                  <a:lnTo>
                    <a:pt x="1241" y="74"/>
                  </a:lnTo>
                  <a:lnTo>
                    <a:pt x="1244" y="77"/>
                  </a:lnTo>
                  <a:lnTo>
                    <a:pt x="1246" y="77"/>
                  </a:lnTo>
                  <a:lnTo>
                    <a:pt x="1249" y="79"/>
                  </a:lnTo>
                  <a:lnTo>
                    <a:pt x="1251" y="79"/>
                  </a:lnTo>
                  <a:lnTo>
                    <a:pt x="1256" y="79"/>
                  </a:lnTo>
                  <a:lnTo>
                    <a:pt x="1264" y="77"/>
                  </a:lnTo>
                  <a:lnTo>
                    <a:pt x="1274" y="74"/>
                  </a:lnTo>
                  <a:lnTo>
                    <a:pt x="1285" y="74"/>
                  </a:lnTo>
                  <a:lnTo>
                    <a:pt x="1297" y="74"/>
                  </a:lnTo>
                  <a:lnTo>
                    <a:pt x="1310" y="74"/>
                  </a:lnTo>
                  <a:lnTo>
                    <a:pt x="1326" y="77"/>
                  </a:lnTo>
                  <a:lnTo>
                    <a:pt x="1338" y="77"/>
                  </a:lnTo>
                  <a:lnTo>
                    <a:pt x="1354" y="77"/>
                  </a:lnTo>
                  <a:lnTo>
                    <a:pt x="1364" y="74"/>
                  </a:lnTo>
                  <a:lnTo>
                    <a:pt x="1374" y="74"/>
                  </a:lnTo>
                  <a:lnTo>
                    <a:pt x="1385" y="72"/>
                  </a:lnTo>
                  <a:lnTo>
                    <a:pt x="1390" y="72"/>
                  </a:lnTo>
                  <a:lnTo>
                    <a:pt x="1397" y="72"/>
                  </a:lnTo>
                  <a:lnTo>
                    <a:pt x="1405" y="72"/>
                  </a:lnTo>
                  <a:lnTo>
                    <a:pt x="1413" y="74"/>
                  </a:lnTo>
                  <a:lnTo>
                    <a:pt x="1426" y="74"/>
                  </a:lnTo>
                  <a:lnTo>
                    <a:pt x="1438" y="77"/>
                  </a:lnTo>
                  <a:lnTo>
                    <a:pt x="1459" y="77"/>
                  </a:lnTo>
                  <a:lnTo>
                    <a:pt x="1487" y="79"/>
                  </a:lnTo>
                  <a:lnTo>
                    <a:pt x="1520" y="79"/>
                  </a:lnTo>
                  <a:lnTo>
                    <a:pt x="1556" y="79"/>
                  </a:lnTo>
                  <a:lnTo>
                    <a:pt x="1592" y="79"/>
                  </a:lnTo>
                  <a:lnTo>
                    <a:pt x="1626" y="77"/>
                  </a:lnTo>
                  <a:lnTo>
                    <a:pt x="1654" y="77"/>
                  </a:lnTo>
                  <a:lnTo>
                    <a:pt x="1674" y="74"/>
                  </a:lnTo>
                  <a:lnTo>
                    <a:pt x="1687" y="74"/>
                  </a:lnTo>
                  <a:lnTo>
                    <a:pt x="1695" y="74"/>
                  </a:lnTo>
                  <a:lnTo>
                    <a:pt x="1697" y="74"/>
                  </a:lnTo>
                  <a:lnTo>
                    <a:pt x="1700" y="74"/>
                  </a:lnTo>
                  <a:lnTo>
                    <a:pt x="1700" y="77"/>
                  </a:lnTo>
                  <a:lnTo>
                    <a:pt x="1705" y="77"/>
                  </a:lnTo>
                  <a:lnTo>
                    <a:pt x="1713" y="77"/>
                  </a:lnTo>
                  <a:lnTo>
                    <a:pt x="1720" y="74"/>
                  </a:lnTo>
                  <a:lnTo>
                    <a:pt x="1726" y="74"/>
                  </a:lnTo>
                  <a:lnTo>
                    <a:pt x="1731" y="74"/>
                  </a:lnTo>
                  <a:lnTo>
                    <a:pt x="1736" y="74"/>
                  </a:lnTo>
                  <a:lnTo>
                    <a:pt x="1738" y="74"/>
                  </a:lnTo>
                  <a:lnTo>
                    <a:pt x="1746" y="74"/>
                  </a:lnTo>
                  <a:lnTo>
                    <a:pt x="1754" y="74"/>
                  </a:lnTo>
                  <a:lnTo>
                    <a:pt x="1764" y="74"/>
                  </a:lnTo>
                  <a:lnTo>
                    <a:pt x="1777" y="74"/>
                  </a:lnTo>
                  <a:lnTo>
                    <a:pt x="1790" y="77"/>
                  </a:lnTo>
                  <a:lnTo>
                    <a:pt x="1805" y="77"/>
                  </a:lnTo>
                  <a:lnTo>
                    <a:pt x="1820" y="77"/>
                  </a:lnTo>
                  <a:lnTo>
                    <a:pt x="1836" y="74"/>
                  </a:lnTo>
                  <a:lnTo>
                    <a:pt x="1851" y="74"/>
                  </a:lnTo>
                  <a:lnTo>
                    <a:pt x="1867" y="77"/>
                  </a:lnTo>
                  <a:lnTo>
                    <a:pt x="1882" y="77"/>
                  </a:lnTo>
                  <a:lnTo>
                    <a:pt x="1895" y="77"/>
                  </a:lnTo>
                  <a:lnTo>
                    <a:pt x="1908" y="77"/>
                  </a:lnTo>
                  <a:lnTo>
                    <a:pt x="1918" y="77"/>
                  </a:lnTo>
                  <a:lnTo>
                    <a:pt x="1931" y="77"/>
                  </a:lnTo>
                  <a:lnTo>
                    <a:pt x="1941" y="77"/>
                  </a:lnTo>
                  <a:lnTo>
                    <a:pt x="1954" y="77"/>
                  </a:lnTo>
                  <a:lnTo>
                    <a:pt x="1967" y="77"/>
                  </a:lnTo>
                  <a:lnTo>
                    <a:pt x="1979" y="77"/>
                  </a:lnTo>
                  <a:lnTo>
                    <a:pt x="1995" y="77"/>
                  </a:lnTo>
                  <a:lnTo>
                    <a:pt x="2010" y="77"/>
                  </a:lnTo>
                  <a:lnTo>
                    <a:pt x="2026" y="77"/>
                  </a:lnTo>
                  <a:lnTo>
                    <a:pt x="2043" y="77"/>
                  </a:lnTo>
                  <a:lnTo>
                    <a:pt x="2059" y="77"/>
                  </a:lnTo>
                  <a:lnTo>
                    <a:pt x="2074" y="77"/>
                  </a:lnTo>
                  <a:lnTo>
                    <a:pt x="2090" y="77"/>
                  </a:lnTo>
                  <a:lnTo>
                    <a:pt x="2102" y="74"/>
                  </a:lnTo>
                  <a:lnTo>
                    <a:pt x="2115" y="74"/>
                  </a:lnTo>
                  <a:lnTo>
                    <a:pt x="2126" y="74"/>
                  </a:lnTo>
                  <a:lnTo>
                    <a:pt x="2136" y="74"/>
                  </a:lnTo>
                  <a:lnTo>
                    <a:pt x="2146" y="74"/>
                  </a:lnTo>
                  <a:lnTo>
                    <a:pt x="2156" y="74"/>
                  </a:lnTo>
                  <a:lnTo>
                    <a:pt x="2164" y="77"/>
                  </a:lnTo>
                  <a:lnTo>
                    <a:pt x="2174" y="77"/>
                  </a:lnTo>
                  <a:lnTo>
                    <a:pt x="2184" y="77"/>
                  </a:lnTo>
                  <a:lnTo>
                    <a:pt x="2195" y="77"/>
                  </a:lnTo>
                  <a:lnTo>
                    <a:pt x="2205" y="77"/>
                  </a:lnTo>
                  <a:lnTo>
                    <a:pt x="2215" y="77"/>
                  </a:lnTo>
                  <a:lnTo>
                    <a:pt x="2225" y="77"/>
                  </a:lnTo>
                  <a:lnTo>
                    <a:pt x="2236" y="77"/>
                  </a:lnTo>
                  <a:lnTo>
                    <a:pt x="2246" y="77"/>
                  </a:lnTo>
                  <a:lnTo>
                    <a:pt x="2254" y="77"/>
                  </a:lnTo>
                  <a:lnTo>
                    <a:pt x="2264" y="77"/>
                  </a:lnTo>
                  <a:lnTo>
                    <a:pt x="2267" y="77"/>
                  </a:lnTo>
                  <a:lnTo>
                    <a:pt x="2261" y="77"/>
                  </a:lnTo>
                  <a:lnTo>
                    <a:pt x="2259" y="77"/>
                  </a:lnTo>
                  <a:lnTo>
                    <a:pt x="2264" y="74"/>
                  </a:lnTo>
                  <a:lnTo>
                    <a:pt x="2277" y="74"/>
                  </a:lnTo>
                  <a:lnTo>
                    <a:pt x="2300" y="74"/>
                  </a:lnTo>
                  <a:lnTo>
                    <a:pt x="2341" y="74"/>
                  </a:lnTo>
                  <a:lnTo>
                    <a:pt x="2392" y="77"/>
                  </a:lnTo>
                  <a:lnTo>
                    <a:pt x="2454" y="77"/>
                  </a:lnTo>
                  <a:lnTo>
                    <a:pt x="2520" y="77"/>
                  </a:lnTo>
                  <a:lnTo>
                    <a:pt x="2587" y="77"/>
                  </a:lnTo>
                  <a:lnTo>
                    <a:pt x="2654" y="77"/>
                  </a:lnTo>
                  <a:lnTo>
                    <a:pt x="2713" y="77"/>
                  </a:lnTo>
                  <a:lnTo>
                    <a:pt x="2759" y="77"/>
                  </a:lnTo>
                  <a:lnTo>
                    <a:pt x="2797" y="77"/>
                  </a:lnTo>
                  <a:lnTo>
                    <a:pt x="2831" y="77"/>
                  </a:lnTo>
                  <a:lnTo>
                    <a:pt x="2859" y="77"/>
                  </a:lnTo>
                  <a:lnTo>
                    <a:pt x="2884" y="77"/>
                  </a:lnTo>
                  <a:lnTo>
                    <a:pt x="2907" y="77"/>
                  </a:lnTo>
                  <a:lnTo>
                    <a:pt x="2925" y="77"/>
                  </a:lnTo>
                  <a:lnTo>
                    <a:pt x="2943" y="77"/>
                  </a:lnTo>
                  <a:lnTo>
                    <a:pt x="2964" y="77"/>
                  </a:lnTo>
                  <a:lnTo>
                    <a:pt x="2982" y="77"/>
                  </a:lnTo>
                  <a:lnTo>
                    <a:pt x="3002" y="79"/>
                  </a:lnTo>
                  <a:lnTo>
                    <a:pt x="3018" y="79"/>
                  </a:lnTo>
                  <a:lnTo>
                    <a:pt x="3033" y="79"/>
                  </a:lnTo>
                  <a:lnTo>
                    <a:pt x="3046" y="79"/>
                  </a:lnTo>
                  <a:lnTo>
                    <a:pt x="3056" y="79"/>
                  </a:lnTo>
                  <a:lnTo>
                    <a:pt x="3064" y="77"/>
                  </a:lnTo>
                  <a:lnTo>
                    <a:pt x="3066" y="74"/>
                  </a:lnTo>
                  <a:lnTo>
                    <a:pt x="3072" y="74"/>
                  </a:lnTo>
                  <a:lnTo>
                    <a:pt x="3077" y="74"/>
                  </a:lnTo>
                  <a:lnTo>
                    <a:pt x="3079" y="74"/>
                  </a:lnTo>
                  <a:lnTo>
                    <a:pt x="3084" y="77"/>
                  </a:lnTo>
                  <a:lnTo>
                    <a:pt x="3089" y="77"/>
                  </a:lnTo>
                  <a:lnTo>
                    <a:pt x="3092" y="77"/>
                  </a:lnTo>
                  <a:lnTo>
                    <a:pt x="3097" y="77"/>
                  </a:lnTo>
                  <a:lnTo>
                    <a:pt x="3102" y="74"/>
                  </a:lnTo>
                  <a:lnTo>
                    <a:pt x="3107" y="74"/>
                  </a:lnTo>
                  <a:lnTo>
                    <a:pt x="3113" y="74"/>
                  </a:lnTo>
                  <a:lnTo>
                    <a:pt x="3120" y="74"/>
                  </a:lnTo>
                  <a:lnTo>
                    <a:pt x="3128" y="74"/>
                  </a:lnTo>
                  <a:lnTo>
                    <a:pt x="3133" y="77"/>
                  </a:lnTo>
                  <a:lnTo>
                    <a:pt x="3136" y="77"/>
                  </a:lnTo>
                  <a:lnTo>
                    <a:pt x="3130" y="77"/>
                  </a:lnTo>
                  <a:lnTo>
                    <a:pt x="3020" y="77"/>
                  </a:lnTo>
                  <a:lnTo>
                    <a:pt x="3007" y="77"/>
                  </a:lnTo>
                  <a:lnTo>
                    <a:pt x="2995" y="77"/>
                  </a:lnTo>
                  <a:lnTo>
                    <a:pt x="2979" y="77"/>
                  </a:lnTo>
                  <a:lnTo>
                    <a:pt x="2964" y="77"/>
                  </a:lnTo>
                  <a:lnTo>
                    <a:pt x="2946" y="77"/>
                  </a:lnTo>
                  <a:lnTo>
                    <a:pt x="2928" y="77"/>
                  </a:lnTo>
                  <a:lnTo>
                    <a:pt x="2907" y="77"/>
                  </a:lnTo>
                  <a:lnTo>
                    <a:pt x="2884" y="77"/>
                  </a:lnTo>
                  <a:lnTo>
                    <a:pt x="2869" y="77"/>
                  </a:lnTo>
                  <a:lnTo>
                    <a:pt x="2854" y="77"/>
                  </a:lnTo>
                  <a:lnTo>
                    <a:pt x="2838" y="77"/>
                  </a:lnTo>
                  <a:lnTo>
                    <a:pt x="2823" y="77"/>
                  </a:lnTo>
                  <a:lnTo>
                    <a:pt x="2805" y="77"/>
                  </a:lnTo>
                  <a:lnTo>
                    <a:pt x="2787" y="77"/>
                  </a:lnTo>
                  <a:lnTo>
                    <a:pt x="2766" y="77"/>
                  </a:lnTo>
                  <a:lnTo>
                    <a:pt x="2748" y="77"/>
                  </a:lnTo>
                  <a:lnTo>
                    <a:pt x="2692" y="77"/>
                  </a:lnTo>
                  <a:lnTo>
                    <a:pt x="2631" y="77"/>
                  </a:lnTo>
                  <a:lnTo>
                    <a:pt x="2559" y="77"/>
                  </a:lnTo>
                  <a:lnTo>
                    <a:pt x="2482" y="77"/>
                  </a:lnTo>
                  <a:lnTo>
                    <a:pt x="2400" y="77"/>
                  </a:lnTo>
                  <a:lnTo>
                    <a:pt x="2315" y="77"/>
                  </a:lnTo>
                  <a:lnTo>
                    <a:pt x="2225" y="77"/>
                  </a:lnTo>
                  <a:lnTo>
                    <a:pt x="2136" y="77"/>
                  </a:lnTo>
                  <a:lnTo>
                    <a:pt x="2028" y="77"/>
                  </a:lnTo>
                  <a:lnTo>
                    <a:pt x="1920" y="77"/>
                  </a:lnTo>
                  <a:lnTo>
                    <a:pt x="1818" y="77"/>
                  </a:lnTo>
                  <a:lnTo>
                    <a:pt x="1718" y="77"/>
                  </a:lnTo>
                  <a:lnTo>
                    <a:pt x="1623" y="77"/>
                  </a:lnTo>
                  <a:lnTo>
                    <a:pt x="1538" y="77"/>
                  </a:lnTo>
                  <a:lnTo>
                    <a:pt x="1462" y="77"/>
                  </a:lnTo>
                  <a:lnTo>
                    <a:pt x="1397" y="77"/>
                  </a:lnTo>
                  <a:lnTo>
                    <a:pt x="1305" y="77"/>
                  </a:lnTo>
                  <a:lnTo>
                    <a:pt x="1246" y="77"/>
                  </a:lnTo>
                  <a:lnTo>
                    <a:pt x="1208" y="77"/>
                  </a:lnTo>
                  <a:lnTo>
                    <a:pt x="1180" y="77"/>
                  </a:lnTo>
                  <a:lnTo>
                    <a:pt x="1156" y="77"/>
                  </a:lnTo>
                  <a:lnTo>
                    <a:pt x="1126" y="77"/>
                  </a:lnTo>
                  <a:lnTo>
                    <a:pt x="1077" y="77"/>
                  </a:lnTo>
                  <a:lnTo>
                    <a:pt x="1005" y="77"/>
                  </a:lnTo>
                  <a:lnTo>
                    <a:pt x="992" y="77"/>
                  </a:lnTo>
                  <a:lnTo>
                    <a:pt x="982" y="77"/>
                  </a:lnTo>
                  <a:lnTo>
                    <a:pt x="969" y="77"/>
                  </a:lnTo>
                  <a:lnTo>
                    <a:pt x="956" y="77"/>
                  </a:lnTo>
                  <a:lnTo>
                    <a:pt x="941" y="77"/>
                  </a:lnTo>
                  <a:lnTo>
                    <a:pt x="928" y="77"/>
                  </a:lnTo>
                  <a:lnTo>
                    <a:pt x="913" y="77"/>
                  </a:lnTo>
                  <a:lnTo>
                    <a:pt x="900" y="77"/>
                  </a:lnTo>
                  <a:lnTo>
                    <a:pt x="454" y="77"/>
                  </a:lnTo>
                  <a:lnTo>
                    <a:pt x="0" y="77"/>
                  </a:lnTo>
                </a:path>
              </a:pathLst>
            </a:custGeom>
            <a:solidFill>
              <a:srgbClr val="DE8002"/>
            </a:solidFill>
            <a:ln w="0">
              <a:solidFill>
                <a:srgbClr val="000000"/>
              </a:solid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40" name="Freeform 32"/>
            <p:cNvSpPr/>
            <p:nvPr/>
          </p:nvSpPr>
          <p:spPr bwMode="auto">
            <a:xfrm>
              <a:off x="2639" y="1463"/>
              <a:ext cx="2835" cy="124"/>
            </a:xfrm>
            <a:custGeom>
              <a:avLst/>
              <a:gdLst/>
              <a:ahLst/>
              <a:cxnLst>
                <a:cxn ang="0">
                  <a:pos x="0" y="145"/>
                </a:cxn>
                <a:cxn ang="0">
                  <a:pos x="530" y="34"/>
                </a:cxn>
                <a:cxn ang="0">
                  <a:pos x="573" y="29"/>
                </a:cxn>
                <a:cxn ang="0">
                  <a:pos x="618" y="24"/>
                </a:cxn>
                <a:cxn ang="0">
                  <a:pos x="658" y="17"/>
                </a:cxn>
                <a:cxn ang="0">
                  <a:pos x="702" y="10"/>
                </a:cxn>
                <a:cxn ang="0">
                  <a:pos x="746" y="5"/>
                </a:cxn>
                <a:cxn ang="0">
                  <a:pos x="787" y="3"/>
                </a:cxn>
                <a:cxn ang="0">
                  <a:pos x="830" y="0"/>
                </a:cxn>
                <a:cxn ang="0">
                  <a:pos x="873" y="5"/>
                </a:cxn>
                <a:cxn ang="0">
                  <a:pos x="1135" y="34"/>
                </a:cxn>
                <a:cxn ang="0">
                  <a:pos x="1220" y="60"/>
                </a:cxn>
                <a:cxn ang="0">
                  <a:pos x="1302" y="85"/>
                </a:cxn>
                <a:cxn ang="0">
                  <a:pos x="1401" y="97"/>
                </a:cxn>
                <a:cxn ang="0">
                  <a:pos x="1461" y="105"/>
                </a:cxn>
                <a:cxn ang="0">
                  <a:pos x="1931" y="107"/>
                </a:cxn>
                <a:cxn ang="0">
                  <a:pos x="2153" y="109"/>
                </a:cxn>
                <a:cxn ang="0">
                  <a:pos x="2529" y="113"/>
                </a:cxn>
                <a:cxn ang="0">
                  <a:pos x="2968" y="145"/>
                </a:cxn>
                <a:cxn ang="0">
                  <a:pos x="0" y="145"/>
                </a:cxn>
              </a:cxnLst>
              <a:rect l="0" t="0" r="r" b="b"/>
              <a:pathLst>
                <a:path w="2968" h="145">
                  <a:moveTo>
                    <a:pt x="0" y="145"/>
                  </a:moveTo>
                  <a:lnTo>
                    <a:pt x="530" y="34"/>
                  </a:lnTo>
                  <a:lnTo>
                    <a:pt x="573" y="29"/>
                  </a:lnTo>
                  <a:lnTo>
                    <a:pt x="618" y="24"/>
                  </a:lnTo>
                  <a:lnTo>
                    <a:pt x="658" y="17"/>
                  </a:lnTo>
                  <a:lnTo>
                    <a:pt x="702" y="10"/>
                  </a:lnTo>
                  <a:lnTo>
                    <a:pt x="746" y="5"/>
                  </a:lnTo>
                  <a:lnTo>
                    <a:pt x="787" y="3"/>
                  </a:lnTo>
                  <a:lnTo>
                    <a:pt x="830" y="0"/>
                  </a:lnTo>
                  <a:lnTo>
                    <a:pt x="873" y="5"/>
                  </a:lnTo>
                  <a:lnTo>
                    <a:pt x="1135" y="34"/>
                  </a:lnTo>
                  <a:lnTo>
                    <a:pt x="1220" y="60"/>
                  </a:lnTo>
                  <a:lnTo>
                    <a:pt x="1302" y="85"/>
                  </a:lnTo>
                  <a:lnTo>
                    <a:pt x="1401" y="97"/>
                  </a:lnTo>
                  <a:lnTo>
                    <a:pt x="1461" y="105"/>
                  </a:lnTo>
                  <a:lnTo>
                    <a:pt x="1931" y="107"/>
                  </a:lnTo>
                  <a:lnTo>
                    <a:pt x="2153" y="109"/>
                  </a:lnTo>
                  <a:lnTo>
                    <a:pt x="2529" y="113"/>
                  </a:lnTo>
                  <a:lnTo>
                    <a:pt x="2968" y="145"/>
                  </a:lnTo>
                  <a:lnTo>
                    <a:pt x="0" y="145"/>
                  </a:lnTo>
                  <a:close/>
                </a:path>
              </a:pathLst>
            </a:custGeom>
            <a:solidFill>
              <a:srgbClr val="FF9B9B"/>
            </a:solid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41" name="Freeform 33"/>
            <p:cNvSpPr/>
            <p:nvPr/>
          </p:nvSpPr>
          <p:spPr bwMode="auto">
            <a:xfrm>
              <a:off x="2727" y="1692"/>
              <a:ext cx="2758" cy="138"/>
            </a:xfrm>
            <a:custGeom>
              <a:avLst/>
              <a:gdLst/>
              <a:ahLst/>
              <a:cxnLst>
                <a:cxn ang="0">
                  <a:pos x="0" y="154"/>
                </a:cxn>
                <a:cxn ang="0">
                  <a:pos x="374" y="141"/>
                </a:cxn>
                <a:cxn ang="0">
                  <a:pos x="500" y="113"/>
                </a:cxn>
                <a:cxn ang="0">
                  <a:pos x="600" y="28"/>
                </a:cxn>
                <a:cxn ang="0">
                  <a:pos x="718" y="0"/>
                </a:cxn>
                <a:cxn ang="0">
                  <a:pos x="1226" y="13"/>
                </a:cxn>
                <a:cxn ang="0">
                  <a:pos x="1249" y="18"/>
                </a:cxn>
                <a:cxn ang="0">
                  <a:pos x="1269" y="20"/>
                </a:cxn>
                <a:cxn ang="0">
                  <a:pos x="1290" y="26"/>
                </a:cxn>
                <a:cxn ang="0">
                  <a:pos x="1313" y="28"/>
                </a:cxn>
                <a:cxn ang="0">
                  <a:pos x="1333" y="33"/>
                </a:cxn>
                <a:cxn ang="0">
                  <a:pos x="1354" y="38"/>
                </a:cxn>
                <a:cxn ang="0">
                  <a:pos x="1374" y="43"/>
                </a:cxn>
                <a:cxn ang="0">
                  <a:pos x="1395" y="49"/>
                </a:cxn>
                <a:cxn ang="0">
                  <a:pos x="1544" y="92"/>
                </a:cxn>
                <a:cxn ang="0">
                  <a:pos x="1702" y="133"/>
                </a:cxn>
                <a:cxn ang="0">
                  <a:pos x="2243" y="143"/>
                </a:cxn>
                <a:cxn ang="0">
                  <a:pos x="2889" y="143"/>
                </a:cxn>
                <a:cxn ang="0">
                  <a:pos x="3056" y="154"/>
                </a:cxn>
                <a:cxn ang="0">
                  <a:pos x="0" y="154"/>
                </a:cxn>
              </a:cxnLst>
              <a:rect l="0" t="0" r="r" b="b"/>
              <a:pathLst>
                <a:path w="3056" h="154">
                  <a:moveTo>
                    <a:pt x="0" y="154"/>
                  </a:moveTo>
                  <a:lnTo>
                    <a:pt x="374" y="141"/>
                  </a:lnTo>
                  <a:lnTo>
                    <a:pt x="500" y="113"/>
                  </a:lnTo>
                  <a:lnTo>
                    <a:pt x="600" y="28"/>
                  </a:lnTo>
                  <a:lnTo>
                    <a:pt x="718" y="0"/>
                  </a:lnTo>
                  <a:lnTo>
                    <a:pt x="1226" y="13"/>
                  </a:lnTo>
                  <a:lnTo>
                    <a:pt x="1249" y="18"/>
                  </a:lnTo>
                  <a:lnTo>
                    <a:pt x="1269" y="20"/>
                  </a:lnTo>
                  <a:lnTo>
                    <a:pt x="1290" y="26"/>
                  </a:lnTo>
                  <a:lnTo>
                    <a:pt x="1313" y="28"/>
                  </a:lnTo>
                  <a:lnTo>
                    <a:pt x="1333" y="33"/>
                  </a:lnTo>
                  <a:lnTo>
                    <a:pt x="1354" y="38"/>
                  </a:lnTo>
                  <a:lnTo>
                    <a:pt x="1374" y="43"/>
                  </a:lnTo>
                  <a:lnTo>
                    <a:pt x="1395" y="49"/>
                  </a:lnTo>
                  <a:lnTo>
                    <a:pt x="1544" y="92"/>
                  </a:lnTo>
                  <a:lnTo>
                    <a:pt x="1702" y="133"/>
                  </a:lnTo>
                  <a:lnTo>
                    <a:pt x="2243" y="143"/>
                  </a:lnTo>
                  <a:lnTo>
                    <a:pt x="2889" y="143"/>
                  </a:lnTo>
                  <a:lnTo>
                    <a:pt x="3056" y="154"/>
                  </a:lnTo>
                  <a:lnTo>
                    <a:pt x="0" y="154"/>
                  </a:lnTo>
                </a:path>
              </a:pathLst>
            </a:custGeom>
            <a:solidFill>
              <a:srgbClr val="FF9B9B"/>
            </a:solidFill>
            <a:ln w="0">
              <a:solidFill>
                <a:srgbClr val="000000"/>
              </a:solid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42" name="Freeform 34"/>
            <p:cNvSpPr/>
            <p:nvPr/>
          </p:nvSpPr>
          <p:spPr bwMode="auto">
            <a:xfrm>
              <a:off x="2706" y="1935"/>
              <a:ext cx="2777" cy="157"/>
            </a:xfrm>
            <a:custGeom>
              <a:avLst/>
              <a:gdLst/>
              <a:ahLst/>
              <a:cxnLst>
                <a:cxn ang="0">
                  <a:pos x="410" y="226"/>
                </a:cxn>
                <a:cxn ang="0">
                  <a:pos x="1044" y="113"/>
                </a:cxn>
                <a:cxn ang="0">
                  <a:pos x="1484" y="0"/>
                </a:cxn>
                <a:cxn ang="0">
                  <a:pos x="2064" y="5"/>
                </a:cxn>
                <a:cxn ang="0">
                  <a:pos x="2107" y="11"/>
                </a:cxn>
                <a:cxn ang="0">
                  <a:pos x="2154" y="21"/>
                </a:cxn>
                <a:cxn ang="0">
                  <a:pos x="2202" y="44"/>
                </a:cxn>
                <a:cxn ang="0">
                  <a:pos x="2246" y="77"/>
                </a:cxn>
                <a:cxn ang="0">
                  <a:pos x="2279" y="105"/>
                </a:cxn>
                <a:cxn ang="0">
                  <a:pos x="2313" y="134"/>
                </a:cxn>
                <a:cxn ang="0">
                  <a:pos x="2346" y="159"/>
                </a:cxn>
                <a:cxn ang="0">
                  <a:pos x="2379" y="177"/>
                </a:cxn>
                <a:cxn ang="0">
                  <a:pos x="2407" y="190"/>
                </a:cxn>
                <a:cxn ang="0">
                  <a:pos x="2438" y="198"/>
                </a:cxn>
                <a:cxn ang="0">
                  <a:pos x="2466" y="205"/>
                </a:cxn>
                <a:cxn ang="0">
                  <a:pos x="2502" y="208"/>
                </a:cxn>
                <a:cxn ang="0">
                  <a:pos x="2523" y="210"/>
                </a:cxn>
                <a:cxn ang="0">
                  <a:pos x="2536" y="210"/>
                </a:cxn>
                <a:cxn ang="0">
                  <a:pos x="2566" y="210"/>
                </a:cxn>
                <a:cxn ang="0">
                  <a:pos x="2615" y="205"/>
                </a:cxn>
                <a:cxn ang="0">
                  <a:pos x="2633" y="193"/>
                </a:cxn>
                <a:cxn ang="0">
                  <a:pos x="2643" y="175"/>
                </a:cxn>
                <a:cxn ang="0">
                  <a:pos x="2654" y="159"/>
                </a:cxn>
                <a:cxn ang="0">
                  <a:pos x="2674" y="159"/>
                </a:cxn>
                <a:cxn ang="0">
                  <a:pos x="2684" y="172"/>
                </a:cxn>
                <a:cxn ang="0">
                  <a:pos x="2689" y="187"/>
                </a:cxn>
                <a:cxn ang="0">
                  <a:pos x="2695" y="200"/>
                </a:cxn>
                <a:cxn ang="0">
                  <a:pos x="2723" y="210"/>
                </a:cxn>
                <a:cxn ang="0">
                  <a:pos x="2810" y="221"/>
                </a:cxn>
                <a:cxn ang="0">
                  <a:pos x="2925" y="228"/>
                </a:cxn>
                <a:cxn ang="0">
                  <a:pos x="3033" y="234"/>
                </a:cxn>
                <a:cxn ang="0">
                  <a:pos x="2592" y="239"/>
                </a:cxn>
                <a:cxn ang="0">
                  <a:pos x="1697" y="239"/>
                </a:cxn>
                <a:cxn ang="0">
                  <a:pos x="328" y="239"/>
                </a:cxn>
              </a:cxnLst>
              <a:rect l="0" t="0" r="r" b="b"/>
              <a:pathLst>
                <a:path w="3077" h="239">
                  <a:moveTo>
                    <a:pt x="0" y="239"/>
                  </a:moveTo>
                  <a:lnTo>
                    <a:pt x="410" y="226"/>
                  </a:lnTo>
                  <a:lnTo>
                    <a:pt x="738" y="193"/>
                  </a:lnTo>
                  <a:lnTo>
                    <a:pt x="1044" y="113"/>
                  </a:lnTo>
                  <a:lnTo>
                    <a:pt x="1338" y="21"/>
                  </a:lnTo>
                  <a:lnTo>
                    <a:pt x="1484" y="0"/>
                  </a:lnTo>
                  <a:lnTo>
                    <a:pt x="2038" y="0"/>
                  </a:lnTo>
                  <a:lnTo>
                    <a:pt x="2064" y="5"/>
                  </a:lnTo>
                  <a:lnTo>
                    <a:pt x="2084" y="8"/>
                  </a:lnTo>
                  <a:lnTo>
                    <a:pt x="2107" y="11"/>
                  </a:lnTo>
                  <a:lnTo>
                    <a:pt x="2131" y="16"/>
                  </a:lnTo>
                  <a:lnTo>
                    <a:pt x="2154" y="21"/>
                  </a:lnTo>
                  <a:lnTo>
                    <a:pt x="2179" y="31"/>
                  </a:lnTo>
                  <a:lnTo>
                    <a:pt x="2202" y="44"/>
                  </a:lnTo>
                  <a:lnTo>
                    <a:pt x="2231" y="64"/>
                  </a:lnTo>
                  <a:lnTo>
                    <a:pt x="2246" y="77"/>
                  </a:lnTo>
                  <a:lnTo>
                    <a:pt x="2264" y="93"/>
                  </a:lnTo>
                  <a:lnTo>
                    <a:pt x="2279" y="105"/>
                  </a:lnTo>
                  <a:lnTo>
                    <a:pt x="2297" y="121"/>
                  </a:lnTo>
                  <a:lnTo>
                    <a:pt x="2313" y="134"/>
                  </a:lnTo>
                  <a:lnTo>
                    <a:pt x="2331" y="146"/>
                  </a:lnTo>
                  <a:lnTo>
                    <a:pt x="2346" y="159"/>
                  </a:lnTo>
                  <a:lnTo>
                    <a:pt x="2364" y="169"/>
                  </a:lnTo>
                  <a:lnTo>
                    <a:pt x="2379" y="177"/>
                  </a:lnTo>
                  <a:lnTo>
                    <a:pt x="2392" y="182"/>
                  </a:lnTo>
                  <a:lnTo>
                    <a:pt x="2407" y="190"/>
                  </a:lnTo>
                  <a:lnTo>
                    <a:pt x="2423" y="193"/>
                  </a:lnTo>
                  <a:lnTo>
                    <a:pt x="2438" y="198"/>
                  </a:lnTo>
                  <a:lnTo>
                    <a:pt x="2454" y="203"/>
                  </a:lnTo>
                  <a:lnTo>
                    <a:pt x="2466" y="205"/>
                  </a:lnTo>
                  <a:lnTo>
                    <a:pt x="2482" y="208"/>
                  </a:lnTo>
                  <a:lnTo>
                    <a:pt x="2502" y="208"/>
                  </a:lnTo>
                  <a:lnTo>
                    <a:pt x="2515" y="210"/>
                  </a:lnTo>
                  <a:lnTo>
                    <a:pt x="2523" y="210"/>
                  </a:lnTo>
                  <a:lnTo>
                    <a:pt x="2528" y="210"/>
                  </a:lnTo>
                  <a:lnTo>
                    <a:pt x="2536" y="210"/>
                  </a:lnTo>
                  <a:lnTo>
                    <a:pt x="2548" y="210"/>
                  </a:lnTo>
                  <a:lnTo>
                    <a:pt x="2566" y="210"/>
                  </a:lnTo>
                  <a:lnTo>
                    <a:pt x="2595" y="210"/>
                  </a:lnTo>
                  <a:lnTo>
                    <a:pt x="2615" y="205"/>
                  </a:lnTo>
                  <a:lnTo>
                    <a:pt x="2625" y="200"/>
                  </a:lnTo>
                  <a:lnTo>
                    <a:pt x="2633" y="193"/>
                  </a:lnTo>
                  <a:lnTo>
                    <a:pt x="2638" y="182"/>
                  </a:lnTo>
                  <a:lnTo>
                    <a:pt x="2643" y="175"/>
                  </a:lnTo>
                  <a:lnTo>
                    <a:pt x="2646" y="167"/>
                  </a:lnTo>
                  <a:lnTo>
                    <a:pt x="2654" y="159"/>
                  </a:lnTo>
                  <a:lnTo>
                    <a:pt x="2664" y="157"/>
                  </a:lnTo>
                  <a:lnTo>
                    <a:pt x="2674" y="159"/>
                  </a:lnTo>
                  <a:lnTo>
                    <a:pt x="2682" y="164"/>
                  </a:lnTo>
                  <a:lnTo>
                    <a:pt x="2684" y="172"/>
                  </a:lnTo>
                  <a:lnTo>
                    <a:pt x="2687" y="180"/>
                  </a:lnTo>
                  <a:lnTo>
                    <a:pt x="2689" y="187"/>
                  </a:lnTo>
                  <a:lnTo>
                    <a:pt x="2689" y="195"/>
                  </a:lnTo>
                  <a:lnTo>
                    <a:pt x="2695" y="200"/>
                  </a:lnTo>
                  <a:lnTo>
                    <a:pt x="2702" y="208"/>
                  </a:lnTo>
                  <a:lnTo>
                    <a:pt x="2723" y="210"/>
                  </a:lnTo>
                  <a:lnTo>
                    <a:pt x="2761" y="216"/>
                  </a:lnTo>
                  <a:lnTo>
                    <a:pt x="2810" y="221"/>
                  </a:lnTo>
                  <a:lnTo>
                    <a:pt x="2866" y="223"/>
                  </a:lnTo>
                  <a:lnTo>
                    <a:pt x="2925" y="228"/>
                  </a:lnTo>
                  <a:lnTo>
                    <a:pt x="2982" y="231"/>
                  </a:lnTo>
                  <a:lnTo>
                    <a:pt x="3033" y="234"/>
                  </a:lnTo>
                  <a:lnTo>
                    <a:pt x="3077" y="239"/>
                  </a:lnTo>
                  <a:lnTo>
                    <a:pt x="2592" y="239"/>
                  </a:lnTo>
                  <a:lnTo>
                    <a:pt x="2295" y="239"/>
                  </a:lnTo>
                  <a:lnTo>
                    <a:pt x="1697" y="239"/>
                  </a:lnTo>
                  <a:lnTo>
                    <a:pt x="1044" y="239"/>
                  </a:lnTo>
                  <a:lnTo>
                    <a:pt x="328" y="239"/>
                  </a:lnTo>
                  <a:lnTo>
                    <a:pt x="0" y="239"/>
                  </a:lnTo>
                  <a:close/>
                </a:path>
              </a:pathLst>
            </a:custGeom>
            <a:solidFill>
              <a:srgbClr val="FF9B9B"/>
            </a:solid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43" name="Freeform 35"/>
            <p:cNvSpPr/>
            <p:nvPr/>
          </p:nvSpPr>
          <p:spPr bwMode="auto">
            <a:xfrm>
              <a:off x="2734" y="2197"/>
              <a:ext cx="2749" cy="106"/>
            </a:xfrm>
            <a:custGeom>
              <a:avLst/>
              <a:gdLst/>
              <a:ahLst/>
              <a:cxnLst>
                <a:cxn ang="0">
                  <a:pos x="0" y="118"/>
                </a:cxn>
                <a:cxn ang="0">
                  <a:pos x="490" y="118"/>
                </a:cxn>
                <a:cxn ang="0">
                  <a:pos x="625" y="92"/>
                </a:cxn>
                <a:cxn ang="0">
                  <a:pos x="725" y="87"/>
                </a:cxn>
                <a:cxn ang="0">
                  <a:pos x="818" y="118"/>
                </a:cxn>
                <a:cxn ang="0">
                  <a:pos x="905" y="100"/>
                </a:cxn>
                <a:cxn ang="0">
                  <a:pos x="989" y="87"/>
                </a:cxn>
                <a:cxn ang="0">
                  <a:pos x="1074" y="87"/>
                </a:cxn>
                <a:cxn ang="0">
                  <a:pos x="1148" y="118"/>
                </a:cxn>
                <a:cxn ang="0">
                  <a:pos x="1187" y="118"/>
                </a:cxn>
                <a:cxn ang="0">
                  <a:pos x="1261" y="87"/>
                </a:cxn>
                <a:cxn ang="0">
                  <a:pos x="1366" y="66"/>
                </a:cxn>
                <a:cxn ang="0">
                  <a:pos x="1469" y="79"/>
                </a:cxn>
                <a:cxn ang="0">
                  <a:pos x="1564" y="118"/>
                </a:cxn>
                <a:cxn ang="0">
                  <a:pos x="1782" y="59"/>
                </a:cxn>
                <a:cxn ang="0">
                  <a:pos x="1866" y="54"/>
                </a:cxn>
                <a:cxn ang="0">
                  <a:pos x="1912" y="87"/>
                </a:cxn>
                <a:cxn ang="0">
                  <a:pos x="1933" y="118"/>
                </a:cxn>
                <a:cxn ang="0">
                  <a:pos x="2079" y="46"/>
                </a:cxn>
                <a:cxn ang="0">
                  <a:pos x="2092" y="41"/>
                </a:cxn>
                <a:cxn ang="0">
                  <a:pos x="2107" y="36"/>
                </a:cxn>
                <a:cxn ang="0">
                  <a:pos x="2120" y="31"/>
                </a:cxn>
                <a:cxn ang="0">
                  <a:pos x="2133" y="25"/>
                </a:cxn>
                <a:cxn ang="0">
                  <a:pos x="2146" y="20"/>
                </a:cxn>
                <a:cxn ang="0">
                  <a:pos x="2161" y="15"/>
                </a:cxn>
                <a:cxn ang="0">
                  <a:pos x="2176" y="10"/>
                </a:cxn>
                <a:cxn ang="0">
                  <a:pos x="2192" y="7"/>
                </a:cxn>
                <a:cxn ang="0">
                  <a:pos x="2205" y="5"/>
                </a:cxn>
                <a:cxn ang="0">
                  <a:pos x="2217" y="2"/>
                </a:cxn>
                <a:cxn ang="0">
                  <a:pos x="2230" y="0"/>
                </a:cxn>
                <a:cxn ang="0">
                  <a:pos x="2241" y="0"/>
                </a:cxn>
                <a:cxn ang="0">
                  <a:pos x="2253" y="0"/>
                </a:cxn>
                <a:cxn ang="0">
                  <a:pos x="2266" y="0"/>
                </a:cxn>
                <a:cxn ang="0">
                  <a:pos x="2279" y="2"/>
                </a:cxn>
                <a:cxn ang="0">
                  <a:pos x="2292" y="5"/>
                </a:cxn>
                <a:cxn ang="0">
                  <a:pos x="2441" y="54"/>
                </a:cxn>
                <a:cxn ang="0">
                  <a:pos x="2458" y="59"/>
                </a:cxn>
                <a:cxn ang="0">
                  <a:pos x="2474" y="64"/>
                </a:cxn>
                <a:cxn ang="0">
                  <a:pos x="2492" y="69"/>
                </a:cxn>
                <a:cxn ang="0">
                  <a:pos x="2507" y="74"/>
                </a:cxn>
                <a:cxn ang="0">
                  <a:pos x="2523" y="79"/>
                </a:cxn>
                <a:cxn ang="0">
                  <a:pos x="2543" y="82"/>
                </a:cxn>
                <a:cxn ang="0">
                  <a:pos x="2564" y="87"/>
                </a:cxn>
                <a:cxn ang="0">
                  <a:pos x="2589" y="89"/>
                </a:cxn>
                <a:cxn ang="0">
                  <a:pos x="2797" y="92"/>
                </a:cxn>
                <a:cxn ang="0">
                  <a:pos x="2902" y="100"/>
                </a:cxn>
                <a:cxn ang="0">
                  <a:pos x="3046" y="118"/>
                </a:cxn>
                <a:cxn ang="0">
                  <a:pos x="0" y="118"/>
                </a:cxn>
              </a:cxnLst>
              <a:rect l="0" t="0" r="r" b="b"/>
              <a:pathLst>
                <a:path w="3046" h="118">
                  <a:moveTo>
                    <a:pt x="0" y="118"/>
                  </a:moveTo>
                  <a:lnTo>
                    <a:pt x="490" y="118"/>
                  </a:lnTo>
                  <a:lnTo>
                    <a:pt x="625" y="92"/>
                  </a:lnTo>
                  <a:lnTo>
                    <a:pt x="725" y="87"/>
                  </a:lnTo>
                  <a:lnTo>
                    <a:pt x="818" y="118"/>
                  </a:lnTo>
                  <a:lnTo>
                    <a:pt x="905" y="100"/>
                  </a:lnTo>
                  <a:lnTo>
                    <a:pt x="989" y="87"/>
                  </a:lnTo>
                  <a:lnTo>
                    <a:pt x="1074" y="87"/>
                  </a:lnTo>
                  <a:lnTo>
                    <a:pt x="1148" y="118"/>
                  </a:lnTo>
                  <a:lnTo>
                    <a:pt x="1187" y="118"/>
                  </a:lnTo>
                  <a:lnTo>
                    <a:pt x="1261" y="87"/>
                  </a:lnTo>
                  <a:lnTo>
                    <a:pt x="1366" y="66"/>
                  </a:lnTo>
                  <a:lnTo>
                    <a:pt x="1469" y="79"/>
                  </a:lnTo>
                  <a:lnTo>
                    <a:pt x="1564" y="118"/>
                  </a:lnTo>
                  <a:lnTo>
                    <a:pt x="1782" y="59"/>
                  </a:lnTo>
                  <a:lnTo>
                    <a:pt x="1866" y="54"/>
                  </a:lnTo>
                  <a:lnTo>
                    <a:pt x="1912" y="87"/>
                  </a:lnTo>
                  <a:lnTo>
                    <a:pt x="1933" y="118"/>
                  </a:lnTo>
                  <a:lnTo>
                    <a:pt x="2079" y="46"/>
                  </a:lnTo>
                  <a:lnTo>
                    <a:pt x="2092" y="41"/>
                  </a:lnTo>
                  <a:lnTo>
                    <a:pt x="2107" y="36"/>
                  </a:lnTo>
                  <a:lnTo>
                    <a:pt x="2120" y="31"/>
                  </a:lnTo>
                  <a:lnTo>
                    <a:pt x="2133" y="25"/>
                  </a:lnTo>
                  <a:lnTo>
                    <a:pt x="2146" y="20"/>
                  </a:lnTo>
                  <a:lnTo>
                    <a:pt x="2161" y="15"/>
                  </a:lnTo>
                  <a:lnTo>
                    <a:pt x="2176" y="10"/>
                  </a:lnTo>
                  <a:lnTo>
                    <a:pt x="2192" y="7"/>
                  </a:lnTo>
                  <a:lnTo>
                    <a:pt x="2205" y="5"/>
                  </a:lnTo>
                  <a:lnTo>
                    <a:pt x="2217" y="2"/>
                  </a:lnTo>
                  <a:lnTo>
                    <a:pt x="2230" y="0"/>
                  </a:lnTo>
                  <a:lnTo>
                    <a:pt x="2241" y="0"/>
                  </a:lnTo>
                  <a:lnTo>
                    <a:pt x="2253" y="0"/>
                  </a:lnTo>
                  <a:lnTo>
                    <a:pt x="2266" y="0"/>
                  </a:lnTo>
                  <a:lnTo>
                    <a:pt x="2279" y="2"/>
                  </a:lnTo>
                  <a:lnTo>
                    <a:pt x="2292" y="5"/>
                  </a:lnTo>
                  <a:lnTo>
                    <a:pt x="2441" y="54"/>
                  </a:lnTo>
                  <a:lnTo>
                    <a:pt x="2458" y="59"/>
                  </a:lnTo>
                  <a:lnTo>
                    <a:pt x="2474" y="64"/>
                  </a:lnTo>
                  <a:lnTo>
                    <a:pt x="2492" y="69"/>
                  </a:lnTo>
                  <a:lnTo>
                    <a:pt x="2507" y="74"/>
                  </a:lnTo>
                  <a:lnTo>
                    <a:pt x="2523" y="79"/>
                  </a:lnTo>
                  <a:lnTo>
                    <a:pt x="2543" y="82"/>
                  </a:lnTo>
                  <a:lnTo>
                    <a:pt x="2564" y="87"/>
                  </a:lnTo>
                  <a:lnTo>
                    <a:pt x="2589" y="89"/>
                  </a:lnTo>
                  <a:lnTo>
                    <a:pt x="2797" y="92"/>
                  </a:lnTo>
                  <a:lnTo>
                    <a:pt x="2902" y="100"/>
                  </a:lnTo>
                  <a:lnTo>
                    <a:pt x="3046" y="118"/>
                  </a:lnTo>
                  <a:lnTo>
                    <a:pt x="0" y="118"/>
                  </a:lnTo>
                  <a:close/>
                </a:path>
              </a:pathLst>
            </a:custGeom>
            <a:solidFill>
              <a:srgbClr val="FF9B9B"/>
            </a:solid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44" name="Freeform 36"/>
            <p:cNvSpPr/>
            <p:nvPr/>
          </p:nvSpPr>
          <p:spPr bwMode="auto">
            <a:xfrm>
              <a:off x="3170" y="3518"/>
              <a:ext cx="19" cy="173"/>
            </a:xfrm>
            <a:custGeom>
              <a:avLst/>
              <a:gdLst/>
              <a:ahLst/>
              <a:cxnLst>
                <a:cxn ang="0">
                  <a:pos x="11" y="192"/>
                </a:cxn>
                <a:cxn ang="0">
                  <a:pos x="21" y="192"/>
                </a:cxn>
                <a:cxn ang="0">
                  <a:pos x="21" y="0"/>
                </a:cxn>
                <a:cxn ang="0">
                  <a:pos x="0" y="0"/>
                </a:cxn>
                <a:cxn ang="0">
                  <a:pos x="0" y="192"/>
                </a:cxn>
                <a:cxn ang="0">
                  <a:pos x="11" y="192"/>
                </a:cxn>
              </a:cxnLst>
              <a:rect l="0" t="0" r="r" b="b"/>
              <a:pathLst>
                <a:path w="21" h="192">
                  <a:moveTo>
                    <a:pt x="11" y="192"/>
                  </a:moveTo>
                  <a:lnTo>
                    <a:pt x="21" y="192"/>
                  </a:lnTo>
                  <a:lnTo>
                    <a:pt x="21" y="0"/>
                  </a:lnTo>
                  <a:lnTo>
                    <a:pt x="0" y="0"/>
                  </a:lnTo>
                  <a:lnTo>
                    <a:pt x="0" y="192"/>
                  </a:lnTo>
                  <a:lnTo>
                    <a:pt x="11" y="192"/>
                  </a:lnTo>
                  <a:close/>
                </a:path>
              </a:pathLst>
            </a:custGeom>
            <a:solidFill>
              <a:srgbClr val="000000"/>
            </a:solidFill>
            <a:ln w="6350" cmpd="sng">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45" name="Line 37"/>
            <p:cNvSpPr>
              <a:spLocks noChangeShapeType="1"/>
            </p:cNvSpPr>
            <p:nvPr/>
          </p:nvSpPr>
          <p:spPr bwMode="auto">
            <a:xfrm flipH="1">
              <a:off x="4482" y="3512"/>
              <a:ext cx="1" cy="181"/>
            </a:xfrm>
            <a:prstGeom prst="line">
              <a:avLst/>
            </a:prstGeom>
            <a:no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46" name="Line 38"/>
            <p:cNvSpPr>
              <a:spLocks noChangeShapeType="1"/>
            </p:cNvSpPr>
            <p:nvPr/>
          </p:nvSpPr>
          <p:spPr bwMode="auto">
            <a:xfrm>
              <a:off x="4158" y="3513"/>
              <a:ext cx="0" cy="174"/>
            </a:xfrm>
            <a:prstGeom prst="line">
              <a:avLst/>
            </a:prstGeom>
            <a:no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47" name="Line 39"/>
            <p:cNvSpPr>
              <a:spLocks noChangeShapeType="1"/>
            </p:cNvSpPr>
            <p:nvPr/>
          </p:nvSpPr>
          <p:spPr bwMode="auto">
            <a:xfrm>
              <a:off x="3485" y="3513"/>
              <a:ext cx="1" cy="175"/>
            </a:xfrm>
            <a:prstGeom prst="line">
              <a:avLst/>
            </a:prstGeom>
            <a:no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48527" name="Rectangle 40"/>
            <p:cNvSpPr/>
            <p:nvPr/>
          </p:nvSpPr>
          <p:spPr>
            <a:xfrm>
              <a:off x="3557" y="3526"/>
              <a:ext cx="197" cy="226"/>
            </a:xfrm>
            <a:prstGeom prst="rect">
              <a:avLst/>
            </a:prstGeom>
            <a:solidFill>
              <a:schemeClr val="tx1"/>
            </a:solidFill>
            <a:ln w="9525">
              <a:noFill/>
            </a:ln>
          </p:spPr>
          <p:txBody>
            <a:bodyPr wrap="none" lIns="0" tIns="0" rIns="0" bIns="0">
              <a:spAutoFit/>
            </a:bodyPr>
            <a:p>
              <a:pPr algn="ctr" defTabSz="862330" eaLnBrk="0" hangingPunct="0">
                <a:lnSpc>
                  <a:spcPct val="90000"/>
                </a:lnSpc>
                <a:spcBef>
                  <a:spcPct val="50000"/>
                </a:spcBef>
              </a:pPr>
              <a:r>
                <a:rPr lang="en-US" altLang="zh-CN" sz="1300" b="0" dirty="0">
                  <a:solidFill>
                    <a:srgbClr val="000000"/>
                  </a:solidFill>
                  <a:latin typeface="Times New Roman" panose="02020603050405020304" pitchFamily="18" charset="0"/>
                </a:rPr>
                <a:t> </a:t>
              </a:r>
              <a:r>
                <a:rPr lang="en-US" altLang="zh-CN" sz="1300" b="0" dirty="0">
                  <a:solidFill>
                    <a:schemeClr val="bg1"/>
                  </a:solidFill>
                  <a:latin typeface="Times New Roman" panose="02020603050405020304" pitchFamily="18" charset="0"/>
                </a:rPr>
                <a:t>Iter.</a:t>
              </a:r>
              <a:br>
                <a:rPr lang="en-US" altLang="zh-CN" sz="1300" b="0" dirty="0">
                  <a:solidFill>
                    <a:schemeClr val="bg1"/>
                  </a:solidFill>
                  <a:latin typeface="Times New Roman" panose="02020603050405020304" pitchFamily="18" charset="0"/>
                </a:rPr>
              </a:br>
              <a:r>
                <a:rPr lang="en-US" altLang="zh-CN" sz="1300" b="0" dirty="0">
                  <a:solidFill>
                    <a:schemeClr val="bg1"/>
                  </a:solidFill>
                  <a:latin typeface="Times New Roman" panose="02020603050405020304" pitchFamily="18" charset="0"/>
                </a:rPr>
                <a:t>#2</a:t>
              </a:r>
              <a:endParaRPr lang="en-US" altLang="zh-CN" sz="1300" b="0" dirty="0">
                <a:solidFill>
                  <a:schemeClr val="bg1"/>
                </a:solidFill>
                <a:latin typeface="Times New Roman" panose="02020603050405020304" pitchFamily="18" charset="0"/>
              </a:endParaRPr>
            </a:p>
          </p:txBody>
        </p:sp>
        <p:sp>
          <p:nvSpPr>
            <p:cNvPr id="148528" name="Rectangle 41"/>
            <p:cNvSpPr/>
            <p:nvPr/>
          </p:nvSpPr>
          <p:spPr>
            <a:xfrm>
              <a:off x="3837" y="3526"/>
              <a:ext cx="290" cy="226"/>
            </a:xfrm>
            <a:prstGeom prst="rect">
              <a:avLst/>
            </a:prstGeom>
            <a:solidFill>
              <a:schemeClr val="tx1"/>
            </a:solidFill>
            <a:ln w="9525">
              <a:noFill/>
            </a:ln>
          </p:spPr>
          <p:txBody>
            <a:bodyPr lIns="0" tIns="0" rIns="0" bIns="0">
              <a:spAutoFit/>
            </a:bodyPr>
            <a:p>
              <a:pPr algn="ctr" defTabSz="862330" eaLnBrk="0" hangingPunct="0">
                <a:lnSpc>
                  <a:spcPct val="90000"/>
                </a:lnSpc>
                <a:spcBef>
                  <a:spcPct val="50000"/>
                </a:spcBef>
              </a:pPr>
              <a:r>
                <a:rPr lang="en-US" altLang="zh-CN" sz="1300" b="0" dirty="0">
                  <a:solidFill>
                    <a:schemeClr val="bg1"/>
                  </a:solidFill>
                  <a:latin typeface="Times New Roman" panose="02020603050405020304" pitchFamily="18" charset="0"/>
                </a:rPr>
                <a:t> Iter.</a:t>
              </a:r>
              <a:br>
                <a:rPr lang="en-US" altLang="zh-CN" sz="1300" b="0" dirty="0">
                  <a:solidFill>
                    <a:schemeClr val="bg1"/>
                  </a:solidFill>
                  <a:latin typeface="Times New Roman" panose="02020603050405020304" pitchFamily="18" charset="0"/>
                </a:rPr>
              </a:br>
              <a:r>
                <a:rPr lang="en-US" altLang="zh-CN" sz="1300" b="0" dirty="0">
                  <a:solidFill>
                    <a:schemeClr val="bg1"/>
                  </a:solidFill>
                  <a:latin typeface="Times New Roman" panose="02020603050405020304" pitchFamily="18" charset="0"/>
                </a:rPr>
                <a:t>#n</a:t>
              </a:r>
              <a:endParaRPr lang="en-US" altLang="zh-CN" sz="1300" b="0" dirty="0">
                <a:solidFill>
                  <a:schemeClr val="bg1"/>
                </a:solidFill>
                <a:latin typeface="Times New Roman" panose="02020603050405020304" pitchFamily="18" charset="0"/>
              </a:endParaRPr>
            </a:p>
          </p:txBody>
        </p:sp>
        <p:sp>
          <p:nvSpPr>
            <p:cNvPr id="148529" name="Rectangle 42"/>
            <p:cNvSpPr/>
            <p:nvPr/>
          </p:nvSpPr>
          <p:spPr>
            <a:xfrm>
              <a:off x="4188" y="3526"/>
              <a:ext cx="264" cy="226"/>
            </a:xfrm>
            <a:prstGeom prst="rect">
              <a:avLst/>
            </a:prstGeom>
            <a:solidFill>
              <a:schemeClr val="tx1"/>
            </a:solidFill>
            <a:ln w="9525">
              <a:noFill/>
            </a:ln>
          </p:spPr>
          <p:txBody>
            <a:bodyPr lIns="0" tIns="0" rIns="0" bIns="0">
              <a:spAutoFit/>
            </a:bodyPr>
            <a:p>
              <a:pPr algn="ctr" defTabSz="862330" eaLnBrk="0" hangingPunct="0">
                <a:lnSpc>
                  <a:spcPct val="90000"/>
                </a:lnSpc>
                <a:spcBef>
                  <a:spcPct val="50000"/>
                </a:spcBef>
              </a:pPr>
              <a:r>
                <a:rPr lang="en-US" altLang="zh-CN" sz="1300" b="0" dirty="0">
                  <a:solidFill>
                    <a:schemeClr val="bg1"/>
                  </a:solidFill>
                  <a:latin typeface="Times New Roman" panose="02020603050405020304" pitchFamily="18" charset="0"/>
                </a:rPr>
                <a:t> Iter.</a:t>
              </a:r>
              <a:br>
                <a:rPr lang="en-US" altLang="zh-CN" sz="1300" b="0" dirty="0">
                  <a:solidFill>
                    <a:schemeClr val="bg1"/>
                  </a:solidFill>
                  <a:latin typeface="Times New Roman" panose="02020603050405020304" pitchFamily="18" charset="0"/>
                </a:rPr>
              </a:br>
              <a:r>
                <a:rPr lang="en-US" altLang="zh-CN" sz="1300" b="0" dirty="0">
                  <a:solidFill>
                    <a:schemeClr val="bg1"/>
                  </a:solidFill>
                  <a:latin typeface="Times New Roman" panose="02020603050405020304" pitchFamily="18" charset="0"/>
                </a:rPr>
                <a:t>#n+1</a:t>
              </a:r>
              <a:endParaRPr lang="en-US" altLang="zh-CN" sz="1300" b="0" dirty="0">
                <a:solidFill>
                  <a:schemeClr val="bg1"/>
                </a:solidFill>
                <a:latin typeface="Times New Roman" panose="02020603050405020304" pitchFamily="18" charset="0"/>
              </a:endParaRPr>
            </a:p>
          </p:txBody>
        </p:sp>
        <p:sp>
          <p:nvSpPr>
            <p:cNvPr id="148530" name="Rectangle 43"/>
            <p:cNvSpPr/>
            <p:nvPr/>
          </p:nvSpPr>
          <p:spPr>
            <a:xfrm>
              <a:off x="4499" y="3526"/>
              <a:ext cx="253" cy="226"/>
            </a:xfrm>
            <a:prstGeom prst="rect">
              <a:avLst/>
            </a:prstGeom>
            <a:solidFill>
              <a:schemeClr val="tx1"/>
            </a:solidFill>
            <a:ln w="9525">
              <a:noFill/>
            </a:ln>
          </p:spPr>
          <p:txBody>
            <a:bodyPr lIns="0" tIns="0" rIns="0" bIns="0">
              <a:spAutoFit/>
            </a:bodyPr>
            <a:p>
              <a:pPr algn="ctr" defTabSz="862330" eaLnBrk="0" hangingPunct="0">
                <a:lnSpc>
                  <a:spcPct val="90000"/>
                </a:lnSpc>
                <a:spcBef>
                  <a:spcPct val="50000"/>
                </a:spcBef>
              </a:pPr>
              <a:r>
                <a:rPr lang="en-US" altLang="zh-CN" sz="1300" b="0" dirty="0">
                  <a:solidFill>
                    <a:schemeClr val="bg1"/>
                  </a:solidFill>
                  <a:latin typeface="Times New Roman" panose="02020603050405020304" pitchFamily="18" charset="0"/>
                </a:rPr>
                <a:t> Iter.</a:t>
              </a:r>
              <a:br>
                <a:rPr lang="en-US" altLang="zh-CN" sz="1300" b="0" dirty="0">
                  <a:solidFill>
                    <a:schemeClr val="bg1"/>
                  </a:solidFill>
                  <a:latin typeface="Times New Roman" panose="02020603050405020304" pitchFamily="18" charset="0"/>
                </a:rPr>
              </a:br>
              <a:r>
                <a:rPr lang="en-US" altLang="zh-CN" sz="1300" b="0" dirty="0">
                  <a:solidFill>
                    <a:schemeClr val="bg1"/>
                  </a:solidFill>
                  <a:latin typeface="Times New Roman" panose="02020603050405020304" pitchFamily="18" charset="0"/>
                </a:rPr>
                <a:t>#n+2</a:t>
              </a:r>
              <a:endParaRPr lang="en-US" altLang="zh-CN" sz="1300" b="0" dirty="0">
                <a:solidFill>
                  <a:schemeClr val="bg1"/>
                </a:solidFill>
                <a:latin typeface="Times New Roman" panose="02020603050405020304" pitchFamily="18" charset="0"/>
              </a:endParaRPr>
            </a:p>
          </p:txBody>
        </p:sp>
        <p:sp>
          <p:nvSpPr>
            <p:cNvPr id="148531" name="Rectangle 44"/>
            <p:cNvSpPr/>
            <p:nvPr/>
          </p:nvSpPr>
          <p:spPr>
            <a:xfrm>
              <a:off x="4820" y="3526"/>
              <a:ext cx="327" cy="226"/>
            </a:xfrm>
            <a:prstGeom prst="rect">
              <a:avLst/>
            </a:prstGeom>
            <a:solidFill>
              <a:schemeClr val="tx1"/>
            </a:solidFill>
            <a:ln w="9525">
              <a:noFill/>
            </a:ln>
          </p:spPr>
          <p:txBody>
            <a:bodyPr lIns="0" tIns="0" rIns="0" bIns="0">
              <a:spAutoFit/>
            </a:bodyPr>
            <a:p>
              <a:pPr algn="ctr" defTabSz="862330" eaLnBrk="0" hangingPunct="0">
                <a:lnSpc>
                  <a:spcPct val="90000"/>
                </a:lnSpc>
                <a:spcBef>
                  <a:spcPct val="50000"/>
                </a:spcBef>
              </a:pPr>
              <a:r>
                <a:rPr lang="en-US" altLang="zh-CN" sz="1300" b="0" dirty="0">
                  <a:solidFill>
                    <a:schemeClr val="bg1"/>
                  </a:solidFill>
                  <a:latin typeface="Times New Roman" panose="02020603050405020304" pitchFamily="18" charset="0"/>
                </a:rPr>
                <a:t> Iter.</a:t>
              </a:r>
              <a:br>
                <a:rPr lang="en-US" altLang="zh-CN" sz="1300" b="0" dirty="0">
                  <a:solidFill>
                    <a:schemeClr val="bg1"/>
                  </a:solidFill>
                  <a:latin typeface="Times New Roman" panose="02020603050405020304" pitchFamily="18" charset="0"/>
                </a:rPr>
              </a:br>
              <a:r>
                <a:rPr lang="en-US" altLang="zh-CN" sz="1300" b="0" dirty="0">
                  <a:solidFill>
                    <a:schemeClr val="bg1"/>
                  </a:solidFill>
                  <a:latin typeface="Times New Roman" panose="02020603050405020304" pitchFamily="18" charset="0"/>
                </a:rPr>
                <a:t>#m</a:t>
              </a:r>
              <a:endParaRPr lang="en-US" altLang="zh-CN" sz="1300" b="0" dirty="0">
                <a:solidFill>
                  <a:schemeClr val="bg1"/>
                </a:solidFill>
                <a:latin typeface="Times New Roman" panose="02020603050405020304" pitchFamily="18" charset="0"/>
              </a:endParaRPr>
            </a:p>
          </p:txBody>
        </p:sp>
        <p:sp>
          <p:nvSpPr>
            <p:cNvPr id="148532" name="Rectangle 45"/>
            <p:cNvSpPr/>
            <p:nvPr/>
          </p:nvSpPr>
          <p:spPr>
            <a:xfrm>
              <a:off x="5184" y="3504"/>
              <a:ext cx="289" cy="226"/>
            </a:xfrm>
            <a:prstGeom prst="rect">
              <a:avLst/>
            </a:prstGeom>
            <a:solidFill>
              <a:schemeClr val="tx1"/>
            </a:solidFill>
            <a:ln w="9525">
              <a:noFill/>
            </a:ln>
          </p:spPr>
          <p:txBody>
            <a:bodyPr lIns="0" tIns="0" rIns="0" bIns="0">
              <a:spAutoFit/>
            </a:bodyPr>
            <a:p>
              <a:pPr algn="ctr" defTabSz="862330" eaLnBrk="0" hangingPunct="0">
                <a:lnSpc>
                  <a:spcPct val="90000"/>
                </a:lnSpc>
                <a:spcBef>
                  <a:spcPct val="50000"/>
                </a:spcBef>
              </a:pPr>
              <a:r>
                <a:rPr lang="en-US" altLang="zh-CN" sz="1300" b="0" dirty="0">
                  <a:solidFill>
                    <a:schemeClr val="bg1"/>
                  </a:solidFill>
                  <a:latin typeface="Times New Roman" panose="02020603050405020304" pitchFamily="18" charset="0"/>
                </a:rPr>
                <a:t> Iter.</a:t>
              </a:r>
              <a:br>
                <a:rPr lang="en-US" altLang="zh-CN" sz="1300" b="0" dirty="0">
                  <a:solidFill>
                    <a:schemeClr val="bg1"/>
                  </a:solidFill>
                  <a:latin typeface="Times New Roman" panose="02020603050405020304" pitchFamily="18" charset="0"/>
                </a:rPr>
              </a:br>
              <a:r>
                <a:rPr lang="en-US" altLang="zh-CN" sz="1300" b="0" dirty="0">
                  <a:solidFill>
                    <a:schemeClr val="bg1"/>
                  </a:solidFill>
                  <a:latin typeface="Times New Roman" panose="02020603050405020304" pitchFamily="18" charset="0"/>
                </a:rPr>
                <a:t>#m+1</a:t>
              </a:r>
              <a:endParaRPr lang="en-US" altLang="zh-CN" sz="1300" b="0" dirty="0">
                <a:solidFill>
                  <a:schemeClr val="bg1"/>
                </a:solidFill>
                <a:latin typeface="Times New Roman" panose="02020603050405020304" pitchFamily="18" charset="0"/>
              </a:endParaRPr>
            </a:p>
          </p:txBody>
        </p:sp>
        <p:sp>
          <p:nvSpPr>
            <p:cNvPr id="148533" name="Rectangle 46"/>
            <p:cNvSpPr/>
            <p:nvPr/>
          </p:nvSpPr>
          <p:spPr>
            <a:xfrm>
              <a:off x="1741" y="2427"/>
              <a:ext cx="744" cy="156"/>
            </a:xfrm>
            <a:prstGeom prst="rect">
              <a:avLst/>
            </a:prstGeom>
            <a:noFill/>
            <a:ln w="9525">
              <a:noFill/>
            </a:ln>
          </p:spPr>
          <p:txBody>
            <a:bodyPr wrap="none" lIns="0" tIns="0" rIns="0" bIns="0">
              <a:spAutoFit/>
            </a:bodyPr>
            <a:p>
              <a:pPr algn="r" defTabSz="862330" eaLnBrk="0" hangingPunct="0">
                <a:lnSpc>
                  <a:spcPct val="90000"/>
                </a:lnSpc>
                <a:spcBef>
                  <a:spcPct val="50000"/>
                </a:spcBef>
              </a:pPr>
              <a:r>
                <a:rPr lang="en-US" altLang="zh-CN" dirty="0">
                  <a:solidFill>
                    <a:srgbClr val="000000"/>
                  </a:solidFill>
                  <a:latin typeface="Times New Roman" panose="02020603050405020304" pitchFamily="18" charset="0"/>
                </a:rPr>
                <a:t>Deployment</a:t>
              </a:r>
              <a:endParaRPr lang="en-US" altLang="zh-CN" sz="2300" dirty="0">
                <a:solidFill>
                  <a:srgbClr val="000000"/>
                </a:solidFill>
                <a:latin typeface="Times New Roman" panose="02020603050405020304" pitchFamily="18" charset="0"/>
              </a:endParaRPr>
            </a:p>
          </p:txBody>
        </p:sp>
        <p:sp>
          <p:nvSpPr>
            <p:cNvPr id="375855" name="Freeform 47"/>
            <p:cNvSpPr/>
            <p:nvPr/>
          </p:nvSpPr>
          <p:spPr bwMode="auto">
            <a:xfrm>
              <a:off x="3239" y="2408"/>
              <a:ext cx="2201" cy="127"/>
            </a:xfrm>
            <a:custGeom>
              <a:avLst/>
              <a:gdLst/>
              <a:ahLst/>
              <a:cxnLst>
                <a:cxn ang="0">
                  <a:pos x="0" y="141"/>
                </a:cxn>
                <a:cxn ang="0">
                  <a:pos x="169" y="139"/>
                </a:cxn>
                <a:cxn ang="0">
                  <a:pos x="254" y="141"/>
                </a:cxn>
                <a:cxn ang="0">
                  <a:pos x="343" y="141"/>
                </a:cxn>
                <a:cxn ang="0">
                  <a:pos x="430" y="139"/>
                </a:cxn>
                <a:cxn ang="0">
                  <a:pos x="520" y="139"/>
                </a:cxn>
                <a:cxn ang="0">
                  <a:pos x="607" y="136"/>
                </a:cxn>
                <a:cxn ang="0">
                  <a:pos x="671" y="141"/>
                </a:cxn>
                <a:cxn ang="0">
                  <a:pos x="712" y="141"/>
                </a:cxn>
                <a:cxn ang="0">
                  <a:pos x="802" y="139"/>
                </a:cxn>
                <a:cxn ang="0">
                  <a:pos x="905" y="141"/>
                </a:cxn>
                <a:cxn ang="0">
                  <a:pos x="1000" y="139"/>
                </a:cxn>
                <a:cxn ang="0">
                  <a:pos x="1089" y="141"/>
                </a:cxn>
                <a:cxn ang="0">
                  <a:pos x="1300" y="141"/>
                </a:cxn>
                <a:cxn ang="0">
                  <a:pos x="1389" y="134"/>
                </a:cxn>
                <a:cxn ang="0">
                  <a:pos x="1435" y="128"/>
                </a:cxn>
                <a:cxn ang="0">
                  <a:pos x="1459" y="126"/>
                </a:cxn>
                <a:cxn ang="0">
                  <a:pos x="1612" y="95"/>
                </a:cxn>
                <a:cxn ang="0">
                  <a:pos x="1733" y="59"/>
                </a:cxn>
                <a:cxn ang="0">
                  <a:pos x="1861" y="36"/>
                </a:cxn>
                <a:cxn ang="0">
                  <a:pos x="2205" y="0"/>
                </a:cxn>
                <a:cxn ang="0">
                  <a:pos x="2340" y="23"/>
                </a:cxn>
                <a:cxn ang="0">
                  <a:pos x="2412" y="75"/>
                </a:cxn>
                <a:cxn ang="0">
                  <a:pos x="2440" y="141"/>
                </a:cxn>
                <a:cxn ang="0">
                  <a:pos x="0" y="141"/>
                </a:cxn>
              </a:cxnLst>
              <a:rect l="0" t="0" r="r" b="b"/>
              <a:pathLst>
                <a:path w="2440" h="141">
                  <a:moveTo>
                    <a:pt x="0" y="141"/>
                  </a:moveTo>
                  <a:lnTo>
                    <a:pt x="169" y="139"/>
                  </a:lnTo>
                  <a:lnTo>
                    <a:pt x="254" y="141"/>
                  </a:lnTo>
                  <a:lnTo>
                    <a:pt x="343" y="141"/>
                  </a:lnTo>
                  <a:lnTo>
                    <a:pt x="430" y="139"/>
                  </a:lnTo>
                  <a:lnTo>
                    <a:pt x="520" y="139"/>
                  </a:lnTo>
                  <a:lnTo>
                    <a:pt x="607" y="136"/>
                  </a:lnTo>
                  <a:lnTo>
                    <a:pt x="671" y="141"/>
                  </a:lnTo>
                  <a:lnTo>
                    <a:pt x="712" y="141"/>
                  </a:lnTo>
                  <a:lnTo>
                    <a:pt x="802" y="139"/>
                  </a:lnTo>
                  <a:lnTo>
                    <a:pt x="905" y="141"/>
                  </a:lnTo>
                  <a:lnTo>
                    <a:pt x="1000" y="139"/>
                  </a:lnTo>
                  <a:lnTo>
                    <a:pt x="1089" y="141"/>
                  </a:lnTo>
                  <a:lnTo>
                    <a:pt x="1300" y="141"/>
                  </a:lnTo>
                  <a:lnTo>
                    <a:pt x="1389" y="134"/>
                  </a:lnTo>
                  <a:lnTo>
                    <a:pt x="1435" y="128"/>
                  </a:lnTo>
                  <a:lnTo>
                    <a:pt x="1459" y="126"/>
                  </a:lnTo>
                  <a:lnTo>
                    <a:pt x="1612" y="95"/>
                  </a:lnTo>
                  <a:lnTo>
                    <a:pt x="1733" y="59"/>
                  </a:lnTo>
                  <a:lnTo>
                    <a:pt x="1861" y="36"/>
                  </a:lnTo>
                  <a:lnTo>
                    <a:pt x="2205" y="0"/>
                  </a:lnTo>
                  <a:lnTo>
                    <a:pt x="2340" y="23"/>
                  </a:lnTo>
                  <a:lnTo>
                    <a:pt x="2412" y="75"/>
                  </a:lnTo>
                  <a:lnTo>
                    <a:pt x="2440" y="141"/>
                  </a:lnTo>
                  <a:lnTo>
                    <a:pt x="0" y="141"/>
                  </a:lnTo>
                  <a:close/>
                </a:path>
              </a:pathLst>
            </a:custGeom>
            <a:solidFill>
              <a:srgbClr val="FF9B9B"/>
            </a:solid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56" name="Freeform 48"/>
            <p:cNvSpPr/>
            <p:nvPr/>
          </p:nvSpPr>
          <p:spPr bwMode="auto">
            <a:xfrm>
              <a:off x="2635" y="1258"/>
              <a:ext cx="2829" cy="100"/>
            </a:xfrm>
            <a:custGeom>
              <a:avLst/>
              <a:gdLst/>
              <a:ahLst/>
              <a:cxnLst>
                <a:cxn ang="0">
                  <a:pos x="0" y="63"/>
                </a:cxn>
                <a:cxn ang="0">
                  <a:pos x="45" y="50"/>
                </a:cxn>
                <a:cxn ang="0">
                  <a:pos x="81" y="36"/>
                </a:cxn>
                <a:cxn ang="0">
                  <a:pos x="210" y="0"/>
                </a:cxn>
                <a:cxn ang="0">
                  <a:pos x="531" y="8"/>
                </a:cxn>
                <a:cxn ang="0">
                  <a:pos x="678" y="25"/>
                </a:cxn>
                <a:cxn ang="0">
                  <a:pos x="765" y="36"/>
                </a:cxn>
                <a:cxn ang="0">
                  <a:pos x="843" y="47"/>
                </a:cxn>
                <a:cxn ang="0">
                  <a:pos x="903" y="57"/>
                </a:cxn>
                <a:cxn ang="0">
                  <a:pos x="990" y="53"/>
                </a:cxn>
                <a:cxn ang="0">
                  <a:pos x="1104" y="47"/>
                </a:cxn>
                <a:cxn ang="0">
                  <a:pos x="1377" y="53"/>
                </a:cxn>
                <a:cxn ang="0">
                  <a:pos x="1671" y="58"/>
                </a:cxn>
                <a:cxn ang="0">
                  <a:pos x="1899" y="63"/>
                </a:cxn>
                <a:cxn ang="0">
                  <a:pos x="0" y="63"/>
                </a:cxn>
              </a:cxnLst>
              <a:rect l="0" t="0" r="r" b="b"/>
              <a:pathLst>
                <a:path w="1911" h="63">
                  <a:moveTo>
                    <a:pt x="0" y="63"/>
                  </a:moveTo>
                  <a:cubicBezTo>
                    <a:pt x="16" y="61"/>
                    <a:pt x="29" y="55"/>
                    <a:pt x="45" y="50"/>
                  </a:cubicBezTo>
                  <a:cubicBezTo>
                    <a:pt x="56" y="46"/>
                    <a:pt x="70" y="40"/>
                    <a:pt x="81" y="36"/>
                  </a:cubicBezTo>
                  <a:cubicBezTo>
                    <a:pt x="123" y="23"/>
                    <a:pt x="167" y="10"/>
                    <a:pt x="210" y="0"/>
                  </a:cubicBezTo>
                  <a:cubicBezTo>
                    <a:pt x="321" y="2"/>
                    <a:pt x="425" y="4"/>
                    <a:pt x="531" y="8"/>
                  </a:cubicBezTo>
                  <a:cubicBezTo>
                    <a:pt x="609" y="17"/>
                    <a:pt x="624" y="23"/>
                    <a:pt x="678" y="25"/>
                  </a:cubicBezTo>
                  <a:cubicBezTo>
                    <a:pt x="707" y="29"/>
                    <a:pt x="737" y="30"/>
                    <a:pt x="765" y="36"/>
                  </a:cubicBezTo>
                  <a:cubicBezTo>
                    <a:pt x="788" y="41"/>
                    <a:pt x="819" y="46"/>
                    <a:pt x="843" y="47"/>
                  </a:cubicBezTo>
                  <a:cubicBezTo>
                    <a:pt x="876" y="51"/>
                    <a:pt x="879" y="56"/>
                    <a:pt x="903" y="57"/>
                  </a:cubicBezTo>
                  <a:cubicBezTo>
                    <a:pt x="909" y="55"/>
                    <a:pt x="990" y="53"/>
                    <a:pt x="990" y="53"/>
                  </a:cubicBezTo>
                  <a:cubicBezTo>
                    <a:pt x="1013" y="51"/>
                    <a:pt x="1040" y="47"/>
                    <a:pt x="1104" y="47"/>
                  </a:cubicBezTo>
                  <a:cubicBezTo>
                    <a:pt x="1200" y="50"/>
                    <a:pt x="1280" y="51"/>
                    <a:pt x="1377" y="53"/>
                  </a:cubicBezTo>
                  <a:cubicBezTo>
                    <a:pt x="1471" y="55"/>
                    <a:pt x="1569" y="57"/>
                    <a:pt x="1671" y="58"/>
                  </a:cubicBezTo>
                  <a:cubicBezTo>
                    <a:pt x="1800" y="59"/>
                    <a:pt x="1911" y="63"/>
                    <a:pt x="1899" y="63"/>
                  </a:cubicBezTo>
                  <a:cubicBezTo>
                    <a:pt x="870" y="63"/>
                    <a:pt x="0" y="63"/>
                    <a:pt x="0" y="63"/>
                  </a:cubicBezTo>
                  <a:close/>
                </a:path>
              </a:pathLst>
            </a:custGeom>
            <a:solidFill>
              <a:srgbClr val="FF9B9B"/>
            </a:solidFill>
            <a:ln w="0">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57" name="Freeform 49"/>
            <p:cNvSpPr/>
            <p:nvPr/>
          </p:nvSpPr>
          <p:spPr bwMode="auto">
            <a:xfrm>
              <a:off x="2605" y="2932"/>
              <a:ext cx="2872" cy="119"/>
            </a:xfrm>
            <a:custGeom>
              <a:avLst/>
              <a:gdLst/>
              <a:ahLst/>
              <a:cxnLst>
                <a:cxn ang="0">
                  <a:pos x="0" y="140"/>
                </a:cxn>
                <a:cxn ang="0">
                  <a:pos x="64" y="123"/>
                </a:cxn>
                <a:cxn ang="0">
                  <a:pos x="808" y="90"/>
                </a:cxn>
                <a:cxn ang="0">
                  <a:pos x="1171" y="42"/>
                </a:cxn>
                <a:cxn ang="0">
                  <a:pos x="1508" y="20"/>
                </a:cxn>
                <a:cxn ang="0">
                  <a:pos x="1578" y="9"/>
                </a:cxn>
                <a:cxn ang="0">
                  <a:pos x="2147" y="0"/>
                </a:cxn>
                <a:cxn ang="0">
                  <a:pos x="2789" y="86"/>
                </a:cxn>
                <a:cxn ang="0">
                  <a:pos x="3080" y="140"/>
                </a:cxn>
                <a:cxn ang="0">
                  <a:pos x="0" y="140"/>
                </a:cxn>
              </a:cxnLst>
              <a:rect l="0" t="0" r="r" b="b"/>
              <a:pathLst>
                <a:path w="3080" h="140">
                  <a:moveTo>
                    <a:pt x="0" y="140"/>
                  </a:moveTo>
                  <a:lnTo>
                    <a:pt x="64" y="123"/>
                  </a:lnTo>
                  <a:lnTo>
                    <a:pt x="808" y="90"/>
                  </a:lnTo>
                  <a:lnTo>
                    <a:pt x="1171" y="42"/>
                  </a:lnTo>
                  <a:lnTo>
                    <a:pt x="1508" y="20"/>
                  </a:lnTo>
                  <a:lnTo>
                    <a:pt x="1578" y="9"/>
                  </a:lnTo>
                  <a:lnTo>
                    <a:pt x="2147" y="0"/>
                  </a:lnTo>
                  <a:lnTo>
                    <a:pt x="2789" y="86"/>
                  </a:lnTo>
                  <a:lnTo>
                    <a:pt x="3080" y="140"/>
                  </a:lnTo>
                  <a:lnTo>
                    <a:pt x="0" y="140"/>
                  </a:lnTo>
                  <a:close/>
                </a:path>
              </a:pathLst>
            </a:custGeom>
            <a:solidFill>
              <a:srgbClr val="DE8002"/>
            </a:solidFill>
            <a:ln w="0">
              <a:solidFill>
                <a:srgbClr val="0000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58" name="Freeform 50"/>
            <p:cNvSpPr/>
            <p:nvPr/>
          </p:nvSpPr>
          <p:spPr bwMode="auto">
            <a:xfrm>
              <a:off x="3808" y="3519"/>
              <a:ext cx="19" cy="173"/>
            </a:xfrm>
            <a:custGeom>
              <a:avLst/>
              <a:gdLst/>
              <a:ahLst/>
              <a:cxnLst>
                <a:cxn ang="0">
                  <a:pos x="11" y="192"/>
                </a:cxn>
                <a:cxn ang="0">
                  <a:pos x="21" y="192"/>
                </a:cxn>
                <a:cxn ang="0">
                  <a:pos x="21" y="0"/>
                </a:cxn>
                <a:cxn ang="0">
                  <a:pos x="0" y="0"/>
                </a:cxn>
                <a:cxn ang="0">
                  <a:pos x="0" y="192"/>
                </a:cxn>
                <a:cxn ang="0">
                  <a:pos x="11" y="192"/>
                </a:cxn>
              </a:cxnLst>
              <a:rect l="0" t="0" r="r" b="b"/>
              <a:pathLst>
                <a:path w="21" h="192">
                  <a:moveTo>
                    <a:pt x="11" y="192"/>
                  </a:moveTo>
                  <a:lnTo>
                    <a:pt x="21" y="192"/>
                  </a:lnTo>
                  <a:lnTo>
                    <a:pt x="21" y="0"/>
                  </a:lnTo>
                  <a:lnTo>
                    <a:pt x="0" y="0"/>
                  </a:lnTo>
                  <a:lnTo>
                    <a:pt x="0" y="192"/>
                  </a:lnTo>
                  <a:lnTo>
                    <a:pt x="11" y="192"/>
                  </a:lnTo>
                  <a:close/>
                </a:path>
              </a:pathLst>
            </a:custGeom>
            <a:solidFill>
              <a:srgbClr val="000000"/>
            </a:solidFill>
            <a:ln w="6350" cmpd="sng">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59" name="Freeform 51"/>
            <p:cNvSpPr/>
            <p:nvPr/>
          </p:nvSpPr>
          <p:spPr bwMode="auto">
            <a:xfrm>
              <a:off x="4767" y="3520"/>
              <a:ext cx="19" cy="173"/>
            </a:xfrm>
            <a:custGeom>
              <a:avLst/>
              <a:gdLst/>
              <a:ahLst/>
              <a:cxnLst>
                <a:cxn ang="0">
                  <a:pos x="11" y="192"/>
                </a:cxn>
                <a:cxn ang="0">
                  <a:pos x="21" y="192"/>
                </a:cxn>
                <a:cxn ang="0">
                  <a:pos x="21" y="0"/>
                </a:cxn>
                <a:cxn ang="0">
                  <a:pos x="0" y="0"/>
                </a:cxn>
                <a:cxn ang="0">
                  <a:pos x="0" y="192"/>
                </a:cxn>
                <a:cxn ang="0">
                  <a:pos x="11" y="192"/>
                </a:cxn>
              </a:cxnLst>
              <a:rect l="0" t="0" r="r" b="b"/>
              <a:pathLst>
                <a:path w="21" h="192">
                  <a:moveTo>
                    <a:pt x="11" y="192"/>
                  </a:moveTo>
                  <a:lnTo>
                    <a:pt x="21" y="192"/>
                  </a:lnTo>
                  <a:lnTo>
                    <a:pt x="21" y="0"/>
                  </a:lnTo>
                  <a:lnTo>
                    <a:pt x="0" y="0"/>
                  </a:lnTo>
                  <a:lnTo>
                    <a:pt x="0" y="192"/>
                  </a:lnTo>
                  <a:lnTo>
                    <a:pt x="11" y="192"/>
                  </a:lnTo>
                  <a:close/>
                </a:path>
              </a:pathLst>
            </a:custGeom>
            <a:solidFill>
              <a:srgbClr val="000000"/>
            </a:solidFill>
            <a:ln w="6350" cmpd="sng">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48539" name="Rectangle 52"/>
            <p:cNvSpPr/>
            <p:nvPr/>
          </p:nvSpPr>
          <p:spPr>
            <a:xfrm>
              <a:off x="1178" y="2935"/>
              <a:ext cx="1284" cy="156"/>
            </a:xfrm>
            <a:prstGeom prst="rect">
              <a:avLst/>
            </a:prstGeom>
            <a:noFill/>
            <a:ln w="9525">
              <a:noFill/>
            </a:ln>
          </p:spPr>
          <p:txBody>
            <a:bodyPr wrap="none" lIns="0" tIns="0" rIns="0" bIns="0">
              <a:spAutoFit/>
            </a:bodyPr>
            <a:p>
              <a:pPr defTabSz="862330" eaLnBrk="0" hangingPunct="0">
                <a:lnSpc>
                  <a:spcPct val="90000"/>
                </a:lnSpc>
                <a:spcBef>
                  <a:spcPct val="50000"/>
                </a:spcBef>
              </a:pPr>
              <a:r>
                <a:rPr lang="en-US" altLang="zh-CN" dirty="0">
                  <a:solidFill>
                    <a:srgbClr val="000000"/>
                  </a:solidFill>
                  <a:latin typeface="Times New Roman" panose="02020603050405020304" pitchFamily="18" charset="0"/>
                </a:rPr>
                <a:t>Configuration Mgmt</a:t>
              </a:r>
              <a:endParaRPr lang="en-US" altLang="zh-CN" dirty="0">
                <a:solidFill>
                  <a:srgbClr val="000000"/>
                </a:solidFill>
                <a:latin typeface="Times New Roman" panose="02020603050405020304" pitchFamily="18" charset="0"/>
              </a:endParaRPr>
            </a:p>
          </p:txBody>
        </p:sp>
        <p:sp>
          <p:nvSpPr>
            <p:cNvPr id="148540" name="Rectangle 53"/>
            <p:cNvSpPr/>
            <p:nvPr/>
          </p:nvSpPr>
          <p:spPr>
            <a:xfrm>
              <a:off x="1313" y="1478"/>
              <a:ext cx="1172" cy="156"/>
            </a:xfrm>
            <a:prstGeom prst="rect">
              <a:avLst/>
            </a:prstGeom>
            <a:noFill/>
            <a:ln w="9525">
              <a:noFill/>
            </a:ln>
          </p:spPr>
          <p:txBody>
            <a:bodyPr lIns="0" tIns="0" rIns="0" bIns="0">
              <a:spAutoFit/>
            </a:bodyPr>
            <a:p>
              <a:pPr algn="r" defTabSz="862330" eaLnBrk="0" hangingPunct="0">
                <a:lnSpc>
                  <a:spcPct val="90000"/>
                </a:lnSpc>
                <a:spcBef>
                  <a:spcPct val="50000"/>
                </a:spcBef>
              </a:pPr>
              <a:r>
                <a:rPr lang="en-US" altLang="zh-CN" dirty="0">
                  <a:solidFill>
                    <a:srgbClr val="000000"/>
                  </a:solidFill>
                  <a:latin typeface="Times New Roman" panose="02020603050405020304" pitchFamily="18" charset="0"/>
                </a:rPr>
                <a:t>Requirements</a:t>
              </a:r>
              <a:endParaRPr lang="en-US" altLang="zh-CN" sz="2300" dirty="0">
                <a:solidFill>
                  <a:srgbClr val="000000"/>
                </a:solidFill>
                <a:latin typeface="Times New Roman" panose="02020603050405020304" pitchFamily="18" charset="0"/>
              </a:endParaRPr>
            </a:p>
          </p:txBody>
        </p:sp>
        <p:grpSp>
          <p:nvGrpSpPr>
            <p:cNvPr id="148541" name="Group 54"/>
            <p:cNvGrpSpPr/>
            <p:nvPr/>
          </p:nvGrpSpPr>
          <p:grpSpPr>
            <a:xfrm>
              <a:off x="2592" y="943"/>
              <a:ext cx="2950" cy="213"/>
              <a:chOff x="2343" y="1056"/>
              <a:chExt cx="3084" cy="223"/>
            </a:xfrm>
          </p:grpSpPr>
          <p:sp>
            <p:nvSpPr>
              <p:cNvPr id="375863" name="Rectangle 55"/>
              <p:cNvSpPr>
                <a:spLocks noChangeArrowheads="1"/>
              </p:cNvSpPr>
              <p:nvPr/>
            </p:nvSpPr>
            <p:spPr bwMode="auto">
              <a:xfrm>
                <a:off x="3623" y="1057"/>
                <a:ext cx="1010" cy="222"/>
              </a:xfrm>
              <a:prstGeom prst="rect">
                <a:avLst/>
              </a:prstGeom>
              <a:solidFill>
                <a:schemeClr val="tx1"/>
              </a:solidFill>
              <a:ln w="25400">
                <a:noFill/>
                <a:miter lim="800000"/>
                <a:headEnd type="none" w="sm" len="sm"/>
                <a:tailEnd type="none" w="med" len="lg"/>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64" name="Rectangle 56"/>
              <p:cNvSpPr>
                <a:spLocks noChangeArrowheads="1"/>
              </p:cNvSpPr>
              <p:nvPr/>
            </p:nvSpPr>
            <p:spPr bwMode="auto">
              <a:xfrm>
                <a:off x="4629" y="1056"/>
                <a:ext cx="798" cy="222"/>
              </a:xfrm>
              <a:prstGeom prst="rect">
                <a:avLst/>
              </a:prstGeom>
              <a:solidFill>
                <a:schemeClr val="tx1"/>
              </a:solidFill>
              <a:ln w="25400">
                <a:noFill/>
                <a:miter lim="800000"/>
                <a:headEnd type="none" w="sm" len="sm"/>
                <a:tailEnd type="none" w="med" len="lg"/>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65" name="Rectangle 57"/>
              <p:cNvSpPr>
                <a:spLocks noChangeArrowheads="1"/>
              </p:cNvSpPr>
              <p:nvPr/>
            </p:nvSpPr>
            <p:spPr bwMode="auto">
              <a:xfrm>
                <a:off x="2343" y="1056"/>
                <a:ext cx="615" cy="222"/>
              </a:xfrm>
              <a:prstGeom prst="rect">
                <a:avLst/>
              </a:prstGeom>
              <a:solidFill>
                <a:schemeClr val="tx1"/>
              </a:solidFill>
              <a:ln w="25400">
                <a:noFill/>
                <a:miter lim="800000"/>
                <a:headEnd type="none" w="sm" len="sm"/>
                <a:tailEnd type="none" w="med" len="lg"/>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66" name="Rectangle 58"/>
              <p:cNvSpPr>
                <a:spLocks noChangeArrowheads="1"/>
              </p:cNvSpPr>
              <p:nvPr/>
            </p:nvSpPr>
            <p:spPr bwMode="auto">
              <a:xfrm>
                <a:off x="2958" y="1056"/>
                <a:ext cx="666" cy="222"/>
              </a:xfrm>
              <a:prstGeom prst="rect">
                <a:avLst/>
              </a:prstGeom>
              <a:solidFill>
                <a:schemeClr val="tx1"/>
              </a:solidFill>
              <a:ln w="25400">
                <a:noFill/>
                <a:miter lim="800000"/>
                <a:headEnd type="none" w="sm" len="sm"/>
                <a:tailEnd type="none" w="med" len="lg"/>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375867" name="Freeform 59"/>
            <p:cNvSpPr/>
            <p:nvPr/>
          </p:nvSpPr>
          <p:spPr bwMode="auto">
            <a:xfrm>
              <a:off x="2653" y="960"/>
              <a:ext cx="525" cy="196"/>
            </a:xfrm>
            <a:custGeom>
              <a:avLst/>
              <a:gdLst/>
              <a:ahLst/>
              <a:cxnLst>
                <a:cxn ang="0">
                  <a:pos x="582" y="0"/>
                </a:cxn>
                <a:cxn ang="0">
                  <a:pos x="582" y="218"/>
                </a:cxn>
                <a:cxn ang="0">
                  <a:pos x="0" y="218"/>
                </a:cxn>
              </a:cxnLst>
              <a:rect l="0" t="0" r="r" b="b"/>
              <a:pathLst>
                <a:path w="582" h="218">
                  <a:moveTo>
                    <a:pt x="582" y="0"/>
                  </a:moveTo>
                  <a:lnTo>
                    <a:pt x="582" y="218"/>
                  </a:lnTo>
                  <a:lnTo>
                    <a:pt x="0" y="218"/>
                  </a:lnTo>
                </a:path>
              </a:pathLst>
            </a:custGeom>
            <a:no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68" name="Freeform 60"/>
            <p:cNvSpPr/>
            <p:nvPr/>
          </p:nvSpPr>
          <p:spPr bwMode="auto">
            <a:xfrm>
              <a:off x="3216" y="960"/>
              <a:ext cx="599" cy="196"/>
            </a:xfrm>
            <a:custGeom>
              <a:avLst/>
              <a:gdLst/>
              <a:ahLst/>
              <a:cxnLst>
                <a:cxn ang="0">
                  <a:pos x="664" y="0"/>
                </a:cxn>
                <a:cxn ang="0">
                  <a:pos x="664" y="218"/>
                </a:cxn>
                <a:cxn ang="0">
                  <a:pos x="0" y="218"/>
                </a:cxn>
              </a:cxnLst>
              <a:rect l="0" t="0" r="r" b="b"/>
              <a:pathLst>
                <a:path w="664" h="218">
                  <a:moveTo>
                    <a:pt x="664" y="0"/>
                  </a:moveTo>
                  <a:lnTo>
                    <a:pt x="664" y="218"/>
                  </a:lnTo>
                  <a:lnTo>
                    <a:pt x="0" y="218"/>
                  </a:lnTo>
                </a:path>
              </a:pathLst>
            </a:custGeom>
            <a:no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69" name="Freeform 61"/>
            <p:cNvSpPr/>
            <p:nvPr/>
          </p:nvSpPr>
          <p:spPr bwMode="auto">
            <a:xfrm>
              <a:off x="3856" y="960"/>
              <a:ext cx="927" cy="196"/>
            </a:xfrm>
            <a:custGeom>
              <a:avLst/>
              <a:gdLst/>
              <a:ahLst/>
              <a:cxnLst>
                <a:cxn ang="0">
                  <a:pos x="1028" y="0"/>
                </a:cxn>
                <a:cxn ang="0">
                  <a:pos x="1028" y="218"/>
                </a:cxn>
                <a:cxn ang="0">
                  <a:pos x="0" y="218"/>
                </a:cxn>
              </a:cxnLst>
              <a:rect l="0" t="0" r="r" b="b"/>
              <a:pathLst>
                <a:path w="1028" h="218">
                  <a:moveTo>
                    <a:pt x="1028" y="0"/>
                  </a:moveTo>
                  <a:lnTo>
                    <a:pt x="1028" y="218"/>
                  </a:lnTo>
                  <a:lnTo>
                    <a:pt x="0" y="218"/>
                  </a:lnTo>
                </a:path>
              </a:pathLst>
            </a:custGeom>
            <a:no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5870" name="Freeform 62"/>
            <p:cNvSpPr/>
            <p:nvPr/>
          </p:nvSpPr>
          <p:spPr bwMode="auto">
            <a:xfrm>
              <a:off x="4823" y="960"/>
              <a:ext cx="687" cy="196"/>
            </a:xfrm>
            <a:custGeom>
              <a:avLst/>
              <a:gdLst/>
              <a:ahLst/>
              <a:cxnLst>
                <a:cxn ang="0">
                  <a:pos x="761" y="0"/>
                </a:cxn>
                <a:cxn ang="0">
                  <a:pos x="761" y="218"/>
                </a:cxn>
                <a:cxn ang="0">
                  <a:pos x="0" y="218"/>
                </a:cxn>
              </a:cxnLst>
              <a:rect l="0" t="0" r="r" b="b"/>
              <a:pathLst>
                <a:path w="761" h="218">
                  <a:moveTo>
                    <a:pt x="761" y="0"/>
                  </a:moveTo>
                  <a:lnTo>
                    <a:pt x="761" y="218"/>
                  </a:lnTo>
                  <a:lnTo>
                    <a:pt x="0" y="218"/>
                  </a:lnTo>
                </a:path>
              </a:pathLst>
            </a:custGeom>
            <a:no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48546" name="Rectangle 63"/>
            <p:cNvSpPr/>
            <p:nvPr/>
          </p:nvSpPr>
          <p:spPr>
            <a:xfrm>
              <a:off x="3210" y="983"/>
              <a:ext cx="572" cy="121"/>
            </a:xfrm>
            <a:prstGeom prst="rect">
              <a:avLst/>
            </a:prstGeom>
            <a:noFill/>
            <a:ln w="9525">
              <a:noFill/>
            </a:ln>
          </p:spPr>
          <p:txBody>
            <a:bodyPr wrap="none" lIns="0" tIns="0" rIns="0" bIns="0">
              <a:spAutoFit/>
            </a:bodyPr>
            <a:p>
              <a:pPr algn="ctr" defTabSz="862330" eaLnBrk="0" hangingPunct="0">
                <a:lnSpc>
                  <a:spcPct val="90000"/>
                </a:lnSpc>
                <a:spcBef>
                  <a:spcPct val="50000"/>
                </a:spcBef>
              </a:pPr>
              <a:r>
                <a:rPr lang="en-US" altLang="zh-CN" sz="1400" dirty="0">
                  <a:solidFill>
                    <a:schemeClr val="bg1"/>
                  </a:solidFill>
                  <a:latin typeface="Times New Roman" panose="02020603050405020304" pitchFamily="18" charset="0"/>
                </a:rPr>
                <a:t>Elaboration</a:t>
              </a:r>
              <a:endParaRPr lang="en-US" altLang="zh-CN" sz="1400" dirty="0">
                <a:solidFill>
                  <a:schemeClr val="bg1"/>
                </a:solidFill>
                <a:latin typeface="Times New Roman" panose="02020603050405020304" pitchFamily="18" charset="0"/>
              </a:endParaRPr>
            </a:p>
          </p:txBody>
        </p:sp>
        <p:sp>
          <p:nvSpPr>
            <p:cNvPr id="148547" name="Rectangle 64"/>
            <p:cNvSpPr/>
            <p:nvPr/>
          </p:nvSpPr>
          <p:spPr>
            <a:xfrm>
              <a:off x="4823" y="983"/>
              <a:ext cx="687" cy="121"/>
            </a:xfrm>
            <a:prstGeom prst="rect">
              <a:avLst/>
            </a:prstGeom>
            <a:noFill/>
            <a:ln w="9525">
              <a:noFill/>
            </a:ln>
          </p:spPr>
          <p:txBody>
            <a:bodyPr lIns="0" tIns="0" rIns="0" bIns="0">
              <a:spAutoFit/>
            </a:bodyPr>
            <a:p>
              <a:pPr algn="ctr" defTabSz="862330" eaLnBrk="0" hangingPunct="0">
                <a:lnSpc>
                  <a:spcPct val="90000"/>
                </a:lnSpc>
                <a:spcBef>
                  <a:spcPct val="50000"/>
                </a:spcBef>
              </a:pPr>
              <a:r>
                <a:rPr lang="en-US" altLang="zh-CN" sz="1400" dirty="0">
                  <a:solidFill>
                    <a:schemeClr val="bg1"/>
                  </a:solidFill>
                  <a:latin typeface="Times New Roman" panose="02020603050405020304" pitchFamily="18" charset="0"/>
                </a:rPr>
                <a:t>Transition</a:t>
              </a:r>
              <a:endParaRPr lang="en-US" altLang="zh-CN" sz="1400" dirty="0">
                <a:solidFill>
                  <a:schemeClr val="bg1"/>
                </a:solidFill>
                <a:latin typeface="Times New Roman" panose="02020603050405020304" pitchFamily="18" charset="0"/>
              </a:endParaRPr>
            </a:p>
          </p:txBody>
        </p:sp>
        <p:sp>
          <p:nvSpPr>
            <p:cNvPr id="148548" name="Rectangle 65"/>
            <p:cNvSpPr/>
            <p:nvPr/>
          </p:nvSpPr>
          <p:spPr>
            <a:xfrm>
              <a:off x="2637" y="983"/>
              <a:ext cx="501" cy="121"/>
            </a:xfrm>
            <a:prstGeom prst="rect">
              <a:avLst/>
            </a:prstGeom>
            <a:noFill/>
            <a:ln w="9525">
              <a:noFill/>
            </a:ln>
          </p:spPr>
          <p:txBody>
            <a:bodyPr lIns="0" tIns="0" rIns="0" bIns="0">
              <a:spAutoFit/>
            </a:bodyPr>
            <a:p>
              <a:pPr algn="ctr" defTabSz="862330" eaLnBrk="0" hangingPunct="0">
                <a:lnSpc>
                  <a:spcPct val="90000"/>
                </a:lnSpc>
                <a:spcBef>
                  <a:spcPct val="50000"/>
                </a:spcBef>
              </a:pPr>
              <a:r>
                <a:rPr lang="en-US" altLang="zh-CN" sz="1400" dirty="0">
                  <a:solidFill>
                    <a:schemeClr val="bg1"/>
                  </a:solidFill>
                  <a:latin typeface="Times New Roman" panose="02020603050405020304" pitchFamily="18" charset="0"/>
                </a:rPr>
                <a:t>Inception</a:t>
              </a:r>
              <a:endParaRPr lang="en-US" altLang="zh-CN" sz="1400" dirty="0">
                <a:solidFill>
                  <a:schemeClr val="bg1"/>
                </a:solidFill>
                <a:latin typeface="Times New Roman" panose="02020603050405020304" pitchFamily="18" charset="0"/>
              </a:endParaRPr>
            </a:p>
          </p:txBody>
        </p:sp>
        <p:sp>
          <p:nvSpPr>
            <p:cNvPr id="148549" name="Rectangle 66"/>
            <p:cNvSpPr/>
            <p:nvPr/>
          </p:nvSpPr>
          <p:spPr>
            <a:xfrm>
              <a:off x="3856" y="983"/>
              <a:ext cx="896" cy="121"/>
            </a:xfrm>
            <a:prstGeom prst="rect">
              <a:avLst/>
            </a:prstGeom>
            <a:noFill/>
            <a:ln w="9525">
              <a:noFill/>
            </a:ln>
          </p:spPr>
          <p:txBody>
            <a:bodyPr lIns="0" tIns="0" rIns="0" bIns="0">
              <a:spAutoFit/>
            </a:bodyPr>
            <a:p>
              <a:pPr algn="ctr" defTabSz="862330" eaLnBrk="0" hangingPunct="0">
                <a:lnSpc>
                  <a:spcPct val="90000"/>
                </a:lnSpc>
                <a:spcBef>
                  <a:spcPct val="50000"/>
                </a:spcBef>
              </a:pPr>
              <a:r>
                <a:rPr lang="en-US" altLang="zh-CN" sz="1400" dirty="0">
                  <a:solidFill>
                    <a:schemeClr val="bg1"/>
                  </a:solidFill>
                  <a:latin typeface="Times New Roman" panose="02020603050405020304" pitchFamily="18" charset="0"/>
                </a:rPr>
                <a:t>Construction</a:t>
              </a:r>
              <a:endParaRPr lang="en-US" altLang="zh-CN" sz="1400" dirty="0">
                <a:solidFill>
                  <a:schemeClr val="bg1"/>
                </a:solidFill>
                <a:latin typeface="Times New Roman" panose="02020603050405020304" pitchFamily="18" charset="0"/>
              </a:endParaRPr>
            </a:p>
          </p:txBody>
        </p:sp>
        <p:sp>
          <p:nvSpPr>
            <p:cNvPr id="375875" name="Line 67"/>
            <p:cNvSpPr>
              <a:spLocks noChangeShapeType="1"/>
            </p:cNvSpPr>
            <p:nvPr/>
          </p:nvSpPr>
          <p:spPr bwMode="auto">
            <a:xfrm flipH="1">
              <a:off x="5151" y="3512"/>
              <a:ext cx="0" cy="181"/>
            </a:xfrm>
            <a:prstGeom prst="line">
              <a:avLst/>
            </a:prstGeom>
            <a:noFill/>
            <a:ln w="0">
              <a:solidFill>
                <a:srgbClr val="000000"/>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48490" name="Group 68"/>
          <p:cNvGrpSpPr/>
          <p:nvPr/>
        </p:nvGrpSpPr>
        <p:grpSpPr>
          <a:xfrm>
            <a:off x="304800" y="5029200"/>
            <a:ext cx="1676400" cy="1371600"/>
            <a:chOff x="288" y="2928"/>
            <a:chExt cx="1200" cy="1056"/>
          </a:xfrm>
        </p:grpSpPr>
        <p:sp>
          <p:nvSpPr>
            <p:cNvPr id="148495" name="AutoShape 69"/>
            <p:cNvSpPr/>
            <p:nvPr/>
          </p:nvSpPr>
          <p:spPr>
            <a:xfrm>
              <a:off x="288" y="2928"/>
              <a:ext cx="1104" cy="1056"/>
            </a:xfrm>
            <a:prstGeom prst="wedgeRectCallout">
              <a:avLst>
                <a:gd name="adj1" fmla="val 73370"/>
                <a:gd name="adj2" fmla="val -97537"/>
              </a:avLst>
            </a:prstGeom>
            <a:gradFill rotWithShape="0">
              <a:gsLst>
                <a:gs pos="0">
                  <a:srgbClr val="A660FA"/>
                </a:gs>
                <a:gs pos="100000">
                  <a:srgbClr val="990099"/>
                </a:gs>
              </a:gsLst>
              <a:path path="rect">
                <a:fillToRect l="50000" t="50000" r="50000" b="50000"/>
              </a:path>
              <a:tileRect/>
            </a:gradFill>
            <a:ln w="12700" cap="flat" cmpd="sng">
              <a:solidFill>
                <a:srgbClr val="000000"/>
              </a:solidFill>
              <a:prstDash val="solid"/>
              <a:miter/>
              <a:headEnd type="none" w="med" len="med"/>
              <a:tailEnd type="none" w="med" len="med"/>
            </a:ln>
          </p:spPr>
          <p:txBody>
            <a:bodyPr wrap="none" anchor="ctr" anchorCtr="0"/>
            <a:p>
              <a:pPr algn="ctr" eaLnBrk="0" hangingPunct="0"/>
              <a:endParaRPr lang="zh-CN" altLang="zh-CN" sz="2800" dirty="0">
                <a:solidFill>
                  <a:schemeClr val="accent2"/>
                </a:solidFill>
                <a:latin typeface="Times New Roman" panose="02020603050405020304" pitchFamily="18" charset="0"/>
              </a:endParaRPr>
            </a:p>
          </p:txBody>
        </p:sp>
        <p:sp>
          <p:nvSpPr>
            <p:cNvPr id="148496" name="Rectangle 70"/>
            <p:cNvSpPr/>
            <p:nvPr/>
          </p:nvSpPr>
          <p:spPr>
            <a:xfrm>
              <a:off x="336" y="3025"/>
              <a:ext cx="1152" cy="840"/>
            </a:xfrm>
            <a:prstGeom prst="rect">
              <a:avLst/>
            </a:prstGeom>
            <a:noFill/>
            <a:ln w="9525">
              <a:noFill/>
            </a:ln>
          </p:spPr>
          <p:txBody>
            <a:bodyPr lIns="38100" tIns="38100" rIns="38100" bIns="38100">
              <a:spAutoFit/>
            </a:bodyPr>
            <a:p>
              <a:pPr defTabSz="914400" eaLnBrk="0" hangingPunct="0">
                <a:lnSpc>
                  <a:spcPts val="2000"/>
                </a:lnSpc>
                <a:spcBef>
                  <a:spcPts val="900"/>
                </a:spcBef>
                <a:tabLst>
                  <a:tab pos="285750" algn="l"/>
                  <a:tab pos="571500" algn="l"/>
                  <a:tab pos="857250" algn="l"/>
                  <a:tab pos="1143000" algn="l"/>
                  <a:tab pos="1428750" algn="l"/>
                  <a:tab pos="1714500" algn="l"/>
                  <a:tab pos="2000250" algn="l"/>
                  <a:tab pos="2286000" algn="l"/>
                </a:tabLst>
              </a:pPr>
              <a:r>
                <a:rPr lang="en-US" altLang="zh-CN" sz="2000" dirty="0">
                  <a:solidFill>
                    <a:schemeClr val="folHlink"/>
                  </a:solidFill>
                  <a:latin typeface="Times New Roman" panose="02020603050405020304" pitchFamily="18" charset="0"/>
                </a:rPr>
                <a:t>Workflows group activities logically</a:t>
              </a:r>
              <a:endParaRPr lang="en-US" altLang="zh-CN" sz="2000" dirty="0">
                <a:solidFill>
                  <a:schemeClr val="folHlink"/>
                </a:solidFill>
                <a:latin typeface="Times New Roman" panose="02020603050405020304" pitchFamily="18" charset="0"/>
              </a:endParaRPr>
            </a:p>
          </p:txBody>
        </p:sp>
      </p:grpSp>
      <p:grpSp>
        <p:nvGrpSpPr>
          <p:cNvPr id="5" name="Group 71"/>
          <p:cNvGrpSpPr/>
          <p:nvPr/>
        </p:nvGrpSpPr>
        <p:grpSpPr>
          <a:xfrm>
            <a:off x="6057900" y="406400"/>
            <a:ext cx="3098800" cy="5118100"/>
            <a:chOff x="3816" y="256"/>
            <a:chExt cx="1952" cy="3224"/>
          </a:xfrm>
        </p:grpSpPr>
        <p:sp>
          <p:nvSpPr>
            <p:cNvPr id="148492" name="AutoShape 72"/>
            <p:cNvSpPr/>
            <p:nvPr/>
          </p:nvSpPr>
          <p:spPr>
            <a:xfrm>
              <a:off x="4392" y="256"/>
              <a:ext cx="1336" cy="728"/>
            </a:xfrm>
            <a:prstGeom prst="wedgeRectCallout">
              <a:avLst>
                <a:gd name="adj1" fmla="val -83310"/>
                <a:gd name="adj2" fmla="val 134343"/>
              </a:avLst>
            </a:prstGeom>
            <a:gradFill rotWithShape="0">
              <a:gsLst>
                <a:gs pos="0">
                  <a:srgbClr val="A660FA"/>
                </a:gs>
                <a:gs pos="100000">
                  <a:srgbClr val="990099"/>
                </a:gs>
              </a:gsLst>
              <a:path path="rect">
                <a:fillToRect l="50000" t="50000" r="50000" b="50000"/>
              </a:path>
              <a:tileRect/>
            </a:gradFill>
            <a:ln w="12700" cap="flat" cmpd="sng">
              <a:solidFill>
                <a:srgbClr val="000000"/>
              </a:solidFill>
              <a:prstDash val="solid"/>
              <a:miter/>
              <a:headEnd type="none" w="med" len="med"/>
              <a:tailEnd type="none" w="med" len="med"/>
            </a:ln>
          </p:spPr>
          <p:txBody>
            <a:bodyPr wrap="none" anchor="ctr" anchorCtr="0"/>
            <a:p>
              <a:pPr eaLnBrk="0" hangingPunct="0"/>
              <a:endParaRPr lang="zh-CN" altLang="zh-CN" sz="2800" dirty="0">
                <a:solidFill>
                  <a:schemeClr val="accent2"/>
                </a:solidFill>
                <a:latin typeface="Times New Roman" panose="02020603050405020304" pitchFamily="18" charset="0"/>
              </a:endParaRPr>
            </a:p>
          </p:txBody>
        </p:sp>
        <p:sp>
          <p:nvSpPr>
            <p:cNvPr id="148493" name="Rectangle 73"/>
            <p:cNvSpPr/>
            <p:nvPr/>
          </p:nvSpPr>
          <p:spPr>
            <a:xfrm>
              <a:off x="4378" y="304"/>
              <a:ext cx="1390" cy="634"/>
            </a:xfrm>
            <a:prstGeom prst="rect">
              <a:avLst/>
            </a:prstGeom>
            <a:noFill/>
            <a:ln w="12700">
              <a:noFill/>
            </a:ln>
          </p:spPr>
          <p:txBody>
            <a:bodyPr>
              <a:spAutoFit/>
            </a:bodyPr>
            <a:p>
              <a:pPr eaLnBrk="0" hangingPunct="0"/>
              <a:r>
                <a:rPr lang="en-US" altLang="zh-CN" sz="2000" dirty="0">
                  <a:solidFill>
                    <a:schemeClr val="folHlink"/>
                  </a:solidFill>
                  <a:latin typeface="Times New Roman" panose="02020603050405020304" pitchFamily="18" charset="0"/>
                </a:rPr>
                <a:t>In an iteration, you walk through all workflows</a:t>
              </a:r>
              <a:endParaRPr lang="en-US" altLang="zh-CN" sz="2400" b="0" dirty="0">
                <a:solidFill>
                  <a:schemeClr val="folHlink"/>
                </a:solidFill>
                <a:latin typeface="Times New Roman" panose="02020603050405020304" pitchFamily="18" charset="0"/>
              </a:endParaRPr>
            </a:p>
          </p:txBody>
        </p:sp>
        <p:sp>
          <p:nvSpPr>
            <p:cNvPr id="375882" name="Rectangle 74"/>
            <p:cNvSpPr>
              <a:spLocks noChangeArrowheads="1"/>
            </p:cNvSpPr>
            <p:nvPr/>
          </p:nvSpPr>
          <p:spPr bwMode="auto">
            <a:xfrm>
              <a:off x="3816" y="1192"/>
              <a:ext cx="360" cy="2288"/>
            </a:xfrm>
            <a:prstGeom prst="rect">
              <a:avLst/>
            </a:prstGeom>
            <a:noFill/>
            <a:ln w="38100">
              <a:solidFill>
                <a:schemeClr val="bg2"/>
              </a:solidFill>
              <a:miter lim="800000"/>
              <a:headEnd type="none" w="sm" len="sm"/>
              <a:tailEnd type="none" w="lg"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600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3584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8915" name="Rectangle 3"/>
          <p:cNvSpPr>
            <a:spLocks noGrp="1" noChangeArrowheads="1"/>
          </p:cNvSpPr>
          <p:nvPr>
            <p:ph idx="1"/>
          </p:nvPr>
        </p:nvSpPr>
        <p:spPr>
          <a:xfrm>
            <a:off x="611188" y="1268413"/>
            <a:ext cx="7772400" cy="5181600"/>
          </a:xfrm>
        </p:spPr>
        <p:txBody>
          <a:bodyPr vert="horz" wrap="square" lIns="91440" tIns="45720" rIns="91440" bIns="45720" numCol="1" anchor="t" anchorCtr="0" compatLnSpc="1"/>
          <a:lstStyle/>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硬件磨损：可以用备用零件替换；</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软件出故障：无法用备用零件替换来解决，是因为设计开发过程中存在错误；</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软件维护比硬件维护更复杂，它与硬件的维修有本质差别：</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38916"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8917" name="Rectangle 5"/>
          <p:cNvSpPr>
            <a:spLocks noGrp="1" noRot="1" noChangeArrowheads="1"/>
          </p:cNvSpPr>
          <p:nvPr>
            <p:ph type="title"/>
          </p:nvPr>
        </p:nvSpPr>
        <p:spPr>
          <a:xfrm>
            <a:off x="250825" y="44450"/>
            <a:ext cx="7772400" cy="9144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软件的特点</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4950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76836" name="Rectangle 4"/>
          <p:cNvSpPr>
            <a:spLocks noGrp="1" noChangeArrowheads="1"/>
          </p:cNvSpPr>
          <p:nvPr>
            <p:ph type="title"/>
          </p:nvPr>
        </p:nvSpPr>
        <p:spPr>
          <a:xfrm>
            <a:off x="152400" y="228600"/>
            <a:ext cx="8991600" cy="7620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Example</a:t>
            </a:r>
            <a:r>
              <a:rPr kumimoji="0" lang="en-GB"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 The Analysis &amp; Design Workflow</a:t>
            </a:r>
            <a:endParaRPr kumimoji="0" lang="en-GB"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pic>
        <p:nvPicPr>
          <p:cNvPr id="149509" name="Picture 5"/>
          <p:cNvPicPr>
            <a:picLocks noChangeAspect="1"/>
          </p:cNvPicPr>
          <p:nvPr/>
        </p:nvPicPr>
        <p:blipFill>
          <a:blip r:embed="rId1"/>
          <a:stretch>
            <a:fillRect/>
          </a:stretch>
        </p:blipFill>
        <p:spPr>
          <a:xfrm>
            <a:off x="2397125" y="1257300"/>
            <a:ext cx="4079875" cy="5143500"/>
          </a:xfrm>
          <a:prstGeom prst="rect">
            <a:avLst/>
          </a:prstGeom>
          <a:noFill/>
          <a:ln w="12700">
            <a:noFill/>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5053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77860" name="Rectangle 4"/>
          <p:cNvSpPr>
            <a:spLocks noGrp="1" noChangeArrowheads="1"/>
          </p:cNvSpPr>
          <p:nvPr>
            <p:ph type="title"/>
          </p:nvPr>
        </p:nvSpPr>
        <p:spPr>
          <a:xfrm>
            <a:off x="609600" y="836613"/>
            <a:ext cx="8283575" cy="611188"/>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Workflow Detail: Define a Candidate Architecture</a:t>
            </a:r>
            <a:endParaRPr kumimoji="0" lang="en-GB"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pic>
        <p:nvPicPr>
          <p:cNvPr id="150533" name="Picture 5"/>
          <p:cNvPicPr>
            <a:picLocks noChangeAspect="1"/>
          </p:cNvPicPr>
          <p:nvPr/>
        </p:nvPicPr>
        <p:blipFill>
          <a:blip r:embed="rId1"/>
          <a:stretch>
            <a:fillRect/>
          </a:stretch>
        </p:blipFill>
        <p:spPr>
          <a:xfrm>
            <a:off x="2286000" y="1752600"/>
            <a:ext cx="4360863" cy="4405313"/>
          </a:xfrm>
          <a:prstGeom prst="rect">
            <a:avLst/>
          </a:prstGeom>
          <a:noFill/>
          <a:ln w="12700">
            <a:noFill/>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5155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78882" name="Rectangle 2"/>
          <p:cNvSpPr>
            <a:spLocks noGrp="1" noRot="1" noChangeArrowheads="1"/>
          </p:cNvSpPr>
          <p:nvPr>
            <p:ph type="title"/>
          </p:nvPr>
        </p:nvSpPr>
        <p:spPr>
          <a:xfrm>
            <a:off x="457200" y="274638"/>
            <a:ext cx="8507413"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4400" b="1" i="0" u="none" strike="noStrike" kern="0" cap="none" spc="0" normalizeH="0" baseline="0" noProof="0" smtClean="0">
                <a:ln>
                  <a:noFill/>
                </a:ln>
                <a:solidFill>
                  <a:srgbClr val="FFCC00"/>
                </a:solidFill>
                <a:effectLst>
                  <a:outerShdw blurRad="38100" dist="38100" dir="2700000" algn="tl">
                    <a:srgbClr val="000000"/>
                  </a:outerShdw>
                </a:effectLst>
                <a:uLnTx/>
                <a:uFillTx/>
                <a:latin typeface="+mj-lt"/>
                <a:ea typeface="+mj-ea"/>
                <a:cs typeface="+mj-cs"/>
              </a:rPr>
              <a:t>Tailoring and </a:t>
            </a:r>
            <a:r>
              <a:rPr kumimoji="0" lang="en-US" altLang="zh-CN" sz="4400" b="1" i="0" u="none" strike="noStrike" kern="0" cap="none" spc="0" normalizeH="0" baseline="0" noProof="0" smtClean="0">
                <a:ln>
                  <a:noFill/>
                </a:ln>
                <a:solidFill>
                  <a:srgbClr val="FFCC00"/>
                </a:solidFill>
                <a:effectLst>
                  <a:outerShdw blurRad="38100" dist="38100" dir="2700000" algn="tl">
                    <a:srgbClr val="000000"/>
                  </a:outerShdw>
                </a:effectLst>
                <a:uLnTx/>
                <a:uFillTx/>
                <a:latin typeface="+mj-lt"/>
                <a:ea typeface="+mj-ea"/>
                <a:cs typeface="+mj-cs"/>
              </a:rPr>
              <a:t>Implementing </a:t>
            </a:r>
            <a:r>
              <a:rPr kumimoji="0" lang="en-US" altLang="en-US" sz="4400" b="1" i="0" u="none" strike="noStrike" kern="0" cap="none" spc="0" normalizeH="0" baseline="0" noProof="0" smtClean="0">
                <a:ln>
                  <a:noFill/>
                </a:ln>
                <a:solidFill>
                  <a:srgbClr val="FFCC00"/>
                </a:solidFill>
                <a:effectLst>
                  <a:outerShdw blurRad="38100" dist="38100" dir="2700000" algn="tl">
                    <a:srgbClr val="000000"/>
                  </a:outerShdw>
                </a:effectLst>
                <a:uLnTx/>
                <a:uFillTx/>
                <a:latin typeface="+mj-lt"/>
                <a:ea typeface="+mj-ea"/>
                <a:cs typeface="+mj-cs"/>
              </a:rPr>
              <a:t>RUP</a:t>
            </a:r>
            <a:endParaRPr kumimoji="0" lang="en-US" altLang="zh-CN" sz="4400" b="1" i="0" u="none" strike="noStrike" kern="0" cap="none" spc="0" normalizeH="0" baseline="0" noProof="0" smtClean="0">
              <a:ln>
                <a:noFill/>
              </a:ln>
              <a:solidFill>
                <a:srgbClr val="FFCC00"/>
              </a:solidFill>
              <a:effectLst>
                <a:outerShdw blurRad="38100" dist="38100" dir="2700000" algn="tl">
                  <a:srgbClr val="000000"/>
                </a:outerShdw>
              </a:effectLst>
              <a:uLnTx/>
              <a:uFillTx/>
              <a:latin typeface="+mj-lt"/>
              <a:ea typeface="+mj-ea"/>
              <a:cs typeface="+mj-cs"/>
            </a:endParaRPr>
          </a:p>
        </p:txBody>
      </p:sp>
      <p:sp>
        <p:nvSpPr>
          <p:cNvPr id="378885" name="Rectangle 5" descr="Rectangle: Click to edit Master text styles&#10;Second level&#10;Third level&#10;Fourth level&#10;Fifth level"/>
          <p:cNvSpPr>
            <a:spLocks noGrp="1" noChangeArrowheads="1"/>
          </p:cNvSpPr>
          <p:nvPr>
            <p:ph idx="1"/>
          </p:nvPr>
        </p:nvSpPr>
        <p:spPr>
          <a:xfrm>
            <a:off x="685800" y="1676400"/>
            <a:ext cx="7772400" cy="48482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4 Phases</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9 Core Workflows</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31 Roles/Workers</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103 Artifacts</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136 Activities</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15 Tool Mentors</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14 Work Guidelines</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43 Word/HTML Templates</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8 Project Plan Templates</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8436"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79906" name="Rectangle 2"/>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敏捷过程</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79907" name="Line 3"/>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9908" name="Rectangle 4"/>
          <p:cNvSpPr>
            <a:spLocks noGrp="1" noChangeArrowheads="1"/>
          </p:cNvSpPr>
          <p:nvPr>
            <p:ph idx="1"/>
          </p:nvPr>
        </p:nvSpPr>
        <p:spPr>
          <a:xfrm>
            <a:off x="250825" y="1600200"/>
            <a:ext cx="8713788"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敏捷过程（</a:t>
            </a:r>
            <a:r>
              <a:rPr kumimoji="0" lang="en-US" altLang="zh-CN"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2001/2</a:t>
            </a:r>
            <a:r>
              <a:rPr kumimoji="0" lang="en-US" altLang="zh-CN"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敏捷软件开发宣言 </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The Manifesto of the Agile Alliance</a:t>
            </a:r>
            <a:r>
              <a:rPr kumimoji="0" lang="en-US" altLang="zh-CN"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 </a:t>
            </a: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endPar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敏捷过程的价值观</a:t>
            </a:r>
            <a:endPar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个体和交互</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胜过</a:t>
            </a: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过程和工具</a:t>
            </a:r>
            <a:endPar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可以工作的软件</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胜过</a:t>
            </a: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面面俱到的文档</a:t>
            </a:r>
            <a:endPar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客户合作</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胜过</a:t>
            </a: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合同谈判</a:t>
            </a:r>
            <a:endPar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响应变化</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胜过</a:t>
            </a: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遵循计划</a:t>
            </a:r>
            <a:endPar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endParaRPr>
          </a:p>
        </p:txBody>
      </p:sp>
      <p:graphicFrame>
        <p:nvGraphicFramePr>
          <p:cNvPr id="18434" name="Object 5"/>
          <p:cNvGraphicFramePr/>
          <p:nvPr/>
        </p:nvGraphicFramePr>
        <p:xfrm>
          <a:off x="3203575" y="44450"/>
          <a:ext cx="1008063" cy="985838"/>
        </p:xfrm>
        <a:graphic>
          <a:graphicData uri="http://schemas.openxmlformats.org/presentationml/2006/ole">
            <mc:AlternateContent xmlns:mc="http://schemas.openxmlformats.org/markup-compatibility/2006">
              <mc:Choice xmlns:v="urn:schemas-microsoft-com:vml" Requires="v">
                <p:oleObj spid="_x0000_s3100" name="" r:id="rId1" imgW="1107440" imgH="1107440" progId="Visio.Drawing.11">
                  <p:embed/>
                </p:oleObj>
              </mc:Choice>
              <mc:Fallback>
                <p:oleObj name="" r:id="rId1" imgW="1107440" imgH="1107440" progId="Visio.Drawing.11">
                  <p:embed/>
                  <p:pic>
                    <p:nvPicPr>
                      <p:cNvPr id="0" name="图片 3099"/>
                      <p:cNvPicPr/>
                      <p:nvPr/>
                    </p:nvPicPr>
                    <p:blipFill>
                      <a:blip r:embed="rId2"/>
                      <a:stretch>
                        <a:fillRect/>
                      </a:stretch>
                    </p:blipFill>
                    <p:spPr>
                      <a:xfrm>
                        <a:off x="3203575" y="44450"/>
                        <a:ext cx="1008063" cy="985838"/>
                      </a:xfrm>
                      <a:prstGeom prst="rect">
                        <a:avLst/>
                      </a:prstGeom>
                      <a:noFill/>
                      <a:ln w="38100">
                        <a:noFill/>
                        <a:miter/>
                      </a:ln>
                    </p:spPr>
                  </p:pic>
                </p:oleObj>
              </mc:Fallback>
            </mc:AlternateContent>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5257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2358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敏捷过程的原则</a:t>
            </a:r>
            <a:endParaRPr kumimoji="0" lang="zh-CN" altLang="en-US" sz="36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我们最优先要做的是通过尽早的</a:t>
            </a:r>
            <a:r>
              <a:rPr kumimoji="0" lang="en-US" altLang="zh-CN"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持续的交付有价值的软件来使客户满意</a:t>
            </a:r>
            <a:endParaRPr kumimoji="0" lang="zh-CN" alt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即使到了开发的后期</a:t>
            </a:r>
            <a:r>
              <a:rPr kumimoji="0" lang="en-US" altLang="zh-CN"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也欢迎改变需求</a:t>
            </a:r>
            <a:r>
              <a:rPr kumimoji="0" lang="en-US" altLang="zh-CN"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敏捷过程利用变化来为客户创造竞争优势</a:t>
            </a:r>
            <a:endParaRPr kumimoji="0" lang="zh-CN" alt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经常性地交付可以工作的软件</a:t>
            </a:r>
            <a:r>
              <a:rPr kumimoji="0" lang="en-US" altLang="zh-CN"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交付的间隔可以从几周到几个月</a:t>
            </a:r>
            <a:r>
              <a:rPr kumimoji="0" lang="en-US" altLang="zh-CN"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交付的时间间隔越短越好</a:t>
            </a:r>
            <a:endParaRPr kumimoji="0" lang="zh-CN" alt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在整个项目开发期间</a:t>
            </a:r>
            <a:r>
              <a:rPr kumimoji="0" lang="en-US" altLang="zh-CN"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业务人员和开发人员必须天天都在一起工作</a:t>
            </a:r>
            <a:endParaRPr kumimoji="0" lang="zh-CN" alt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围绕被激励起来的个人来构建项目</a:t>
            </a:r>
            <a:r>
              <a:rPr kumimoji="0" lang="en-US" altLang="zh-CN"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给他们提供所需要的环境和支持</a:t>
            </a:r>
            <a:r>
              <a:rPr kumimoji="0" lang="en-US" altLang="zh-CN"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并且信任他们能够完成工作</a:t>
            </a:r>
            <a:endParaRPr kumimoji="0" lang="zh-CN" altLang="en-US" sz="2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endParaRPr>
          </a:p>
        </p:txBody>
      </p:sp>
      <p:sp>
        <p:nvSpPr>
          <p:cNvPr id="323588" name="Rectangle 4"/>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敏捷过程</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23589"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5360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24611" name="Rectangle 3"/>
          <p:cNvSpPr>
            <a:spLocks noGrp="1" noChangeArrowheads="1"/>
          </p:cNvSpPr>
          <p:nvPr>
            <p:ph idx="1"/>
          </p:nvPr>
        </p:nvSpPr>
        <p:spPr>
          <a:xfrm>
            <a:off x="457200" y="1341438"/>
            <a:ext cx="8229600" cy="49672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敏捷过程的原则 </a:t>
            </a:r>
            <a:r>
              <a:rPr kumimoji="0" lang="en-US" altLang="zh-CN"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续</a:t>
            </a:r>
            <a:r>
              <a:rPr kumimoji="0" lang="en-US" altLang="zh-CN"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endParaRPr kumimoji="0" lang="en-US" altLang="zh-CN"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在团队内部</a:t>
            </a: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最具有效果并且富有效率的传递信息的方法</a:t>
            </a: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就是面对面的交谈</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工作的软件是首要的进度度量标准</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敏捷过程提倡可持续的开发速度</a:t>
            </a: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责任人、开发者和用户应该能够保持一个长期的、恒定的开发速度</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不断地关注优秀的技能和好的设计会增强敏捷能力</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简单是根本的</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最好的架构、需求和设计出自于自组织的团队</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每隔一段时间，团队就会在如何才能更有效地工作方面进行反省，然后相应地对自己的行为进行调整</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324612" name="Rectangle 4"/>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敏捷过程</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24613"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5462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22563" name="Rectangle 3"/>
          <p:cNvSpPr>
            <a:spLocks noGrp="1" noChangeArrowheads="1"/>
          </p:cNvSpPr>
          <p:nvPr>
            <p:ph idx="1"/>
          </p:nvPr>
        </p:nvSpPr>
        <p:spPr>
          <a:xfrm>
            <a:off x="457200" y="1196975"/>
            <a:ext cx="8229600" cy="48244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SCRUM</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GB"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Schwaber, K., &amp; Beddle, M. (2002).  </a:t>
            </a:r>
            <a:r>
              <a:rPr kumimoji="0" lang="en-GB" altLang="zh-CN" sz="2400" b="0" i="1"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Agile Software Development with Scrum</a:t>
            </a:r>
            <a:r>
              <a:rPr kumimoji="0" lang="en-GB"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NJ: Prentice Hall.</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Crystal</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GB"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Cockburn, A. (2002).  </a:t>
            </a:r>
            <a:r>
              <a:rPr kumimoji="0" lang="en-GB" altLang="zh-CN" sz="2400" b="0" i="1"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Agile Software Development</a:t>
            </a:r>
            <a:r>
              <a:rPr kumimoji="0" lang="en-GB"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Boston: Addison-Wesley.</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Feature Driven Development (FDD)</a:t>
            </a: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 </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GB"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Peter Coad, Eric Lefebvre, and Jeff De Luca (1999). Java Modeling In Color with UML: Enterprise Components and Process. Prentice Hall.</a:t>
            </a:r>
            <a:endPar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Adaptive Software Development</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(ADP)</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James A. Highsmith III (2000). Adaptive Software Development, Dorset House Publishing. </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eXtreme Programming (XP)</a:t>
            </a:r>
            <a:endPar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322564" name="Rectangle 4"/>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敏捷过程</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22565"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5565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01059" name="Rectangle 3"/>
          <p:cNvSpPr>
            <a:spLocks noGrp="1" noChangeArrowheads="1"/>
          </p:cNvSpPr>
          <p:nvPr>
            <p:ph idx="1"/>
          </p:nvPr>
        </p:nvSpPr>
        <p:spPr>
          <a:xfrm>
            <a:off x="179388" y="1600200"/>
            <a:ext cx="8713788"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极限编程是敏捷过程中最富盛名的一个，其中</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极限</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的含义是指把最好的开发实践运用到极致。目前极限编程已经成为一个典型的开发方法，广泛应用于需求模糊且经常改变的场合。</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特点：</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对变化和不确定性反应更快速，更敏捷</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快速的同时保持可持续的开发速度</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301060" name="Rectangle 4"/>
          <p:cNvSpPr>
            <a:spLocks noRot="1" noChangeArrowheads="1"/>
          </p:cNvSpPr>
          <p:nvPr/>
        </p:nvSpPr>
        <p:spPr bwMode="auto">
          <a:xfrm>
            <a:off x="179388" y="130175"/>
            <a:ext cx="8713788"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极限编程</a:t>
            </a:r>
            <a:r>
              <a:rPr kumimoji="0" lang="zh-CN" altLang="en-US" sz="3600" b="0"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en-US" altLang="zh-CN" sz="3600" b="0"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eXtreme Programming, XP</a:t>
            </a:r>
            <a:r>
              <a:rPr kumimoji="0" lang="zh-CN" altLang="en-US" sz="3600" b="0"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endParaRPr kumimoji="0" lang="zh-CN" altLang="en-US" sz="3600" b="0"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01061"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5667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05154" name="Rectangle 2"/>
          <p:cNvSpPr>
            <a:spLocks noGrp="1" noChangeArrowheads="1"/>
          </p:cNvSpPr>
          <p:nvPr>
            <p:ph idx="1"/>
          </p:nvPr>
        </p:nvSpPr>
        <p:spPr>
          <a:xfrm>
            <a:off x="179388" y="1412875"/>
            <a:ext cx="8713788" cy="471328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客户作为开发团队的成员</a:t>
            </a:r>
            <a:endParaRPr kumimoji="0" lang="zh-CN" altLang="en-US" sz="32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使用用户素材</a:t>
            </a:r>
            <a:endParaRPr kumimoji="0" lang="zh-CN" altLang="en-US" sz="32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短交付周期（每两周完成一次迭代）</a:t>
            </a:r>
            <a:endParaRPr kumimoji="0" lang="zh-CN" altLang="en-US" sz="32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验收测试</a:t>
            </a:r>
            <a:endParaRPr kumimoji="0" lang="zh-CN" altLang="en-US" sz="32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结对编程</a:t>
            </a:r>
            <a:endParaRPr kumimoji="0" lang="zh-CN" altLang="en-US" sz="32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测试驱动的开发</a:t>
            </a:r>
            <a:endParaRPr kumimoji="0" lang="zh-CN" altLang="en-US" sz="32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集体所有（程序代码属于整个开发小组，每个成员都有修改代码的权利，都对全部代码负责）</a:t>
            </a:r>
            <a:endParaRPr kumimoji="0" lang="zh-CN" altLang="en-US" sz="32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305155" name="Rectangle 3"/>
          <p:cNvSpPr>
            <a:spLocks noRot="1" noChangeArrowheads="1"/>
          </p:cNvSpPr>
          <p:nvPr/>
        </p:nvSpPr>
        <p:spPr bwMode="auto">
          <a:xfrm>
            <a:off x="179388" y="130175"/>
            <a:ext cx="8713788"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极限编程的有效实践</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05156"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5769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02082" name="Rectangle 2"/>
          <p:cNvSpPr>
            <a:spLocks noGrp="1" noChangeArrowheads="1"/>
          </p:cNvSpPr>
          <p:nvPr>
            <p:ph idx="1"/>
          </p:nvPr>
        </p:nvSpPr>
        <p:spPr>
          <a:xfrm>
            <a:off x="179388" y="1600200"/>
            <a:ext cx="8713788" cy="4708525"/>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持续集成（一日内多次集成，不断回归测试）</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可持续的开发速度（周工作时间不超过</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40</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小时，连续加班不超过两周）</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开放的工作空间</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及时调整计划</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简单的设计</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重构</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使用隐喻（隐喻是把整个系统联系在一起的全局视图，描述系统如何运做，如何把新功能加入到系统中）</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302083" name="Rectangle 3"/>
          <p:cNvSpPr>
            <a:spLocks noRot="1" noChangeArrowheads="1"/>
          </p:cNvSpPr>
          <p:nvPr/>
        </p:nvSpPr>
        <p:spPr bwMode="auto">
          <a:xfrm>
            <a:off x="179388" y="130175"/>
            <a:ext cx="8713788"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极限编程</a:t>
            </a:r>
            <a:r>
              <a:rPr kumimoji="0" lang="zh-CN" altLang="en-US" sz="3600" b="0"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en-US" altLang="zh-CN" sz="3600" b="0"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eXtreme Programming, XP</a:t>
            </a:r>
            <a:r>
              <a:rPr kumimoji="0" lang="zh-CN" altLang="en-US" sz="3600" b="0"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endParaRPr kumimoji="0" lang="zh-CN" altLang="en-US" sz="3600" b="0"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02084"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3686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pic>
        <p:nvPicPr>
          <p:cNvPr id="36868" name="Picture 1029"/>
          <p:cNvPicPr>
            <a:picLocks noChangeAspect="1"/>
          </p:cNvPicPr>
          <p:nvPr>
            <p:ph idx="1"/>
          </p:nvPr>
        </p:nvPicPr>
        <p:blipFill>
          <a:blip r:embed="rId1"/>
          <a:srcRect/>
          <a:stretch>
            <a:fillRect/>
          </a:stretch>
        </p:blipFill>
        <p:spPr>
          <a:xfrm>
            <a:off x="611188" y="1341438"/>
            <a:ext cx="7772400" cy="3429000"/>
          </a:xfrm>
          <a:ln/>
        </p:spPr>
      </p:pic>
      <p:sp>
        <p:nvSpPr>
          <p:cNvPr id="37897" name="Text Box 1033"/>
          <p:cNvSpPr txBox="1">
            <a:spLocks noChangeArrowheads="1"/>
          </p:cNvSpPr>
          <p:nvPr/>
        </p:nvSpPr>
        <p:spPr bwMode="auto">
          <a:xfrm>
            <a:off x="684213" y="4906963"/>
            <a:ext cx="7772400" cy="1951038"/>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800" kern="1200" cap="none" spc="0" normalizeH="0" baseline="0" noProof="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虽然软件不存在磨损与老化，但它存在退化问题。软件退化缘于修改。</a:t>
            </a:r>
            <a:endParaRPr kumimoji="1" lang="zh-CN" altLang="en-US" sz="4400" kern="1200" cap="none" spc="0" normalizeH="0" baseline="0" noProof="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a:p>
            <a:pPr marR="0" defTabSz="914400">
              <a:spcBef>
                <a:spcPct val="50000"/>
              </a:spcBef>
              <a:buClrTx/>
              <a:buSzTx/>
              <a:buFontTx/>
              <a:buNone/>
              <a:defRPr/>
            </a:pPr>
            <a:endParaRPr kumimoji="1" lang="en-US" altLang="zh-CN" sz="4400" kern="1200" cap="none" spc="0" normalizeH="0" baseline="0" noProof="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37901" name="Line 1037"/>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7903" name="Rectangle 1039"/>
          <p:cNvSpPr>
            <a:spLocks noGrp="1" noRot="1" noChangeArrowheads="1"/>
          </p:cNvSpPr>
          <p:nvPr>
            <p:ph type="title"/>
          </p:nvPr>
        </p:nvSpPr>
        <p:spPr>
          <a:xfrm>
            <a:off x="250825" y="44450"/>
            <a:ext cx="7772400" cy="9144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软件的特点</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灯片编号占位符 3"/>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58723" name="页脚占位符 4"/>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8" name="Rectangle 3"/>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Tips</a:t>
            </a:r>
            <a:r>
              <a:rPr kumimoji="0" lang="zh-CN" altLang="en-US"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en-US" altLang="zh-CN"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User Story</a:t>
            </a:r>
            <a:endParaRPr kumimoji="0" lang="zh-CN" altLang="en-US"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pic>
        <p:nvPicPr>
          <p:cNvPr id="158725" name="Picture 2"/>
          <p:cNvPicPr>
            <a:picLocks noChangeAspect="1"/>
          </p:cNvPicPr>
          <p:nvPr/>
        </p:nvPicPr>
        <p:blipFill>
          <a:blip r:embed="rId1"/>
          <a:stretch>
            <a:fillRect/>
          </a:stretch>
        </p:blipFill>
        <p:spPr>
          <a:xfrm>
            <a:off x="468313" y="1341438"/>
            <a:ext cx="8220075" cy="4837112"/>
          </a:xfrm>
          <a:prstGeom prst="rect">
            <a:avLst/>
          </a:prstGeom>
          <a:noFill/>
          <a:ln w="9525">
            <a:noFill/>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灯片编号占位符 3"/>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59747" name="页脚占位符 4"/>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pic>
        <p:nvPicPr>
          <p:cNvPr id="159748" name="Picture 2"/>
          <p:cNvPicPr>
            <a:picLocks noChangeAspect="1"/>
          </p:cNvPicPr>
          <p:nvPr/>
        </p:nvPicPr>
        <p:blipFill>
          <a:blip r:embed="rId1"/>
          <a:stretch>
            <a:fillRect/>
          </a:stretch>
        </p:blipFill>
        <p:spPr>
          <a:xfrm>
            <a:off x="827088" y="1196975"/>
            <a:ext cx="7651750" cy="5078413"/>
          </a:xfrm>
          <a:prstGeom prst="rect">
            <a:avLst/>
          </a:prstGeom>
          <a:noFill/>
          <a:ln w="9525">
            <a:noFill/>
          </a:ln>
        </p:spPr>
      </p:pic>
      <p:sp>
        <p:nvSpPr>
          <p:cNvPr id="7" name="Rectangle 3"/>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Tips</a:t>
            </a:r>
            <a:r>
              <a:rPr kumimoji="0" lang="zh-CN" altLang="en-US"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en-US" altLang="zh-CN"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User Story (Cont.)</a:t>
            </a:r>
            <a:endParaRPr kumimoji="0" lang="zh-CN" altLang="en-US"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灯片编号占位符 3"/>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60771" name="页脚占位符 4"/>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pic>
        <p:nvPicPr>
          <p:cNvPr id="160772" name="Picture 2"/>
          <p:cNvPicPr>
            <a:picLocks noChangeAspect="1"/>
          </p:cNvPicPr>
          <p:nvPr/>
        </p:nvPicPr>
        <p:blipFill>
          <a:blip r:embed="rId1"/>
          <a:stretch>
            <a:fillRect/>
          </a:stretch>
        </p:blipFill>
        <p:spPr>
          <a:xfrm>
            <a:off x="539750" y="1268413"/>
            <a:ext cx="8259763" cy="4752975"/>
          </a:xfrm>
          <a:prstGeom prst="rect">
            <a:avLst/>
          </a:prstGeom>
          <a:noFill/>
          <a:ln w="9525">
            <a:noFill/>
          </a:ln>
        </p:spPr>
      </p:pic>
      <p:sp>
        <p:nvSpPr>
          <p:cNvPr id="7" name="Rectangle 3"/>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Tips</a:t>
            </a:r>
            <a:r>
              <a:rPr kumimoji="0" lang="zh-CN" altLang="en-US"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en-US" altLang="zh-CN"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User Story (Cont.)</a:t>
            </a:r>
            <a:endParaRPr kumimoji="0" lang="zh-CN" altLang="en-US"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灯片编号占位符 3"/>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61795" name="页脚占位符 4"/>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6" name="Rectangle 3"/>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Tips</a:t>
            </a:r>
            <a:r>
              <a:rPr kumimoji="0" lang="zh-CN" altLang="en-US"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en-US" altLang="zh-CN"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User Story (Cont.)</a:t>
            </a:r>
            <a:endParaRPr kumimoji="0" lang="zh-CN" altLang="en-US"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pic>
        <p:nvPicPr>
          <p:cNvPr id="161797" name="Picture 4"/>
          <p:cNvPicPr>
            <a:picLocks noChangeAspect="1"/>
          </p:cNvPicPr>
          <p:nvPr/>
        </p:nvPicPr>
        <p:blipFill>
          <a:blip r:embed="rId1"/>
          <a:stretch>
            <a:fillRect/>
          </a:stretch>
        </p:blipFill>
        <p:spPr>
          <a:xfrm>
            <a:off x="611188" y="1341438"/>
            <a:ext cx="7993062" cy="4751387"/>
          </a:xfrm>
          <a:prstGeom prst="rect">
            <a:avLst/>
          </a:prstGeom>
          <a:noFill/>
          <a:ln w="9525">
            <a:noFill/>
          </a:ln>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6281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62820" name="Text Box 4"/>
          <p:cNvSpPr txBox="1"/>
          <p:nvPr/>
        </p:nvSpPr>
        <p:spPr>
          <a:xfrm>
            <a:off x="590550" y="44450"/>
            <a:ext cx="8158163" cy="6370638"/>
          </a:xfrm>
          <a:prstGeom prst="rect">
            <a:avLst/>
          </a:prstGeom>
          <a:noFill/>
          <a:ln w="9525">
            <a:noFill/>
          </a:ln>
        </p:spPr>
        <p:txBody>
          <a:bodyPr>
            <a:spAutoFit/>
          </a:bodyPr>
          <a:p>
            <a:r>
              <a:rPr lang="zh-CN" altLang="en-US" sz="3200" dirty="0">
                <a:latin typeface="Times New Roman" panose="02020603050405020304" pitchFamily="18" charset="0"/>
              </a:rPr>
              <a:t>使用</a:t>
            </a:r>
            <a:r>
              <a:rPr lang="en-US" altLang="zh-CN" sz="3200" dirty="0">
                <a:latin typeface="Times New Roman" panose="02020603050405020304" pitchFamily="18" charset="0"/>
              </a:rPr>
              <a:t>TEMPLATE METHOD</a:t>
            </a:r>
            <a:r>
              <a:rPr lang="zh-CN" altLang="en-US" sz="3200" dirty="0">
                <a:latin typeface="Times New Roman" panose="02020603050405020304" pitchFamily="18" charset="0"/>
              </a:rPr>
              <a:t>重构的一个例子</a:t>
            </a:r>
            <a:endParaRPr lang="zh-CN" altLang="en-US" sz="3200" dirty="0">
              <a:latin typeface="Times New Roman" panose="02020603050405020304" pitchFamily="18" charset="0"/>
            </a:endParaRPr>
          </a:p>
          <a:p>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a:p>
            <a:r>
              <a:rPr lang="zh-CN" altLang="en-US" sz="2000" dirty="0">
                <a:latin typeface="Times New Roman" panose="02020603050405020304" pitchFamily="18" charset="0"/>
              </a:rPr>
              <a:t> </a:t>
            </a:r>
            <a:r>
              <a:rPr lang="zh-CN" altLang="en-US" sz="2400" dirty="0">
                <a:latin typeface="Times New Roman" panose="02020603050405020304" pitchFamily="18" charset="0"/>
              </a:rPr>
              <a:t>定义一个操作中的算法的骨架，而将一些步骤延迟到子类中。</a:t>
            </a:r>
            <a:r>
              <a:rPr lang="en-US" altLang="zh-CN" sz="2400" dirty="0">
                <a:latin typeface="Times New Roman" panose="02020603050405020304" pitchFamily="18" charset="0"/>
              </a:rPr>
              <a:t>Template Method</a:t>
            </a:r>
            <a:r>
              <a:rPr lang="zh-CN" altLang="en-US" sz="2400" dirty="0">
                <a:latin typeface="Times New Roman" panose="02020603050405020304" pitchFamily="18" charset="0"/>
              </a:rPr>
              <a:t>使得子类可以不改变一个算法的结构即可以重新定义该算法的某些特定步骤。</a:t>
            </a:r>
            <a:endParaRPr lang="zh-CN" altLang="en-US" sz="2400" dirty="0">
              <a:latin typeface="Times New Roman" panose="02020603050405020304" pitchFamily="18" charset="0"/>
            </a:endParaRPr>
          </a:p>
          <a:p>
            <a:endParaRPr lang="zh-CN" altLang="en-US" sz="2400" dirty="0">
              <a:latin typeface="Times New Roman" panose="02020603050405020304" pitchFamily="18" charset="0"/>
            </a:endParaRPr>
          </a:p>
          <a:p>
            <a:endParaRPr lang="zh-CN" altLang="en-US" sz="2000" dirty="0">
              <a:latin typeface="Times New Roman" panose="02020603050405020304" pitchFamily="18" charset="0"/>
            </a:endParaRPr>
          </a:p>
          <a:p>
            <a:r>
              <a:rPr lang="zh-CN" altLang="en-US" sz="2000" dirty="0">
                <a:latin typeface="Times New Roman" panose="02020603050405020304" pitchFamily="18" charset="0"/>
              </a:rPr>
              <a:t>    </a:t>
            </a:r>
            <a:r>
              <a:rPr lang="en-US" altLang="zh-CN" sz="2000" dirty="0">
                <a:latin typeface="Times New Roman" panose="02020603050405020304" pitchFamily="18" charset="0"/>
              </a:rPr>
              <a:t>void Application::</a:t>
            </a:r>
            <a:r>
              <a:rPr lang="en-US" altLang="zh-CN" sz="2000" dirty="0">
                <a:solidFill>
                  <a:srgbClr val="99FF33"/>
                </a:solidFill>
                <a:latin typeface="Times New Roman" panose="02020603050405020304" pitchFamily="18" charset="0"/>
              </a:rPr>
              <a:t>OpenDocument</a:t>
            </a:r>
            <a:r>
              <a:rPr lang="en-US" altLang="zh-CN" sz="2000" dirty="0">
                <a:latin typeface="Times New Roman" panose="02020603050405020304" pitchFamily="18" charset="0"/>
              </a:rPr>
              <a:t>(const char*name)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 (!</a:t>
            </a:r>
            <a:r>
              <a:rPr lang="en-US" altLang="zh-CN" sz="2000" dirty="0">
                <a:solidFill>
                  <a:srgbClr val="FF0066"/>
                </a:solidFill>
                <a:latin typeface="Times New Roman" panose="02020603050405020304" pitchFamily="18" charset="0"/>
              </a:rPr>
              <a:t>CanOpenDocument</a:t>
            </a:r>
            <a:r>
              <a:rPr lang="en-US" altLang="zh-CN" sz="2000" dirty="0">
                <a:latin typeface="Times New Roman" panose="02020603050405020304" pitchFamily="18" charset="0"/>
              </a:rPr>
              <a:t>(name))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return;</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Document* doc=</a:t>
            </a:r>
            <a:r>
              <a:rPr lang="en-US" altLang="zh-CN" sz="2000" dirty="0">
                <a:solidFill>
                  <a:srgbClr val="FF0066"/>
                </a:solidFill>
                <a:latin typeface="Times New Roman" panose="02020603050405020304" pitchFamily="18" charset="0"/>
              </a:rPr>
              <a:t>DoCreateDocument</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if (doc) {</a:t>
            </a:r>
            <a:endParaRPr lang="en-US" altLang="zh-CN" sz="2000" dirty="0">
              <a:latin typeface="Times New Roman" panose="02020603050405020304" pitchFamily="18" charset="0"/>
            </a:endParaRPr>
          </a:p>
          <a:p>
            <a:r>
              <a:rPr lang="en-US" altLang="zh-CN" sz="2000" dirty="0">
                <a:solidFill>
                  <a:srgbClr val="99FF33"/>
                </a:solidFill>
                <a:latin typeface="Times New Roman" panose="02020603050405020304" pitchFamily="18" charset="0"/>
              </a:rPr>
              <a:t>            AddDocument</a:t>
            </a:r>
            <a:r>
              <a:rPr lang="en-US" altLang="zh-CN" sz="2000" dirty="0">
                <a:latin typeface="Times New Roman" panose="02020603050405020304" pitchFamily="18" charset="0"/>
              </a:rPr>
              <a:t>(doc);</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r>
              <a:rPr lang="en-US" altLang="zh-CN" sz="2000" dirty="0">
                <a:solidFill>
                  <a:srgbClr val="FF0066"/>
                </a:solidFill>
                <a:latin typeface="Times New Roman" panose="02020603050405020304" pitchFamily="18" charset="0"/>
              </a:rPr>
              <a:t>AboutToOpenDocument</a:t>
            </a:r>
            <a:r>
              <a:rPr lang="en-US" altLang="zh-CN" sz="2000" dirty="0">
                <a:latin typeface="Times New Roman" panose="02020603050405020304" pitchFamily="18" charset="0"/>
              </a:rPr>
              <a:t>(doc);</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doc-&gt;</a:t>
            </a:r>
            <a:r>
              <a:rPr lang="en-US" altLang="zh-CN" sz="2000" dirty="0">
                <a:solidFill>
                  <a:srgbClr val="99FF33"/>
                </a:solidFill>
                <a:latin typeface="Times New Roman" panose="02020603050405020304" pitchFamily="18" charset="0"/>
              </a:rPr>
              <a:t>Open</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doc-&gt;</a:t>
            </a:r>
            <a:r>
              <a:rPr lang="en-US" altLang="zh-CN" sz="2000" dirty="0">
                <a:solidFill>
                  <a:srgbClr val="FF0066"/>
                </a:solidFill>
                <a:latin typeface="Times New Roman" panose="02020603050405020304" pitchFamily="18" charset="0"/>
              </a:rPr>
              <a:t>DoRead</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6384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grpSp>
        <p:nvGrpSpPr>
          <p:cNvPr id="163844" name="Group 4"/>
          <p:cNvGrpSpPr/>
          <p:nvPr/>
        </p:nvGrpSpPr>
        <p:grpSpPr>
          <a:xfrm>
            <a:off x="228600" y="1900238"/>
            <a:ext cx="8686800" cy="4481512"/>
            <a:chOff x="144" y="489"/>
            <a:chExt cx="5472" cy="2823"/>
          </a:xfrm>
        </p:grpSpPr>
        <p:sp>
          <p:nvSpPr>
            <p:cNvPr id="163846" name="Rectangle 5"/>
            <p:cNvSpPr/>
            <p:nvPr/>
          </p:nvSpPr>
          <p:spPr>
            <a:xfrm>
              <a:off x="1920" y="2544"/>
              <a:ext cx="1584" cy="76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b="0" dirty="0">
                  <a:solidFill>
                    <a:schemeClr val="tx1"/>
                  </a:solidFill>
                  <a:latin typeface="Times New Roman" panose="02020603050405020304" pitchFamily="18" charset="0"/>
                </a:rPr>
                <a:t>DoCreateDocument()</a:t>
              </a:r>
              <a:endParaRPr lang="en-US" altLang="zh-CN" b="0" dirty="0">
                <a:solidFill>
                  <a:schemeClr val="tx1"/>
                </a:solidFill>
                <a:latin typeface="Times New Roman" panose="02020603050405020304" pitchFamily="18" charset="0"/>
              </a:endParaRPr>
            </a:p>
            <a:p>
              <a:pPr algn="ctr"/>
              <a:r>
                <a:rPr lang="en-US" altLang="zh-CN" b="0" dirty="0">
                  <a:solidFill>
                    <a:schemeClr val="tx1"/>
                  </a:solidFill>
                  <a:latin typeface="Times New Roman" panose="02020603050405020304" pitchFamily="18" charset="0"/>
                </a:rPr>
                <a:t>CanOpenDocument</a:t>
              </a:r>
              <a:endParaRPr lang="en-US" altLang="zh-CN" b="0" dirty="0">
                <a:solidFill>
                  <a:schemeClr val="tx1"/>
                </a:solidFill>
                <a:latin typeface="Times New Roman" panose="02020603050405020304" pitchFamily="18" charset="0"/>
              </a:endParaRPr>
            </a:p>
            <a:p>
              <a:pPr algn="ctr"/>
              <a:r>
                <a:rPr lang="en-US" altLang="zh-CN" b="0" dirty="0">
                  <a:solidFill>
                    <a:schemeClr val="tx1"/>
                  </a:solidFill>
                  <a:latin typeface="Times New Roman" panose="02020603050405020304" pitchFamily="18" charset="0"/>
                </a:rPr>
                <a:t>AboutToOpenDocument()</a:t>
              </a:r>
              <a:endParaRPr lang="en-US" altLang="zh-CN" b="0" dirty="0">
                <a:solidFill>
                  <a:schemeClr val="tx1"/>
                </a:solidFill>
                <a:latin typeface="Times New Roman" panose="02020603050405020304" pitchFamily="18" charset="0"/>
              </a:endParaRPr>
            </a:p>
          </p:txBody>
        </p:sp>
        <p:sp>
          <p:nvSpPr>
            <p:cNvPr id="163847" name="Rectangle 6"/>
            <p:cNvSpPr/>
            <p:nvPr/>
          </p:nvSpPr>
          <p:spPr>
            <a:xfrm>
              <a:off x="192" y="576"/>
              <a:ext cx="912"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i="1" dirty="0">
                  <a:solidFill>
                    <a:schemeClr val="tx1"/>
                  </a:solidFill>
                  <a:latin typeface="Times New Roman" panose="02020603050405020304" pitchFamily="18" charset="0"/>
                </a:rPr>
                <a:t>Document</a:t>
              </a:r>
              <a:endParaRPr lang="en-US" altLang="zh-CN" i="1" dirty="0">
                <a:solidFill>
                  <a:schemeClr val="tx1"/>
                </a:solidFill>
                <a:latin typeface="Times New Roman" panose="02020603050405020304" pitchFamily="18" charset="0"/>
              </a:endParaRPr>
            </a:p>
          </p:txBody>
        </p:sp>
        <p:sp>
          <p:nvSpPr>
            <p:cNvPr id="163848" name="Rectangle 7"/>
            <p:cNvSpPr/>
            <p:nvPr/>
          </p:nvSpPr>
          <p:spPr>
            <a:xfrm>
              <a:off x="192" y="816"/>
              <a:ext cx="912" cy="76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b="0" dirty="0">
                  <a:solidFill>
                    <a:schemeClr val="tx1"/>
                  </a:solidFill>
                  <a:latin typeface="Times New Roman" panose="02020603050405020304" pitchFamily="18" charset="0"/>
                </a:rPr>
                <a:t>Save()</a:t>
              </a:r>
              <a:endParaRPr lang="en-US" altLang="zh-CN" b="0" dirty="0">
                <a:solidFill>
                  <a:schemeClr val="tx1"/>
                </a:solidFill>
                <a:latin typeface="Times New Roman" panose="02020603050405020304" pitchFamily="18" charset="0"/>
              </a:endParaRPr>
            </a:p>
            <a:p>
              <a:pPr algn="ctr"/>
              <a:r>
                <a:rPr lang="en-US" altLang="zh-CN" b="0" dirty="0">
                  <a:solidFill>
                    <a:schemeClr val="tx1"/>
                  </a:solidFill>
                  <a:latin typeface="Times New Roman" panose="02020603050405020304" pitchFamily="18" charset="0"/>
                </a:rPr>
                <a:t>Open()</a:t>
              </a:r>
              <a:endParaRPr lang="en-US" altLang="zh-CN" b="0" dirty="0">
                <a:solidFill>
                  <a:schemeClr val="tx1"/>
                </a:solidFill>
                <a:latin typeface="Times New Roman" panose="02020603050405020304" pitchFamily="18" charset="0"/>
              </a:endParaRPr>
            </a:p>
            <a:p>
              <a:pPr algn="ctr"/>
              <a:r>
                <a:rPr lang="en-US" altLang="zh-CN" b="0" dirty="0">
                  <a:solidFill>
                    <a:schemeClr val="tx1"/>
                  </a:solidFill>
                  <a:latin typeface="Times New Roman" panose="02020603050405020304" pitchFamily="18" charset="0"/>
                </a:rPr>
                <a:t>Close()</a:t>
              </a:r>
              <a:endParaRPr lang="en-US" altLang="zh-CN" b="0" dirty="0">
                <a:solidFill>
                  <a:schemeClr val="tx1"/>
                </a:solidFill>
                <a:latin typeface="Times New Roman" panose="02020603050405020304" pitchFamily="18" charset="0"/>
              </a:endParaRPr>
            </a:p>
            <a:p>
              <a:pPr algn="ctr"/>
              <a:r>
                <a:rPr lang="en-US" altLang="zh-CN" b="0" i="1" dirty="0">
                  <a:solidFill>
                    <a:schemeClr val="tx1"/>
                  </a:solidFill>
                  <a:latin typeface="Times New Roman" panose="02020603050405020304" pitchFamily="18" charset="0"/>
                </a:rPr>
                <a:t>DoRead()</a:t>
              </a:r>
              <a:endParaRPr lang="en-US" altLang="zh-CN" b="0" i="1" dirty="0">
                <a:solidFill>
                  <a:schemeClr val="tx1"/>
                </a:solidFill>
                <a:latin typeface="Times New Roman" panose="02020603050405020304" pitchFamily="18" charset="0"/>
              </a:endParaRPr>
            </a:p>
          </p:txBody>
        </p:sp>
        <p:sp>
          <p:nvSpPr>
            <p:cNvPr id="163849" name="Rectangle 8"/>
            <p:cNvSpPr/>
            <p:nvPr/>
          </p:nvSpPr>
          <p:spPr>
            <a:xfrm>
              <a:off x="1920" y="576"/>
              <a:ext cx="1536"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i="1" dirty="0">
                  <a:solidFill>
                    <a:schemeClr val="tx1"/>
                  </a:solidFill>
                  <a:latin typeface="Times New Roman" panose="02020603050405020304" pitchFamily="18" charset="0"/>
                </a:rPr>
                <a:t>Application</a:t>
              </a:r>
              <a:endParaRPr lang="en-US" altLang="zh-CN" i="1" dirty="0">
                <a:solidFill>
                  <a:schemeClr val="tx1"/>
                </a:solidFill>
                <a:latin typeface="Times New Roman" panose="02020603050405020304" pitchFamily="18" charset="0"/>
              </a:endParaRPr>
            </a:p>
          </p:txBody>
        </p:sp>
        <p:sp>
          <p:nvSpPr>
            <p:cNvPr id="163850" name="Rectangle 9"/>
            <p:cNvSpPr/>
            <p:nvPr/>
          </p:nvSpPr>
          <p:spPr>
            <a:xfrm>
              <a:off x="1920" y="816"/>
              <a:ext cx="1536" cy="10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endParaRPr lang="en-US" altLang="zh-CN" b="0" dirty="0">
                <a:solidFill>
                  <a:schemeClr val="tx1"/>
                </a:solidFill>
                <a:latin typeface="Times New Roman" panose="02020603050405020304" pitchFamily="18" charset="0"/>
              </a:endParaRPr>
            </a:p>
            <a:p>
              <a:pPr algn="ctr"/>
              <a:r>
                <a:rPr lang="en-US" altLang="zh-CN" b="0" dirty="0">
                  <a:solidFill>
                    <a:schemeClr val="tx1"/>
                  </a:solidFill>
                  <a:latin typeface="Times New Roman" panose="02020603050405020304" pitchFamily="18" charset="0"/>
                </a:rPr>
                <a:t>AddDocument()</a:t>
              </a:r>
              <a:endParaRPr lang="en-US" altLang="zh-CN" b="0" dirty="0">
                <a:solidFill>
                  <a:schemeClr val="tx1"/>
                </a:solidFill>
                <a:latin typeface="Times New Roman" panose="02020603050405020304" pitchFamily="18" charset="0"/>
              </a:endParaRPr>
            </a:p>
            <a:p>
              <a:pPr algn="ctr"/>
              <a:r>
                <a:rPr lang="en-US" altLang="zh-CN" b="0" dirty="0">
                  <a:solidFill>
                    <a:schemeClr val="tx1"/>
                  </a:solidFill>
                  <a:latin typeface="Times New Roman" panose="02020603050405020304" pitchFamily="18" charset="0"/>
                </a:rPr>
                <a:t>OpenDocument()</a:t>
              </a:r>
              <a:endParaRPr lang="en-US" altLang="zh-CN" b="0" dirty="0">
                <a:solidFill>
                  <a:schemeClr val="tx1"/>
                </a:solidFill>
                <a:latin typeface="Times New Roman" panose="02020603050405020304" pitchFamily="18" charset="0"/>
              </a:endParaRPr>
            </a:p>
            <a:p>
              <a:pPr algn="ctr"/>
              <a:r>
                <a:rPr lang="en-US" altLang="zh-CN" b="0" i="1" dirty="0">
                  <a:solidFill>
                    <a:schemeClr val="tx1"/>
                  </a:solidFill>
                  <a:latin typeface="Times New Roman" panose="02020603050405020304" pitchFamily="18" charset="0"/>
                </a:rPr>
                <a:t>DoCreateDocument()</a:t>
              </a:r>
              <a:endParaRPr lang="en-US" altLang="zh-CN" b="0" i="1" dirty="0">
                <a:solidFill>
                  <a:schemeClr val="tx1"/>
                </a:solidFill>
                <a:latin typeface="Times New Roman" panose="02020603050405020304" pitchFamily="18" charset="0"/>
              </a:endParaRPr>
            </a:p>
            <a:p>
              <a:pPr algn="ctr"/>
              <a:r>
                <a:rPr lang="en-US" altLang="zh-CN" b="0" i="1" dirty="0">
                  <a:solidFill>
                    <a:schemeClr val="tx1"/>
                  </a:solidFill>
                  <a:latin typeface="Times New Roman" panose="02020603050405020304" pitchFamily="18" charset="0"/>
                </a:rPr>
                <a:t>CanOpenDocument()</a:t>
              </a:r>
              <a:endParaRPr lang="en-US" altLang="zh-CN" b="0" i="1" dirty="0">
                <a:solidFill>
                  <a:schemeClr val="tx1"/>
                </a:solidFill>
                <a:latin typeface="Times New Roman" panose="02020603050405020304" pitchFamily="18" charset="0"/>
              </a:endParaRPr>
            </a:p>
            <a:p>
              <a:pPr algn="ctr"/>
              <a:r>
                <a:rPr lang="en-US" altLang="zh-CN" b="0" i="1" dirty="0">
                  <a:solidFill>
                    <a:schemeClr val="tx1"/>
                  </a:solidFill>
                  <a:latin typeface="Times New Roman" panose="02020603050405020304" pitchFamily="18" charset="0"/>
                </a:rPr>
                <a:t>AboutToOpenDocument()</a:t>
              </a:r>
              <a:endParaRPr lang="en-US" altLang="zh-CN" b="0" i="1" dirty="0">
                <a:solidFill>
                  <a:schemeClr val="tx1"/>
                </a:solidFill>
                <a:latin typeface="Times New Roman" panose="02020603050405020304" pitchFamily="18" charset="0"/>
              </a:endParaRPr>
            </a:p>
            <a:p>
              <a:pPr algn="ctr"/>
              <a:endParaRPr lang="en-US" altLang="zh-CN" sz="2400" b="0" dirty="0">
                <a:solidFill>
                  <a:schemeClr val="tx1"/>
                </a:solidFill>
                <a:latin typeface="Times New Roman" panose="02020603050405020304" pitchFamily="18" charset="0"/>
              </a:endParaRPr>
            </a:p>
          </p:txBody>
        </p:sp>
        <p:sp>
          <p:nvSpPr>
            <p:cNvPr id="329738" name="AutoShape 10"/>
            <p:cNvSpPr>
              <a:spLocks noChangeArrowheads="1"/>
            </p:cNvSpPr>
            <p:nvPr/>
          </p:nvSpPr>
          <p:spPr bwMode="auto">
            <a:xfrm>
              <a:off x="1776" y="672"/>
              <a:ext cx="144" cy="96"/>
            </a:xfrm>
            <a:prstGeom prst="diamond">
              <a:avLst/>
            </a:prstGeom>
            <a:solidFill>
              <a:schemeClr val="accent1"/>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29739" name="Oval 11"/>
            <p:cNvSpPr>
              <a:spLocks noChangeArrowheads="1"/>
            </p:cNvSpPr>
            <p:nvPr/>
          </p:nvSpPr>
          <p:spPr bwMode="auto">
            <a:xfrm>
              <a:off x="1104" y="672"/>
              <a:ext cx="96" cy="96"/>
            </a:xfrm>
            <a:prstGeom prst="ellipse">
              <a:avLst/>
            </a:prstGeom>
            <a:solidFill>
              <a:schemeClr val="tx1"/>
            </a:solid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29740" name="Line 12"/>
            <p:cNvSpPr>
              <a:spLocks noChangeShapeType="1"/>
            </p:cNvSpPr>
            <p:nvPr/>
          </p:nvSpPr>
          <p:spPr bwMode="auto">
            <a:xfrm flipH="1">
              <a:off x="1200" y="720"/>
              <a:ext cx="576" cy="0"/>
            </a:xfrm>
            <a:prstGeom prst="line">
              <a:avLst/>
            </a:prstGeom>
            <a:noFill/>
            <a:ln w="9525">
              <a:solidFill>
                <a:schemeClr val="tx1"/>
              </a:solidFill>
              <a:round/>
              <a:tailEnd type="triangl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29741" name="Line 13"/>
            <p:cNvSpPr>
              <a:spLocks noChangeShapeType="1"/>
            </p:cNvSpPr>
            <p:nvPr/>
          </p:nvSpPr>
          <p:spPr bwMode="auto">
            <a:xfrm>
              <a:off x="624" y="1584"/>
              <a:ext cx="0" cy="288"/>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29742" name="AutoShape 14"/>
            <p:cNvSpPr>
              <a:spLocks noChangeArrowheads="1"/>
            </p:cNvSpPr>
            <p:nvPr/>
          </p:nvSpPr>
          <p:spPr bwMode="auto">
            <a:xfrm>
              <a:off x="576" y="1872"/>
              <a:ext cx="96" cy="240"/>
            </a:xfrm>
            <a:prstGeom prst="triangle">
              <a:avLst>
                <a:gd name="adj" fmla="val 50000"/>
              </a:avLst>
            </a:prstGeom>
            <a:solidFill>
              <a:schemeClr val="accent1"/>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29743" name="Line 15"/>
            <p:cNvSpPr>
              <a:spLocks noChangeShapeType="1"/>
            </p:cNvSpPr>
            <p:nvPr/>
          </p:nvSpPr>
          <p:spPr bwMode="auto">
            <a:xfrm>
              <a:off x="624" y="2112"/>
              <a:ext cx="0" cy="24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63857" name="Rectangle 16"/>
            <p:cNvSpPr/>
            <p:nvPr/>
          </p:nvSpPr>
          <p:spPr>
            <a:xfrm>
              <a:off x="144" y="2352"/>
              <a:ext cx="96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dirty="0">
                  <a:solidFill>
                    <a:schemeClr val="tx1"/>
                  </a:solidFill>
                  <a:latin typeface="Times New Roman" panose="02020603050405020304" pitchFamily="18" charset="0"/>
                </a:rPr>
                <a:t>MyDocument</a:t>
              </a:r>
              <a:endParaRPr lang="en-US" altLang="zh-CN" dirty="0">
                <a:solidFill>
                  <a:schemeClr val="tx1"/>
                </a:solidFill>
                <a:latin typeface="Times New Roman" panose="02020603050405020304" pitchFamily="18" charset="0"/>
              </a:endParaRPr>
            </a:p>
          </p:txBody>
        </p:sp>
        <p:sp>
          <p:nvSpPr>
            <p:cNvPr id="163858" name="Rectangle 17"/>
            <p:cNvSpPr/>
            <p:nvPr/>
          </p:nvSpPr>
          <p:spPr>
            <a:xfrm>
              <a:off x="144" y="2640"/>
              <a:ext cx="96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b="0" dirty="0">
                  <a:solidFill>
                    <a:schemeClr val="tx1"/>
                  </a:solidFill>
                  <a:latin typeface="Times New Roman" panose="02020603050405020304" pitchFamily="18" charset="0"/>
                </a:rPr>
                <a:t>DoRead()</a:t>
              </a:r>
              <a:endParaRPr lang="en-US" altLang="zh-CN" b="0" dirty="0">
                <a:solidFill>
                  <a:schemeClr val="tx1"/>
                </a:solidFill>
                <a:latin typeface="Times New Roman" panose="02020603050405020304" pitchFamily="18" charset="0"/>
              </a:endParaRPr>
            </a:p>
          </p:txBody>
        </p:sp>
        <p:sp>
          <p:nvSpPr>
            <p:cNvPr id="329746" name="Line 18"/>
            <p:cNvSpPr>
              <a:spLocks noChangeShapeType="1"/>
            </p:cNvSpPr>
            <p:nvPr/>
          </p:nvSpPr>
          <p:spPr bwMode="auto">
            <a:xfrm>
              <a:off x="2688" y="1824"/>
              <a:ext cx="0" cy="96"/>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29747" name="AutoShape 19"/>
            <p:cNvSpPr>
              <a:spLocks noChangeArrowheads="1"/>
            </p:cNvSpPr>
            <p:nvPr/>
          </p:nvSpPr>
          <p:spPr bwMode="auto">
            <a:xfrm>
              <a:off x="2651" y="1920"/>
              <a:ext cx="96" cy="192"/>
            </a:xfrm>
            <a:prstGeom prst="triangle">
              <a:avLst>
                <a:gd name="adj" fmla="val 50000"/>
              </a:avLst>
            </a:prstGeom>
            <a:solidFill>
              <a:schemeClr val="accent1"/>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29748" name="Line 20"/>
            <p:cNvSpPr>
              <a:spLocks noChangeShapeType="1"/>
            </p:cNvSpPr>
            <p:nvPr/>
          </p:nvSpPr>
          <p:spPr bwMode="auto">
            <a:xfrm>
              <a:off x="2688" y="2112"/>
              <a:ext cx="0" cy="192"/>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63862" name="Rectangle 21"/>
            <p:cNvSpPr/>
            <p:nvPr/>
          </p:nvSpPr>
          <p:spPr>
            <a:xfrm>
              <a:off x="1920" y="2304"/>
              <a:ext cx="158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dirty="0">
                  <a:solidFill>
                    <a:schemeClr val="tx1"/>
                  </a:solidFill>
                  <a:latin typeface="Times New Roman" panose="02020603050405020304" pitchFamily="18" charset="0"/>
                </a:rPr>
                <a:t>MyApplication</a:t>
              </a:r>
              <a:endParaRPr lang="en-US" altLang="zh-CN" dirty="0">
                <a:solidFill>
                  <a:schemeClr val="tx1"/>
                </a:solidFill>
                <a:latin typeface="Times New Roman" panose="02020603050405020304" pitchFamily="18" charset="0"/>
              </a:endParaRPr>
            </a:p>
          </p:txBody>
        </p:sp>
        <p:sp>
          <p:nvSpPr>
            <p:cNvPr id="329750" name="Line 22"/>
            <p:cNvSpPr>
              <a:spLocks noChangeShapeType="1"/>
            </p:cNvSpPr>
            <p:nvPr/>
          </p:nvSpPr>
          <p:spPr bwMode="auto">
            <a:xfrm flipH="1">
              <a:off x="1104" y="2400"/>
              <a:ext cx="816" cy="0"/>
            </a:xfrm>
            <a:prstGeom prst="line">
              <a:avLst/>
            </a:prstGeom>
            <a:noFill/>
            <a:ln w="9525">
              <a:solidFill>
                <a:schemeClr val="tx1"/>
              </a:solidFill>
              <a:prstDash val="dash"/>
              <a:round/>
              <a:tailEnd type="triangl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63864" name="Rectangle 23"/>
            <p:cNvSpPr/>
            <p:nvPr/>
          </p:nvSpPr>
          <p:spPr>
            <a:xfrm>
              <a:off x="3936" y="2592"/>
              <a:ext cx="1680"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b="0" dirty="0">
                  <a:solidFill>
                    <a:schemeClr val="tx1"/>
                  </a:solidFill>
                  <a:latin typeface="Times New Roman" panose="02020603050405020304" pitchFamily="18" charset="0"/>
                </a:rPr>
                <a:t>Return new MyDocument()</a:t>
              </a:r>
              <a:endParaRPr lang="en-US" altLang="zh-CN" b="0" dirty="0">
                <a:solidFill>
                  <a:schemeClr val="tx1"/>
                </a:solidFill>
                <a:latin typeface="Times New Roman" panose="02020603050405020304" pitchFamily="18" charset="0"/>
              </a:endParaRPr>
            </a:p>
          </p:txBody>
        </p:sp>
        <p:sp>
          <p:nvSpPr>
            <p:cNvPr id="329752" name="Oval 24"/>
            <p:cNvSpPr>
              <a:spLocks noChangeArrowheads="1"/>
            </p:cNvSpPr>
            <p:nvPr/>
          </p:nvSpPr>
          <p:spPr bwMode="auto">
            <a:xfrm>
              <a:off x="3360" y="2736"/>
              <a:ext cx="96" cy="96"/>
            </a:xfrm>
            <a:prstGeom prst="ellipse">
              <a:avLst/>
            </a:prstGeom>
            <a:solidFill>
              <a:schemeClr val="accent1"/>
            </a:solid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29753" name="Line 25"/>
            <p:cNvSpPr>
              <a:spLocks noChangeShapeType="1"/>
            </p:cNvSpPr>
            <p:nvPr/>
          </p:nvSpPr>
          <p:spPr bwMode="auto">
            <a:xfrm>
              <a:off x="3456" y="2784"/>
              <a:ext cx="480" cy="0"/>
            </a:xfrm>
            <a:prstGeom prst="line">
              <a:avLst/>
            </a:prstGeom>
            <a:noFill/>
            <a:ln w="9525">
              <a:solidFill>
                <a:schemeClr val="tx1"/>
              </a:solidFill>
              <a:prstDash val="dash"/>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63867" name="Text Box 26"/>
            <p:cNvSpPr txBox="1"/>
            <p:nvPr/>
          </p:nvSpPr>
          <p:spPr>
            <a:xfrm>
              <a:off x="1492" y="489"/>
              <a:ext cx="380" cy="231"/>
            </a:xfrm>
            <a:prstGeom prst="rect">
              <a:avLst/>
            </a:prstGeom>
            <a:noFill/>
            <a:ln w="9525">
              <a:noFill/>
            </a:ln>
          </p:spPr>
          <p:txBody>
            <a:bodyPr wrap="none">
              <a:spAutoFit/>
            </a:bodyPr>
            <a:p>
              <a:r>
                <a:rPr lang="en-US" altLang="zh-CN" b="0" dirty="0">
                  <a:solidFill>
                    <a:schemeClr val="tx1"/>
                  </a:solidFill>
                  <a:latin typeface="Times New Roman" panose="02020603050405020304" pitchFamily="18" charset="0"/>
                </a:rPr>
                <a:t>docs</a:t>
              </a:r>
              <a:endParaRPr lang="en-US" altLang="zh-CN" b="0" dirty="0">
                <a:solidFill>
                  <a:schemeClr val="tx1"/>
                </a:solidFill>
                <a:latin typeface="Times New Roman" panose="02020603050405020304" pitchFamily="18" charset="0"/>
              </a:endParaRPr>
            </a:p>
          </p:txBody>
        </p:sp>
      </p:grpSp>
      <p:sp>
        <p:nvSpPr>
          <p:cNvPr id="163845" name="Rectangle 27"/>
          <p:cNvSpPr/>
          <p:nvPr/>
        </p:nvSpPr>
        <p:spPr>
          <a:xfrm>
            <a:off x="395288" y="112713"/>
            <a:ext cx="8169275" cy="579437"/>
          </a:xfrm>
          <a:prstGeom prst="rect">
            <a:avLst/>
          </a:prstGeom>
          <a:noFill/>
          <a:ln w="9525">
            <a:noFill/>
          </a:ln>
        </p:spPr>
        <p:txBody>
          <a:bodyPr wrap="none">
            <a:spAutoFit/>
          </a:bodyPr>
          <a:p>
            <a:r>
              <a:rPr lang="zh-CN" altLang="en-US" sz="3200" dirty="0">
                <a:latin typeface="Garamond" panose="02020404030301010803" pitchFamily="18" charset="0"/>
              </a:rPr>
              <a:t>使用</a:t>
            </a:r>
            <a:r>
              <a:rPr lang="en-US" altLang="zh-CN" sz="3200" dirty="0">
                <a:latin typeface="Garamond" panose="02020404030301010803" pitchFamily="18" charset="0"/>
              </a:rPr>
              <a:t>TEMPLATE METHOD</a:t>
            </a:r>
            <a:r>
              <a:rPr lang="zh-CN" altLang="en-US" sz="3200" dirty="0">
                <a:latin typeface="Garamond" panose="02020404030301010803" pitchFamily="18" charset="0"/>
              </a:rPr>
              <a:t>重构的一个例子</a:t>
            </a:r>
            <a:endParaRPr lang="zh-CN" altLang="en-US" sz="3200" dirty="0">
              <a:latin typeface="Garamond" panose="02020404030301010803" pitchFamily="18"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6486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grpSp>
        <p:nvGrpSpPr>
          <p:cNvPr id="164868" name="Group 4"/>
          <p:cNvGrpSpPr/>
          <p:nvPr/>
        </p:nvGrpSpPr>
        <p:grpSpPr>
          <a:xfrm>
            <a:off x="1066800" y="2349500"/>
            <a:ext cx="6477000" cy="3124200"/>
            <a:chOff x="672" y="2208"/>
            <a:chExt cx="4080" cy="1968"/>
          </a:xfrm>
        </p:grpSpPr>
        <p:sp>
          <p:nvSpPr>
            <p:cNvPr id="164870" name="Rectangle 5"/>
            <p:cNvSpPr/>
            <p:nvPr/>
          </p:nvSpPr>
          <p:spPr>
            <a:xfrm>
              <a:off x="672" y="2208"/>
              <a:ext cx="14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sz="2000" i="1" dirty="0">
                  <a:solidFill>
                    <a:schemeClr val="tx1"/>
                  </a:solidFill>
                  <a:latin typeface="Times New Roman" panose="02020603050405020304" pitchFamily="18" charset="0"/>
                </a:rPr>
                <a:t>AbstractClass</a:t>
              </a:r>
              <a:endParaRPr lang="en-US" altLang="zh-CN" sz="2000" i="1" dirty="0">
                <a:solidFill>
                  <a:schemeClr val="tx1"/>
                </a:solidFill>
                <a:latin typeface="Times New Roman" panose="02020603050405020304" pitchFamily="18" charset="0"/>
              </a:endParaRPr>
            </a:p>
          </p:txBody>
        </p:sp>
        <p:sp>
          <p:nvSpPr>
            <p:cNvPr id="164871" name="Rectangle 6"/>
            <p:cNvSpPr/>
            <p:nvPr/>
          </p:nvSpPr>
          <p:spPr>
            <a:xfrm>
              <a:off x="672" y="2448"/>
              <a:ext cx="1440" cy="57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r>
                <a:rPr lang="en-US" altLang="zh-CN" b="0" dirty="0">
                  <a:solidFill>
                    <a:schemeClr val="tx1"/>
                  </a:solidFill>
                  <a:latin typeface="Times New Roman" panose="02020603050405020304" pitchFamily="18" charset="0"/>
                </a:rPr>
                <a:t>TemplatMethod()</a:t>
              </a:r>
              <a:endParaRPr lang="en-US" altLang="zh-CN" b="0" dirty="0">
                <a:solidFill>
                  <a:schemeClr val="tx1"/>
                </a:solidFill>
                <a:latin typeface="Times New Roman" panose="02020603050405020304" pitchFamily="18" charset="0"/>
              </a:endParaRPr>
            </a:p>
            <a:p>
              <a:r>
                <a:rPr lang="en-US" altLang="zh-CN" b="0" i="1" dirty="0">
                  <a:solidFill>
                    <a:schemeClr val="tx1"/>
                  </a:solidFill>
                  <a:latin typeface="Times New Roman" panose="02020603050405020304" pitchFamily="18" charset="0"/>
                </a:rPr>
                <a:t>PrimitiveOperation1()</a:t>
              </a:r>
              <a:endParaRPr lang="en-US" altLang="zh-CN" b="0" i="1" dirty="0">
                <a:solidFill>
                  <a:schemeClr val="tx1"/>
                </a:solidFill>
                <a:latin typeface="Times New Roman" panose="02020603050405020304" pitchFamily="18" charset="0"/>
              </a:endParaRPr>
            </a:p>
            <a:p>
              <a:r>
                <a:rPr lang="en-US" altLang="zh-CN" b="0" i="1" dirty="0">
                  <a:solidFill>
                    <a:schemeClr val="tx1"/>
                  </a:solidFill>
                  <a:latin typeface="Times New Roman" panose="02020603050405020304" pitchFamily="18" charset="0"/>
                </a:rPr>
                <a:t>PrimitiveOperation2()</a:t>
              </a:r>
              <a:endParaRPr lang="en-US" altLang="zh-CN" b="0" i="1" dirty="0">
                <a:solidFill>
                  <a:schemeClr val="tx1"/>
                </a:solidFill>
                <a:latin typeface="Times New Roman" panose="02020603050405020304" pitchFamily="18" charset="0"/>
              </a:endParaRPr>
            </a:p>
          </p:txBody>
        </p:sp>
        <p:sp>
          <p:nvSpPr>
            <p:cNvPr id="330759" name="Oval 7"/>
            <p:cNvSpPr>
              <a:spLocks noChangeArrowheads="1"/>
            </p:cNvSpPr>
            <p:nvPr/>
          </p:nvSpPr>
          <p:spPr bwMode="auto">
            <a:xfrm>
              <a:off x="1872" y="2496"/>
              <a:ext cx="96" cy="96"/>
            </a:xfrm>
            <a:prstGeom prst="ellipse">
              <a:avLst/>
            </a:prstGeom>
            <a:solidFill>
              <a:schemeClr val="accent1"/>
            </a:solid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64873" name="Rectangle 8"/>
            <p:cNvSpPr/>
            <p:nvPr/>
          </p:nvSpPr>
          <p:spPr>
            <a:xfrm>
              <a:off x="3120" y="2208"/>
              <a:ext cx="1632" cy="72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r>
                <a:rPr lang="en-US" altLang="zh-CN" b="0" dirty="0">
                  <a:solidFill>
                    <a:schemeClr val="tx1"/>
                  </a:solidFill>
                  <a:latin typeface="Times New Roman" panose="02020603050405020304" pitchFamily="18" charset="0"/>
                </a:rPr>
                <a:t>…</a:t>
              </a:r>
              <a:endParaRPr lang="en-US" altLang="zh-CN" b="0" dirty="0">
                <a:solidFill>
                  <a:schemeClr val="tx1"/>
                </a:solidFill>
                <a:latin typeface="Times New Roman" panose="02020603050405020304" pitchFamily="18" charset="0"/>
              </a:endParaRPr>
            </a:p>
            <a:p>
              <a:r>
                <a:rPr lang="en-US" altLang="zh-CN" b="0" dirty="0">
                  <a:solidFill>
                    <a:schemeClr val="tx1"/>
                  </a:solidFill>
                  <a:latin typeface="Times New Roman" panose="02020603050405020304" pitchFamily="18" charset="0"/>
                </a:rPr>
                <a:t>PrimitiveOperation1()</a:t>
              </a:r>
              <a:endParaRPr lang="en-US" altLang="zh-CN" b="0" dirty="0">
                <a:solidFill>
                  <a:schemeClr val="tx1"/>
                </a:solidFill>
                <a:latin typeface="Times New Roman" panose="02020603050405020304" pitchFamily="18" charset="0"/>
              </a:endParaRPr>
            </a:p>
            <a:p>
              <a:r>
                <a:rPr lang="en-US" altLang="zh-CN" b="0" dirty="0">
                  <a:solidFill>
                    <a:schemeClr val="tx1"/>
                  </a:solidFill>
                  <a:latin typeface="Times New Roman" panose="02020603050405020304" pitchFamily="18" charset="0"/>
                </a:rPr>
                <a:t>PrimitiveOperation2()</a:t>
              </a:r>
              <a:endParaRPr lang="en-US" altLang="zh-CN" b="0" dirty="0">
                <a:solidFill>
                  <a:schemeClr val="tx1"/>
                </a:solidFill>
                <a:latin typeface="Times New Roman" panose="02020603050405020304" pitchFamily="18" charset="0"/>
              </a:endParaRPr>
            </a:p>
            <a:p>
              <a:r>
                <a:rPr lang="en-US" altLang="zh-CN" b="0" dirty="0">
                  <a:solidFill>
                    <a:schemeClr val="tx1"/>
                  </a:solidFill>
                  <a:latin typeface="Times New Roman" panose="02020603050405020304" pitchFamily="18" charset="0"/>
                </a:rPr>
                <a:t>…</a:t>
              </a:r>
              <a:endParaRPr lang="en-US" altLang="zh-CN" b="0" dirty="0">
                <a:solidFill>
                  <a:schemeClr val="tx1"/>
                </a:solidFill>
                <a:latin typeface="Times New Roman" panose="02020603050405020304" pitchFamily="18" charset="0"/>
              </a:endParaRPr>
            </a:p>
            <a:p>
              <a:endParaRPr lang="en-US" altLang="zh-CN" b="0" dirty="0">
                <a:solidFill>
                  <a:schemeClr val="tx1"/>
                </a:solidFill>
                <a:latin typeface="Times New Roman" panose="02020603050405020304" pitchFamily="18" charset="0"/>
              </a:endParaRPr>
            </a:p>
          </p:txBody>
        </p:sp>
        <p:sp>
          <p:nvSpPr>
            <p:cNvPr id="330761" name="Line 9"/>
            <p:cNvSpPr>
              <a:spLocks noChangeShapeType="1"/>
            </p:cNvSpPr>
            <p:nvPr/>
          </p:nvSpPr>
          <p:spPr bwMode="auto">
            <a:xfrm>
              <a:off x="1968" y="2544"/>
              <a:ext cx="1152" cy="0"/>
            </a:xfrm>
            <a:prstGeom prst="line">
              <a:avLst/>
            </a:prstGeom>
            <a:noFill/>
            <a:ln w="9525">
              <a:solidFill>
                <a:schemeClr val="tx1"/>
              </a:solidFill>
              <a:prstDash val="dash"/>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30762" name="Line 10"/>
            <p:cNvSpPr>
              <a:spLocks noChangeShapeType="1"/>
            </p:cNvSpPr>
            <p:nvPr/>
          </p:nvSpPr>
          <p:spPr bwMode="auto">
            <a:xfrm>
              <a:off x="1296" y="3024"/>
              <a:ext cx="0" cy="192"/>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30763" name="AutoShape 11"/>
            <p:cNvSpPr>
              <a:spLocks noChangeArrowheads="1"/>
            </p:cNvSpPr>
            <p:nvPr/>
          </p:nvSpPr>
          <p:spPr bwMode="auto">
            <a:xfrm>
              <a:off x="1226" y="3216"/>
              <a:ext cx="144" cy="192"/>
            </a:xfrm>
            <a:prstGeom prst="triangle">
              <a:avLst>
                <a:gd name="adj" fmla="val 50000"/>
              </a:avLst>
            </a:prstGeom>
            <a:solidFill>
              <a:schemeClr val="accent1"/>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30764" name="Line 12"/>
            <p:cNvSpPr>
              <a:spLocks noChangeShapeType="1"/>
            </p:cNvSpPr>
            <p:nvPr/>
          </p:nvSpPr>
          <p:spPr bwMode="auto">
            <a:xfrm>
              <a:off x="1296" y="3408"/>
              <a:ext cx="0" cy="96"/>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64878" name="Rectangle 13"/>
            <p:cNvSpPr/>
            <p:nvPr/>
          </p:nvSpPr>
          <p:spPr>
            <a:xfrm>
              <a:off x="672" y="3504"/>
              <a:ext cx="1488"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dirty="0">
                  <a:solidFill>
                    <a:schemeClr val="tx1"/>
                  </a:solidFill>
                  <a:latin typeface="Times New Roman" panose="02020603050405020304" pitchFamily="18" charset="0"/>
                </a:rPr>
                <a:t>ConcreteClass</a:t>
              </a:r>
              <a:endParaRPr lang="en-US" altLang="zh-CN" dirty="0">
                <a:solidFill>
                  <a:schemeClr val="tx1"/>
                </a:solidFill>
                <a:latin typeface="Times New Roman" panose="02020603050405020304" pitchFamily="18" charset="0"/>
              </a:endParaRPr>
            </a:p>
          </p:txBody>
        </p:sp>
        <p:sp>
          <p:nvSpPr>
            <p:cNvPr id="164879" name="Rectangle 14"/>
            <p:cNvSpPr/>
            <p:nvPr/>
          </p:nvSpPr>
          <p:spPr>
            <a:xfrm>
              <a:off x="672" y="3744"/>
              <a:ext cx="1488" cy="43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b="0" dirty="0">
                  <a:solidFill>
                    <a:schemeClr val="tx1"/>
                  </a:solidFill>
                  <a:latin typeface="Times New Roman" panose="02020603050405020304" pitchFamily="18" charset="0"/>
                </a:rPr>
                <a:t>PrimitiveOperation1()</a:t>
              </a:r>
              <a:endParaRPr lang="en-US" altLang="zh-CN" b="0" dirty="0">
                <a:solidFill>
                  <a:schemeClr val="tx1"/>
                </a:solidFill>
                <a:latin typeface="Times New Roman" panose="02020603050405020304" pitchFamily="18" charset="0"/>
              </a:endParaRPr>
            </a:p>
            <a:p>
              <a:pPr algn="ctr"/>
              <a:r>
                <a:rPr lang="en-US" altLang="zh-CN" b="0" dirty="0">
                  <a:solidFill>
                    <a:schemeClr val="tx1"/>
                  </a:solidFill>
                  <a:latin typeface="Times New Roman" panose="02020603050405020304" pitchFamily="18" charset="0"/>
                </a:rPr>
                <a:t>PrimitiveOperation2()</a:t>
              </a:r>
              <a:endParaRPr lang="en-US" altLang="zh-CN" b="0" dirty="0">
                <a:solidFill>
                  <a:schemeClr val="tx1"/>
                </a:solidFill>
                <a:latin typeface="Times New Roman" panose="02020603050405020304" pitchFamily="18" charset="0"/>
              </a:endParaRPr>
            </a:p>
          </p:txBody>
        </p:sp>
      </p:grpSp>
      <p:sp>
        <p:nvSpPr>
          <p:cNvPr id="164869" name="Rectangle 15"/>
          <p:cNvSpPr/>
          <p:nvPr/>
        </p:nvSpPr>
        <p:spPr>
          <a:xfrm>
            <a:off x="395288" y="95250"/>
            <a:ext cx="8169275" cy="579438"/>
          </a:xfrm>
          <a:prstGeom prst="rect">
            <a:avLst/>
          </a:prstGeom>
          <a:noFill/>
          <a:ln w="9525">
            <a:noFill/>
          </a:ln>
        </p:spPr>
        <p:txBody>
          <a:bodyPr wrap="none">
            <a:spAutoFit/>
          </a:bodyPr>
          <a:p>
            <a:r>
              <a:rPr lang="zh-CN" altLang="en-US" sz="3200" dirty="0">
                <a:latin typeface="Garamond" panose="02020404030301010803" pitchFamily="18" charset="0"/>
              </a:rPr>
              <a:t>使用</a:t>
            </a:r>
            <a:r>
              <a:rPr lang="en-US" altLang="zh-CN" sz="3200" dirty="0">
                <a:latin typeface="Garamond" panose="02020404030301010803" pitchFamily="18" charset="0"/>
              </a:rPr>
              <a:t>TEMPLATE METHOD</a:t>
            </a:r>
            <a:r>
              <a:rPr lang="zh-CN" altLang="en-US" sz="3200" dirty="0">
                <a:latin typeface="Garamond" panose="02020404030301010803" pitchFamily="18" charset="0"/>
              </a:rPr>
              <a:t>重构的一个例子</a:t>
            </a:r>
            <a:endParaRPr lang="zh-CN" altLang="en-US" sz="3200" dirty="0">
              <a:latin typeface="Garamond" panose="02020404030301010803" pitchFamily="18"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68313" y="1052513"/>
            <a:ext cx="8147050" cy="54006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假设要开发一个以每秒</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60</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个字符的速度将文本输出到屏幕的系统。以这样的速度，字符充满整个屏幕需要一段时间。所以我们让产生文本的程序把产生的文本放到一个缓冲区中。当缓冲区满了的时候，我们把该程序切换到字符显示功能上。当缓冲区快要变空时，我们把该程序切换回来并让它继续运行。</a:t>
            </a:r>
            <a:endPar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我们会用装卸卡车托运垃圾来比喻这个系统。缓冲区是小卡车，屏幕是垃圾场，程序是垃圾制造者。所有的名字相互吻合，有助于我们从整体上去考虑系统。</a:t>
            </a:r>
            <a:endPar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165891" name="灯片编号占位符 3"/>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65892" name="页脚占位符 4"/>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6" name="Rectangle 3"/>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Tips</a:t>
            </a:r>
            <a:r>
              <a:rPr kumimoji="0" lang="zh-CN" altLang="en-US"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：隐喻（</a:t>
            </a:r>
            <a:r>
              <a:rPr kumimoji="0" lang="en-US" altLang="zh-CN"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Metaphor</a:t>
            </a:r>
            <a:r>
              <a:rPr kumimoji="0" lang="zh-CN" altLang="en-US"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endParaRPr kumimoji="0" lang="zh-CN" altLang="en-US"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6691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03108" name="Rectangle 4"/>
          <p:cNvSpPr>
            <a:spLocks noRot="1" noChangeArrowheads="1"/>
          </p:cNvSpPr>
          <p:nvPr/>
        </p:nvSpPr>
        <p:spPr bwMode="auto">
          <a:xfrm>
            <a:off x="179388" y="130175"/>
            <a:ext cx="8713788"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极限编程的整体开发过程</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03109"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166918" name="Group 52"/>
          <p:cNvGrpSpPr/>
          <p:nvPr/>
        </p:nvGrpSpPr>
        <p:grpSpPr>
          <a:xfrm>
            <a:off x="395288" y="1341438"/>
            <a:ext cx="8424862" cy="4319587"/>
            <a:chOff x="249" y="709"/>
            <a:chExt cx="5307" cy="2721"/>
          </a:xfrm>
        </p:grpSpPr>
        <p:sp>
          <p:nvSpPr>
            <p:cNvPr id="303112" name="Rectangle 8"/>
            <p:cNvSpPr>
              <a:spLocks noChangeArrowheads="1"/>
            </p:cNvSpPr>
            <p:nvPr/>
          </p:nvSpPr>
          <p:spPr bwMode="auto">
            <a:xfrm>
              <a:off x="249" y="1570"/>
              <a:ext cx="816" cy="590"/>
            </a:xfrm>
            <a:prstGeom prst="rect">
              <a:avLst/>
            </a:prstGeom>
            <a:solidFill>
              <a:schemeClr val="accent1"/>
            </a:solidFill>
            <a:ln w="9525" algn="ctr">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体系结</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构试探</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03113" name="Rectangle 9"/>
            <p:cNvSpPr>
              <a:spLocks noChangeArrowheads="1"/>
            </p:cNvSpPr>
            <p:nvPr/>
          </p:nvSpPr>
          <p:spPr bwMode="auto">
            <a:xfrm>
              <a:off x="1701" y="1570"/>
              <a:ext cx="816" cy="590"/>
            </a:xfrm>
            <a:prstGeom prst="rect">
              <a:avLst/>
            </a:prstGeom>
            <a:solidFill>
              <a:schemeClr val="accent1"/>
            </a:solidFill>
            <a:ln w="9525" algn="ctr">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制订交付</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计划</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03114" name="Rectangle 10"/>
            <p:cNvSpPr>
              <a:spLocks noChangeArrowheads="1"/>
            </p:cNvSpPr>
            <p:nvPr/>
          </p:nvSpPr>
          <p:spPr bwMode="auto">
            <a:xfrm>
              <a:off x="1746" y="2840"/>
              <a:ext cx="816" cy="590"/>
            </a:xfrm>
            <a:prstGeom prst="rect">
              <a:avLst/>
            </a:prstGeom>
            <a:solidFill>
              <a:schemeClr val="accent1"/>
            </a:solidFill>
            <a:ln w="9525" algn="ctr">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难点试探</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03115" name="Rectangle 11"/>
            <p:cNvSpPr>
              <a:spLocks noChangeArrowheads="1"/>
            </p:cNvSpPr>
            <p:nvPr/>
          </p:nvSpPr>
          <p:spPr bwMode="auto">
            <a:xfrm>
              <a:off x="4604" y="1570"/>
              <a:ext cx="816" cy="590"/>
            </a:xfrm>
            <a:prstGeom prst="rect">
              <a:avLst/>
            </a:prstGeom>
            <a:solidFill>
              <a:schemeClr val="accent1"/>
            </a:solidFill>
            <a:ln w="9525" algn="ctr">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验收测试</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03116" name="Rectangle 12"/>
            <p:cNvSpPr>
              <a:spLocks noChangeArrowheads="1"/>
            </p:cNvSpPr>
            <p:nvPr/>
          </p:nvSpPr>
          <p:spPr bwMode="auto">
            <a:xfrm>
              <a:off x="3198" y="1570"/>
              <a:ext cx="816" cy="590"/>
            </a:xfrm>
            <a:prstGeom prst="rect">
              <a:avLst/>
            </a:prstGeom>
            <a:solidFill>
              <a:schemeClr val="accent1"/>
            </a:solidFill>
            <a:ln w="9525" algn="ctr">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迭代开发</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03117" name="Line 13"/>
            <p:cNvSpPr>
              <a:spLocks noChangeShapeType="1"/>
            </p:cNvSpPr>
            <p:nvPr/>
          </p:nvSpPr>
          <p:spPr bwMode="auto">
            <a:xfrm>
              <a:off x="1973" y="2160"/>
              <a:ext cx="0" cy="680"/>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3118" name="Line 14"/>
            <p:cNvSpPr>
              <a:spLocks noChangeShapeType="1"/>
            </p:cNvSpPr>
            <p:nvPr/>
          </p:nvSpPr>
          <p:spPr bwMode="auto">
            <a:xfrm flipV="1">
              <a:off x="2245" y="2160"/>
              <a:ext cx="0" cy="680"/>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3119" name="Line 15"/>
            <p:cNvSpPr>
              <a:spLocks noChangeShapeType="1"/>
            </p:cNvSpPr>
            <p:nvPr/>
          </p:nvSpPr>
          <p:spPr bwMode="auto">
            <a:xfrm>
              <a:off x="1066" y="1842"/>
              <a:ext cx="635" cy="0"/>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3120" name="Line 16"/>
            <p:cNvSpPr>
              <a:spLocks noChangeShapeType="1"/>
            </p:cNvSpPr>
            <p:nvPr/>
          </p:nvSpPr>
          <p:spPr bwMode="auto">
            <a:xfrm>
              <a:off x="2517" y="1842"/>
              <a:ext cx="681" cy="0"/>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3121" name="Line 17"/>
            <p:cNvSpPr>
              <a:spLocks noChangeShapeType="1"/>
            </p:cNvSpPr>
            <p:nvPr/>
          </p:nvSpPr>
          <p:spPr bwMode="auto">
            <a:xfrm>
              <a:off x="4014" y="1842"/>
              <a:ext cx="590" cy="0"/>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3122" name="Line 18"/>
            <p:cNvSpPr>
              <a:spLocks noChangeShapeType="1"/>
            </p:cNvSpPr>
            <p:nvPr/>
          </p:nvSpPr>
          <p:spPr bwMode="auto">
            <a:xfrm flipV="1">
              <a:off x="2245" y="1298"/>
              <a:ext cx="0" cy="272"/>
            </a:xfrm>
            <a:prstGeom prst="line">
              <a:avLst/>
            </a:prstGeom>
            <a:noFill/>
            <a:ln w="9525">
              <a:solidFill>
                <a:schemeClr val="tx1"/>
              </a:solidFill>
              <a:round/>
              <a:head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3123" name="Line 19"/>
            <p:cNvSpPr>
              <a:spLocks noChangeShapeType="1"/>
            </p:cNvSpPr>
            <p:nvPr/>
          </p:nvSpPr>
          <p:spPr bwMode="auto">
            <a:xfrm>
              <a:off x="2245" y="1298"/>
              <a:ext cx="1179" cy="0"/>
            </a:xfrm>
            <a:prstGeom prst="line">
              <a:avLst/>
            </a:prstGeom>
            <a:noFill/>
            <a:ln w="9525">
              <a:solidFill>
                <a:schemeClr val="tx1"/>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3124" name="Line 20"/>
            <p:cNvSpPr>
              <a:spLocks noChangeShapeType="1"/>
            </p:cNvSpPr>
            <p:nvPr/>
          </p:nvSpPr>
          <p:spPr bwMode="auto">
            <a:xfrm>
              <a:off x="3424" y="1298"/>
              <a:ext cx="0" cy="272"/>
            </a:xfrm>
            <a:prstGeom prst="line">
              <a:avLst/>
            </a:prstGeom>
            <a:noFill/>
            <a:ln w="9525">
              <a:solidFill>
                <a:schemeClr val="tx1"/>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3125" name="Line 21"/>
            <p:cNvSpPr>
              <a:spLocks noChangeShapeType="1"/>
            </p:cNvSpPr>
            <p:nvPr/>
          </p:nvSpPr>
          <p:spPr bwMode="auto">
            <a:xfrm flipV="1">
              <a:off x="3742" y="1298"/>
              <a:ext cx="0" cy="272"/>
            </a:xfrm>
            <a:prstGeom prst="line">
              <a:avLst/>
            </a:prstGeom>
            <a:noFill/>
            <a:ln w="9525">
              <a:solidFill>
                <a:schemeClr val="tx1"/>
              </a:solidFill>
              <a:round/>
              <a:head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3126" name="Line 22"/>
            <p:cNvSpPr>
              <a:spLocks noChangeShapeType="1"/>
            </p:cNvSpPr>
            <p:nvPr/>
          </p:nvSpPr>
          <p:spPr bwMode="auto">
            <a:xfrm>
              <a:off x="3742" y="1298"/>
              <a:ext cx="1088" cy="0"/>
            </a:xfrm>
            <a:prstGeom prst="line">
              <a:avLst/>
            </a:prstGeom>
            <a:noFill/>
            <a:ln w="9525">
              <a:solidFill>
                <a:schemeClr val="tx1"/>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3127" name="Line 23"/>
            <p:cNvSpPr>
              <a:spLocks noChangeShapeType="1"/>
            </p:cNvSpPr>
            <p:nvPr/>
          </p:nvSpPr>
          <p:spPr bwMode="auto">
            <a:xfrm>
              <a:off x="4830" y="1298"/>
              <a:ext cx="0" cy="272"/>
            </a:xfrm>
            <a:prstGeom prst="line">
              <a:avLst/>
            </a:prstGeom>
            <a:noFill/>
            <a:ln w="9525">
              <a:solidFill>
                <a:schemeClr val="tx1"/>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3128" name="Line 24"/>
            <p:cNvSpPr>
              <a:spLocks noChangeShapeType="1"/>
            </p:cNvSpPr>
            <p:nvPr/>
          </p:nvSpPr>
          <p:spPr bwMode="auto">
            <a:xfrm>
              <a:off x="5012" y="2160"/>
              <a:ext cx="0" cy="318"/>
            </a:xfrm>
            <a:prstGeom prst="line">
              <a:avLst/>
            </a:prstGeom>
            <a:noFill/>
            <a:ln w="9525">
              <a:solidFill>
                <a:schemeClr val="tx1"/>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3129" name="Line 25"/>
            <p:cNvSpPr>
              <a:spLocks noChangeShapeType="1"/>
            </p:cNvSpPr>
            <p:nvPr/>
          </p:nvSpPr>
          <p:spPr bwMode="auto">
            <a:xfrm>
              <a:off x="3560" y="2160"/>
              <a:ext cx="0" cy="318"/>
            </a:xfrm>
            <a:prstGeom prst="line">
              <a:avLst/>
            </a:prstGeom>
            <a:noFill/>
            <a:ln w="9525">
              <a:solidFill>
                <a:schemeClr val="tx1"/>
              </a:solidFill>
              <a:round/>
              <a:head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3130" name="Line 26"/>
            <p:cNvSpPr>
              <a:spLocks noChangeShapeType="1"/>
            </p:cNvSpPr>
            <p:nvPr/>
          </p:nvSpPr>
          <p:spPr bwMode="auto">
            <a:xfrm>
              <a:off x="3560" y="2478"/>
              <a:ext cx="1452" cy="0"/>
            </a:xfrm>
            <a:prstGeom prst="line">
              <a:avLst/>
            </a:prstGeom>
            <a:noFill/>
            <a:ln w="9525">
              <a:solidFill>
                <a:schemeClr val="tx1"/>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3131" name="Line 27"/>
            <p:cNvSpPr>
              <a:spLocks noChangeShapeType="1"/>
            </p:cNvSpPr>
            <p:nvPr/>
          </p:nvSpPr>
          <p:spPr bwMode="auto">
            <a:xfrm>
              <a:off x="1247" y="935"/>
              <a:ext cx="3856" cy="0"/>
            </a:xfrm>
            <a:prstGeom prst="line">
              <a:avLst/>
            </a:prstGeom>
            <a:noFill/>
            <a:ln w="9525">
              <a:solidFill>
                <a:schemeClr val="tx1"/>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3132" name="Line 28"/>
            <p:cNvSpPr>
              <a:spLocks noChangeShapeType="1"/>
            </p:cNvSpPr>
            <p:nvPr/>
          </p:nvSpPr>
          <p:spPr bwMode="auto">
            <a:xfrm>
              <a:off x="5103" y="935"/>
              <a:ext cx="0" cy="635"/>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3133" name="Line 29"/>
            <p:cNvSpPr>
              <a:spLocks noChangeShapeType="1"/>
            </p:cNvSpPr>
            <p:nvPr/>
          </p:nvSpPr>
          <p:spPr bwMode="auto">
            <a:xfrm>
              <a:off x="1247" y="1071"/>
              <a:ext cx="680" cy="499"/>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3142" name="Text Box 38"/>
            <p:cNvSpPr txBox="1">
              <a:spLocks noChangeArrowheads="1"/>
            </p:cNvSpPr>
            <p:nvPr/>
          </p:nvSpPr>
          <p:spPr bwMode="auto">
            <a:xfrm>
              <a:off x="1292" y="2341"/>
              <a:ext cx="635" cy="404"/>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不确定的估计</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3143" name="Text Box 39"/>
            <p:cNvSpPr txBox="1">
              <a:spLocks noChangeArrowheads="1"/>
            </p:cNvSpPr>
            <p:nvPr/>
          </p:nvSpPr>
          <p:spPr bwMode="auto">
            <a:xfrm>
              <a:off x="2245" y="2341"/>
              <a:ext cx="635" cy="404"/>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确定的估计</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3144" name="Text Box 40"/>
            <p:cNvSpPr txBox="1">
              <a:spLocks noChangeArrowheads="1"/>
            </p:cNvSpPr>
            <p:nvPr/>
          </p:nvSpPr>
          <p:spPr bwMode="auto">
            <a:xfrm>
              <a:off x="1156" y="1611"/>
              <a:ext cx="454"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隐喻</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3145" name="Text Box 41"/>
            <p:cNvSpPr txBox="1">
              <a:spLocks noChangeArrowheads="1"/>
            </p:cNvSpPr>
            <p:nvPr/>
          </p:nvSpPr>
          <p:spPr bwMode="auto">
            <a:xfrm>
              <a:off x="2517" y="1611"/>
              <a:ext cx="771"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交付计划</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3146" name="Text Box 42"/>
            <p:cNvSpPr txBox="1">
              <a:spLocks noChangeArrowheads="1"/>
            </p:cNvSpPr>
            <p:nvPr/>
          </p:nvSpPr>
          <p:spPr bwMode="auto">
            <a:xfrm>
              <a:off x="4105" y="1480"/>
              <a:ext cx="544" cy="404"/>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最新版本</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3147" name="Text Box 43"/>
            <p:cNvSpPr txBox="1">
              <a:spLocks noChangeArrowheads="1"/>
            </p:cNvSpPr>
            <p:nvPr/>
          </p:nvSpPr>
          <p:spPr bwMode="auto">
            <a:xfrm>
              <a:off x="1519" y="1113"/>
              <a:ext cx="454"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需求</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3148" name="Text Box 44"/>
            <p:cNvSpPr txBox="1">
              <a:spLocks noChangeArrowheads="1"/>
            </p:cNvSpPr>
            <p:nvPr/>
          </p:nvSpPr>
          <p:spPr bwMode="auto">
            <a:xfrm>
              <a:off x="2336" y="1071"/>
              <a:ext cx="1043"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新用户故事</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3149" name="Text Box 45"/>
            <p:cNvSpPr txBox="1">
              <a:spLocks noChangeArrowheads="1"/>
            </p:cNvSpPr>
            <p:nvPr/>
          </p:nvSpPr>
          <p:spPr bwMode="auto">
            <a:xfrm>
              <a:off x="4104" y="1026"/>
              <a:ext cx="726"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差错</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3150" name="Line 46"/>
            <p:cNvSpPr>
              <a:spLocks noChangeShapeType="1"/>
            </p:cNvSpPr>
            <p:nvPr/>
          </p:nvSpPr>
          <p:spPr bwMode="auto">
            <a:xfrm>
              <a:off x="5193" y="2160"/>
              <a:ext cx="0" cy="907"/>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3151" name="Text Box 47"/>
            <p:cNvSpPr txBox="1">
              <a:spLocks noChangeArrowheads="1"/>
            </p:cNvSpPr>
            <p:nvPr/>
          </p:nvSpPr>
          <p:spPr bwMode="auto">
            <a:xfrm>
              <a:off x="3787" y="2251"/>
              <a:ext cx="1043"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下一次迭代</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3152" name="Text Box 48"/>
            <p:cNvSpPr txBox="1">
              <a:spLocks noChangeArrowheads="1"/>
            </p:cNvSpPr>
            <p:nvPr/>
          </p:nvSpPr>
          <p:spPr bwMode="auto">
            <a:xfrm>
              <a:off x="4558" y="2614"/>
              <a:ext cx="817"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用户认可</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3153" name="Text Box 49"/>
            <p:cNvSpPr txBox="1">
              <a:spLocks noChangeArrowheads="1"/>
            </p:cNvSpPr>
            <p:nvPr/>
          </p:nvSpPr>
          <p:spPr bwMode="auto">
            <a:xfrm>
              <a:off x="4830" y="3067"/>
              <a:ext cx="726"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小交付</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3154" name="Text Box 50"/>
            <p:cNvSpPr txBox="1">
              <a:spLocks noChangeArrowheads="1"/>
            </p:cNvSpPr>
            <p:nvPr/>
          </p:nvSpPr>
          <p:spPr bwMode="auto">
            <a:xfrm>
              <a:off x="2517" y="709"/>
              <a:ext cx="1089"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测试用例</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3155" name="Text Box 51"/>
            <p:cNvSpPr txBox="1">
              <a:spLocks noChangeArrowheads="1"/>
            </p:cNvSpPr>
            <p:nvPr/>
          </p:nvSpPr>
          <p:spPr bwMode="auto">
            <a:xfrm>
              <a:off x="476" y="886"/>
              <a:ext cx="771"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用户故事</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gr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6793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pic>
        <p:nvPicPr>
          <p:cNvPr id="167940" name="Picture 4"/>
          <p:cNvPicPr>
            <a:picLocks noChangeAspect="1"/>
          </p:cNvPicPr>
          <p:nvPr/>
        </p:nvPicPr>
        <p:blipFill>
          <a:blip r:embed="rId1"/>
          <a:stretch>
            <a:fillRect/>
          </a:stretch>
        </p:blipFill>
        <p:spPr>
          <a:xfrm>
            <a:off x="323850" y="722313"/>
            <a:ext cx="4464050" cy="5421312"/>
          </a:xfrm>
          <a:prstGeom prst="rect">
            <a:avLst/>
          </a:prstGeom>
          <a:noFill/>
          <a:ln w="9525">
            <a:noFill/>
          </a:ln>
        </p:spPr>
      </p:pic>
      <p:pic>
        <p:nvPicPr>
          <p:cNvPr id="167941" name="Picture 5"/>
          <p:cNvPicPr>
            <a:picLocks noChangeAspect="1"/>
          </p:cNvPicPr>
          <p:nvPr/>
        </p:nvPicPr>
        <p:blipFill>
          <a:blip r:embed="rId2"/>
          <a:stretch>
            <a:fillRect/>
          </a:stretch>
        </p:blipFill>
        <p:spPr>
          <a:xfrm>
            <a:off x="4787900" y="720725"/>
            <a:ext cx="4248150" cy="5445125"/>
          </a:xfrm>
          <a:prstGeom prst="rect">
            <a:avLst/>
          </a:prstGeom>
          <a:noFill/>
          <a:ln w="9525">
            <a:noFill/>
          </a:ln>
        </p:spPr>
      </p:pic>
      <p:sp>
        <p:nvSpPr>
          <p:cNvPr id="315398" name="Text Box 6"/>
          <p:cNvSpPr txBox="1">
            <a:spLocks noChangeArrowheads="1"/>
          </p:cNvSpPr>
          <p:nvPr/>
        </p:nvSpPr>
        <p:spPr bwMode="auto">
          <a:xfrm>
            <a:off x="179388" y="115888"/>
            <a:ext cx="3671888" cy="366713"/>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en-US" altLang="zh-CN"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Tips: Use Case &amp; Scenario</a:t>
            </a:r>
            <a:endParaRPr kumimoji="0" lang="en-US" altLang="zh-CN"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3789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65890" name="Rectangle 2"/>
          <p:cNvSpPr>
            <a:spLocks noGrp="1" noRot="1" noChangeArrowheads="1"/>
          </p:cNvSpPr>
          <p:nvPr>
            <p:ph type="title"/>
          </p:nvPr>
        </p:nvSpPr>
        <p:spPr>
          <a:xfrm>
            <a:off x="250825" y="0"/>
            <a:ext cx="8229600" cy="954088"/>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Tips</a:t>
            </a: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：关于</a:t>
            </a:r>
            <a:r>
              <a:rPr kumimoji="0" lang="en-US" altLang="zh-CN"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Bugs</a:t>
            </a: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的术语</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6589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human mistake</a:t>
            </a: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r>
              <a:rPr kumimoji="0" lang="en-US" altLang="zh-CN"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error</a:t>
            </a: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（错误）：指软件开发中的人为出错；</a:t>
            </a:r>
            <a:endPar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fault</a:t>
            </a: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（错误、缺陷、瑕疵）：人为错误所导致的工作产品缺陷；</a:t>
            </a:r>
            <a:endPar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failure</a:t>
            </a: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（故障、失效）：对用户而言，指相对于系统预期行为的偏离。</a:t>
            </a:r>
            <a:endPar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165892"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6896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pic>
        <p:nvPicPr>
          <p:cNvPr id="168964" name="Picture 4"/>
          <p:cNvPicPr>
            <a:picLocks noChangeAspect="1"/>
          </p:cNvPicPr>
          <p:nvPr/>
        </p:nvPicPr>
        <p:blipFill>
          <a:blip r:embed="rId1"/>
          <a:stretch>
            <a:fillRect/>
          </a:stretch>
        </p:blipFill>
        <p:spPr>
          <a:xfrm>
            <a:off x="1331913" y="260350"/>
            <a:ext cx="6624637" cy="6192838"/>
          </a:xfrm>
          <a:prstGeom prst="rect">
            <a:avLst/>
          </a:prstGeom>
          <a:noFill/>
          <a:ln w="9525">
            <a:noFill/>
          </a:ln>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6998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pic>
        <p:nvPicPr>
          <p:cNvPr id="169988" name="Picture 4"/>
          <p:cNvPicPr>
            <a:picLocks noChangeAspect="1"/>
          </p:cNvPicPr>
          <p:nvPr/>
        </p:nvPicPr>
        <p:blipFill>
          <a:blip r:embed="rId1"/>
          <a:stretch>
            <a:fillRect/>
          </a:stretch>
        </p:blipFill>
        <p:spPr>
          <a:xfrm>
            <a:off x="1473200" y="811213"/>
            <a:ext cx="6197600" cy="5241925"/>
          </a:xfrm>
          <a:prstGeom prst="rect">
            <a:avLst/>
          </a:prstGeom>
          <a:noFill/>
          <a:ln w="9525">
            <a:noFill/>
          </a:ln>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7101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06180" name="Rectangle 4"/>
          <p:cNvSpPr>
            <a:spLocks noRot="1" noChangeArrowheads="1"/>
          </p:cNvSpPr>
          <p:nvPr/>
        </p:nvSpPr>
        <p:spPr bwMode="auto">
          <a:xfrm>
            <a:off x="179388" y="130175"/>
            <a:ext cx="8713788"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极限编程的迭代过程</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06181"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171014" name="Group 54"/>
          <p:cNvGrpSpPr/>
          <p:nvPr/>
        </p:nvGrpSpPr>
        <p:grpSpPr>
          <a:xfrm>
            <a:off x="-36512" y="1412875"/>
            <a:ext cx="8929687" cy="5191125"/>
            <a:chOff x="-23" y="890"/>
            <a:chExt cx="5625" cy="3270"/>
          </a:xfrm>
        </p:grpSpPr>
        <p:sp>
          <p:nvSpPr>
            <p:cNvPr id="306183" name="Rectangle 7"/>
            <p:cNvSpPr>
              <a:spLocks noChangeArrowheads="1"/>
            </p:cNvSpPr>
            <p:nvPr/>
          </p:nvSpPr>
          <p:spPr bwMode="auto">
            <a:xfrm>
              <a:off x="657" y="1933"/>
              <a:ext cx="817" cy="590"/>
            </a:xfrm>
            <a:prstGeom prst="rect">
              <a:avLst/>
            </a:prstGeom>
            <a:solidFill>
              <a:schemeClr val="accent1"/>
            </a:solidFill>
            <a:ln w="9525" algn="ctr">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制订迭</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代计划</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06184" name="Rectangle 8"/>
            <p:cNvSpPr>
              <a:spLocks noChangeArrowheads="1"/>
            </p:cNvSpPr>
            <p:nvPr/>
          </p:nvSpPr>
          <p:spPr bwMode="auto">
            <a:xfrm>
              <a:off x="2154" y="1933"/>
              <a:ext cx="817" cy="590"/>
            </a:xfrm>
            <a:prstGeom prst="rect">
              <a:avLst/>
            </a:prstGeom>
            <a:solidFill>
              <a:schemeClr val="accent1"/>
            </a:solidFill>
            <a:ln w="9525" algn="ctr">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站立</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会议</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06185" name="Rectangle 9"/>
            <p:cNvSpPr>
              <a:spLocks noChangeArrowheads="1"/>
            </p:cNvSpPr>
            <p:nvPr/>
          </p:nvSpPr>
          <p:spPr bwMode="auto">
            <a:xfrm>
              <a:off x="3696" y="1933"/>
              <a:ext cx="817" cy="590"/>
            </a:xfrm>
            <a:prstGeom prst="rect">
              <a:avLst/>
            </a:prstGeom>
            <a:solidFill>
              <a:schemeClr val="accent1"/>
            </a:solidFill>
            <a:ln w="9525" algn="ctr">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代码共</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享编程</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06187" name="Rectangle 11"/>
            <p:cNvSpPr>
              <a:spLocks noChangeArrowheads="1"/>
            </p:cNvSpPr>
            <p:nvPr/>
          </p:nvSpPr>
          <p:spPr bwMode="auto">
            <a:xfrm>
              <a:off x="3696" y="3022"/>
              <a:ext cx="817" cy="590"/>
            </a:xfrm>
            <a:prstGeom prst="rect">
              <a:avLst/>
            </a:prstGeom>
            <a:solidFill>
              <a:schemeClr val="accent1"/>
            </a:solidFill>
            <a:ln w="9525" algn="ctr">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验收</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测试</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06188" name="Line 12"/>
            <p:cNvSpPr>
              <a:spLocks noChangeShapeType="1"/>
            </p:cNvSpPr>
            <p:nvPr/>
          </p:nvSpPr>
          <p:spPr bwMode="auto">
            <a:xfrm>
              <a:off x="1474" y="2251"/>
              <a:ext cx="680" cy="0"/>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6189" name="Line 13"/>
            <p:cNvSpPr>
              <a:spLocks noChangeShapeType="1"/>
            </p:cNvSpPr>
            <p:nvPr/>
          </p:nvSpPr>
          <p:spPr bwMode="auto">
            <a:xfrm>
              <a:off x="2971" y="2251"/>
              <a:ext cx="725" cy="0"/>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6190" name="Line 14"/>
            <p:cNvSpPr>
              <a:spLocks noChangeShapeType="1"/>
            </p:cNvSpPr>
            <p:nvPr/>
          </p:nvSpPr>
          <p:spPr bwMode="auto">
            <a:xfrm>
              <a:off x="4513" y="2251"/>
              <a:ext cx="544" cy="0"/>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6191" name="Line 15"/>
            <p:cNvSpPr>
              <a:spLocks noChangeShapeType="1"/>
            </p:cNvSpPr>
            <p:nvPr/>
          </p:nvSpPr>
          <p:spPr bwMode="auto">
            <a:xfrm flipH="1">
              <a:off x="4513" y="3158"/>
              <a:ext cx="816" cy="0"/>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6192" name="Line 16"/>
            <p:cNvSpPr>
              <a:spLocks noChangeShapeType="1"/>
            </p:cNvSpPr>
            <p:nvPr/>
          </p:nvSpPr>
          <p:spPr bwMode="auto">
            <a:xfrm>
              <a:off x="4105" y="3612"/>
              <a:ext cx="0" cy="317"/>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6193" name="Line 17"/>
            <p:cNvSpPr>
              <a:spLocks noChangeShapeType="1"/>
            </p:cNvSpPr>
            <p:nvPr/>
          </p:nvSpPr>
          <p:spPr bwMode="auto">
            <a:xfrm flipV="1">
              <a:off x="1020" y="2523"/>
              <a:ext cx="0" cy="771"/>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6194" name="Line 18"/>
            <p:cNvSpPr>
              <a:spLocks noChangeShapeType="1"/>
            </p:cNvSpPr>
            <p:nvPr/>
          </p:nvSpPr>
          <p:spPr bwMode="auto">
            <a:xfrm>
              <a:off x="1020" y="3294"/>
              <a:ext cx="2676" cy="0"/>
            </a:xfrm>
            <a:prstGeom prst="line">
              <a:avLst/>
            </a:prstGeom>
            <a:noFill/>
            <a:ln w="9525">
              <a:solidFill>
                <a:schemeClr val="tx1"/>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6195" name="Line 19"/>
            <p:cNvSpPr>
              <a:spLocks noChangeShapeType="1"/>
            </p:cNvSpPr>
            <p:nvPr/>
          </p:nvSpPr>
          <p:spPr bwMode="auto">
            <a:xfrm>
              <a:off x="204" y="1706"/>
              <a:ext cx="453" cy="227"/>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6196" name="Line 20"/>
            <p:cNvSpPr>
              <a:spLocks noChangeShapeType="1"/>
            </p:cNvSpPr>
            <p:nvPr/>
          </p:nvSpPr>
          <p:spPr bwMode="auto">
            <a:xfrm>
              <a:off x="158" y="2251"/>
              <a:ext cx="499" cy="0"/>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6197" name="Line 21"/>
            <p:cNvSpPr>
              <a:spLocks noChangeShapeType="1"/>
            </p:cNvSpPr>
            <p:nvPr/>
          </p:nvSpPr>
          <p:spPr bwMode="auto">
            <a:xfrm flipV="1">
              <a:off x="249" y="2523"/>
              <a:ext cx="408" cy="272"/>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6198" name="Line 22"/>
            <p:cNvSpPr>
              <a:spLocks noChangeShapeType="1"/>
            </p:cNvSpPr>
            <p:nvPr/>
          </p:nvSpPr>
          <p:spPr bwMode="auto">
            <a:xfrm>
              <a:off x="431" y="1298"/>
              <a:ext cx="589" cy="0"/>
            </a:xfrm>
            <a:prstGeom prst="line">
              <a:avLst/>
            </a:prstGeom>
            <a:noFill/>
            <a:ln w="9525">
              <a:solidFill>
                <a:schemeClr val="tx1"/>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6199" name="Line 23"/>
            <p:cNvSpPr>
              <a:spLocks noChangeShapeType="1"/>
            </p:cNvSpPr>
            <p:nvPr/>
          </p:nvSpPr>
          <p:spPr bwMode="auto">
            <a:xfrm>
              <a:off x="1020" y="1298"/>
              <a:ext cx="0" cy="635"/>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6200" name="Rectangle 24"/>
            <p:cNvSpPr>
              <a:spLocks noChangeArrowheads="1"/>
            </p:cNvSpPr>
            <p:nvPr/>
          </p:nvSpPr>
          <p:spPr bwMode="auto">
            <a:xfrm>
              <a:off x="3696" y="890"/>
              <a:ext cx="817" cy="590"/>
            </a:xfrm>
            <a:prstGeom prst="rect">
              <a:avLst/>
            </a:prstGeom>
            <a:solidFill>
              <a:schemeClr val="accent1"/>
            </a:solidFill>
            <a:ln w="9525" algn="ctr">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交流与讨论</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06201" name="Line 25"/>
            <p:cNvSpPr>
              <a:spLocks noChangeShapeType="1"/>
            </p:cNvSpPr>
            <p:nvPr/>
          </p:nvSpPr>
          <p:spPr bwMode="auto">
            <a:xfrm flipH="1">
              <a:off x="2472" y="1344"/>
              <a:ext cx="1224" cy="589"/>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6202" name="Line 26"/>
            <p:cNvSpPr>
              <a:spLocks noChangeShapeType="1"/>
            </p:cNvSpPr>
            <p:nvPr/>
          </p:nvSpPr>
          <p:spPr bwMode="auto">
            <a:xfrm flipH="1">
              <a:off x="2426" y="1162"/>
              <a:ext cx="1270" cy="0"/>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6203" name="Line 27"/>
            <p:cNvSpPr>
              <a:spLocks noChangeShapeType="1"/>
            </p:cNvSpPr>
            <p:nvPr/>
          </p:nvSpPr>
          <p:spPr bwMode="auto">
            <a:xfrm flipV="1">
              <a:off x="4105" y="1480"/>
              <a:ext cx="0" cy="453"/>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6210" name="Line 34"/>
            <p:cNvSpPr>
              <a:spLocks noChangeShapeType="1"/>
            </p:cNvSpPr>
            <p:nvPr/>
          </p:nvSpPr>
          <p:spPr bwMode="auto">
            <a:xfrm flipH="1">
              <a:off x="4513" y="3475"/>
              <a:ext cx="590" cy="0"/>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06212" name="Text Box 36"/>
            <p:cNvSpPr txBox="1">
              <a:spLocks noChangeArrowheads="1"/>
            </p:cNvSpPr>
            <p:nvPr/>
          </p:nvSpPr>
          <p:spPr bwMode="auto">
            <a:xfrm>
              <a:off x="158" y="981"/>
              <a:ext cx="1225"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未完成的任务</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6213" name="Text Box 37"/>
            <p:cNvSpPr txBox="1">
              <a:spLocks noChangeArrowheads="1"/>
            </p:cNvSpPr>
            <p:nvPr/>
          </p:nvSpPr>
          <p:spPr bwMode="auto">
            <a:xfrm>
              <a:off x="249" y="1525"/>
              <a:ext cx="1225"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用户故事</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6214" name="Text Box 38"/>
            <p:cNvSpPr txBox="1">
              <a:spLocks noChangeArrowheads="1"/>
            </p:cNvSpPr>
            <p:nvPr/>
          </p:nvSpPr>
          <p:spPr bwMode="auto">
            <a:xfrm>
              <a:off x="-23" y="2020"/>
              <a:ext cx="771"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交付计划</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6215" name="Text Box 39"/>
            <p:cNvSpPr txBox="1">
              <a:spLocks noChangeArrowheads="1"/>
            </p:cNvSpPr>
            <p:nvPr/>
          </p:nvSpPr>
          <p:spPr bwMode="auto">
            <a:xfrm>
              <a:off x="22" y="2791"/>
              <a:ext cx="1225"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项目速率</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6216" name="Text Box 40"/>
            <p:cNvSpPr txBox="1">
              <a:spLocks noChangeArrowheads="1"/>
            </p:cNvSpPr>
            <p:nvPr/>
          </p:nvSpPr>
          <p:spPr bwMode="auto">
            <a:xfrm>
              <a:off x="1564" y="1752"/>
              <a:ext cx="590" cy="49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任务</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分配</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6217" name="Text Box 41"/>
            <p:cNvSpPr txBox="1">
              <a:spLocks noChangeArrowheads="1"/>
            </p:cNvSpPr>
            <p:nvPr/>
          </p:nvSpPr>
          <p:spPr bwMode="auto">
            <a:xfrm>
              <a:off x="2925" y="1974"/>
              <a:ext cx="953"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下一个任务</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6218" name="Text Box 42"/>
            <p:cNvSpPr txBox="1">
              <a:spLocks noChangeArrowheads="1"/>
            </p:cNvSpPr>
            <p:nvPr/>
          </p:nvSpPr>
          <p:spPr bwMode="auto">
            <a:xfrm>
              <a:off x="2971" y="2296"/>
              <a:ext cx="725" cy="577"/>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或未通过验收的模块</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6219" name="Text Box 43"/>
            <p:cNvSpPr txBox="1">
              <a:spLocks noChangeArrowheads="1"/>
            </p:cNvSpPr>
            <p:nvPr/>
          </p:nvSpPr>
          <p:spPr bwMode="auto">
            <a:xfrm>
              <a:off x="4468" y="3521"/>
              <a:ext cx="907"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测试用例</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6220" name="Text Box 44"/>
            <p:cNvSpPr txBox="1">
              <a:spLocks noChangeArrowheads="1"/>
            </p:cNvSpPr>
            <p:nvPr/>
          </p:nvSpPr>
          <p:spPr bwMode="auto">
            <a:xfrm>
              <a:off x="1746" y="3022"/>
              <a:ext cx="1225"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差错</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6221" name="Text Box 45"/>
            <p:cNvSpPr txBox="1">
              <a:spLocks noChangeArrowheads="1"/>
            </p:cNvSpPr>
            <p:nvPr/>
          </p:nvSpPr>
          <p:spPr bwMode="auto">
            <a:xfrm>
              <a:off x="3243" y="3702"/>
              <a:ext cx="771"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用户认可</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6222" name="Text Box 46"/>
            <p:cNvSpPr txBox="1">
              <a:spLocks noChangeArrowheads="1"/>
            </p:cNvSpPr>
            <p:nvPr/>
          </p:nvSpPr>
          <p:spPr bwMode="auto">
            <a:xfrm>
              <a:off x="3787" y="3929"/>
              <a:ext cx="862"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小交付</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6223" name="Text Box 47"/>
            <p:cNvSpPr txBox="1">
              <a:spLocks noChangeArrowheads="1"/>
            </p:cNvSpPr>
            <p:nvPr/>
          </p:nvSpPr>
          <p:spPr bwMode="auto">
            <a:xfrm>
              <a:off x="2835" y="1570"/>
              <a:ext cx="1225"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共享的信息</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6224" name="Text Box 48"/>
            <p:cNvSpPr txBox="1">
              <a:spLocks noChangeArrowheads="1"/>
            </p:cNvSpPr>
            <p:nvPr/>
          </p:nvSpPr>
          <p:spPr bwMode="auto">
            <a:xfrm>
              <a:off x="2426" y="890"/>
              <a:ext cx="1225"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新用户故事</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6225" name="Text Box 49"/>
            <p:cNvSpPr txBox="1">
              <a:spLocks noChangeArrowheads="1"/>
            </p:cNvSpPr>
            <p:nvPr/>
          </p:nvSpPr>
          <p:spPr bwMode="auto">
            <a:xfrm>
              <a:off x="2426" y="1207"/>
              <a:ext cx="1225"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新项目速率</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6226" name="Text Box 50"/>
            <p:cNvSpPr txBox="1">
              <a:spLocks noChangeArrowheads="1"/>
            </p:cNvSpPr>
            <p:nvPr/>
          </p:nvSpPr>
          <p:spPr bwMode="auto">
            <a:xfrm>
              <a:off x="4513" y="2296"/>
              <a:ext cx="726"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新功能</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6227" name="Text Box 51"/>
            <p:cNvSpPr txBox="1">
              <a:spLocks noChangeArrowheads="1"/>
            </p:cNvSpPr>
            <p:nvPr/>
          </p:nvSpPr>
          <p:spPr bwMode="auto">
            <a:xfrm>
              <a:off x="5148" y="2123"/>
              <a:ext cx="454" cy="49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最新</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版本</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06228" name="Line 52"/>
            <p:cNvSpPr>
              <a:spLocks noChangeShapeType="1"/>
            </p:cNvSpPr>
            <p:nvPr/>
          </p:nvSpPr>
          <p:spPr bwMode="auto">
            <a:xfrm>
              <a:off x="5329" y="2659"/>
              <a:ext cx="0" cy="499"/>
            </a:xfrm>
            <a:prstGeom prst="line">
              <a:avLst/>
            </a:prstGeom>
            <a:noFill/>
            <a:ln w="9525">
              <a:solidFill>
                <a:schemeClr val="tx1"/>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306229" name="Text Box 53"/>
          <p:cNvSpPr txBox="1">
            <a:spLocks noChangeArrowheads="1"/>
          </p:cNvSpPr>
          <p:nvPr/>
        </p:nvSpPr>
        <p:spPr bwMode="auto">
          <a:xfrm>
            <a:off x="7091363" y="2093913"/>
            <a:ext cx="1944688" cy="1190625"/>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结对编程与人员轮换；持续地优化设计；循环冗余检测</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7203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07203" name="Rectangle 3"/>
          <p:cNvSpPr>
            <a:spLocks noGrp="1" noChangeArrowheads="1"/>
          </p:cNvSpPr>
          <p:nvPr>
            <p:ph idx="1"/>
          </p:nvPr>
        </p:nvSpPr>
        <p:spPr>
          <a:xfrm>
            <a:off x="0" y="1600200"/>
            <a:ext cx="91440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Microsoft</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公司自己独特的软件开发过程，综合了</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RUP</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和</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XP</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的许多优点，是对众多成功项目的开发经验的正确总结</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不足：</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方法工具和产品等方面的论述不如</a:t>
            </a: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RUP</a:t>
            </a: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和</a:t>
            </a: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XP</a:t>
            </a: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全面</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人们对它的某些准则本身也有不同意见</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详细论述参见</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微软软件开发解决方案框架</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（第二版），麦中凡、陶伟编著，北京航空航天大学出版社</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endPar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307204" name="Rectangle 4"/>
          <p:cNvSpPr>
            <a:spLocks noRot="1" noChangeArrowheads="1"/>
          </p:cNvSpPr>
          <p:nvPr/>
        </p:nvSpPr>
        <p:spPr bwMode="auto">
          <a:xfrm>
            <a:off x="179388" y="130175"/>
            <a:ext cx="8713788"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微软过程</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07205"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7305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08227" name="Rectangle 3"/>
          <p:cNvSpPr>
            <a:spLocks noGrp="1" noChangeArrowheads="1"/>
          </p:cNvSpPr>
          <p:nvPr>
            <p:ph idx="1"/>
          </p:nvPr>
        </p:nvSpPr>
        <p:spPr>
          <a:xfrm>
            <a:off x="457200" y="1600200"/>
            <a:ext cx="8435975"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项目计划应该兼顾未来的不确定因素</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用有效的风险管理来减少不确定的因素</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经常生成并快速地测试软件的过渡版本</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采用快速循环、递进的开发过程</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用创造性的工作来平衡产品特性和产品成本</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项目进度表应该具有较高的稳定性和权威性</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使用小型项目组并发地完成开发工作</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在项目早期把软件配置项基线化</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308228" name="Rectangle 4"/>
          <p:cNvSpPr>
            <a:spLocks noRot="1" noChangeArrowheads="1"/>
          </p:cNvSpPr>
          <p:nvPr/>
        </p:nvSpPr>
        <p:spPr bwMode="auto">
          <a:xfrm>
            <a:off x="179388" y="130175"/>
            <a:ext cx="8713788"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微软过程准则</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08229"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7408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09250" name="Rectangle 2"/>
          <p:cNvSpPr>
            <a:spLocks noGrp="1" noChangeArrowheads="1"/>
          </p:cNvSpPr>
          <p:nvPr>
            <p:ph idx="1"/>
          </p:nvPr>
        </p:nvSpPr>
        <p:spPr>
          <a:xfrm>
            <a:off x="457200" y="1600200"/>
            <a:ext cx="8435975"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使用原型验证概念</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把零缺陷作为追求的目标</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里程碑评审会强调改进工作，避免相互指责</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309251" name="Rectangle 3"/>
          <p:cNvSpPr>
            <a:spLocks noRot="1" noChangeArrowheads="1"/>
          </p:cNvSpPr>
          <p:nvPr/>
        </p:nvSpPr>
        <p:spPr bwMode="auto">
          <a:xfrm>
            <a:off x="179388" y="130175"/>
            <a:ext cx="8713788"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微软过程准则（续）</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09252"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7510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10276" name="Rectangle 4"/>
          <p:cNvSpPr>
            <a:spLocks noRot="1" noChangeArrowheads="1"/>
          </p:cNvSpPr>
          <p:nvPr/>
        </p:nvSpPr>
        <p:spPr bwMode="auto">
          <a:xfrm>
            <a:off x="179388" y="130175"/>
            <a:ext cx="8713788"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微软软件生命周期</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10277"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175110" name="Group 31"/>
          <p:cNvGrpSpPr/>
          <p:nvPr/>
        </p:nvGrpSpPr>
        <p:grpSpPr>
          <a:xfrm>
            <a:off x="1403350" y="1341438"/>
            <a:ext cx="6913563" cy="4895850"/>
            <a:chOff x="884" y="1026"/>
            <a:chExt cx="4355" cy="3084"/>
          </a:xfrm>
        </p:grpSpPr>
        <p:sp>
          <p:nvSpPr>
            <p:cNvPr id="310279" name="Oval 7"/>
            <p:cNvSpPr>
              <a:spLocks noChangeArrowheads="1"/>
            </p:cNvSpPr>
            <p:nvPr/>
          </p:nvSpPr>
          <p:spPr bwMode="auto">
            <a:xfrm>
              <a:off x="1882" y="1480"/>
              <a:ext cx="2313" cy="2358"/>
            </a:xfrm>
            <a:prstGeom prst="ellipse">
              <a:avLst/>
            </a:prstGeom>
            <a:solidFill>
              <a:schemeClr val="accent1"/>
            </a:solidFill>
            <a:ln w="9525" algn="ctr">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10281" name="Line 9"/>
            <p:cNvSpPr>
              <a:spLocks noChangeShapeType="1"/>
            </p:cNvSpPr>
            <p:nvPr/>
          </p:nvSpPr>
          <p:spPr bwMode="auto">
            <a:xfrm>
              <a:off x="3043" y="1480"/>
              <a:ext cx="18" cy="1179"/>
            </a:xfrm>
            <a:prstGeom prst="line">
              <a:avLst/>
            </a:prstGeom>
            <a:noFill/>
            <a:ln w="9525">
              <a:solidFill>
                <a:schemeClr val="tx1"/>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10282" name="Line 10"/>
            <p:cNvSpPr>
              <a:spLocks noChangeShapeType="1"/>
            </p:cNvSpPr>
            <p:nvPr/>
          </p:nvSpPr>
          <p:spPr bwMode="auto">
            <a:xfrm flipV="1">
              <a:off x="3061" y="2387"/>
              <a:ext cx="1089" cy="272"/>
            </a:xfrm>
            <a:prstGeom prst="line">
              <a:avLst/>
            </a:prstGeom>
            <a:noFill/>
            <a:ln w="9525">
              <a:solidFill>
                <a:schemeClr val="tx1"/>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10283" name="Line 11"/>
            <p:cNvSpPr>
              <a:spLocks noChangeShapeType="1"/>
            </p:cNvSpPr>
            <p:nvPr/>
          </p:nvSpPr>
          <p:spPr bwMode="auto">
            <a:xfrm>
              <a:off x="3061" y="2659"/>
              <a:ext cx="635" cy="998"/>
            </a:xfrm>
            <a:prstGeom prst="line">
              <a:avLst/>
            </a:prstGeom>
            <a:noFill/>
            <a:ln w="9525">
              <a:solidFill>
                <a:schemeClr val="tx1"/>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10284" name="Line 12"/>
            <p:cNvSpPr>
              <a:spLocks noChangeShapeType="1"/>
            </p:cNvSpPr>
            <p:nvPr/>
          </p:nvSpPr>
          <p:spPr bwMode="auto">
            <a:xfrm flipH="1">
              <a:off x="2336" y="2659"/>
              <a:ext cx="725" cy="862"/>
            </a:xfrm>
            <a:prstGeom prst="line">
              <a:avLst/>
            </a:prstGeom>
            <a:noFill/>
            <a:ln w="9525">
              <a:solidFill>
                <a:schemeClr val="tx1"/>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10285" name="Line 13"/>
            <p:cNvSpPr>
              <a:spLocks noChangeShapeType="1"/>
            </p:cNvSpPr>
            <p:nvPr/>
          </p:nvSpPr>
          <p:spPr bwMode="auto">
            <a:xfrm flipH="1" flipV="1">
              <a:off x="1882" y="2296"/>
              <a:ext cx="1179" cy="363"/>
            </a:xfrm>
            <a:prstGeom prst="line">
              <a:avLst/>
            </a:prstGeom>
            <a:noFill/>
            <a:ln w="9525">
              <a:solidFill>
                <a:schemeClr val="tx1"/>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10286" name="AutoShape 14"/>
            <p:cNvSpPr>
              <a:spLocks noChangeArrowheads="1"/>
            </p:cNvSpPr>
            <p:nvPr/>
          </p:nvSpPr>
          <p:spPr bwMode="auto">
            <a:xfrm>
              <a:off x="3606" y="3566"/>
              <a:ext cx="136" cy="136"/>
            </a:xfrm>
            <a:prstGeom prst="diamond">
              <a:avLst/>
            </a:prstGeom>
            <a:solidFill>
              <a:schemeClr val="bg2"/>
            </a:solidFill>
            <a:ln w="9525" algn="ctr">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10287" name="AutoShape 15"/>
            <p:cNvSpPr>
              <a:spLocks noChangeArrowheads="1"/>
            </p:cNvSpPr>
            <p:nvPr/>
          </p:nvSpPr>
          <p:spPr bwMode="auto">
            <a:xfrm>
              <a:off x="4105" y="2341"/>
              <a:ext cx="136" cy="136"/>
            </a:xfrm>
            <a:prstGeom prst="diamond">
              <a:avLst/>
            </a:prstGeom>
            <a:solidFill>
              <a:schemeClr val="bg2"/>
            </a:solidFill>
            <a:ln w="9525" algn="ctr">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10288" name="AutoShape 16"/>
            <p:cNvSpPr>
              <a:spLocks noChangeArrowheads="1"/>
            </p:cNvSpPr>
            <p:nvPr/>
          </p:nvSpPr>
          <p:spPr bwMode="auto">
            <a:xfrm>
              <a:off x="2971" y="1389"/>
              <a:ext cx="136" cy="136"/>
            </a:xfrm>
            <a:prstGeom prst="diamond">
              <a:avLst/>
            </a:prstGeom>
            <a:solidFill>
              <a:schemeClr val="bg2"/>
            </a:solidFill>
            <a:ln w="9525" algn="ctr">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10289" name="AutoShape 17"/>
            <p:cNvSpPr>
              <a:spLocks noChangeArrowheads="1"/>
            </p:cNvSpPr>
            <p:nvPr/>
          </p:nvSpPr>
          <p:spPr bwMode="auto">
            <a:xfrm>
              <a:off x="2200" y="3475"/>
              <a:ext cx="136" cy="136"/>
            </a:xfrm>
            <a:prstGeom prst="diamond">
              <a:avLst/>
            </a:prstGeom>
            <a:solidFill>
              <a:schemeClr val="bg2"/>
            </a:solidFill>
            <a:ln w="9525" algn="ctr">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10290" name="AutoShape 18"/>
            <p:cNvSpPr>
              <a:spLocks noChangeArrowheads="1"/>
            </p:cNvSpPr>
            <p:nvPr/>
          </p:nvSpPr>
          <p:spPr bwMode="auto">
            <a:xfrm>
              <a:off x="1837" y="2251"/>
              <a:ext cx="136" cy="136"/>
            </a:xfrm>
            <a:prstGeom prst="diamond">
              <a:avLst/>
            </a:prstGeom>
            <a:solidFill>
              <a:schemeClr val="bg2"/>
            </a:solidFill>
            <a:ln w="9525" algn="ctr">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10291" name="Arc 19"/>
            <p:cNvSpPr/>
            <p:nvPr/>
          </p:nvSpPr>
          <p:spPr bwMode="auto">
            <a:xfrm>
              <a:off x="2653" y="1434"/>
              <a:ext cx="1487" cy="438"/>
            </a:xfrm>
            <a:custGeom>
              <a:avLst/>
              <a:gdLst>
                <a:gd name="G0" fmla="+- 14549 0 0"/>
                <a:gd name="G1" fmla="+- 21600 0 0"/>
                <a:gd name="G2" fmla="+- 21600 0 0"/>
                <a:gd name="T0" fmla="*/ 0 w 29489"/>
                <a:gd name="T1" fmla="*/ 5635 h 21600"/>
                <a:gd name="T2" fmla="*/ 29489 w 29489"/>
                <a:gd name="T3" fmla="*/ 6000 h 21600"/>
                <a:gd name="T4" fmla="*/ 14549 w 29489"/>
                <a:gd name="T5" fmla="*/ 21600 h 21600"/>
              </a:gdLst>
              <a:ahLst/>
              <a:cxnLst>
                <a:cxn ang="0">
                  <a:pos x="T0" y="T1"/>
                </a:cxn>
                <a:cxn ang="0">
                  <a:pos x="T2" y="T3"/>
                </a:cxn>
                <a:cxn ang="0">
                  <a:pos x="T4" y="T5"/>
                </a:cxn>
              </a:cxnLst>
              <a:rect l="0" t="0" r="r" b="b"/>
              <a:pathLst>
                <a:path w="29489" h="21600" fill="none" extrusionOk="0">
                  <a:moveTo>
                    <a:pt x="-1" y="5634"/>
                  </a:moveTo>
                  <a:cubicBezTo>
                    <a:pt x="3978" y="2009"/>
                    <a:pt x="9166" y="-1"/>
                    <a:pt x="14549" y="0"/>
                  </a:cubicBezTo>
                  <a:cubicBezTo>
                    <a:pt x="20116" y="0"/>
                    <a:pt x="25468" y="2149"/>
                    <a:pt x="29488" y="6000"/>
                  </a:cubicBezTo>
                </a:path>
                <a:path w="29489" h="21600" stroke="0" extrusionOk="0">
                  <a:moveTo>
                    <a:pt x="-1" y="5634"/>
                  </a:moveTo>
                  <a:cubicBezTo>
                    <a:pt x="3978" y="2009"/>
                    <a:pt x="9166" y="-1"/>
                    <a:pt x="14549" y="0"/>
                  </a:cubicBezTo>
                  <a:cubicBezTo>
                    <a:pt x="20116" y="0"/>
                    <a:pt x="25468" y="2149"/>
                    <a:pt x="29488" y="6000"/>
                  </a:cubicBezTo>
                  <a:lnTo>
                    <a:pt x="14549" y="21600"/>
                  </a:lnTo>
                  <a:close/>
                </a:path>
              </a:pathLst>
            </a:custGeom>
            <a:noFill/>
            <a:ln w="9525" algn="ctr">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10292" name="Rectangle 20"/>
            <p:cNvSpPr>
              <a:spLocks noChangeArrowheads="1"/>
            </p:cNvSpPr>
            <p:nvPr/>
          </p:nvSpPr>
          <p:spPr bwMode="auto">
            <a:xfrm>
              <a:off x="4286" y="2160"/>
              <a:ext cx="907" cy="408"/>
            </a:xfrm>
            <a:prstGeom prst="rect">
              <a:avLst/>
            </a:prstGeom>
            <a:solidFill>
              <a:schemeClr val="accent1"/>
            </a:solidFill>
            <a:ln w="9525" algn="ctr">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项目目标</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得到认可</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10293" name="Rectangle 21"/>
            <p:cNvSpPr>
              <a:spLocks noChangeArrowheads="1"/>
            </p:cNvSpPr>
            <p:nvPr/>
          </p:nvSpPr>
          <p:spPr bwMode="auto">
            <a:xfrm>
              <a:off x="3742" y="3748"/>
              <a:ext cx="907" cy="318"/>
            </a:xfrm>
            <a:prstGeom prst="rect">
              <a:avLst/>
            </a:prstGeom>
            <a:solidFill>
              <a:schemeClr val="accent1"/>
            </a:solidFill>
            <a:ln w="9525" algn="ctr">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完成产品设计</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10294" name="Rectangle 22"/>
            <p:cNvSpPr>
              <a:spLocks noChangeArrowheads="1"/>
            </p:cNvSpPr>
            <p:nvPr/>
          </p:nvSpPr>
          <p:spPr bwMode="auto">
            <a:xfrm>
              <a:off x="1156" y="3566"/>
              <a:ext cx="907" cy="318"/>
            </a:xfrm>
            <a:prstGeom prst="rect">
              <a:avLst/>
            </a:prstGeom>
            <a:solidFill>
              <a:schemeClr val="accent1"/>
            </a:solidFill>
            <a:ln w="9525" algn="ctr">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完成开发工作</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10295" name="Rectangle 23"/>
            <p:cNvSpPr>
              <a:spLocks noChangeArrowheads="1"/>
            </p:cNvSpPr>
            <p:nvPr/>
          </p:nvSpPr>
          <p:spPr bwMode="auto">
            <a:xfrm>
              <a:off x="884" y="2115"/>
              <a:ext cx="907" cy="453"/>
            </a:xfrm>
            <a:prstGeom prst="rect">
              <a:avLst/>
            </a:prstGeom>
            <a:solidFill>
              <a:schemeClr val="accent1"/>
            </a:solidFill>
            <a:ln w="9525" algn="ctr">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准备好可</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发布版本</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10296" name="Rectangle 24"/>
            <p:cNvSpPr>
              <a:spLocks noChangeArrowheads="1"/>
            </p:cNvSpPr>
            <p:nvPr/>
          </p:nvSpPr>
          <p:spPr bwMode="auto">
            <a:xfrm>
              <a:off x="2562" y="1026"/>
              <a:ext cx="907" cy="318"/>
            </a:xfrm>
            <a:prstGeom prst="rect">
              <a:avLst/>
            </a:prstGeom>
            <a:solidFill>
              <a:schemeClr val="accent1"/>
            </a:solidFill>
            <a:ln w="9525" algn="ctr">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完成产品发布</a:t>
              </a:r>
              <a:endParaRPr kumimoji="0" lang="zh-CN" altLang="en-US"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10298" name="Text Box 26"/>
            <p:cNvSpPr txBox="1">
              <a:spLocks noChangeArrowheads="1"/>
            </p:cNvSpPr>
            <p:nvPr/>
          </p:nvSpPr>
          <p:spPr bwMode="auto">
            <a:xfrm>
              <a:off x="3923" y="1570"/>
              <a:ext cx="998"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规划阶段</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10299" name="Text Box 27"/>
            <p:cNvSpPr txBox="1">
              <a:spLocks noChangeArrowheads="1"/>
            </p:cNvSpPr>
            <p:nvPr/>
          </p:nvSpPr>
          <p:spPr bwMode="auto">
            <a:xfrm>
              <a:off x="4241" y="2976"/>
              <a:ext cx="998"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设计阶段</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10300" name="Text Box 28"/>
            <p:cNvSpPr txBox="1">
              <a:spLocks noChangeArrowheads="1"/>
            </p:cNvSpPr>
            <p:nvPr/>
          </p:nvSpPr>
          <p:spPr bwMode="auto">
            <a:xfrm>
              <a:off x="1156" y="1389"/>
              <a:ext cx="998"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发布阶段</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10301" name="Text Box 29"/>
            <p:cNvSpPr txBox="1">
              <a:spLocks noChangeArrowheads="1"/>
            </p:cNvSpPr>
            <p:nvPr/>
          </p:nvSpPr>
          <p:spPr bwMode="auto">
            <a:xfrm>
              <a:off x="975" y="2886"/>
              <a:ext cx="998"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稳定阶段</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310302" name="Text Box 30"/>
            <p:cNvSpPr txBox="1">
              <a:spLocks noChangeArrowheads="1"/>
            </p:cNvSpPr>
            <p:nvPr/>
          </p:nvSpPr>
          <p:spPr bwMode="auto">
            <a:xfrm>
              <a:off x="2562" y="3879"/>
              <a:ext cx="998" cy="231"/>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开发阶段</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gr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7613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1949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规划阶段</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uLnTx/>
                <a:uFillTx/>
                <a:latin typeface="+mn-lt"/>
                <a:ea typeface="+mn-ea"/>
              </a:rPr>
              <a:t>确定产品目标</a:t>
            </a:r>
            <a:endParaRPr kumimoji="0" lang="zh-CN" altLang="en-US" sz="2800" b="1" i="0" u="none" strike="noStrike" kern="0" cap="none" spc="0" normalizeH="0" baseline="0" noProof="0" smtClean="0">
              <a:ln>
                <a:noFill/>
              </a:ln>
              <a:solidFill>
                <a:srgbClr val="FFFF00"/>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uLnTx/>
                <a:uFillTx/>
                <a:latin typeface="+mn-lt"/>
                <a:ea typeface="+mn-ea"/>
              </a:rPr>
              <a:t>获取竞争对手的信息</a:t>
            </a:r>
            <a:endParaRPr kumimoji="0" lang="zh-CN" altLang="en-US" sz="2800" b="1" i="0" u="none" strike="noStrike" kern="0" cap="none" spc="0" normalizeH="0" baseline="0" noProof="0" smtClean="0">
              <a:ln>
                <a:noFill/>
              </a:ln>
              <a:solidFill>
                <a:srgbClr val="FFFF00"/>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uLnTx/>
                <a:uFillTx/>
                <a:latin typeface="+mn-lt"/>
                <a:ea typeface="+mn-ea"/>
              </a:rPr>
              <a:t>完成对客户和市场的调研分析</a:t>
            </a:r>
            <a:endParaRPr kumimoji="0" lang="zh-CN" altLang="en-US" sz="2800" b="1" i="0" u="none" strike="noStrike" kern="0" cap="none" spc="0" normalizeH="0" baseline="0" noProof="0" smtClean="0">
              <a:ln>
                <a:noFill/>
              </a:ln>
              <a:solidFill>
                <a:srgbClr val="FFFF00"/>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uLnTx/>
                <a:uFillTx/>
                <a:latin typeface="+mn-lt"/>
                <a:ea typeface="+mn-ea"/>
              </a:rPr>
              <a:t>确定新版本产品应该具备的主要特性</a:t>
            </a:r>
            <a:endParaRPr kumimoji="0" lang="zh-CN" altLang="en-US" sz="2800" b="1" i="0" u="none" strike="noStrike" kern="0" cap="none" spc="0" normalizeH="0" baseline="0" noProof="0" smtClean="0">
              <a:ln>
                <a:noFill/>
              </a:ln>
              <a:solidFill>
                <a:srgbClr val="FFFF00"/>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uLnTx/>
                <a:uFillTx/>
                <a:latin typeface="+mn-lt"/>
                <a:ea typeface="+mn-ea"/>
              </a:rPr>
              <a:t>确定相对于前一版本而言</a:t>
            </a:r>
            <a:r>
              <a:rPr kumimoji="0" lang="en-US" altLang="zh-CN" sz="2800" b="1" i="0" u="none" strike="noStrike" kern="0" cap="none" spc="0" normalizeH="0" baseline="0" noProof="0" smtClean="0">
                <a:ln>
                  <a:noFill/>
                </a:ln>
                <a:solidFill>
                  <a:srgbClr val="FFFF00"/>
                </a:solidFill>
                <a:effectLst/>
                <a:uLnTx/>
                <a:uFillTx/>
                <a:latin typeface="+mn-lt"/>
                <a:ea typeface="+mn-ea"/>
              </a:rPr>
              <a:t>,</a:t>
            </a:r>
            <a:r>
              <a:rPr kumimoji="0" lang="zh-CN" altLang="en-US" sz="2800" b="1" i="0" u="none" strike="noStrike" kern="0" cap="none" spc="0" normalizeH="0" baseline="0" noProof="0" smtClean="0">
                <a:ln>
                  <a:noFill/>
                </a:ln>
                <a:solidFill>
                  <a:srgbClr val="FFFF00"/>
                </a:solidFill>
                <a:effectLst/>
                <a:uLnTx/>
                <a:uFillTx/>
                <a:latin typeface="+mn-lt"/>
                <a:ea typeface="+mn-ea"/>
              </a:rPr>
              <a:t>新版本应该解决的问题和需要增加的功能</a:t>
            </a:r>
            <a:endParaRPr kumimoji="0" lang="zh-CN" altLang="en-US" sz="2800" b="1" i="0" u="none" strike="noStrike" kern="0" cap="none" spc="0" normalizeH="0" baseline="0" noProof="0" smtClean="0">
              <a:ln>
                <a:noFill/>
              </a:ln>
              <a:solidFill>
                <a:srgbClr val="FFFF00"/>
              </a:solidFill>
              <a:effectLst/>
              <a:uLnTx/>
              <a:uFillTx/>
              <a:latin typeface="+mn-lt"/>
              <a:ea typeface="+mn-ea"/>
            </a:endParaRPr>
          </a:p>
        </p:txBody>
      </p:sp>
      <p:sp>
        <p:nvSpPr>
          <p:cNvPr id="319492" name="Rectangle 4"/>
          <p:cNvSpPr>
            <a:spLocks noRot="1" noChangeArrowheads="1"/>
          </p:cNvSpPr>
          <p:nvPr/>
        </p:nvSpPr>
        <p:spPr bwMode="auto">
          <a:xfrm>
            <a:off x="179388" y="130175"/>
            <a:ext cx="8713788"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微软软件生命周期</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19493"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7715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20515"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设计阶段</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根据产品目标编写系统的特性规格说明书，这份说明书主要描述软件特性、系统结构、各构件之间的相关性以及接口标准</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从系统高层开始着手进行系统设计</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描述整个系统的设计方案</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绘制系统结构图</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确定系统中存在的风险因素</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分析系统的可重用性</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320516" name="Rectangle 4"/>
          <p:cNvSpPr>
            <a:spLocks noRot="1" noChangeArrowheads="1"/>
          </p:cNvSpPr>
          <p:nvPr/>
        </p:nvSpPr>
        <p:spPr bwMode="auto">
          <a:xfrm>
            <a:off x="179388" y="130175"/>
            <a:ext cx="8713788"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微软软件生命周期</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20517"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7817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2153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设计阶段（续）</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划分出系统中的子系统，给出各个子系统和各个构件的规格说明</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根据产品特性规格说明书制定产品开发计划</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开发阶段 </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 </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编写程序代码</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书写文档</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稳定阶段 </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 </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测试和调试</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发布阶段 </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 </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发布产品和解决方案，把项目移交到运营和支持人员手中</a:t>
            </a:r>
            <a:endPar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321540" name="Rectangle 4"/>
          <p:cNvSpPr>
            <a:spLocks noRot="1" noChangeArrowheads="1"/>
          </p:cNvSpPr>
          <p:nvPr/>
        </p:nvSpPr>
        <p:spPr bwMode="auto">
          <a:xfrm>
            <a:off x="179388" y="130175"/>
            <a:ext cx="8713788"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微软软件生命周期</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21541"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3891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66914" name="Rectangle 2"/>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软件发展的三个时期</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66916"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aphicFrame>
        <p:nvGraphicFramePr>
          <p:cNvPr id="167114" name="Group 202"/>
          <p:cNvGraphicFramePr>
            <a:graphicFrameLocks noGrp="1"/>
          </p:cNvGraphicFramePr>
          <p:nvPr/>
        </p:nvGraphicFramePr>
        <p:xfrm>
          <a:off x="250825" y="1196975"/>
          <a:ext cx="8713788" cy="5256213"/>
        </p:xfrm>
        <a:graphic>
          <a:graphicData uri="http://schemas.openxmlformats.org/drawingml/2006/table">
            <a:tbl>
              <a:tblPr/>
              <a:tblGrid>
                <a:gridCol w="2178050"/>
                <a:gridCol w="2179638"/>
                <a:gridCol w="2178050"/>
                <a:gridCol w="2178050"/>
              </a:tblGrid>
              <a:tr h="876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特点</a:t>
                      </a:r>
                      <a:endParaRPr kumimoji="0" lang="zh-CN" altLang="en-US" sz="24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程序设计阶段</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(50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至</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60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年代</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a:t>
                      </a:r>
                      <a:endPar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程序系统阶段</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(60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至</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70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年代</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a:t>
                      </a:r>
                      <a:endPar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软件工程阶段</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(70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年代以后</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a:t>
                      </a:r>
                      <a:endPar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rPr>
                        <a:t>软件所指</a:t>
                      </a:r>
                      <a:endPar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程序</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程序及说明书</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程序、文档、数据</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rPr>
                        <a:t>主要程序设计语言</a:t>
                      </a:r>
                      <a:endPar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汇编及机器语言</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高级语言</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软件语言</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如需求定义语言等</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a:t>
                      </a:r>
                      <a:endPar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874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rPr>
                        <a:t>软件工作范围</a:t>
                      </a:r>
                      <a:endPar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程序编写</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包括设计和测试</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软件生命周期</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rPr>
                        <a:t>需求者</a:t>
                      </a:r>
                      <a:endPar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程序设计者本人</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少数用户</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市场用户</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rPr>
                        <a:t>开发软件的组织</a:t>
                      </a:r>
                      <a:endPar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个人</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开发小组</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Arial" panose="020B0604020202020204"/>
                          <a:ea typeface="宋体" panose="02010600030101010101" pitchFamily="2" charset="-122"/>
                        </a:rPr>
                        <a:t>“</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软件作坊</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Arial" panose="020B0604020202020204"/>
                          <a:ea typeface="宋体" panose="02010600030101010101" pitchFamily="2" charset="-122"/>
                        </a:rPr>
                        <a:t>”</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a:t>
                      </a:r>
                      <a:endPar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开发小组及大中型软件开发机构</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7920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pic>
        <p:nvPicPr>
          <p:cNvPr id="179204" name="Picture 4" descr="SoftwareProcess-MSFProcess-01"/>
          <p:cNvPicPr>
            <a:picLocks noChangeAspect="1"/>
          </p:cNvPicPr>
          <p:nvPr/>
        </p:nvPicPr>
        <p:blipFill>
          <a:blip r:embed="rId1"/>
          <a:stretch>
            <a:fillRect/>
          </a:stretch>
        </p:blipFill>
        <p:spPr>
          <a:xfrm>
            <a:off x="684213" y="1196975"/>
            <a:ext cx="7848600" cy="5184775"/>
          </a:xfrm>
          <a:prstGeom prst="rect">
            <a:avLst/>
          </a:prstGeom>
          <a:noFill/>
          <a:ln w="9525">
            <a:noFill/>
          </a:ln>
        </p:spPr>
      </p:pic>
      <p:sp>
        <p:nvSpPr>
          <p:cNvPr id="311301" name="Rectangle 5"/>
          <p:cNvSpPr>
            <a:spLocks noRot="1" noChangeArrowheads="1"/>
          </p:cNvSpPr>
          <p:nvPr/>
        </p:nvSpPr>
        <p:spPr bwMode="auto">
          <a:xfrm>
            <a:off x="179388" y="130175"/>
            <a:ext cx="8713788"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微软软件生命周期</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11302" name="Line 6"/>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8022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12324" name="Rectangle 4"/>
          <p:cNvSpPr>
            <a:spLocks noRot="1" noChangeArrowheads="1"/>
          </p:cNvSpPr>
          <p:nvPr/>
        </p:nvSpPr>
        <p:spPr bwMode="auto">
          <a:xfrm>
            <a:off x="179388" y="130175"/>
            <a:ext cx="8713788"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微软过程模型</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12325"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12344" name="Text Box 24"/>
          <p:cNvSpPr txBox="1">
            <a:spLocks noChangeArrowheads="1"/>
          </p:cNvSpPr>
          <p:nvPr/>
        </p:nvSpPr>
        <p:spPr bwMode="auto">
          <a:xfrm>
            <a:off x="1311275" y="2349500"/>
            <a:ext cx="3136900" cy="519113"/>
          </a:xfrm>
          <a:prstGeom prst="rect">
            <a:avLst/>
          </a:prstGeom>
          <a:noFill/>
          <a:ln w="9525" algn="ctr">
            <a:noFill/>
            <a:miter lim="800000"/>
          </a:ln>
          <a:effectLst/>
        </p:spPr>
        <p:txBody>
          <a:bodyPr wrap="none">
            <a:spAutoFit/>
          </a:bodyPr>
          <a:lstStyle/>
          <a:p>
            <a:pPr marR="0" defTabSz="914400">
              <a:buClrTx/>
              <a:buSzTx/>
              <a:buFontTx/>
              <a:buNone/>
              <a:defRPr/>
            </a:pPr>
            <a:r>
              <a:rPr kumimoji="0" lang="en-US" altLang="zh-CN" sz="2800"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Page 31, Figure 1.14</a:t>
            </a:r>
            <a:endParaRPr kumimoji="0" lang="en-US" altLang="zh-CN" sz="2800"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8125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86722" name="Rectangle 2"/>
          <p:cNvSpPr>
            <a:spLocks noGrp="1" noChangeArrowheads="1"/>
          </p:cNvSpPr>
          <p:nvPr>
            <p:ph idx="1"/>
          </p:nvPr>
        </p:nvSpPr>
        <p:spPr>
          <a:xfrm>
            <a:off x="468313" y="1268413"/>
            <a:ext cx="82296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软件过程模型仅是实际中使用的模型的一部分；</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应根据客户、用户、开发人员所处环境及解决问题的需要来定义和剪裁过程模型；</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对于可能需要从多个角度来关注的开发过程，不能局限于一种过程模型。</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286723" name="Rectangle 3"/>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软件过程</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86724"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8227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13346" name="Rectangle 2"/>
          <p:cNvSpPr>
            <a:spLocks noGrp="1" noChangeArrowheads="1"/>
          </p:cNvSpPr>
          <p:nvPr>
            <p:ph idx="1"/>
          </p:nvPr>
        </p:nvSpPr>
        <p:spPr>
          <a:xfrm>
            <a:off x="468313" y="1268413"/>
            <a:ext cx="82296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在你曾经经历过的软件开发任务中，采用的是近似于上面哪一种软件过程模型？有哪些主要的开发活动？有何应对后期需求变化的措施？</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你认为在研究机构中，比如大学，进行的软件项目，所采用的软件过程模型与专门从事软件开发的公司所采用的模型有什么不同吗？</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313347" name="Rectangle 3"/>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课堂讨论</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13348"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3993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69986" name="Rectangle 2"/>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软件发展的三个时期</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69987" name="Line 3"/>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aphicFrame>
        <p:nvGraphicFramePr>
          <p:cNvPr id="170033" name="Group 49"/>
          <p:cNvGraphicFramePr>
            <a:graphicFrameLocks noGrp="1"/>
          </p:cNvGraphicFramePr>
          <p:nvPr/>
        </p:nvGraphicFramePr>
        <p:xfrm>
          <a:off x="250825" y="1196975"/>
          <a:ext cx="8713788" cy="4549775"/>
        </p:xfrm>
        <a:graphic>
          <a:graphicData uri="http://schemas.openxmlformats.org/drawingml/2006/table">
            <a:tbl>
              <a:tblPr/>
              <a:tblGrid>
                <a:gridCol w="2178050"/>
                <a:gridCol w="2179638"/>
                <a:gridCol w="2178050"/>
                <a:gridCol w="2178050"/>
              </a:tblGrid>
              <a:tr h="876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特点</a:t>
                      </a:r>
                      <a:endParaRPr kumimoji="0" lang="zh-CN" altLang="en-US" sz="24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程序设计阶段</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(50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至</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60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年代</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a:t>
                      </a:r>
                      <a:endPar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程序系统阶段</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(60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至</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70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年代</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a:t>
                      </a:r>
                      <a:endPar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软件工程阶段</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(70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年代以后</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a:t>
                      </a:r>
                      <a:endPar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rPr>
                        <a:t>软件规模</a:t>
                      </a:r>
                      <a:r>
                        <a:rPr kumimoji="0" lang="en-US" altLang="zh-CN"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rPr>
                        <a:t>(</a:t>
                      </a: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rPr>
                        <a:t>关于规模的分类见后面</a:t>
                      </a:r>
                      <a:r>
                        <a:rPr kumimoji="0" lang="en-US" altLang="zh-CN"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rPr>
                        <a:t>)</a:t>
                      </a:r>
                      <a:endParaRPr kumimoji="0" lang="en-US" altLang="zh-CN"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小型</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中小型</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大中小型</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rPr>
                        <a:t>决定质量的因素</a:t>
                      </a:r>
                      <a:endPar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个人程序技术</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小组技术水平</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管理水平</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874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rPr>
                        <a:t>开发技术和手段</a:t>
                      </a:r>
                      <a:endPar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子程序</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程序库</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结构化程序设计</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数据库、开发工具、开发环境、工程化开发方法、标准和规范、网络及分布式开发、面向对象技术</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4096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71010" name="Rectangle 2"/>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软件发展的三个时期</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71011" name="Line 3"/>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aphicFrame>
        <p:nvGraphicFramePr>
          <p:cNvPr id="171055" name="Group 47"/>
          <p:cNvGraphicFramePr>
            <a:graphicFrameLocks noGrp="1"/>
          </p:cNvGraphicFramePr>
          <p:nvPr/>
        </p:nvGraphicFramePr>
        <p:xfrm>
          <a:off x="250825" y="1196975"/>
          <a:ext cx="8713788" cy="4191000"/>
        </p:xfrm>
        <a:graphic>
          <a:graphicData uri="http://schemas.openxmlformats.org/drawingml/2006/table">
            <a:tbl>
              <a:tblPr/>
              <a:tblGrid>
                <a:gridCol w="2178050"/>
                <a:gridCol w="2179638"/>
                <a:gridCol w="2178050"/>
                <a:gridCol w="2178050"/>
              </a:tblGrid>
              <a:tr h="876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特点</a:t>
                      </a:r>
                      <a:endParaRPr kumimoji="0" lang="zh-CN" altLang="en-US" sz="24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程序设计阶段</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(50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至</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60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年代</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a:t>
                      </a:r>
                      <a:endPar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程序系统阶段</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(60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至</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70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年代</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a:t>
                      </a:r>
                      <a:endPar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软件工程阶段</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(70</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年代以后</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a:t>
                      </a:r>
                      <a:endPar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rPr>
                        <a:t>维护责任者</a:t>
                      </a:r>
                      <a:endPar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程序设计者</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开发小组</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专职维护人员</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876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rPr>
                        <a:t>硬件特征</a:t>
                      </a:r>
                      <a:endPar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价格高</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存储容量小</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工作可靠性差</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降价、速度、容量及工作可靠性有明显提高</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向超高速、大容量、微型化及网络化方向发展</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874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rPr>
                        <a:t>软件特征</a:t>
                      </a:r>
                      <a:endParaRPr kumimoji="0" lang="zh-CN" altLang="en-US" sz="2000" b="1" i="0" u="none" strike="noStrike" cap="none" normalizeH="0" baseline="0" smtClean="0">
                        <a:ln>
                          <a:noFill/>
                        </a:ln>
                        <a:solidFill>
                          <a:srgbClr val="FF99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完全不受重视</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软件技术的发展不能满足需要，出现软件危机</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开发技术有进步，但未获突破性进展，价高，未完全摆脱软件危机</a:t>
                      </a:r>
                      <a:endPar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6" name="Rectangle 2"/>
          <p:cNvSpPr>
            <a:spLocks noGrp="1" noChangeArrowheads="1"/>
          </p:cNvSpPr>
          <p:nvPr>
            <p:ph type="ctrTitle" sz="quarter"/>
          </p:nvPr>
        </p:nvSpPr>
        <p:spPr>
          <a:xfrm>
            <a:off x="808038" y="1828800"/>
            <a:ext cx="7796213" cy="1828800"/>
          </a:xfrm>
          <a:ln>
            <a:solidFill>
              <a:schemeClr val="hlink"/>
            </a:solidFill>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j-cs"/>
              </a:rPr>
              <a:t>  </a:t>
            </a:r>
            <a:r>
              <a:rPr kumimoji="0" lang="zh-CN" altLang="en-US" sz="40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j-cs"/>
              </a:rPr>
              <a:t>软件工程导论</a:t>
            </a:r>
            <a:br>
              <a:rPr kumimoji="0" lang="zh-CN" altLang="en-US" sz="40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j-cs"/>
              </a:rPr>
            </a:br>
            <a:r>
              <a:rPr kumimoji="0" lang="zh-CN" altLang="en-US" sz="40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j-cs"/>
              </a:rPr>
              <a:t>  （第</a:t>
            </a: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j-cs"/>
              </a:rPr>
              <a:t>6</a:t>
            </a:r>
            <a:r>
              <a:rPr kumimoji="0" lang="zh-CN" altLang="en-US" sz="40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j-cs"/>
              </a:rPr>
              <a:t>版）</a:t>
            </a:r>
            <a:endParaRPr kumimoji="0" lang="zh-CN" altLang="en-US" sz="40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j-cs"/>
            </a:endParaRPr>
          </a:p>
        </p:txBody>
      </p:sp>
      <p:sp>
        <p:nvSpPr>
          <p:cNvPr id="210947" name="Rectangle 3"/>
          <p:cNvSpPr>
            <a:spLocks noChangeArrowheads="1"/>
          </p:cNvSpPr>
          <p:nvPr/>
        </p:nvSpPr>
        <p:spPr bwMode="auto">
          <a:xfrm>
            <a:off x="179388" y="404813"/>
            <a:ext cx="6697663" cy="609600"/>
          </a:xfrm>
          <a:prstGeom prst="rect">
            <a:avLst/>
          </a:prstGeom>
          <a:noFill/>
          <a:ln w="9525">
            <a:noFill/>
            <a:miter lim="800000"/>
          </a:ln>
          <a:effectLst/>
        </p:spPr>
        <p: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anose="02020404030301010803" pitchFamily="18" charset="0"/>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anose="02020404030301010803" pitchFamily="18" charset="0"/>
                <a:ea typeface="楷体_GB2312" pitchFamily="49" charset="-122"/>
                <a:cs typeface="+mn-cs"/>
              </a:rPr>
              <a:t>十二五</a:t>
            </a:r>
            <a:r>
              <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anose="02020404030301010803" pitchFamily="18" charset="0"/>
                <a:ea typeface="楷体_GB2312" pitchFamily="49" charset="-122"/>
                <a:cs typeface="+mn-cs"/>
              </a:rPr>
              <a:t>普通高等教育本科国家级规划教材</a:t>
            </a:r>
            <a:endPar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anose="02020404030301010803" pitchFamily="18" charset="0"/>
              <a:ea typeface="楷体_GB2312" pitchFamily="49" charset="-122"/>
              <a:cs typeface="+mn-cs"/>
            </a:endParaRPr>
          </a:p>
        </p:txBody>
      </p:sp>
      <p:sp>
        <p:nvSpPr>
          <p:cNvPr id="210948" name="Rectangle 4"/>
          <p:cNvSpPr>
            <a:spLocks noChangeArrowheads="1"/>
          </p:cNvSpPr>
          <p:nvPr/>
        </p:nvSpPr>
        <p:spPr bwMode="auto">
          <a:xfrm>
            <a:off x="6948488" y="404813"/>
            <a:ext cx="1966913" cy="609600"/>
          </a:xfrm>
          <a:prstGeom prst="rect">
            <a:avLst/>
          </a:prstGeom>
          <a:noFill/>
          <a:ln w="9525">
            <a:noFill/>
            <a:miter lim="800000"/>
          </a:ln>
          <a:effectLst/>
        </p:spPr>
        <p:txBody>
          <a:bodyPr/>
          <a:lstStyle/>
          <a:p>
            <a:pPr marL="0" marR="0" lvl="0" indent="0" algn="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anose="02020404030301010803" pitchFamily="18" charset="0"/>
                <a:ea typeface="楷体_GB2312" pitchFamily="49" charset="-122"/>
                <a:cs typeface="+mn-cs"/>
              </a:rPr>
              <a:t>张海藩   编著</a:t>
            </a:r>
            <a:endPar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anose="02020404030301010803" pitchFamily="18" charset="0"/>
              <a:ea typeface="楷体_GB2312" pitchFamily="49" charset="-122"/>
              <a:cs typeface="+mn-cs"/>
            </a:endParaRPr>
          </a:p>
        </p:txBody>
      </p:sp>
      <p:pic>
        <p:nvPicPr>
          <p:cNvPr id="25605" name="Picture 9" descr="untitled"/>
          <p:cNvPicPr>
            <a:picLocks noChangeAspect="1"/>
          </p:cNvPicPr>
          <p:nvPr/>
        </p:nvPicPr>
        <p:blipFill>
          <a:blip r:embed="rId1"/>
          <a:stretch>
            <a:fillRect/>
          </a:stretch>
        </p:blipFill>
        <p:spPr>
          <a:xfrm>
            <a:off x="4859338" y="2276475"/>
            <a:ext cx="3168650" cy="4319588"/>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3"/>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41987" name="页脚占位符 4"/>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21188" name="Rectangle 4"/>
          <p:cNvSpPr>
            <a:spLocks noRot="1" noChangeArrowheads="1"/>
          </p:cNvSpPr>
          <p:nvPr/>
        </p:nvSpPr>
        <p:spPr bwMode="auto">
          <a:xfrm>
            <a:off x="250825" y="115888"/>
            <a:ext cx="8229600" cy="72072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软件发展的三个时期</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21190" name="Line 6"/>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aphicFrame>
        <p:nvGraphicFramePr>
          <p:cNvPr id="41990" name="内容占位符 41989"/>
          <p:cNvGraphicFramePr/>
          <p:nvPr>
            <p:ph/>
          </p:nvPr>
        </p:nvGraphicFramePr>
        <p:xfrm>
          <a:off x="468313" y="1628775"/>
          <a:ext cx="8424862" cy="4022725"/>
        </p:xfrm>
        <a:graphic>
          <a:graphicData uri="http://schemas.openxmlformats.org/drawingml/2006/table">
            <a:tbl>
              <a:tblPr/>
              <a:tblGrid>
                <a:gridCol w="1582738"/>
                <a:gridCol w="1800225"/>
                <a:gridCol w="1944687"/>
                <a:gridCol w="3097213"/>
              </a:tblGrid>
              <a:tr h="944563">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eaLnBrk="1" hangingPunct="1">
                        <a:spcBef>
                          <a:spcPct val="20000"/>
                        </a:spcBef>
                        <a:buClr>
                          <a:schemeClr val="hlink"/>
                        </a:buClr>
                        <a:buSzPct val="70000"/>
                        <a:buFont typeface="Wingdings" panose="05000000000000000000" pitchFamily="2" charset="2"/>
                        <a:buNone/>
                      </a:pPr>
                      <a:r>
                        <a:rPr lang="zh-CN" altLang="en-US" sz="2800" b="0" dirty="0">
                          <a:solidFill>
                            <a:schemeClr val="tx1"/>
                          </a:solidFill>
                          <a:effectLst>
                            <a:outerShdw blurRad="38100" dist="38100" dir="2700000">
                              <a:srgbClr val="000000"/>
                            </a:outerShdw>
                          </a:effectLst>
                          <a:latin typeface="Garamond" panose="02020404030301010803" pitchFamily="18" charset="0"/>
                        </a:rPr>
                        <a:t>类别</a:t>
                      </a:r>
                      <a:endParaRPr lang="zh-CN" altLang="en-US" sz="2800" b="0" dirty="0">
                        <a:solidFill>
                          <a:schemeClr val="tx1"/>
                        </a:solidFill>
                        <a:effectLst>
                          <a:outerShdw blurRad="38100" dist="38100" dir="2700000">
                            <a:srgbClr val="000000"/>
                          </a:outerShdw>
                        </a:effectLst>
                        <a:latin typeface="Garamond" panose="02020404030301010803"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eaLnBrk="1" hangingPunct="1">
                        <a:spcBef>
                          <a:spcPct val="20000"/>
                        </a:spcBef>
                        <a:buClr>
                          <a:schemeClr val="hlink"/>
                        </a:buClr>
                        <a:buSzPct val="70000"/>
                        <a:buFont typeface="Wingdings" panose="05000000000000000000" pitchFamily="2" charset="2"/>
                        <a:buNone/>
                      </a:pPr>
                      <a:r>
                        <a:rPr lang="zh-CN" altLang="en-US" sz="2800" b="0" dirty="0">
                          <a:solidFill>
                            <a:schemeClr val="tx1"/>
                          </a:solidFill>
                          <a:effectLst>
                            <a:outerShdw blurRad="38100" dist="38100" dir="2700000">
                              <a:srgbClr val="000000"/>
                            </a:outerShdw>
                          </a:effectLst>
                          <a:latin typeface="Garamond" panose="02020404030301010803" pitchFamily="18" charset="0"/>
                        </a:rPr>
                        <a:t>参加人数</a:t>
                      </a:r>
                      <a:endParaRPr lang="zh-CN" altLang="en-US" sz="2800" b="0" dirty="0">
                        <a:solidFill>
                          <a:schemeClr val="tx1"/>
                        </a:solidFill>
                        <a:effectLst>
                          <a:outerShdw blurRad="38100" dist="38100" dir="2700000">
                            <a:srgbClr val="000000"/>
                          </a:outerShdw>
                        </a:effectLst>
                        <a:latin typeface="Garamond" panose="02020404030301010803"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eaLnBrk="1" hangingPunct="1">
                        <a:spcBef>
                          <a:spcPct val="20000"/>
                        </a:spcBef>
                        <a:buClr>
                          <a:schemeClr val="hlink"/>
                        </a:buClr>
                        <a:buSzPct val="70000"/>
                        <a:buFont typeface="Wingdings" panose="05000000000000000000" pitchFamily="2" charset="2"/>
                        <a:buNone/>
                      </a:pPr>
                      <a:r>
                        <a:rPr lang="zh-CN" altLang="en-US" sz="2800" b="0" dirty="0">
                          <a:solidFill>
                            <a:schemeClr val="tx1"/>
                          </a:solidFill>
                          <a:effectLst>
                            <a:outerShdw blurRad="38100" dist="38100" dir="2700000">
                              <a:srgbClr val="000000"/>
                            </a:outerShdw>
                          </a:effectLst>
                          <a:latin typeface="Garamond" panose="02020404030301010803" pitchFamily="18" charset="0"/>
                        </a:rPr>
                        <a:t>研制期限</a:t>
                      </a:r>
                      <a:endParaRPr lang="zh-CN" altLang="en-US" sz="2800" b="0" dirty="0">
                        <a:solidFill>
                          <a:schemeClr val="tx1"/>
                        </a:solidFill>
                        <a:effectLst>
                          <a:outerShdw blurRad="38100" dist="38100" dir="2700000">
                            <a:srgbClr val="000000"/>
                          </a:outerShdw>
                        </a:effectLst>
                        <a:latin typeface="Garamond" panose="02020404030301010803"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eaLnBrk="1" hangingPunct="1">
                        <a:spcBef>
                          <a:spcPct val="20000"/>
                        </a:spcBef>
                        <a:buClr>
                          <a:schemeClr val="hlink"/>
                        </a:buClr>
                        <a:buSzPct val="70000"/>
                        <a:buFont typeface="Wingdings" panose="05000000000000000000" pitchFamily="2" charset="2"/>
                        <a:buNone/>
                      </a:pPr>
                      <a:r>
                        <a:rPr lang="zh-CN" altLang="en-US" sz="2800" b="0" dirty="0">
                          <a:solidFill>
                            <a:schemeClr val="tx1"/>
                          </a:solidFill>
                          <a:effectLst>
                            <a:outerShdw blurRad="38100" dist="38100" dir="2700000">
                              <a:srgbClr val="000000"/>
                            </a:outerShdw>
                          </a:effectLst>
                          <a:latin typeface="Garamond" panose="02020404030301010803" pitchFamily="18" charset="0"/>
                        </a:rPr>
                        <a:t>产品规模</a:t>
                      </a:r>
                      <a:r>
                        <a:rPr lang="en-US" altLang="zh-CN" sz="2800" b="0" dirty="0">
                          <a:solidFill>
                            <a:schemeClr val="tx1"/>
                          </a:solidFill>
                          <a:effectLst>
                            <a:outerShdw blurRad="38100" dist="38100" dir="2700000">
                              <a:srgbClr val="000000"/>
                            </a:outerShdw>
                          </a:effectLst>
                          <a:latin typeface="Garamond" panose="02020404030301010803" pitchFamily="18" charset="0"/>
                        </a:rPr>
                        <a:t>(</a:t>
                      </a:r>
                      <a:r>
                        <a:rPr lang="zh-CN" altLang="en-US" sz="2800" b="0" dirty="0">
                          <a:solidFill>
                            <a:schemeClr val="tx1"/>
                          </a:solidFill>
                          <a:effectLst>
                            <a:outerShdw blurRad="38100" dist="38100" dir="2700000">
                              <a:srgbClr val="000000"/>
                            </a:outerShdw>
                          </a:effectLst>
                          <a:latin typeface="Garamond" panose="02020404030301010803" pitchFamily="18" charset="0"/>
                        </a:rPr>
                        <a:t>源程序行数</a:t>
                      </a:r>
                      <a:r>
                        <a:rPr lang="en-US" altLang="zh-CN" sz="2800" b="0" dirty="0">
                          <a:solidFill>
                            <a:schemeClr val="tx1"/>
                          </a:solidFill>
                          <a:effectLst>
                            <a:outerShdw blurRad="38100" dist="38100" dir="2700000">
                              <a:srgbClr val="000000"/>
                            </a:outerShdw>
                          </a:effectLst>
                          <a:latin typeface="Garamond" panose="02020404030301010803" pitchFamily="18" charset="0"/>
                        </a:rPr>
                        <a:t>)</a:t>
                      </a:r>
                      <a:endParaRPr lang="en-US" altLang="zh-CN" sz="2800" b="0" dirty="0">
                        <a:solidFill>
                          <a:schemeClr val="tx1"/>
                        </a:solidFill>
                        <a:effectLst>
                          <a:outerShdw blurRad="38100" dist="38100" dir="2700000">
                            <a:srgbClr val="000000"/>
                          </a:outerShdw>
                        </a:effectLst>
                        <a:latin typeface="Garamond" panose="02020404030301010803"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8162">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eaLnBrk="1" hangingPunct="1">
                        <a:spcBef>
                          <a:spcPct val="20000"/>
                        </a:spcBef>
                        <a:buClr>
                          <a:schemeClr val="hlink"/>
                        </a:buClr>
                        <a:buSzPct val="70000"/>
                        <a:buFont typeface="Wingdings" panose="05000000000000000000" pitchFamily="2" charset="2"/>
                        <a:buNone/>
                      </a:pPr>
                      <a:r>
                        <a:rPr lang="zh-CN" altLang="en-US" sz="2800" b="0" dirty="0">
                          <a:solidFill>
                            <a:schemeClr val="tx1"/>
                          </a:solidFill>
                          <a:effectLst>
                            <a:outerShdw blurRad="38100" dist="38100" dir="2700000">
                              <a:srgbClr val="000000"/>
                            </a:outerShdw>
                          </a:effectLst>
                          <a:latin typeface="Garamond" panose="02020404030301010803" pitchFamily="18" charset="0"/>
                        </a:rPr>
                        <a:t>微型</a:t>
                      </a:r>
                      <a:endParaRPr lang="zh-CN" altLang="en-US" sz="2800" b="0" dirty="0">
                        <a:solidFill>
                          <a:schemeClr val="tx1"/>
                        </a:solidFill>
                        <a:effectLst>
                          <a:outerShdw blurRad="38100" dist="38100" dir="2700000">
                            <a:srgbClr val="000000"/>
                          </a:outerShdw>
                        </a:effectLst>
                        <a:latin typeface="Garamond" panose="02020404030301010803" pitchFamily="18" charset="0"/>
                      </a:endParaRPr>
                    </a:p>
                    <a:p>
                      <a:pPr lvl="0" eaLnBrk="1" hangingPunct="1">
                        <a:spcBef>
                          <a:spcPct val="20000"/>
                        </a:spcBef>
                        <a:buClr>
                          <a:schemeClr val="hlink"/>
                        </a:buClr>
                        <a:buSzPct val="70000"/>
                        <a:buFont typeface="Wingdings" panose="05000000000000000000" pitchFamily="2" charset="2"/>
                        <a:buNone/>
                      </a:pPr>
                      <a:r>
                        <a:rPr lang="zh-CN" altLang="en-US" sz="2800" b="0" dirty="0">
                          <a:solidFill>
                            <a:schemeClr val="tx1"/>
                          </a:solidFill>
                          <a:effectLst>
                            <a:outerShdw blurRad="38100" dist="38100" dir="2700000">
                              <a:srgbClr val="000000"/>
                            </a:outerShdw>
                          </a:effectLst>
                          <a:latin typeface="Garamond" panose="02020404030301010803" pitchFamily="18" charset="0"/>
                        </a:rPr>
                        <a:t>小型</a:t>
                      </a:r>
                      <a:endParaRPr lang="zh-CN" altLang="en-US" sz="2800" b="0" dirty="0">
                        <a:solidFill>
                          <a:schemeClr val="tx1"/>
                        </a:solidFill>
                        <a:effectLst>
                          <a:outerShdw blurRad="38100" dist="38100" dir="2700000">
                            <a:srgbClr val="000000"/>
                          </a:outerShdw>
                        </a:effectLst>
                        <a:latin typeface="Garamond" panose="02020404030301010803" pitchFamily="18" charset="0"/>
                      </a:endParaRPr>
                    </a:p>
                    <a:p>
                      <a:pPr lvl="0" eaLnBrk="1" hangingPunct="1">
                        <a:spcBef>
                          <a:spcPct val="20000"/>
                        </a:spcBef>
                        <a:buClr>
                          <a:schemeClr val="hlink"/>
                        </a:buClr>
                        <a:buSzPct val="70000"/>
                        <a:buFont typeface="Wingdings" panose="05000000000000000000" pitchFamily="2" charset="2"/>
                        <a:buNone/>
                      </a:pPr>
                      <a:r>
                        <a:rPr lang="zh-CN" altLang="en-US" sz="2800" b="0" dirty="0">
                          <a:solidFill>
                            <a:schemeClr val="tx1"/>
                          </a:solidFill>
                          <a:effectLst>
                            <a:outerShdw blurRad="38100" dist="38100" dir="2700000">
                              <a:srgbClr val="000000"/>
                            </a:outerShdw>
                          </a:effectLst>
                          <a:latin typeface="Garamond" panose="02020404030301010803" pitchFamily="18" charset="0"/>
                        </a:rPr>
                        <a:t>中型</a:t>
                      </a:r>
                      <a:endParaRPr lang="zh-CN" altLang="en-US" sz="2800" b="0" dirty="0">
                        <a:solidFill>
                          <a:schemeClr val="tx1"/>
                        </a:solidFill>
                        <a:effectLst>
                          <a:outerShdw blurRad="38100" dist="38100" dir="2700000">
                            <a:srgbClr val="000000"/>
                          </a:outerShdw>
                        </a:effectLst>
                        <a:latin typeface="Garamond" panose="02020404030301010803" pitchFamily="18" charset="0"/>
                      </a:endParaRPr>
                    </a:p>
                    <a:p>
                      <a:pPr lvl="0" eaLnBrk="1" hangingPunct="1">
                        <a:spcBef>
                          <a:spcPct val="20000"/>
                        </a:spcBef>
                        <a:buClr>
                          <a:schemeClr val="hlink"/>
                        </a:buClr>
                        <a:buSzPct val="70000"/>
                        <a:buFont typeface="Wingdings" panose="05000000000000000000" pitchFamily="2" charset="2"/>
                        <a:buNone/>
                      </a:pPr>
                      <a:r>
                        <a:rPr lang="zh-CN" altLang="en-US" sz="2800" b="0" dirty="0">
                          <a:solidFill>
                            <a:schemeClr val="tx1"/>
                          </a:solidFill>
                          <a:effectLst>
                            <a:outerShdw blurRad="38100" dist="38100" dir="2700000">
                              <a:srgbClr val="000000"/>
                            </a:outerShdw>
                          </a:effectLst>
                          <a:latin typeface="Garamond" panose="02020404030301010803" pitchFamily="18" charset="0"/>
                        </a:rPr>
                        <a:t>大型</a:t>
                      </a:r>
                      <a:endParaRPr lang="zh-CN" altLang="en-US" sz="2800" b="0" dirty="0">
                        <a:solidFill>
                          <a:schemeClr val="tx1"/>
                        </a:solidFill>
                        <a:effectLst>
                          <a:outerShdw blurRad="38100" dist="38100" dir="2700000">
                            <a:srgbClr val="000000"/>
                          </a:outerShdw>
                        </a:effectLst>
                        <a:latin typeface="Garamond" panose="02020404030301010803" pitchFamily="18" charset="0"/>
                      </a:endParaRPr>
                    </a:p>
                    <a:p>
                      <a:pPr lvl="0" eaLnBrk="1" hangingPunct="1">
                        <a:spcBef>
                          <a:spcPct val="20000"/>
                        </a:spcBef>
                        <a:buClr>
                          <a:schemeClr val="hlink"/>
                        </a:buClr>
                        <a:buSzPct val="70000"/>
                        <a:buFont typeface="Wingdings" panose="05000000000000000000" pitchFamily="2" charset="2"/>
                        <a:buNone/>
                      </a:pPr>
                      <a:r>
                        <a:rPr lang="zh-CN" altLang="en-US" sz="2800" b="0" dirty="0">
                          <a:solidFill>
                            <a:schemeClr val="tx1"/>
                          </a:solidFill>
                          <a:effectLst>
                            <a:outerShdw blurRad="38100" dist="38100" dir="2700000">
                              <a:srgbClr val="000000"/>
                            </a:outerShdw>
                          </a:effectLst>
                          <a:latin typeface="Garamond" panose="02020404030301010803" pitchFamily="18" charset="0"/>
                        </a:rPr>
                        <a:t>甚大型</a:t>
                      </a:r>
                      <a:endParaRPr lang="zh-CN" altLang="en-US" sz="2800" b="0" dirty="0">
                        <a:solidFill>
                          <a:schemeClr val="tx1"/>
                        </a:solidFill>
                        <a:effectLst>
                          <a:outerShdw blurRad="38100" dist="38100" dir="2700000">
                            <a:srgbClr val="000000"/>
                          </a:outerShdw>
                        </a:effectLst>
                        <a:latin typeface="Garamond" panose="02020404030301010803" pitchFamily="18" charset="0"/>
                      </a:endParaRPr>
                    </a:p>
                    <a:p>
                      <a:pPr lvl="0" eaLnBrk="1" hangingPunct="1">
                        <a:spcBef>
                          <a:spcPct val="20000"/>
                        </a:spcBef>
                        <a:buClr>
                          <a:schemeClr val="hlink"/>
                        </a:buClr>
                        <a:buSzPct val="70000"/>
                        <a:buFont typeface="Wingdings" panose="05000000000000000000" pitchFamily="2" charset="2"/>
                        <a:buNone/>
                      </a:pPr>
                      <a:r>
                        <a:rPr lang="zh-CN" altLang="en-US" sz="2800" b="0" dirty="0">
                          <a:solidFill>
                            <a:schemeClr val="tx1"/>
                          </a:solidFill>
                          <a:effectLst>
                            <a:outerShdw blurRad="38100" dist="38100" dir="2700000">
                              <a:srgbClr val="000000"/>
                            </a:outerShdw>
                          </a:effectLst>
                          <a:latin typeface="Garamond" panose="02020404030301010803" pitchFamily="18" charset="0"/>
                        </a:rPr>
                        <a:t>极大型</a:t>
                      </a:r>
                      <a:endParaRPr lang="zh-CN" altLang="en-US" sz="2800" b="0" dirty="0">
                        <a:solidFill>
                          <a:schemeClr val="tx1"/>
                        </a:solidFill>
                        <a:effectLst>
                          <a:outerShdw blurRad="38100" dist="38100" dir="2700000">
                            <a:srgbClr val="000000"/>
                          </a:outerShdw>
                        </a:effectLst>
                        <a:latin typeface="Garamond" panose="02020404030301010803"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spcBef>
                          <a:spcPct val="20000"/>
                        </a:spcBef>
                        <a:buClr>
                          <a:schemeClr val="hlink"/>
                        </a:buClr>
                        <a:buSzPct val="70000"/>
                        <a:buFont typeface="Wingdings" panose="05000000000000000000" pitchFamily="2" charset="2"/>
                        <a:buNone/>
                      </a:pPr>
                      <a:r>
                        <a:rPr lang="en-US" altLang="zh-CN" sz="2800" b="0" dirty="0">
                          <a:solidFill>
                            <a:schemeClr val="tx1"/>
                          </a:solidFill>
                          <a:effectLst>
                            <a:outerShdw blurRad="38100" dist="38100" dir="2700000">
                              <a:srgbClr val="000000"/>
                            </a:outerShdw>
                          </a:effectLst>
                          <a:latin typeface="Garamond" panose="02020404030301010803" pitchFamily="18" charset="0"/>
                        </a:rPr>
                        <a:t>1</a:t>
                      </a:r>
                      <a:endParaRPr lang="en-US" altLang="zh-CN" sz="2800" b="0" dirty="0">
                        <a:solidFill>
                          <a:schemeClr val="tx1"/>
                        </a:solidFill>
                        <a:effectLst>
                          <a:outerShdw blurRad="38100" dist="38100" dir="2700000">
                            <a:srgbClr val="000000"/>
                          </a:outerShdw>
                        </a:effectLst>
                        <a:latin typeface="Garamond" panose="02020404030301010803" pitchFamily="18" charset="0"/>
                      </a:endParaRPr>
                    </a:p>
                    <a:p>
                      <a:pPr lvl="0" algn="ctr" eaLnBrk="1" hangingPunct="1">
                        <a:spcBef>
                          <a:spcPct val="20000"/>
                        </a:spcBef>
                        <a:buClr>
                          <a:schemeClr val="hlink"/>
                        </a:buClr>
                        <a:buSzPct val="70000"/>
                        <a:buFont typeface="Wingdings" panose="05000000000000000000" pitchFamily="2" charset="2"/>
                        <a:buNone/>
                      </a:pPr>
                      <a:r>
                        <a:rPr lang="en-US" altLang="zh-CN" sz="2800" b="0" dirty="0">
                          <a:solidFill>
                            <a:schemeClr val="tx1"/>
                          </a:solidFill>
                          <a:effectLst>
                            <a:outerShdw blurRad="38100" dist="38100" dir="2700000">
                              <a:srgbClr val="000000"/>
                            </a:outerShdw>
                          </a:effectLst>
                          <a:latin typeface="Garamond" panose="02020404030301010803" pitchFamily="18" charset="0"/>
                        </a:rPr>
                        <a:t>1</a:t>
                      </a:r>
                      <a:endParaRPr lang="en-US" altLang="zh-CN" sz="2800" b="0" dirty="0">
                        <a:solidFill>
                          <a:schemeClr val="tx1"/>
                        </a:solidFill>
                        <a:effectLst>
                          <a:outerShdw blurRad="38100" dist="38100" dir="2700000">
                            <a:srgbClr val="000000"/>
                          </a:outerShdw>
                        </a:effectLst>
                        <a:latin typeface="Garamond" panose="02020404030301010803" pitchFamily="18" charset="0"/>
                      </a:endParaRPr>
                    </a:p>
                    <a:p>
                      <a:pPr lvl="0" algn="ctr" eaLnBrk="1" hangingPunct="1">
                        <a:spcBef>
                          <a:spcPct val="20000"/>
                        </a:spcBef>
                        <a:buClr>
                          <a:schemeClr val="hlink"/>
                        </a:buClr>
                        <a:buSzPct val="70000"/>
                        <a:buFont typeface="Wingdings" panose="05000000000000000000" pitchFamily="2" charset="2"/>
                        <a:buNone/>
                      </a:pPr>
                      <a:r>
                        <a:rPr lang="en-US" altLang="zh-CN" sz="2800" b="0" dirty="0">
                          <a:solidFill>
                            <a:schemeClr val="tx1"/>
                          </a:solidFill>
                          <a:effectLst>
                            <a:outerShdw blurRad="38100" dist="38100" dir="2700000">
                              <a:srgbClr val="000000"/>
                            </a:outerShdw>
                          </a:effectLst>
                          <a:latin typeface="Garamond" panose="02020404030301010803" pitchFamily="18" charset="0"/>
                        </a:rPr>
                        <a:t>2~5</a:t>
                      </a:r>
                      <a:endParaRPr lang="en-US" altLang="zh-CN" sz="2800" b="0" dirty="0">
                        <a:solidFill>
                          <a:schemeClr val="tx1"/>
                        </a:solidFill>
                        <a:effectLst>
                          <a:outerShdw blurRad="38100" dist="38100" dir="2700000">
                            <a:srgbClr val="000000"/>
                          </a:outerShdw>
                        </a:effectLst>
                        <a:latin typeface="Garamond" panose="02020404030301010803" pitchFamily="18" charset="0"/>
                      </a:endParaRPr>
                    </a:p>
                    <a:p>
                      <a:pPr lvl="0" algn="ctr" eaLnBrk="1" hangingPunct="1">
                        <a:spcBef>
                          <a:spcPct val="20000"/>
                        </a:spcBef>
                        <a:buClr>
                          <a:schemeClr val="hlink"/>
                        </a:buClr>
                        <a:buSzPct val="70000"/>
                        <a:buFont typeface="Wingdings" panose="05000000000000000000" pitchFamily="2" charset="2"/>
                        <a:buNone/>
                      </a:pPr>
                      <a:r>
                        <a:rPr lang="en-US" altLang="zh-CN" sz="2800" b="0" dirty="0">
                          <a:solidFill>
                            <a:schemeClr val="tx1"/>
                          </a:solidFill>
                          <a:effectLst>
                            <a:outerShdw blurRad="38100" dist="38100" dir="2700000">
                              <a:srgbClr val="000000"/>
                            </a:outerShdw>
                          </a:effectLst>
                          <a:latin typeface="Garamond" panose="02020404030301010803" pitchFamily="18" charset="0"/>
                        </a:rPr>
                        <a:t>5~20</a:t>
                      </a:r>
                      <a:endParaRPr lang="en-US" altLang="zh-CN" sz="2800" b="0" dirty="0">
                        <a:solidFill>
                          <a:schemeClr val="tx1"/>
                        </a:solidFill>
                        <a:effectLst>
                          <a:outerShdw blurRad="38100" dist="38100" dir="2700000">
                            <a:srgbClr val="000000"/>
                          </a:outerShdw>
                        </a:effectLst>
                        <a:latin typeface="Garamond" panose="02020404030301010803" pitchFamily="18" charset="0"/>
                      </a:endParaRPr>
                    </a:p>
                    <a:p>
                      <a:pPr lvl="0" algn="ctr" eaLnBrk="1" hangingPunct="1">
                        <a:spcBef>
                          <a:spcPct val="20000"/>
                        </a:spcBef>
                        <a:buClr>
                          <a:schemeClr val="hlink"/>
                        </a:buClr>
                        <a:buSzPct val="70000"/>
                        <a:buFont typeface="Wingdings" panose="05000000000000000000" pitchFamily="2" charset="2"/>
                        <a:buNone/>
                      </a:pPr>
                      <a:r>
                        <a:rPr lang="en-US" altLang="zh-CN" sz="2800" b="0" dirty="0">
                          <a:solidFill>
                            <a:schemeClr val="tx1"/>
                          </a:solidFill>
                          <a:effectLst>
                            <a:outerShdw blurRad="38100" dist="38100" dir="2700000">
                              <a:srgbClr val="000000"/>
                            </a:outerShdw>
                          </a:effectLst>
                          <a:latin typeface="Garamond" panose="02020404030301010803" pitchFamily="18" charset="0"/>
                        </a:rPr>
                        <a:t>100~1000</a:t>
                      </a:r>
                      <a:endParaRPr lang="en-US" altLang="zh-CN" sz="2800" b="0" dirty="0">
                        <a:solidFill>
                          <a:schemeClr val="tx1"/>
                        </a:solidFill>
                        <a:effectLst>
                          <a:outerShdw blurRad="38100" dist="38100" dir="2700000">
                            <a:srgbClr val="000000"/>
                          </a:outerShdw>
                        </a:effectLst>
                        <a:latin typeface="Garamond" panose="02020404030301010803" pitchFamily="18" charset="0"/>
                      </a:endParaRPr>
                    </a:p>
                    <a:p>
                      <a:pPr lvl="0" algn="ctr" eaLnBrk="1" hangingPunct="1">
                        <a:spcBef>
                          <a:spcPct val="20000"/>
                        </a:spcBef>
                        <a:buClr>
                          <a:schemeClr val="hlink"/>
                        </a:buClr>
                        <a:buSzPct val="70000"/>
                        <a:buFont typeface="Wingdings" panose="05000000000000000000" pitchFamily="2" charset="2"/>
                        <a:buNone/>
                      </a:pPr>
                      <a:r>
                        <a:rPr lang="en-US" altLang="zh-CN" sz="2800" b="0" dirty="0">
                          <a:solidFill>
                            <a:schemeClr val="tx1"/>
                          </a:solidFill>
                          <a:effectLst>
                            <a:outerShdw blurRad="38100" dist="38100" dir="2700000">
                              <a:srgbClr val="000000"/>
                            </a:outerShdw>
                          </a:effectLst>
                          <a:latin typeface="Garamond" panose="02020404030301010803" pitchFamily="18" charset="0"/>
                        </a:rPr>
                        <a:t>2000~5000</a:t>
                      </a:r>
                      <a:endParaRPr lang="en-US" altLang="zh-CN" sz="2800" b="0" dirty="0">
                        <a:solidFill>
                          <a:schemeClr val="tx1"/>
                        </a:solidFill>
                        <a:effectLst>
                          <a:outerShdw blurRad="38100" dist="38100" dir="2700000">
                            <a:srgbClr val="000000"/>
                          </a:outerShdw>
                        </a:effectLst>
                        <a:latin typeface="Garamond" panose="02020404030301010803"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eaLnBrk="1" hangingPunct="1">
                        <a:spcBef>
                          <a:spcPct val="20000"/>
                        </a:spcBef>
                        <a:buClr>
                          <a:schemeClr val="hlink"/>
                        </a:buClr>
                        <a:buSzPct val="70000"/>
                        <a:buFont typeface="Wingdings" panose="05000000000000000000" pitchFamily="2" charset="2"/>
                        <a:buNone/>
                      </a:pPr>
                      <a:r>
                        <a:rPr lang="en-US" altLang="zh-CN" sz="2800" b="0" dirty="0">
                          <a:solidFill>
                            <a:schemeClr val="tx1"/>
                          </a:solidFill>
                          <a:effectLst>
                            <a:outerShdw blurRad="38100" dist="38100" dir="2700000">
                              <a:srgbClr val="000000"/>
                            </a:outerShdw>
                          </a:effectLst>
                          <a:latin typeface="Garamond" panose="02020404030301010803" pitchFamily="18" charset="0"/>
                        </a:rPr>
                        <a:t>1~4</a:t>
                      </a:r>
                      <a:r>
                        <a:rPr lang="zh-CN" altLang="en-US" sz="2800" b="0" dirty="0">
                          <a:solidFill>
                            <a:schemeClr val="tx1"/>
                          </a:solidFill>
                          <a:effectLst>
                            <a:outerShdw blurRad="38100" dist="38100" dir="2700000">
                              <a:srgbClr val="000000"/>
                            </a:outerShdw>
                          </a:effectLst>
                          <a:latin typeface="Garamond" panose="02020404030301010803" pitchFamily="18" charset="0"/>
                        </a:rPr>
                        <a:t>周</a:t>
                      </a:r>
                      <a:endParaRPr lang="zh-CN" altLang="en-US" sz="2800" b="0" dirty="0">
                        <a:solidFill>
                          <a:schemeClr val="tx1"/>
                        </a:solidFill>
                        <a:effectLst>
                          <a:outerShdw blurRad="38100" dist="38100" dir="2700000">
                            <a:srgbClr val="000000"/>
                          </a:outerShdw>
                        </a:effectLst>
                        <a:latin typeface="Garamond" panose="02020404030301010803" pitchFamily="18" charset="0"/>
                      </a:endParaRPr>
                    </a:p>
                    <a:p>
                      <a:pPr lvl="0" eaLnBrk="1" hangingPunct="1">
                        <a:spcBef>
                          <a:spcPct val="20000"/>
                        </a:spcBef>
                        <a:buClr>
                          <a:schemeClr val="hlink"/>
                        </a:buClr>
                        <a:buSzPct val="70000"/>
                        <a:buFont typeface="Wingdings" panose="05000000000000000000" pitchFamily="2" charset="2"/>
                        <a:buNone/>
                      </a:pPr>
                      <a:r>
                        <a:rPr lang="en-US" altLang="zh-CN" sz="2800" b="0" dirty="0">
                          <a:solidFill>
                            <a:schemeClr val="tx1"/>
                          </a:solidFill>
                          <a:effectLst>
                            <a:outerShdw blurRad="38100" dist="38100" dir="2700000">
                              <a:srgbClr val="000000"/>
                            </a:outerShdw>
                          </a:effectLst>
                          <a:latin typeface="Garamond" panose="02020404030301010803" pitchFamily="18" charset="0"/>
                        </a:rPr>
                        <a:t>1~6</a:t>
                      </a:r>
                      <a:r>
                        <a:rPr lang="zh-CN" altLang="en-US" sz="2800" b="0" dirty="0">
                          <a:solidFill>
                            <a:schemeClr val="tx1"/>
                          </a:solidFill>
                          <a:effectLst>
                            <a:outerShdw blurRad="38100" dist="38100" dir="2700000">
                              <a:srgbClr val="000000"/>
                            </a:outerShdw>
                          </a:effectLst>
                          <a:latin typeface="Garamond" panose="02020404030301010803" pitchFamily="18" charset="0"/>
                        </a:rPr>
                        <a:t>月</a:t>
                      </a:r>
                      <a:endParaRPr lang="zh-CN" altLang="en-US" sz="2800" b="0" dirty="0">
                        <a:solidFill>
                          <a:schemeClr val="tx1"/>
                        </a:solidFill>
                        <a:effectLst>
                          <a:outerShdw blurRad="38100" dist="38100" dir="2700000">
                            <a:srgbClr val="000000"/>
                          </a:outerShdw>
                        </a:effectLst>
                        <a:latin typeface="Garamond" panose="02020404030301010803" pitchFamily="18" charset="0"/>
                      </a:endParaRPr>
                    </a:p>
                    <a:p>
                      <a:pPr lvl="0" eaLnBrk="1" hangingPunct="1">
                        <a:spcBef>
                          <a:spcPct val="20000"/>
                        </a:spcBef>
                        <a:buClr>
                          <a:schemeClr val="hlink"/>
                        </a:buClr>
                        <a:buSzPct val="70000"/>
                        <a:buFont typeface="Wingdings" panose="05000000000000000000" pitchFamily="2" charset="2"/>
                        <a:buNone/>
                      </a:pPr>
                      <a:r>
                        <a:rPr lang="en-US" altLang="zh-CN" sz="2800" b="0" dirty="0">
                          <a:solidFill>
                            <a:schemeClr val="tx1"/>
                          </a:solidFill>
                          <a:effectLst>
                            <a:outerShdw blurRad="38100" dist="38100" dir="2700000">
                              <a:srgbClr val="000000"/>
                            </a:outerShdw>
                          </a:effectLst>
                          <a:latin typeface="Garamond" panose="02020404030301010803" pitchFamily="18" charset="0"/>
                        </a:rPr>
                        <a:t>1~2</a:t>
                      </a:r>
                      <a:r>
                        <a:rPr lang="zh-CN" altLang="en-US" sz="2800" b="0" dirty="0">
                          <a:solidFill>
                            <a:schemeClr val="tx1"/>
                          </a:solidFill>
                          <a:effectLst>
                            <a:outerShdw blurRad="38100" dist="38100" dir="2700000">
                              <a:srgbClr val="000000"/>
                            </a:outerShdw>
                          </a:effectLst>
                          <a:latin typeface="Garamond" panose="02020404030301010803" pitchFamily="18" charset="0"/>
                        </a:rPr>
                        <a:t>年</a:t>
                      </a:r>
                      <a:endParaRPr lang="zh-CN" altLang="en-US" sz="2800" b="0" dirty="0">
                        <a:solidFill>
                          <a:schemeClr val="tx1"/>
                        </a:solidFill>
                        <a:effectLst>
                          <a:outerShdw blurRad="38100" dist="38100" dir="2700000">
                            <a:srgbClr val="000000"/>
                          </a:outerShdw>
                        </a:effectLst>
                        <a:latin typeface="Garamond" panose="02020404030301010803" pitchFamily="18" charset="0"/>
                      </a:endParaRPr>
                    </a:p>
                    <a:p>
                      <a:pPr lvl="0" eaLnBrk="1" hangingPunct="1">
                        <a:spcBef>
                          <a:spcPct val="20000"/>
                        </a:spcBef>
                        <a:buClr>
                          <a:schemeClr val="hlink"/>
                        </a:buClr>
                        <a:buSzPct val="70000"/>
                        <a:buFont typeface="Wingdings" panose="05000000000000000000" pitchFamily="2" charset="2"/>
                        <a:buNone/>
                      </a:pPr>
                      <a:r>
                        <a:rPr lang="en-US" altLang="zh-CN" sz="2800" b="0" dirty="0">
                          <a:solidFill>
                            <a:schemeClr val="tx1"/>
                          </a:solidFill>
                          <a:effectLst>
                            <a:outerShdw blurRad="38100" dist="38100" dir="2700000">
                              <a:srgbClr val="000000"/>
                            </a:outerShdw>
                          </a:effectLst>
                          <a:latin typeface="Garamond" panose="02020404030301010803" pitchFamily="18" charset="0"/>
                        </a:rPr>
                        <a:t>2~3</a:t>
                      </a:r>
                      <a:r>
                        <a:rPr lang="zh-CN" altLang="en-US" sz="2800" b="0" dirty="0">
                          <a:solidFill>
                            <a:schemeClr val="tx1"/>
                          </a:solidFill>
                          <a:effectLst>
                            <a:outerShdw blurRad="38100" dist="38100" dir="2700000">
                              <a:srgbClr val="000000"/>
                            </a:outerShdw>
                          </a:effectLst>
                          <a:latin typeface="Garamond" panose="02020404030301010803" pitchFamily="18" charset="0"/>
                        </a:rPr>
                        <a:t>年</a:t>
                      </a:r>
                      <a:endParaRPr lang="zh-CN" altLang="en-US" sz="2800" b="0" dirty="0">
                        <a:solidFill>
                          <a:schemeClr val="tx1"/>
                        </a:solidFill>
                        <a:effectLst>
                          <a:outerShdw blurRad="38100" dist="38100" dir="2700000">
                            <a:srgbClr val="000000"/>
                          </a:outerShdw>
                        </a:effectLst>
                        <a:latin typeface="Garamond" panose="02020404030301010803" pitchFamily="18" charset="0"/>
                      </a:endParaRPr>
                    </a:p>
                    <a:p>
                      <a:pPr lvl="0" eaLnBrk="1" hangingPunct="1">
                        <a:spcBef>
                          <a:spcPct val="20000"/>
                        </a:spcBef>
                        <a:buClr>
                          <a:schemeClr val="hlink"/>
                        </a:buClr>
                        <a:buSzPct val="70000"/>
                        <a:buFont typeface="Wingdings" panose="05000000000000000000" pitchFamily="2" charset="2"/>
                        <a:buNone/>
                      </a:pPr>
                      <a:r>
                        <a:rPr lang="en-US" altLang="zh-CN" sz="2800" b="0" dirty="0">
                          <a:solidFill>
                            <a:schemeClr val="tx1"/>
                          </a:solidFill>
                          <a:effectLst>
                            <a:outerShdw blurRad="38100" dist="38100" dir="2700000">
                              <a:srgbClr val="000000"/>
                            </a:outerShdw>
                          </a:effectLst>
                          <a:latin typeface="Garamond" panose="02020404030301010803" pitchFamily="18" charset="0"/>
                        </a:rPr>
                        <a:t>4~5</a:t>
                      </a:r>
                      <a:r>
                        <a:rPr lang="zh-CN" altLang="en-US" sz="2800" b="0" dirty="0">
                          <a:solidFill>
                            <a:schemeClr val="tx1"/>
                          </a:solidFill>
                          <a:effectLst>
                            <a:outerShdw blurRad="38100" dist="38100" dir="2700000">
                              <a:srgbClr val="000000"/>
                            </a:outerShdw>
                          </a:effectLst>
                          <a:latin typeface="Garamond" panose="02020404030301010803" pitchFamily="18" charset="0"/>
                        </a:rPr>
                        <a:t>年</a:t>
                      </a:r>
                      <a:endParaRPr lang="zh-CN" altLang="en-US" sz="2800" b="0" dirty="0">
                        <a:solidFill>
                          <a:schemeClr val="tx1"/>
                        </a:solidFill>
                        <a:effectLst>
                          <a:outerShdw blurRad="38100" dist="38100" dir="2700000">
                            <a:srgbClr val="000000"/>
                          </a:outerShdw>
                        </a:effectLst>
                        <a:latin typeface="Garamond" panose="02020404030301010803" pitchFamily="18" charset="0"/>
                      </a:endParaRPr>
                    </a:p>
                    <a:p>
                      <a:pPr lvl="0" eaLnBrk="1" hangingPunct="1">
                        <a:spcBef>
                          <a:spcPct val="20000"/>
                        </a:spcBef>
                        <a:buClr>
                          <a:schemeClr val="hlink"/>
                        </a:buClr>
                        <a:buSzPct val="70000"/>
                        <a:buFont typeface="Wingdings" panose="05000000000000000000" pitchFamily="2" charset="2"/>
                        <a:buNone/>
                      </a:pPr>
                      <a:r>
                        <a:rPr lang="en-US" altLang="zh-CN" sz="2800" b="0" dirty="0">
                          <a:solidFill>
                            <a:schemeClr val="tx1"/>
                          </a:solidFill>
                          <a:effectLst>
                            <a:outerShdw blurRad="38100" dist="38100" dir="2700000">
                              <a:srgbClr val="000000"/>
                            </a:outerShdw>
                          </a:effectLst>
                          <a:latin typeface="Garamond" panose="02020404030301010803" pitchFamily="18" charset="0"/>
                        </a:rPr>
                        <a:t>5~10</a:t>
                      </a:r>
                      <a:r>
                        <a:rPr lang="zh-CN" altLang="en-US" sz="2800" b="0" dirty="0">
                          <a:solidFill>
                            <a:schemeClr val="tx1"/>
                          </a:solidFill>
                          <a:effectLst>
                            <a:outerShdw blurRad="38100" dist="38100" dir="2700000">
                              <a:srgbClr val="000000"/>
                            </a:outerShdw>
                          </a:effectLst>
                          <a:latin typeface="Garamond" panose="02020404030301010803" pitchFamily="18" charset="0"/>
                        </a:rPr>
                        <a:t>年</a:t>
                      </a:r>
                      <a:endParaRPr lang="zh-CN" altLang="en-US" sz="2800" b="0" dirty="0">
                        <a:solidFill>
                          <a:schemeClr val="tx1"/>
                        </a:solidFill>
                        <a:effectLst>
                          <a:outerShdw blurRad="38100" dist="38100" dir="2700000">
                            <a:srgbClr val="000000"/>
                          </a:outerShdw>
                        </a:effectLst>
                        <a:latin typeface="Garamond" panose="02020404030301010803"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eaLnBrk="1" hangingPunct="1">
                        <a:spcBef>
                          <a:spcPct val="20000"/>
                        </a:spcBef>
                        <a:buClr>
                          <a:schemeClr val="hlink"/>
                        </a:buClr>
                        <a:buSzPct val="70000"/>
                        <a:buFont typeface="Wingdings" panose="05000000000000000000" pitchFamily="2" charset="2"/>
                        <a:buNone/>
                      </a:pPr>
                      <a:r>
                        <a:rPr lang="en-US" altLang="zh-CN" sz="2800" b="0" dirty="0">
                          <a:solidFill>
                            <a:schemeClr val="tx1"/>
                          </a:solidFill>
                          <a:effectLst>
                            <a:outerShdw blurRad="38100" dist="38100" dir="2700000">
                              <a:srgbClr val="000000"/>
                            </a:outerShdw>
                          </a:effectLst>
                          <a:latin typeface="Garamond" panose="02020404030301010803" pitchFamily="18" charset="0"/>
                        </a:rPr>
                        <a:t>0.5k</a:t>
                      </a:r>
                      <a:endParaRPr lang="en-US" altLang="zh-CN" sz="2800" b="0" dirty="0">
                        <a:solidFill>
                          <a:schemeClr val="tx1"/>
                        </a:solidFill>
                        <a:effectLst>
                          <a:outerShdw blurRad="38100" dist="38100" dir="2700000">
                            <a:srgbClr val="000000"/>
                          </a:outerShdw>
                        </a:effectLst>
                        <a:latin typeface="Garamond" panose="02020404030301010803" pitchFamily="18" charset="0"/>
                      </a:endParaRPr>
                    </a:p>
                    <a:p>
                      <a:pPr lvl="0" eaLnBrk="1" hangingPunct="1">
                        <a:spcBef>
                          <a:spcPct val="20000"/>
                        </a:spcBef>
                        <a:buClr>
                          <a:schemeClr val="hlink"/>
                        </a:buClr>
                        <a:buSzPct val="70000"/>
                        <a:buFont typeface="Wingdings" panose="05000000000000000000" pitchFamily="2" charset="2"/>
                        <a:buNone/>
                      </a:pPr>
                      <a:r>
                        <a:rPr lang="en-US" altLang="zh-CN" sz="2800" b="0" dirty="0">
                          <a:solidFill>
                            <a:schemeClr val="tx1"/>
                          </a:solidFill>
                          <a:effectLst>
                            <a:outerShdw blurRad="38100" dist="38100" dir="2700000">
                              <a:srgbClr val="000000"/>
                            </a:outerShdw>
                          </a:effectLst>
                          <a:latin typeface="Garamond" panose="02020404030301010803" pitchFamily="18" charset="0"/>
                        </a:rPr>
                        <a:t>1~2k</a:t>
                      </a:r>
                      <a:endParaRPr lang="en-US" altLang="zh-CN" sz="2800" b="0" dirty="0">
                        <a:solidFill>
                          <a:schemeClr val="tx1"/>
                        </a:solidFill>
                        <a:effectLst>
                          <a:outerShdw blurRad="38100" dist="38100" dir="2700000">
                            <a:srgbClr val="000000"/>
                          </a:outerShdw>
                        </a:effectLst>
                        <a:latin typeface="Garamond" panose="02020404030301010803" pitchFamily="18" charset="0"/>
                      </a:endParaRPr>
                    </a:p>
                    <a:p>
                      <a:pPr lvl="0" eaLnBrk="1" hangingPunct="1">
                        <a:spcBef>
                          <a:spcPct val="20000"/>
                        </a:spcBef>
                        <a:buClr>
                          <a:schemeClr val="hlink"/>
                        </a:buClr>
                        <a:buSzPct val="70000"/>
                        <a:buFont typeface="Wingdings" panose="05000000000000000000" pitchFamily="2" charset="2"/>
                        <a:buNone/>
                      </a:pPr>
                      <a:r>
                        <a:rPr lang="en-US" altLang="zh-CN" sz="2800" b="0" dirty="0">
                          <a:solidFill>
                            <a:schemeClr val="tx1"/>
                          </a:solidFill>
                          <a:effectLst>
                            <a:outerShdw blurRad="38100" dist="38100" dir="2700000">
                              <a:srgbClr val="000000"/>
                            </a:outerShdw>
                          </a:effectLst>
                          <a:latin typeface="Garamond" panose="02020404030301010803" pitchFamily="18" charset="0"/>
                        </a:rPr>
                        <a:t>5k~50k</a:t>
                      </a:r>
                      <a:endParaRPr lang="en-US" altLang="zh-CN" sz="2800" b="0" dirty="0">
                        <a:solidFill>
                          <a:schemeClr val="tx1"/>
                        </a:solidFill>
                        <a:effectLst>
                          <a:outerShdw blurRad="38100" dist="38100" dir="2700000">
                            <a:srgbClr val="000000"/>
                          </a:outerShdw>
                        </a:effectLst>
                        <a:latin typeface="Garamond" panose="02020404030301010803" pitchFamily="18" charset="0"/>
                      </a:endParaRPr>
                    </a:p>
                    <a:p>
                      <a:pPr lvl="0" eaLnBrk="1" hangingPunct="1">
                        <a:spcBef>
                          <a:spcPct val="20000"/>
                        </a:spcBef>
                        <a:buClr>
                          <a:schemeClr val="hlink"/>
                        </a:buClr>
                        <a:buSzPct val="70000"/>
                        <a:buFont typeface="Wingdings" panose="05000000000000000000" pitchFamily="2" charset="2"/>
                        <a:buNone/>
                      </a:pPr>
                      <a:r>
                        <a:rPr lang="en-US" altLang="zh-CN" sz="2800" b="0" dirty="0">
                          <a:solidFill>
                            <a:schemeClr val="tx1"/>
                          </a:solidFill>
                          <a:effectLst>
                            <a:outerShdw blurRad="38100" dist="38100" dir="2700000">
                              <a:srgbClr val="000000"/>
                            </a:outerShdw>
                          </a:effectLst>
                          <a:latin typeface="Garamond" panose="02020404030301010803" pitchFamily="18" charset="0"/>
                        </a:rPr>
                        <a:t>50k~100k</a:t>
                      </a:r>
                      <a:endParaRPr lang="en-US" altLang="zh-CN" sz="2800" b="0" dirty="0">
                        <a:solidFill>
                          <a:schemeClr val="tx1"/>
                        </a:solidFill>
                        <a:effectLst>
                          <a:outerShdw blurRad="38100" dist="38100" dir="2700000">
                            <a:srgbClr val="000000"/>
                          </a:outerShdw>
                        </a:effectLst>
                        <a:latin typeface="Garamond" panose="02020404030301010803" pitchFamily="18" charset="0"/>
                      </a:endParaRPr>
                    </a:p>
                    <a:p>
                      <a:pPr lvl="0" eaLnBrk="1" hangingPunct="1">
                        <a:spcBef>
                          <a:spcPct val="20000"/>
                        </a:spcBef>
                        <a:buClr>
                          <a:schemeClr val="hlink"/>
                        </a:buClr>
                        <a:buSzPct val="70000"/>
                        <a:buFont typeface="Wingdings" panose="05000000000000000000" pitchFamily="2" charset="2"/>
                        <a:buNone/>
                      </a:pPr>
                      <a:r>
                        <a:rPr lang="en-US" altLang="zh-CN" sz="2800" b="0" dirty="0">
                          <a:solidFill>
                            <a:schemeClr val="tx1"/>
                          </a:solidFill>
                          <a:effectLst>
                            <a:outerShdw blurRad="38100" dist="38100" dir="2700000">
                              <a:srgbClr val="000000"/>
                            </a:outerShdw>
                          </a:effectLst>
                          <a:latin typeface="Garamond" panose="02020404030301010803" pitchFamily="18" charset="0"/>
                        </a:rPr>
                        <a:t>100k~1000k</a:t>
                      </a:r>
                      <a:endParaRPr lang="en-US" altLang="zh-CN" sz="2800" b="0" dirty="0">
                        <a:solidFill>
                          <a:schemeClr val="tx1"/>
                        </a:solidFill>
                        <a:effectLst>
                          <a:outerShdw blurRad="38100" dist="38100" dir="2700000">
                            <a:srgbClr val="000000"/>
                          </a:outerShdw>
                        </a:effectLst>
                        <a:latin typeface="Garamond" panose="02020404030301010803" pitchFamily="18" charset="0"/>
                      </a:endParaRPr>
                    </a:p>
                    <a:p>
                      <a:pPr lvl="0" eaLnBrk="1" hangingPunct="1">
                        <a:spcBef>
                          <a:spcPct val="20000"/>
                        </a:spcBef>
                        <a:buClr>
                          <a:schemeClr val="hlink"/>
                        </a:buClr>
                        <a:buSzPct val="70000"/>
                        <a:buFont typeface="Wingdings" panose="05000000000000000000" pitchFamily="2" charset="2"/>
                        <a:buNone/>
                      </a:pPr>
                      <a:r>
                        <a:rPr lang="en-US" altLang="zh-CN" sz="2800" b="0" dirty="0">
                          <a:solidFill>
                            <a:schemeClr val="tx1"/>
                          </a:solidFill>
                          <a:effectLst>
                            <a:outerShdw blurRad="38100" dist="38100" dir="2700000">
                              <a:srgbClr val="000000"/>
                            </a:outerShdw>
                          </a:effectLst>
                          <a:latin typeface="Garamond" panose="02020404030301010803" pitchFamily="18" charset="0"/>
                        </a:rPr>
                        <a:t>1M~10M</a:t>
                      </a:r>
                      <a:endParaRPr lang="en-US" altLang="zh-CN" sz="2800" b="0" dirty="0">
                        <a:solidFill>
                          <a:schemeClr val="tx1"/>
                        </a:solidFill>
                        <a:effectLst>
                          <a:outerShdw blurRad="38100" dist="38100" dir="2700000">
                            <a:srgbClr val="000000"/>
                          </a:outerShdw>
                        </a:effectLst>
                        <a:latin typeface="Garamond" panose="02020404030301010803"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3076"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40290" name="Rectangle 2"/>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软件危机</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40291" name="Rectangle 3"/>
          <p:cNvSpPr>
            <a:spLocks noGrp="1" noChangeArrowheads="1"/>
          </p:cNvSpPr>
          <p:nvPr>
            <p:ph idx="1"/>
          </p:nvPr>
        </p:nvSpPr>
        <p:spPr>
          <a:xfrm>
            <a:off x="468313" y="1268413"/>
            <a:ext cx="8229600" cy="504031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在程序系统阶段，软件技术的发展不能满足需要，</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软件危机</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就这样出现了。</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软件危机</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是指：在计算机软件的开发和维护过程中所遇到的一系列严重问题。</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几乎所有软件都不同程度地存在这些问题。</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大体上，这些问题分为两方面：</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如何</a:t>
            </a: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开发</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软件，以满足对软件日益增长的需求；</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如何</a:t>
            </a: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维护</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数量不断膨胀的已有软件。</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140292"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aphicFrame>
        <p:nvGraphicFramePr>
          <p:cNvPr id="3074" name="Object 5"/>
          <p:cNvGraphicFramePr/>
          <p:nvPr/>
        </p:nvGraphicFramePr>
        <p:xfrm>
          <a:off x="3203575" y="44450"/>
          <a:ext cx="1008063" cy="985838"/>
        </p:xfrm>
        <a:graphic>
          <a:graphicData uri="http://schemas.openxmlformats.org/presentationml/2006/ole">
            <mc:AlternateContent xmlns:mc="http://schemas.openxmlformats.org/markup-compatibility/2006">
              <mc:Choice xmlns:v="urn:schemas-microsoft-com:vml" Requires="v">
                <p:oleObj spid="_x0000_s3087" name="" r:id="rId1" imgW="1107440" imgH="1107440" progId="Visio.Drawing.11">
                  <p:embed/>
                </p:oleObj>
              </mc:Choice>
              <mc:Fallback>
                <p:oleObj name="" r:id="rId1" imgW="1107440" imgH="1107440" progId="Visio.Drawing.11">
                  <p:embed/>
                  <p:pic>
                    <p:nvPicPr>
                      <p:cNvPr id="0" name="图片 3086"/>
                      <p:cNvPicPr/>
                      <p:nvPr/>
                    </p:nvPicPr>
                    <p:blipFill>
                      <a:blip r:embed="rId2"/>
                      <a:stretch>
                        <a:fillRect/>
                      </a:stretch>
                    </p:blipFill>
                    <p:spPr>
                      <a:xfrm>
                        <a:off x="3203575" y="44450"/>
                        <a:ext cx="1008063" cy="985838"/>
                      </a:xfrm>
                      <a:prstGeom prst="rect">
                        <a:avLst/>
                      </a:prstGeom>
                      <a:noFill/>
                      <a:ln w="38100">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4301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62818" name="Rectangle 2"/>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软件危机的主要表现</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62819" name="Rectangle 3"/>
          <p:cNvSpPr>
            <a:spLocks noGrp="1" noChangeArrowheads="1"/>
          </p:cNvSpPr>
          <p:nvPr>
            <p:ph idx="1"/>
          </p:nvPr>
        </p:nvSpPr>
        <p:spPr>
          <a:xfrm>
            <a:off x="468313" y="1484313"/>
            <a:ext cx="82296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对软件开发成本和进度的估计常常很不准确；</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用户对</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已完成的</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软件系统不满意的现象经常发生；</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软件产品的质量往往靠不住；</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软件常常是不可维护的；</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软件通常没有适当的文档资料；</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endParaRPr>
          </a:p>
        </p:txBody>
      </p:sp>
      <p:sp>
        <p:nvSpPr>
          <p:cNvPr id="162820"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4403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63842" name="Rectangle 2"/>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软件危机的主要表现</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63843" name="Rectangle 3"/>
          <p:cNvSpPr>
            <a:spLocks noGrp="1" noChangeArrowheads="1"/>
          </p:cNvSpPr>
          <p:nvPr>
            <p:ph idx="1"/>
          </p:nvPr>
        </p:nvSpPr>
        <p:spPr>
          <a:xfrm>
            <a:off x="468313" y="1484313"/>
            <a:ext cx="82296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软件成本在计算机系统总成本中所占的比例逐年上升；</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软件开发生产率提高的速度，远远跟不上计算机应用迅速普及深入的趋势。</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163844"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4505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59076" name="Rectangle 4"/>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Tips: </a:t>
            </a: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软件质量度量</a:t>
            </a:r>
            <a:endPar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59077"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59078" name="Text Box 6"/>
          <p:cNvSpPr txBox="1">
            <a:spLocks noChangeArrowheads="1"/>
          </p:cNvSpPr>
          <p:nvPr/>
        </p:nvSpPr>
        <p:spPr bwMode="auto">
          <a:xfrm>
            <a:off x="2916238" y="1341438"/>
            <a:ext cx="3240088" cy="588963"/>
          </a:xfrm>
          <a:prstGeom prst="rect">
            <a:avLst/>
          </a:prstGeom>
          <a:noFill/>
          <a:ln w="9525" algn="ctr">
            <a:solidFill>
              <a:srgbClr val="FFFF00"/>
            </a:solidFill>
            <a:miter lim="800000"/>
          </a:ln>
          <a:effectLst/>
        </p:spPr>
        <p:txBody>
          <a:bodyPr>
            <a:spAutoFit/>
          </a:bodyPr>
          <a:lstStyle/>
          <a:p>
            <a:pPr marR="0" algn="ctr" defTabSz="914400">
              <a:spcBef>
                <a:spcPct val="50000"/>
              </a:spcBef>
              <a:buClrTx/>
              <a:buSzTx/>
              <a:buFontTx/>
              <a:buNone/>
              <a:defRPr/>
            </a:pPr>
            <a:r>
              <a:rPr kumimoji="0" lang="zh-CN" altLang="en-US" sz="3200"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软件质量要素</a:t>
            </a:r>
            <a:endParaRPr kumimoji="0" lang="zh-CN" altLang="en-US" sz="3200"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259079" name="Oval 7"/>
          <p:cNvSpPr>
            <a:spLocks noChangeArrowheads="1"/>
          </p:cNvSpPr>
          <p:nvPr/>
        </p:nvSpPr>
        <p:spPr bwMode="auto">
          <a:xfrm>
            <a:off x="2339975" y="2924175"/>
            <a:ext cx="1584325" cy="1584325"/>
          </a:xfrm>
          <a:prstGeom prst="ellipse">
            <a:avLst/>
          </a:prstGeom>
          <a:noFill/>
          <a:ln w="9525" algn="ctr">
            <a:solidFill>
              <a:schemeClr val="hlink"/>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59080" name="Oval 8"/>
          <p:cNvSpPr>
            <a:spLocks noChangeArrowheads="1"/>
          </p:cNvSpPr>
          <p:nvPr/>
        </p:nvSpPr>
        <p:spPr bwMode="auto">
          <a:xfrm>
            <a:off x="3563938" y="2924175"/>
            <a:ext cx="1584325" cy="1584325"/>
          </a:xfrm>
          <a:prstGeom prst="ellipse">
            <a:avLst/>
          </a:prstGeom>
          <a:noFill/>
          <a:ln w="9525" algn="ctr">
            <a:solidFill>
              <a:schemeClr val="hlink"/>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59081" name="Oval 9"/>
          <p:cNvSpPr>
            <a:spLocks noChangeArrowheads="1"/>
          </p:cNvSpPr>
          <p:nvPr/>
        </p:nvSpPr>
        <p:spPr bwMode="auto">
          <a:xfrm>
            <a:off x="4787900" y="2852738"/>
            <a:ext cx="1584325" cy="1584325"/>
          </a:xfrm>
          <a:prstGeom prst="ellipse">
            <a:avLst/>
          </a:prstGeom>
          <a:noFill/>
          <a:ln w="9525" algn="ctr">
            <a:solidFill>
              <a:schemeClr val="hlink"/>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59083" name="Text Box 11"/>
          <p:cNvSpPr txBox="1">
            <a:spLocks noChangeArrowheads="1"/>
          </p:cNvSpPr>
          <p:nvPr/>
        </p:nvSpPr>
        <p:spPr bwMode="auto">
          <a:xfrm>
            <a:off x="3995738" y="3357563"/>
            <a:ext cx="647700" cy="641350"/>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评价准则</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259084" name="Text Box 12"/>
          <p:cNvSpPr txBox="1">
            <a:spLocks noChangeArrowheads="1"/>
          </p:cNvSpPr>
          <p:nvPr/>
        </p:nvSpPr>
        <p:spPr bwMode="auto">
          <a:xfrm>
            <a:off x="2268538" y="5157788"/>
            <a:ext cx="1152525" cy="588963"/>
          </a:xfrm>
          <a:prstGeom prst="rect">
            <a:avLst/>
          </a:prstGeom>
          <a:noFill/>
          <a:ln w="9525" algn="ctr">
            <a:solidFill>
              <a:schemeClr val="hlink"/>
            </a:solidFill>
            <a:miter lim="800000"/>
          </a:ln>
          <a:effectLst/>
        </p:spPr>
        <p:txBody>
          <a:bodyPr>
            <a:spAutoFit/>
          </a:bodyPr>
          <a:lstStyle/>
          <a:p>
            <a:pPr marR="0" algn="ctr" defTabSz="914400">
              <a:spcBef>
                <a:spcPct val="50000"/>
              </a:spcBef>
              <a:buClrTx/>
              <a:buSzTx/>
              <a:buFontTx/>
              <a:buNone/>
              <a:defRPr/>
            </a:pPr>
            <a:r>
              <a:rPr kumimoji="0" lang="zh-CN" altLang="en-US" sz="3200"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度量</a:t>
            </a:r>
            <a:endParaRPr kumimoji="0" lang="zh-CN" altLang="en-US" sz="3200"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259085" name="Text Box 13"/>
          <p:cNvSpPr txBox="1">
            <a:spLocks noChangeArrowheads="1"/>
          </p:cNvSpPr>
          <p:nvPr/>
        </p:nvSpPr>
        <p:spPr bwMode="auto">
          <a:xfrm>
            <a:off x="3924300" y="5157788"/>
            <a:ext cx="1152525" cy="588963"/>
          </a:xfrm>
          <a:prstGeom prst="rect">
            <a:avLst/>
          </a:prstGeom>
          <a:noFill/>
          <a:ln w="9525" algn="ctr">
            <a:solidFill>
              <a:schemeClr val="hlink"/>
            </a:solidFill>
            <a:miter lim="800000"/>
          </a:ln>
          <a:effectLst/>
        </p:spPr>
        <p:txBody>
          <a:bodyPr>
            <a:spAutoFit/>
          </a:bodyPr>
          <a:lstStyle/>
          <a:p>
            <a:pPr marR="0" algn="ctr" defTabSz="914400">
              <a:spcBef>
                <a:spcPct val="50000"/>
              </a:spcBef>
              <a:buClrTx/>
              <a:buSzTx/>
              <a:buFontTx/>
              <a:buNone/>
              <a:defRPr/>
            </a:pPr>
            <a:r>
              <a:rPr kumimoji="0" lang="zh-CN" altLang="en-US" sz="3200"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度量</a:t>
            </a:r>
            <a:endParaRPr kumimoji="0" lang="zh-CN" altLang="en-US" sz="3200"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259086" name="Text Box 14"/>
          <p:cNvSpPr txBox="1">
            <a:spLocks noChangeArrowheads="1"/>
          </p:cNvSpPr>
          <p:nvPr/>
        </p:nvSpPr>
        <p:spPr bwMode="auto">
          <a:xfrm>
            <a:off x="5507038" y="5157788"/>
            <a:ext cx="1152525" cy="588963"/>
          </a:xfrm>
          <a:prstGeom prst="rect">
            <a:avLst/>
          </a:prstGeom>
          <a:noFill/>
          <a:ln w="9525" algn="ctr">
            <a:solidFill>
              <a:schemeClr val="hlink"/>
            </a:solidFill>
            <a:miter lim="800000"/>
          </a:ln>
          <a:effectLst/>
        </p:spPr>
        <p:txBody>
          <a:bodyPr>
            <a:spAutoFit/>
          </a:bodyPr>
          <a:lstStyle/>
          <a:p>
            <a:pPr marR="0" algn="ctr" defTabSz="914400">
              <a:spcBef>
                <a:spcPct val="50000"/>
              </a:spcBef>
              <a:buClrTx/>
              <a:buSzTx/>
              <a:buFontTx/>
              <a:buNone/>
              <a:defRPr/>
            </a:pPr>
            <a:r>
              <a:rPr kumimoji="0" lang="zh-CN" altLang="en-US" sz="3200"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度量</a:t>
            </a:r>
            <a:endParaRPr kumimoji="0" lang="zh-CN" altLang="en-US" sz="3200"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259087" name="Line 15"/>
          <p:cNvSpPr>
            <a:spLocks noChangeShapeType="1"/>
          </p:cNvSpPr>
          <p:nvPr/>
        </p:nvSpPr>
        <p:spPr bwMode="auto">
          <a:xfrm flipH="1">
            <a:off x="3276600" y="1916113"/>
            <a:ext cx="1079500" cy="1008063"/>
          </a:xfrm>
          <a:prstGeom prst="line">
            <a:avLst/>
          </a:prstGeom>
          <a:noFill/>
          <a:ln w="9525">
            <a:solidFill>
              <a:schemeClr val="hlink"/>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59088" name="Line 16"/>
          <p:cNvSpPr>
            <a:spLocks noChangeShapeType="1"/>
          </p:cNvSpPr>
          <p:nvPr/>
        </p:nvSpPr>
        <p:spPr bwMode="auto">
          <a:xfrm flipH="1">
            <a:off x="2771775" y="4508500"/>
            <a:ext cx="287338" cy="576263"/>
          </a:xfrm>
          <a:prstGeom prst="line">
            <a:avLst/>
          </a:prstGeom>
          <a:noFill/>
          <a:ln w="9525">
            <a:solidFill>
              <a:schemeClr val="hlink"/>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59089" name="Line 17"/>
          <p:cNvSpPr>
            <a:spLocks noChangeShapeType="1"/>
          </p:cNvSpPr>
          <p:nvPr/>
        </p:nvSpPr>
        <p:spPr bwMode="auto">
          <a:xfrm flipH="1">
            <a:off x="4356100" y="1916113"/>
            <a:ext cx="0" cy="936625"/>
          </a:xfrm>
          <a:prstGeom prst="line">
            <a:avLst/>
          </a:prstGeom>
          <a:noFill/>
          <a:ln w="9525">
            <a:solidFill>
              <a:schemeClr val="hlink"/>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59090" name="Line 18"/>
          <p:cNvSpPr>
            <a:spLocks noChangeShapeType="1"/>
          </p:cNvSpPr>
          <p:nvPr/>
        </p:nvSpPr>
        <p:spPr bwMode="auto">
          <a:xfrm>
            <a:off x="4356100" y="1916113"/>
            <a:ext cx="1152525" cy="936625"/>
          </a:xfrm>
          <a:prstGeom prst="line">
            <a:avLst/>
          </a:prstGeom>
          <a:noFill/>
          <a:ln w="9525">
            <a:solidFill>
              <a:schemeClr val="hlink"/>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59091" name="Line 19"/>
          <p:cNvSpPr>
            <a:spLocks noChangeShapeType="1"/>
          </p:cNvSpPr>
          <p:nvPr/>
        </p:nvSpPr>
        <p:spPr bwMode="auto">
          <a:xfrm>
            <a:off x="4356100" y="4508500"/>
            <a:ext cx="0" cy="649288"/>
          </a:xfrm>
          <a:prstGeom prst="line">
            <a:avLst/>
          </a:prstGeom>
          <a:noFill/>
          <a:ln w="9525">
            <a:solidFill>
              <a:schemeClr val="hlink"/>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59092" name="Line 20"/>
          <p:cNvSpPr>
            <a:spLocks noChangeShapeType="1"/>
          </p:cNvSpPr>
          <p:nvPr/>
        </p:nvSpPr>
        <p:spPr bwMode="auto">
          <a:xfrm>
            <a:off x="5795963" y="4437063"/>
            <a:ext cx="360363" cy="720725"/>
          </a:xfrm>
          <a:prstGeom prst="line">
            <a:avLst/>
          </a:prstGeom>
          <a:noFill/>
          <a:ln w="9525">
            <a:solidFill>
              <a:schemeClr val="hlink"/>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4608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60099" name="Rectangle 3"/>
          <p:cNvSpPr>
            <a:spLocks noGrp="1" noChangeArrowheads="1"/>
          </p:cNvSpPr>
          <p:nvPr>
            <p:ph idx="1"/>
          </p:nvPr>
        </p:nvSpPr>
        <p:spPr>
          <a:xfrm>
            <a:off x="179388" y="1196975"/>
            <a:ext cx="8229600" cy="2736850"/>
          </a:xfrm>
        </p:spPr>
        <p:txBody>
          <a:bodyPr vert="horz" wrap="square" lIns="91440" tIns="45720" rIns="91440" bIns="45720" numCol="1" anchor="t" anchorCtr="0" compatLnSpc="1"/>
          <a:lstStyle/>
          <a:p>
            <a:pPr marL="342900" marR="0" lvl="0" indent="-342900" algn="ctr"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ctr"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r>
              <a:rPr kumimoji="0" lang="en-US" altLang="zh-CN" sz="6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F</a:t>
            </a:r>
            <a:r>
              <a:rPr kumimoji="0" lang="en-US" altLang="zh-CN" sz="6000" b="0" i="0" u="none" strike="noStrike" kern="0" cap="none" spc="0" normalizeH="0" baseline="-25000" noProof="0" smtClean="0">
                <a:ln>
                  <a:noFill/>
                </a:ln>
                <a:solidFill>
                  <a:schemeClr val="tx1"/>
                </a:solidFill>
                <a:effectLst>
                  <a:outerShdw blurRad="38100" dist="38100" dir="2700000" algn="tl">
                    <a:srgbClr val="000000"/>
                  </a:outerShdw>
                </a:effectLst>
                <a:uLnTx/>
                <a:uFillTx/>
                <a:latin typeface="+mn-lt"/>
                <a:ea typeface="+mn-ea"/>
                <a:cs typeface="+mn-cs"/>
              </a:rPr>
              <a:t>j</a:t>
            </a:r>
            <a:r>
              <a:rPr kumimoji="0" lang="en-US" altLang="zh-CN" sz="6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=∑C</a:t>
            </a:r>
            <a:r>
              <a:rPr kumimoji="0" lang="en-US" altLang="zh-CN" sz="6000" b="0" i="0" u="none" strike="noStrike" kern="0" cap="none" spc="0" normalizeH="0" baseline="-25000" noProof="0" smtClean="0">
                <a:ln>
                  <a:noFill/>
                </a:ln>
                <a:solidFill>
                  <a:schemeClr val="tx1"/>
                </a:solidFill>
                <a:effectLst>
                  <a:outerShdw blurRad="38100" dist="38100" dir="2700000" algn="tl">
                    <a:srgbClr val="000000"/>
                  </a:outerShdw>
                </a:effectLst>
                <a:uLnTx/>
                <a:uFillTx/>
                <a:latin typeface="+mn-lt"/>
                <a:ea typeface="+mn-ea"/>
                <a:cs typeface="+mn-cs"/>
              </a:rPr>
              <a:t>jk</a:t>
            </a:r>
            <a:r>
              <a:rPr kumimoji="0" lang="en-US" altLang="zh-CN" sz="6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M</a:t>
            </a:r>
            <a:r>
              <a:rPr kumimoji="0" lang="en-US" altLang="zh-CN" sz="6000" b="0" i="0" u="none" strike="noStrike" kern="0" cap="none" spc="0" normalizeH="0" baseline="-25000" noProof="0" smtClean="0">
                <a:ln>
                  <a:noFill/>
                </a:ln>
                <a:solidFill>
                  <a:schemeClr val="tx1"/>
                </a:solidFill>
                <a:effectLst>
                  <a:outerShdw blurRad="38100" dist="38100" dir="2700000" algn="tl">
                    <a:srgbClr val="000000"/>
                  </a:outerShdw>
                </a:effectLst>
                <a:uLnTx/>
                <a:uFillTx/>
                <a:latin typeface="+mn-lt"/>
                <a:ea typeface="+mn-ea"/>
                <a:cs typeface="+mn-cs"/>
              </a:rPr>
              <a:t>k</a:t>
            </a:r>
            <a:endParaRPr kumimoji="0" lang="en-US" altLang="zh-CN" sz="6000" b="0" i="0" u="none" strike="noStrike" kern="0" cap="none" spc="0" normalizeH="0" baseline="-2500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260100" name="Rectangle 4"/>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Tips: </a:t>
            </a: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软件质量度量</a:t>
            </a:r>
            <a:endPar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60101"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60102" name="Text Box 6"/>
          <p:cNvSpPr txBox="1">
            <a:spLocks noChangeArrowheads="1"/>
          </p:cNvSpPr>
          <p:nvPr/>
        </p:nvSpPr>
        <p:spPr bwMode="auto">
          <a:xfrm>
            <a:off x="4140200" y="2636838"/>
            <a:ext cx="328613" cy="366713"/>
          </a:xfrm>
          <a:prstGeom prst="rect">
            <a:avLst/>
          </a:prstGeom>
          <a:noFill/>
          <a:ln w="9525" algn="ctr">
            <a:noFill/>
            <a:miter lim="800000"/>
          </a:ln>
          <a:effectLst/>
        </p:spPr>
        <p:txBody>
          <a:bodyPr wrap="none">
            <a:spAutoFit/>
          </a:bodyPr>
          <a:p>
            <a:pPr>
              <a:buNone/>
            </a:pPr>
            <a:r>
              <a:rPr lang="en-US" altLang="zh-CN" dirty="0">
                <a:effectLst>
                  <a:outerShdw blurRad="38100" dist="38100" dir="2700000">
                    <a:srgbClr val="000000"/>
                  </a:outerShdw>
                </a:effectLst>
                <a:latin typeface="Garamond" panose="02020404030301010803" pitchFamily="18" charset="0"/>
              </a:rPr>
              <a:t>L</a:t>
            </a:r>
            <a:endParaRPr lang="en-US" altLang="zh-CN" dirty="0">
              <a:effectLst>
                <a:outerShdw blurRad="38100" dist="38100" dir="2700000">
                  <a:srgbClr val="000000"/>
                </a:outerShdw>
              </a:effectLst>
              <a:latin typeface="Garamond" panose="02020404030301010803" pitchFamily="18" charset="0"/>
            </a:endParaRPr>
          </a:p>
        </p:txBody>
      </p:sp>
      <p:sp>
        <p:nvSpPr>
          <p:cNvPr id="260103" name="Text Box 7"/>
          <p:cNvSpPr txBox="1">
            <a:spLocks noChangeArrowheads="1"/>
          </p:cNvSpPr>
          <p:nvPr/>
        </p:nvSpPr>
        <p:spPr bwMode="auto">
          <a:xfrm>
            <a:off x="4067175" y="3716338"/>
            <a:ext cx="549275" cy="366713"/>
          </a:xfrm>
          <a:prstGeom prst="rect">
            <a:avLst/>
          </a:prstGeom>
          <a:noFill/>
          <a:ln w="9525" algn="ctr">
            <a:noFill/>
            <a:miter lim="800000"/>
          </a:ln>
          <a:effectLst/>
        </p:spPr>
        <p:txBody>
          <a:bodyPr wrap="none">
            <a:spAutoFit/>
          </a:bodyPr>
          <a:lstStyle/>
          <a:p>
            <a:pPr marR="0" defTabSz="914400">
              <a:buClrTx/>
              <a:buSzTx/>
              <a:buFontTx/>
              <a:buNone/>
              <a:defRPr/>
            </a:pPr>
            <a:r>
              <a:rPr kumimoji="0" lang="en-US" altLang="zh-CN"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k=1</a:t>
            </a:r>
            <a:endParaRPr kumimoji="0" lang="en-US" altLang="zh-CN"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260104" name="Text Box 8"/>
          <p:cNvSpPr txBox="1">
            <a:spLocks noChangeArrowheads="1"/>
          </p:cNvSpPr>
          <p:nvPr/>
        </p:nvSpPr>
        <p:spPr bwMode="auto">
          <a:xfrm>
            <a:off x="611188" y="4437063"/>
            <a:ext cx="8064500" cy="1066800"/>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sz="3200"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其中</a:t>
            </a:r>
            <a:r>
              <a:rPr kumimoji="0" lang="en-US" altLang="zh-CN" sz="3200"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M</a:t>
            </a:r>
            <a:r>
              <a:rPr kumimoji="0" lang="en-US" altLang="zh-CN" sz="3200" kern="1200" cap="none" spc="0" normalizeH="0" baseline="-2500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k</a:t>
            </a:r>
            <a:r>
              <a:rPr kumimoji="0" lang="zh-CN" altLang="en-US" sz="3200"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是软件质量要素</a:t>
            </a:r>
            <a:r>
              <a:rPr kumimoji="0" lang="en-US" altLang="zh-CN" sz="3200"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F</a:t>
            </a:r>
            <a:r>
              <a:rPr kumimoji="0" lang="en-US" altLang="zh-CN" sz="3200" kern="1200" cap="none" spc="0" normalizeH="0" baseline="-2500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j</a:t>
            </a:r>
            <a:r>
              <a:rPr kumimoji="0" lang="zh-CN" altLang="en-US" sz="3200"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对第</a:t>
            </a:r>
            <a:r>
              <a:rPr kumimoji="0" lang="en-US" altLang="zh-CN" sz="3200"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k</a:t>
            </a:r>
            <a:r>
              <a:rPr kumimoji="0" lang="zh-CN" altLang="en-US" sz="3200"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种评价准则的测量值</a:t>
            </a:r>
            <a:r>
              <a:rPr kumimoji="0" lang="en-US" altLang="zh-CN" sz="3200"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,C</a:t>
            </a:r>
            <a:r>
              <a:rPr kumimoji="0" lang="en-US" altLang="zh-CN" sz="3200" kern="1200" cap="none" spc="0" normalizeH="0" baseline="-2500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jk</a:t>
            </a:r>
            <a:r>
              <a:rPr kumimoji="0" lang="zh-CN" altLang="en-US" sz="3200"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是相应的加权系数</a:t>
            </a:r>
            <a:endParaRPr kumimoji="0" lang="zh-CN" altLang="en-US" sz="3200"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4710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54980" name="Rectangle 4"/>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Tips: </a:t>
            </a: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软件质量要素</a:t>
            </a: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(McCall)</a:t>
            </a:r>
            <a:endPar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54981"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47110" name="Group 6"/>
          <p:cNvGrpSpPr/>
          <p:nvPr/>
        </p:nvGrpSpPr>
        <p:grpSpPr>
          <a:xfrm>
            <a:off x="1660525" y="1989138"/>
            <a:ext cx="5975350" cy="3417887"/>
            <a:chOff x="1046" y="1796"/>
            <a:chExt cx="3764" cy="2153"/>
          </a:xfrm>
        </p:grpSpPr>
        <p:sp>
          <p:nvSpPr>
            <p:cNvPr id="254983" name="Line 7"/>
            <p:cNvSpPr>
              <a:spLocks noChangeShapeType="1"/>
            </p:cNvSpPr>
            <p:nvPr/>
          </p:nvSpPr>
          <p:spPr bwMode="auto">
            <a:xfrm flipH="1">
              <a:off x="1344" y="1920"/>
              <a:ext cx="1296" cy="1728"/>
            </a:xfrm>
            <a:prstGeom prst="line">
              <a:avLst/>
            </a:prstGeom>
            <a:noFill/>
            <a:ln w="9525">
              <a:solidFill>
                <a:schemeClr val="tx1"/>
              </a:solidFill>
              <a:miter lim="800000"/>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54984" name="Line 8"/>
            <p:cNvSpPr>
              <a:spLocks noChangeShapeType="1"/>
            </p:cNvSpPr>
            <p:nvPr/>
          </p:nvSpPr>
          <p:spPr bwMode="auto">
            <a:xfrm>
              <a:off x="1344" y="3648"/>
              <a:ext cx="2784" cy="0"/>
            </a:xfrm>
            <a:prstGeom prst="line">
              <a:avLst/>
            </a:prstGeom>
            <a:noFill/>
            <a:ln w="9525">
              <a:solidFill>
                <a:schemeClr val="tx1"/>
              </a:solidFill>
              <a:miter lim="800000"/>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54985" name="Line 9"/>
            <p:cNvSpPr>
              <a:spLocks noChangeShapeType="1"/>
            </p:cNvSpPr>
            <p:nvPr/>
          </p:nvSpPr>
          <p:spPr bwMode="auto">
            <a:xfrm>
              <a:off x="2640" y="1920"/>
              <a:ext cx="1488" cy="1728"/>
            </a:xfrm>
            <a:prstGeom prst="line">
              <a:avLst/>
            </a:prstGeom>
            <a:noFill/>
            <a:ln w="9525">
              <a:solidFill>
                <a:schemeClr val="tx1"/>
              </a:solidFill>
              <a:miter lim="800000"/>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54986" name="Line 10"/>
            <p:cNvSpPr>
              <a:spLocks noChangeShapeType="1"/>
            </p:cNvSpPr>
            <p:nvPr/>
          </p:nvSpPr>
          <p:spPr bwMode="auto">
            <a:xfrm>
              <a:off x="2640" y="1920"/>
              <a:ext cx="0" cy="1056"/>
            </a:xfrm>
            <a:prstGeom prst="line">
              <a:avLst/>
            </a:prstGeom>
            <a:noFill/>
            <a:ln w="9525">
              <a:solidFill>
                <a:schemeClr val="tx1"/>
              </a:solidFill>
              <a:miter lim="800000"/>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54987" name="Line 11"/>
            <p:cNvSpPr>
              <a:spLocks noChangeShapeType="1"/>
            </p:cNvSpPr>
            <p:nvPr/>
          </p:nvSpPr>
          <p:spPr bwMode="auto">
            <a:xfrm flipH="1">
              <a:off x="1344" y="2976"/>
              <a:ext cx="1296" cy="672"/>
            </a:xfrm>
            <a:prstGeom prst="line">
              <a:avLst/>
            </a:prstGeom>
            <a:noFill/>
            <a:ln w="9525">
              <a:solidFill>
                <a:schemeClr val="tx1"/>
              </a:solidFill>
              <a:miter lim="800000"/>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54988" name="Line 12"/>
            <p:cNvSpPr>
              <a:spLocks noChangeShapeType="1"/>
            </p:cNvSpPr>
            <p:nvPr/>
          </p:nvSpPr>
          <p:spPr bwMode="auto">
            <a:xfrm>
              <a:off x="2640" y="2976"/>
              <a:ext cx="1440" cy="672"/>
            </a:xfrm>
            <a:prstGeom prst="line">
              <a:avLst/>
            </a:prstGeom>
            <a:noFill/>
            <a:ln w="9525">
              <a:solidFill>
                <a:schemeClr val="tx1"/>
              </a:solidFill>
              <a:miter lim="800000"/>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47117" name="Text Box 13"/>
            <p:cNvSpPr txBox="1"/>
            <p:nvPr/>
          </p:nvSpPr>
          <p:spPr>
            <a:xfrm>
              <a:off x="2236" y="3278"/>
              <a:ext cx="836" cy="231"/>
            </a:xfrm>
            <a:prstGeom prst="rect">
              <a:avLst/>
            </a:prstGeom>
            <a:noFill/>
            <a:ln w="9525">
              <a:noFill/>
            </a:ln>
          </p:spPr>
          <p:txBody>
            <a:bodyPr wrap="none">
              <a:spAutoFit/>
            </a:bodyPr>
            <a:p>
              <a:r>
                <a:rPr lang="zh-CN" altLang="en-US" b="0" dirty="0">
                  <a:solidFill>
                    <a:schemeClr val="tx1"/>
                  </a:solidFill>
                  <a:latin typeface="Tahoma" panose="020B0604030504040204" pitchFamily="34" charset="0"/>
                </a:rPr>
                <a:t>产品运行性</a:t>
              </a:r>
              <a:endParaRPr lang="zh-CN" altLang="en-US" b="0" dirty="0">
                <a:solidFill>
                  <a:schemeClr val="tx1"/>
                </a:solidFill>
                <a:latin typeface="Tahoma" panose="020B0604030504040204" pitchFamily="34" charset="0"/>
              </a:endParaRPr>
            </a:p>
          </p:txBody>
        </p:sp>
        <p:sp>
          <p:nvSpPr>
            <p:cNvPr id="47118" name="Text Box 14"/>
            <p:cNvSpPr txBox="1"/>
            <p:nvPr/>
          </p:nvSpPr>
          <p:spPr>
            <a:xfrm>
              <a:off x="2792" y="2294"/>
              <a:ext cx="289" cy="778"/>
            </a:xfrm>
            <a:prstGeom prst="rect">
              <a:avLst/>
            </a:prstGeom>
            <a:noFill/>
            <a:ln w="9525">
              <a:noFill/>
            </a:ln>
          </p:spPr>
          <p:txBody>
            <a:bodyPr vert="eaVert" wrap="none">
              <a:spAutoFit/>
            </a:bodyPr>
            <a:p>
              <a:r>
                <a:rPr lang="zh-CN" altLang="en-US" b="0" dirty="0">
                  <a:solidFill>
                    <a:schemeClr val="tx1"/>
                  </a:solidFill>
                  <a:latin typeface="Tahoma" panose="020B0604030504040204" pitchFamily="34" charset="0"/>
                </a:rPr>
                <a:t>产品转移性</a:t>
              </a:r>
              <a:endParaRPr lang="zh-CN" altLang="en-US" b="0" dirty="0">
                <a:solidFill>
                  <a:schemeClr val="tx1"/>
                </a:solidFill>
                <a:latin typeface="Tahoma" panose="020B0604030504040204" pitchFamily="34" charset="0"/>
              </a:endParaRPr>
            </a:p>
          </p:txBody>
        </p:sp>
        <p:sp>
          <p:nvSpPr>
            <p:cNvPr id="47119" name="Text Box 15"/>
            <p:cNvSpPr txBox="1"/>
            <p:nvPr/>
          </p:nvSpPr>
          <p:spPr>
            <a:xfrm>
              <a:off x="2304" y="2304"/>
              <a:ext cx="289" cy="778"/>
            </a:xfrm>
            <a:prstGeom prst="rect">
              <a:avLst/>
            </a:prstGeom>
            <a:noFill/>
            <a:ln w="9525">
              <a:noFill/>
            </a:ln>
          </p:spPr>
          <p:txBody>
            <a:bodyPr vert="eaVert" wrap="none">
              <a:spAutoFit/>
            </a:bodyPr>
            <a:p>
              <a:r>
                <a:rPr lang="zh-CN" altLang="en-US" b="0" dirty="0">
                  <a:solidFill>
                    <a:schemeClr val="tx1"/>
                  </a:solidFill>
                  <a:latin typeface="Tahoma" panose="020B0604030504040204" pitchFamily="34" charset="0"/>
                </a:rPr>
                <a:t>产品修正性</a:t>
              </a:r>
              <a:endParaRPr lang="zh-CN" altLang="en-US" b="0" dirty="0">
                <a:solidFill>
                  <a:schemeClr val="tx1"/>
                </a:solidFill>
                <a:latin typeface="Tahoma" panose="020B0604030504040204" pitchFamily="34" charset="0"/>
              </a:endParaRPr>
            </a:p>
          </p:txBody>
        </p:sp>
        <p:sp>
          <p:nvSpPr>
            <p:cNvPr id="47120" name="Text Box 16"/>
            <p:cNvSpPr txBox="1"/>
            <p:nvPr/>
          </p:nvSpPr>
          <p:spPr>
            <a:xfrm>
              <a:off x="1238" y="1837"/>
              <a:ext cx="884" cy="748"/>
            </a:xfrm>
            <a:prstGeom prst="rect">
              <a:avLst/>
            </a:prstGeom>
            <a:noFill/>
            <a:ln w="9525">
              <a:noFill/>
            </a:ln>
          </p:spPr>
          <p:txBody>
            <a:bodyPr wrap="none">
              <a:spAutoFit/>
            </a:bodyPr>
            <a:p>
              <a:r>
                <a:rPr lang="zh-CN" altLang="en-US" sz="2400" b="0" dirty="0">
                  <a:solidFill>
                    <a:schemeClr val="tx1"/>
                  </a:solidFill>
                  <a:latin typeface="Tahoma" panose="020B0604030504040204" pitchFamily="34" charset="0"/>
                </a:rPr>
                <a:t>可维护性</a:t>
              </a:r>
              <a:endParaRPr lang="zh-CN" altLang="en-US" sz="2400" b="0" dirty="0">
                <a:solidFill>
                  <a:schemeClr val="tx1"/>
                </a:solidFill>
                <a:latin typeface="Tahoma" panose="020B0604030504040204" pitchFamily="34" charset="0"/>
              </a:endParaRPr>
            </a:p>
            <a:p>
              <a:r>
                <a:rPr lang="zh-CN" altLang="en-US" sz="2400" b="0" dirty="0">
                  <a:solidFill>
                    <a:schemeClr val="tx1"/>
                  </a:solidFill>
                  <a:latin typeface="Tahoma" panose="020B0604030504040204" pitchFamily="34" charset="0"/>
                </a:rPr>
                <a:t>灵活性</a:t>
              </a:r>
              <a:endParaRPr lang="zh-CN" altLang="en-US" sz="2400" b="0" dirty="0">
                <a:solidFill>
                  <a:schemeClr val="tx1"/>
                </a:solidFill>
                <a:latin typeface="Tahoma" panose="020B0604030504040204" pitchFamily="34" charset="0"/>
              </a:endParaRPr>
            </a:p>
            <a:p>
              <a:r>
                <a:rPr lang="zh-CN" altLang="en-US" sz="2400" b="0" dirty="0">
                  <a:solidFill>
                    <a:schemeClr val="tx1"/>
                  </a:solidFill>
                  <a:latin typeface="Tahoma" panose="020B0604030504040204" pitchFamily="34" charset="0"/>
                </a:rPr>
                <a:t>可测试性</a:t>
              </a:r>
              <a:endParaRPr lang="zh-CN" altLang="en-US" sz="2400" b="0" dirty="0">
                <a:solidFill>
                  <a:schemeClr val="tx1"/>
                </a:solidFill>
                <a:latin typeface="Tahoma" panose="020B0604030504040204" pitchFamily="34" charset="0"/>
              </a:endParaRPr>
            </a:p>
          </p:txBody>
        </p:sp>
        <p:sp>
          <p:nvSpPr>
            <p:cNvPr id="47121" name="Text Box 17"/>
            <p:cNvSpPr txBox="1"/>
            <p:nvPr/>
          </p:nvSpPr>
          <p:spPr>
            <a:xfrm>
              <a:off x="3158" y="1796"/>
              <a:ext cx="1076" cy="748"/>
            </a:xfrm>
            <a:prstGeom prst="rect">
              <a:avLst/>
            </a:prstGeom>
            <a:noFill/>
            <a:ln w="9525">
              <a:noFill/>
            </a:ln>
          </p:spPr>
          <p:txBody>
            <a:bodyPr wrap="none">
              <a:spAutoFit/>
            </a:bodyPr>
            <a:p>
              <a:r>
                <a:rPr lang="zh-CN" altLang="en-US" sz="2400" b="0" dirty="0">
                  <a:solidFill>
                    <a:schemeClr val="tx1"/>
                  </a:solidFill>
                  <a:latin typeface="Tahoma" panose="020B0604030504040204" pitchFamily="34" charset="0"/>
                </a:rPr>
                <a:t>可移植性</a:t>
              </a:r>
              <a:endParaRPr lang="zh-CN" altLang="en-US" sz="2400" b="0" dirty="0">
                <a:solidFill>
                  <a:schemeClr val="tx1"/>
                </a:solidFill>
                <a:latin typeface="Tahoma" panose="020B0604030504040204" pitchFamily="34" charset="0"/>
              </a:endParaRPr>
            </a:p>
            <a:p>
              <a:r>
                <a:rPr lang="zh-CN" altLang="en-US" sz="2400" b="0" dirty="0">
                  <a:solidFill>
                    <a:schemeClr val="tx1"/>
                  </a:solidFill>
                  <a:latin typeface="Tahoma" panose="020B0604030504040204" pitchFamily="34" charset="0"/>
                </a:rPr>
                <a:t>可重用性</a:t>
              </a:r>
              <a:endParaRPr lang="zh-CN" altLang="en-US" sz="2400" b="0" dirty="0">
                <a:solidFill>
                  <a:schemeClr val="tx1"/>
                </a:solidFill>
                <a:latin typeface="Tahoma" panose="020B0604030504040204" pitchFamily="34" charset="0"/>
              </a:endParaRPr>
            </a:p>
            <a:p>
              <a:r>
                <a:rPr lang="zh-CN" altLang="en-US" sz="2400" b="0" dirty="0">
                  <a:solidFill>
                    <a:schemeClr val="tx1"/>
                  </a:solidFill>
                  <a:latin typeface="Tahoma" panose="020B0604030504040204" pitchFamily="34" charset="0"/>
                </a:rPr>
                <a:t>可互操作性</a:t>
              </a:r>
              <a:endParaRPr lang="zh-CN" altLang="en-US" sz="2400" b="0" dirty="0">
                <a:solidFill>
                  <a:schemeClr val="tx1"/>
                </a:solidFill>
                <a:latin typeface="Tahoma" panose="020B0604030504040204" pitchFamily="34" charset="0"/>
              </a:endParaRPr>
            </a:p>
          </p:txBody>
        </p:sp>
        <p:sp>
          <p:nvSpPr>
            <p:cNvPr id="47122" name="Text Box 18"/>
            <p:cNvSpPr txBox="1"/>
            <p:nvPr/>
          </p:nvSpPr>
          <p:spPr>
            <a:xfrm>
              <a:off x="1046" y="3661"/>
              <a:ext cx="3764" cy="288"/>
            </a:xfrm>
            <a:prstGeom prst="rect">
              <a:avLst/>
            </a:prstGeom>
            <a:noFill/>
            <a:ln w="9525">
              <a:noFill/>
            </a:ln>
          </p:spPr>
          <p:txBody>
            <a:bodyPr wrap="none">
              <a:spAutoFit/>
            </a:bodyPr>
            <a:p>
              <a:r>
                <a:rPr lang="zh-CN" altLang="en-US" sz="2400" b="0" dirty="0">
                  <a:solidFill>
                    <a:schemeClr val="tx1"/>
                  </a:solidFill>
                  <a:latin typeface="Tahoma" panose="020B0604030504040204" pitchFamily="34" charset="0"/>
                </a:rPr>
                <a:t>正确性、可靠性、有效性、完整性、可用性</a:t>
              </a:r>
              <a:endParaRPr lang="zh-CN" altLang="en-US" sz="2400" b="0" dirty="0">
                <a:solidFill>
                  <a:schemeClr val="tx1"/>
                </a:solidFill>
                <a:latin typeface="Tahoma" panose="020B0604030504040204" pitchFamily="34" charset="0"/>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4813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5600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可审查性 </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(Auditability)</a:t>
            </a: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准确性 </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(Accuracy)</a:t>
            </a: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通信通用性 </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(Communication commonality)</a:t>
            </a: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完全性 </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(Completeness)</a:t>
            </a: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简明性 </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(Conciseness)</a:t>
            </a: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一致性 </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(Consistency)</a:t>
            </a: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数据通用性 </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(Data Commonality)</a:t>
            </a: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容错性 </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(Error-tolerance)</a:t>
            </a: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256017" name="Rectangle 17"/>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Tips: </a:t>
            </a: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质量要素评价准则</a:t>
            </a: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(McCall)</a:t>
            </a:r>
            <a:endPar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56018" name="Line 18"/>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4915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5702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执行效率 </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 Execution Efficiency)</a:t>
            </a: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可扩充性 </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(Expandability)</a:t>
            </a: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通用性 </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(Generality)</a:t>
            </a: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硬件独立性 </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(Hardware Independence)</a:t>
            </a: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检测性 </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(Instrumentation)</a:t>
            </a: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模块化 </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(Modularity)</a:t>
            </a: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可操作性 </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(Operability)</a:t>
            </a: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安全性 </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(Security)</a:t>
            </a: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257028" name="Rectangle 4"/>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Tips: </a:t>
            </a: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质量要素评价准则</a:t>
            </a: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(McCall)</a:t>
            </a:r>
            <a:endPar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57029"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5017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5805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自文档化 </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(Self-documentation)</a:t>
            </a: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简单性 </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(Simplicity)</a:t>
            </a: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软件系统独立性 </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r>
              <a:rPr kumimoji="0" lang="en-US" altLang="zh-CN" sz="28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Software System Independence</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可追踪性 </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(Tracebility)</a:t>
            </a: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易培训性 </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(Training)</a:t>
            </a: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258052" name="Rectangle 4"/>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Tips: </a:t>
            </a: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质量要素评价准则</a:t>
            </a: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(McCall)</a:t>
            </a:r>
            <a:endPar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58053"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2662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39618" name="Rectangle 2"/>
          <p:cNvSpPr>
            <a:spLocks noGrp="1" noRot="1" noChangeArrowheads="1"/>
          </p:cNvSpPr>
          <p:nvPr>
            <p:ph type="title"/>
          </p:nvPr>
        </p:nvSpPr>
        <p:spPr>
          <a:xfrm>
            <a:off x="303213" y="115888"/>
            <a:ext cx="8229600" cy="706438"/>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参考资料</a:t>
            </a:r>
            <a:endParaRPr kumimoji="0" lang="zh-CN" altLang="en-US" sz="6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3961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参考书籍：</a:t>
            </a:r>
            <a:endParaRPr kumimoji="0" lang="zh-CN" altLang="en-US" sz="32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软件工程：实践者的研究方法</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（原书第九版），</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Roger S. Pressman</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，机械工业出版社</a:t>
            </a:r>
            <a:endPar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软件工程</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Arial" panose="020B0604020202020204"/>
                <a:ea typeface="+mn-ea"/>
              </a:rPr>
              <a:t>——</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理论与实践</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（第四版 影印版），</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Shari Lawrence </a:t>
            </a:r>
            <a:r>
              <a:rPr kumimoji="0" lang="en-US" altLang="zh-CN" sz="2800" b="1" i="0" u="none" strike="noStrike" kern="0" cap="none" spc="0" normalizeH="0" baseline="0" noProof="0" dirty="0" err="1" smtClean="0">
                <a:ln>
                  <a:noFill/>
                </a:ln>
                <a:solidFill>
                  <a:srgbClr val="FFFF00"/>
                </a:solidFill>
                <a:effectLst>
                  <a:outerShdw blurRad="38100" dist="38100" dir="2700000" algn="tl">
                    <a:srgbClr val="000000"/>
                  </a:outerShdw>
                </a:effectLst>
                <a:uLnTx/>
                <a:uFillTx/>
                <a:latin typeface="+mn-lt"/>
                <a:ea typeface="+mn-ea"/>
              </a:rPr>
              <a:t>Pfleeger</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，高等教育出版社</a:t>
            </a:r>
            <a:endPar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软件工程</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（原书第九版），</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Ian </a:t>
            </a:r>
            <a:r>
              <a:rPr kumimoji="0" lang="en-US" altLang="zh-CN" sz="2800" b="1" i="0" u="none" strike="noStrike" kern="0" cap="none" spc="0" normalizeH="0" baseline="0" noProof="0" dirty="0" err="1" smtClean="0">
                <a:ln>
                  <a:noFill/>
                </a:ln>
                <a:solidFill>
                  <a:srgbClr val="FFFF00"/>
                </a:solidFill>
                <a:effectLst>
                  <a:outerShdw blurRad="38100" dist="38100" dir="2700000" algn="tl">
                    <a:srgbClr val="000000"/>
                  </a:outerShdw>
                </a:effectLst>
                <a:uLnTx/>
                <a:uFillTx/>
                <a:latin typeface="+mn-lt"/>
                <a:ea typeface="+mn-ea"/>
              </a:rPr>
              <a:t>Sommerville</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，机械工业出版社</a:t>
            </a:r>
            <a:endPar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endPar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endParaRPr>
          </a:p>
        </p:txBody>
      </p:sp>
      <p:sp>
        <p:nvSpPr>
          <p:cNvPr id="239620"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5120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72034" name="Rectangle 2"/>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产生软件危机的原因</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72035" name="Rectangle 3"/>
          <p:cNvSpPr>
            <a:spLocks noGrp="1" noChangeArrowheads="1"/>
          </p:cNvSpPr>
          <p:nvPr>
            <p:ph idx="1"/>
          </p:nvPr>
        </p:nvSpPr>
        <p:spPr>
          <a:xfrm>
            <a:off x="468313" y="1484313"/>
            <a:ext cx="8229600" cy="4752975"/>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一方面是由于软件本身的特点：</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软件的逻辑性</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程序的复杂性、规模庞大</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另一方面是由于软件开发与维护的方法不正确：</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忽视软件定义时期的工作</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 </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特别是忽视了软件需求分析的重要性 </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在软件开发的不同阶段进行修改付出的代价是很不相同的</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a:t>
            </a:r>
            <a:endPar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认为软件开发就是写程序并设法使之运行</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轻视软件维护</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172036"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5222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52228" name="Rectangle 3"/>
          <p:cNvSpPr>
            <a:spLocks noGrp="1"/>
          </p:cNvSpPr>
          <p:nvPr>
            <p:ph idx="1"/>
          </p:nvPr>
        </p:nvSpPr>
        <p:spPr>
          <a:ln/>
        </p:spPr>
        <p:txBody>
          <a:bodyPr vert="horz" wrap="square" lIns="91440" tIns="45720" rIns="91440" bIns="45720" anchor="t" anchorCtr="0"/>
          <a:lstStyle/>
          <a:p>
            <a:pPr eaLnBrk="1" hangingPunct="1"/>
            <a:r>
              <a:rPr lang="zh-CN" altLang="en-US" dirty="0">
                <a:solidFill>
                  <a:srgbClr val="FFFF00"/>
                </a:solidFill>
                <a:effectLst/>
              </a:rPr>
              <a:t>管理者：</a:t>
            </a:r>
            <a:endParaRPr lang="zh-CN" altLang="en-US" dirty="0">
              <a:solidFill>
                <a:srgbClr val="FFFF00"/>
              </a:solidFill>
              <a:effectLst/>
            </a:endParaRPr>
          </a:p>
          <a:p>
            <a:pPr lvl="1" eaLnBrk="1" hangingPunct="1"/>
            <a:r>
              <a:rPr lang="zh-CN" altLang="en-US" dirty="0">
                <a:solidFill>
                  <a:srgbClr val="FFFF00"/>
                </a:solidFill>
                <a:effectLst/>
              </a:rPr>
              <a:t>我们已经有了关于建造软件的标准和规程的书籍，难道它们不能给人们提供所有其需要知道的信息吗</a:t>
            </a:r>
            <a:endParaRPr lang="zh-CN" altLang="en-US" dirty="0">
              <a:solidFill>
                <a:srgbClr val="FFFF00"/>
              </a:solidFill>
              <a:effectLst/>
            </a:endParaRPr>
          </a:p>
          <a:p>
            <a:pPr lvl="1" eaLnBrk="1" hangingPunct="1"/>
            <a:r>
              <a:rPr lang="zh-CN" altLang="en-US" dirty="0">
                <a:solidFill>
                  <a:srgbClr val="FFFF00"/>
                </a:solidFill>
                <a:effectLst/>
              </a:rPr>
              <a:t>我们已经有了很多很好的软件开发工具，而且，我们为它们购买了最新的计算机。</a:t>
            </a:r>
            <a:endParaRPr lang="zh-CN" altLang="en-US" dirty="0">
              <a:solidFill>
                <a:srgbClr val="FFFF00"/>
              </a:solidFill>
              <a:effectLst/>
            </a:endParaRPr>
          </a:p>
          <a:p>
            <a:pPr lvl="1" eaLnBrk="1" hangingPunct="1"/>
            <a:r>
              <a:rPr lang="zh-CN" altLang="en-US" dirty="0">
                <a:solidFill>
                  <a:srgbClr val="FFFF00"/>
                </a:solidFill>
                <a:effectLst/>
              </a:rPr>
              <a:t>如果我们已经落后于计划，可以增加更多的程序员来赶上进度。</a:t>
            </a:r>
            <a:endParaRPr lang="zh-CN" altLang="en-US" dirty="0">
              <a:solidFill>
                <a:srgbClr val="FFFF00"/>
              </a:solidFill>
              <a:effectLst/>
            </a:endParaRPr>
          </a:p>
        </p:txBody>
      </p:sp>
      <p:sp>
        <p:nvSpPr>
          <p:cNvPr id="261124" name="Rectangle 4"/>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软件神话</a:t>
            </a: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j-ea"/>
                <a:cs typeface="+mj-cs"/>
              </a:rPr>
              <a:t>……</a:t>
            </a: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错误的认识</a:t>
            </a:r>
            <a:endPar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61125"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5325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6214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1" lang="zh-CN" altLang="en-US" sz="3200" b="0" i="0" u="none" strike="noStrike" kern="0" cap="none" spc="0" normalizeH="0" baseline="0" noProof="0" smtClean="0">
                <a:ln>
                  <a:noFill/>
                </a:ln>
                <a:solidFill>
                  <a:srgbClr val="FFFF00"/>
                </a:solidFill>
                <a:effectLst/>
                <a:uLnTx/>
                <a:uFillTx/>
                <a:latin typeface="+mn-lt"/>
                <a:ea typeface="+mn-ea"/>
                <a:cs typeface="+mn-cs"/>
              </a:rPr>
              <a:t>用户：</a:t>
            </a:r>
            <a:endParaRPr kumimoji="1" lang="zh-CN" altLang="en-US" sz="3200" b="0" i="0" u="none" strike="noStrike" kern="0" cap="none" spc="0" normalizeH="0" baseline="0" noProof="0" smtClean="0">
              <a:ln>
                <a:noFill/>
              </a:ln>
              <a:solidFill>
                <a:srgbClr val="FFFF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1" lang="zh-CN" altLang="en-US" sz="3200" b="0" i="0" u="none" strike="noStrike" kern="0" cap="none" spc="0" normalizeH="0" baseline="0" noProof="0" smtClean="0">
              <a:ln>
                <a:noFill/>
              </a:ln>
              <a:solidFill>
                <a:srgbClr val="FFFF00"/>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1" lang="zh-CN" altLang="en-US" sz="2800" b="0" i="0" u="none" strike="noStrike" kern="0" cap="none" spc="0" normalizeH="0" baseline="0" noProof="0" smtClean="0">
                <a:ln>
                  <a:noFill/>
                </a:ln>
                <a:solidFill>
                  <a:srgbClr val="FFFF00"/>
                </a:solidFill>
                <a:effectLst/>
                <a:uLnTx/>
                <a:uFillTx/>
                <a:latin typeface="+mn-lt"/>
                <a:ea typeface="+mn-ea"/>
              </a:rPr>
              <a:t>有了对目标的一般描述就可以开始写程序了</a:t>
            </a:r>
            <a:r>
              <a:rPr kumimoji="1" lang="en-US" altLang="zh-CN" sz="2800" b="0" i="0" u="none" strike="noStrike" kern="0" cap="none" spc="0" normalizeH="0" baseline="0" noProof="0" smtClean="0">
                <a:ln>
                  <a:noFill/>
                </a:ln>
                <a:solidFill>
                  <a:srgbClr val="FFFF00"/>
                </a:solidFill>
                <a:effectLst/>
                <a:uLnTx/>
                <a:uFillTx/>
                <a:latin typeface="Arial" panose="020B0604020202020204"/>
                <a:ea typeface="+mn-ea"/>
              </a:rPr>
              <a:t>—</a:t>
            </a:r>
            <a:r>
              <a:rPr kumimoji="1" lang="zh-CN" altLang="en-US" sz="2800" b="0" i="0" u="none" strike="noStrike" kern="0" cap="none" spc="0" normalizeH="0" baseline="0" noProof="0" smtClean="0">
                <a:ln>
                  <a:noFill/>
                </a:ln>
                <a:solidFill>
                  <a:srgbClr val="FFFF00"/>
                </a:solidFill>
                <a:effectLst/>
                <a:uLnTx/>
                <a:uFillTx/>
                <a:latin typeface="+mn-lt"/>
                <a:ea typeface="+mn-ea"/>
              </a:rPr>
              <a:t>我们可以以后再补充细节。</a:t>
            </a:r>
            <a:endParaRPr kumimoji="1" lang="zh-CN" altLang="en-US" sz="2800" b="0" i="0" u="none" strike="noStrike" kern="0" cap="none" spc="0" normalizeH="0" baseline="0" noProof="0" smtClean="0">
              <a:ln>
                <a:noFill/>
              </a:ln>
              <a:solidFill>
                <a:srgbClr val="FFFF00"/>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1" lang="zh-CN" altLang="en-US" sz="2800" b="0" i="0" u="none" strike="noStrike" kern="0" cap="none" spc="0" normalizeH="0" baseline="0" noProof="0" smtClean="0">
                <a:ln>
                  <a:noFill/>
                </a:ln>
                <a:solidFill>
                  <a:srgbClr val="FFFF00"/>
                </a:solidFill>
                <a:effectLst/>
                <a:uLnTx/>
                <a:uFillTx/>
                <a:latin typeface="+mn-lt"/>
                <a:ea typeface="+mn-ea"/>
              </a:rPr>
              <a:t>项目需求总是在不断变化，但这些变化能够很容易的满足，因为软件是灵活的。</a:t>
            </a:r>
            <a:endParaRPr kumimoji="1" lang="zh-CN" altLang="en-US" sz="2800" b="0" i="0" u="none" strike="noStrike" kern="0" cap="none" spc="0" normalizeH="0" baseline="0" noProof="0" smtClean="0">
              <a:ln>
                <a:noFill/>
              </a:ln>
              <a:solidFill>
                <a:srgbClr val="FFFF00"/>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p:txBody>
      </p:sp>
      <p:sp>
        <p:nvSpPr>
          <p:cNvPr id="262148" name="Rectangle 4"/>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软件神话</a:t>
            </a: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j-ea"/>
                <a:cs typeface="+mj-cs"/>
              </a:rPr>
              <a:t>……</a:t>
            </a: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错误的认识</a:t>
            </a:r>
            <a:endPar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62149"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5427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6317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1" lang="zh-CN" altLang="en-US" sz="3200" b="0" i="0" u="none" strike="noStrike" kern="0" cap="none" spc="0" normalizeH="0" baseline="0" noProof="0" smtClean="0">
                <a:ln>
                  <a:noFill/>
                </a:ln>
                <a:solidFill>
                  <a:srgbClr val="FFFF00"/>
                </a:solidFill>
                <a:effectLst/>
                <a:uLnTx/>
                <a:uFillTx/>
                <a:latin typeface="+mn-lt"/>
                <a:ea typeface="+mn-ea"/>
                <a:cs typeface="+mn-cs"/>
              </a:rPr>
              <a:t>开发者</a:t>
            </a:r>
            <a:r>
              <a:rPr kumimoji="1" lang="en-US" altLang="zh-CN" sz="3200" b="0" i="0" u="none" strike="noStrike" kern="0" cap="none" spc="0" normalizeH="0" baseline="0" noProof="0" smtClean="0">
                <a:ln>
                  <a:noFill/>
                </a:ln>
                <a:solidFill>
                  <a:srgbClr val="FFFF00"/>
                </a:solidFill>
                <a:effectLst/>
                <a:uLnTx/>
                <a:uFillTx/>
                <a:latin typeface="+mn-lt"/>
                <a:ea typeface="+mn-ea"/>
                <a:cs typeface="+mn-cs"/>
              </a:rPr>
              <a:t>:</a:t>
            </a:r>
            <a:endParaRPr kumimoji="1" lang="en-US" altLang="zh-CN" sz="3200" b="0" i="0" u="none" strike="noStrike" kern="0" cap="none" spc="0" normalizeH="0" baseline="0" noProof="0" smtClean="0">
              <a:ln>
                <a:noFill/>
              </a:ln>
              <a:solidFill>
                <a:srgbClr val="FFFF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1" lang="en-US" altLang="zh-CN" sz="3200" b="0" i="0" u="none" strike="noStrike" kern="0" cap="none" spc="0" normalizeH="0" baseline="0" noProof="0" smtClean="0">
              <a:ln>
                <a:noFill/>
              </a:ln>
              <a:solidFill>
                <a:srgbClr val="FFFF00"/>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1" lang="zh-CN" altLang="en-US" sz="2800" b="0" i="0" u="none" strike="noStrike" kern="0" cap="none" spc="0" normalizeH="0" baseline="0" noProof="0" smtClean="0">
                <a:ln>
                  <a:noFill/>
                </a:ln>
                <a:solidFill>
                  <a:srgbClr val="FFFF00"/>
                </a:solidFill>
                <a:effectLst/>
                <a:uLnTx/>
                <a:uFillTx/>
                <a:latin typeface="+mn-lt"/>
                <a:ea typeface="+mn-ea"/>
              </a:rPr>
              <a:t>一旦我们写出了程序并使其正常运行，我们的工作就结束了。</a:t>
            </a:r>
            <a:endParaRPr kumimoji="1" lang="zh-CN" altLang="en-US" sz="2800" b="0" i="0" u="none" strike="noStrike" kern="0" cap="none" spc="0" normalizeH="0" baseline="0" noProof="0" smtClean="0">
              <a:ln>
                <a:noFill/>
              </a:ln>
              <a:solidFill>
                <a:srgbClr val="FFFF00"/>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1" lang="zh-CN" altLang="en-US" sz="2800" b="0" i="0" u="none" strike="noStrike" kern="0" cap="none" spc="0" normalizeH="0" baseline="0" noProof="0" smtClean="0">
                <a:ln>
                  <a:noFill/>
                </a:ln>
                <a:solidFill>
                  <a:srgbClr val="FFFF00"/>
                </a:solidFill>
                <a:effectLst/>
                <a:uLnTx/>
                <a:uFillTx/>
                <a:latin typeface="+mn-lt"/>
                <a:ea typeface="+mn-ea"/>
              </a:rPr>
              <a:t>在程序真正运行之前，没有办法评估其质量。</a:t>
            </a:r>
            <a:endParaRPr kumimoji="1" lang="zh-CN" altLang="en-US" sz="2800" b="0" i="0" u="none" strike="noStrike" kern="0" cap="none" spc="0" normalizeH="0" baseline="0" noProof="0" smtClean="0">
              <a:ln>
                <a:noFill/>
              </a:ln>
              <a:solidFill>
                <a:srgbClr val="FFFF00"/>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1" lang="zh-CN" altLang="en-US" sz="2800" b="0" i="0" u="none" strike="noStrike" kern="0" cap="none" spc="0" normalizeH="0" baseline="0" noProof="0" smtClean="0">
                <a:ln>
                  <a:noFill/>
                </a:ln>
                <a:solidFill>
                  <a:srgbClr val="FFFF00"/>
                </a:solidFill>
                <a:effectLst/>
                <a:uLnTx/>
                <a:uFillTx/>
                <a:latin typeface="+mn-lt"/>
                <a:ea typeface="+mn-ea"/>
              </a:rPr>
              <a:t>一个成功项目唯一应该提交的就是运行程序。</a:t>
            </a:r>
            <a:endParaRPr kumimoji="1" lang="zh-CN" altLang="en-US" sz="2800" b="0" i="0" u="none" strike="noStrike" kern="0" cap="none" spc="0" normalizeH="0" baseline="0" noProof="0" smtClean="0">
              <a:ln>
                <a:noFill/>
              </a:ln>
              <a:solidFill>
                <a:srgbClr val="FFFF00"/>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263172" name="Rectangle 4"/>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软件神话</a:t>
            </a: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j-ea"/>
                <a:cs typeface="+mj-cs"/>
              </a:rPr>
              <a:t>……</a:t>
            </a: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错误的认识</a:t>
            </a:r>
            <a:endPar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63173"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5529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23236" name="Rectangle 4"/>
          <p:cNvSpPr>
            <a:spLocks noRot="1" noChangeArrowheads="1"/>
          </p:cNvSpPr>
          <p:nvPr/>
        </p:nvSpPr>
        <p:spPr bwMode="auto">
          <a:xfrm>
            <a:off x="250825" y="115888"/>
            <a:ext cx="8229600" cy="72072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产生软件危机的原因</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23237"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pic>
        <p:nvPicPr>
          <p:cNvPr id="55302" name="Picture 6" descr="rj1"/>
          <p:cNvPicPr>
            <a:picLocks noChangeAspect="1"/>
          </p:cNvPicPr>
          <p:nvPr/>
        </p:nvPicPr>
        <p:blipFill>
          <a:blip r:embed="rId1"/>
          <a:stretch>
            <a:fillRect/>
          </a:stretch>
        </p:blipFill>
        <p:spPr>
          <a:xfrm>
            <a:off x="1116013" y="1557338"/>
            <a:ext cx="6696075" cy="4105275"/>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5632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36548" name="Rectangle 4"/>
          <p:cNvSpPr>
            <a:spLocks noRot="1" noChangeArrowheads="1"/>
          </p:cNvSpPr>
          <p:nvPr/>
        </p:nvSpPr>
        <p:spPr bwMode="auto">
          <a:xfrm>
            <a:off x="250825" y="115888"/>
            <a:ext cx="8229600" cy="72072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差错传播模型 </a:t>
            </a:r>
            <a:r>
              <a:rPr kumimoji="0" lang="en-US" altLang="zh-CN"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(1)</a:t>
            </a:r>
            <a:endParaRPr kumimoji="0" lang="en-US" altLang="zh-CN"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36549"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56326" name="Group 18"/>
          <p:cNvGrpSpPr/>
          <p:nvPr/>
        </p:nvGrpSpPr>
        <p:grpSpPr>
          <a:xfrm>
            <a:off x="1187450" y="2708275"/>
            <a:ext cx="6553200" cy="1289050"/>
            <a:chOff x="385" y="1888"/>
            <a:chExt cx="4128" cy="812"/>
          </a:xfrm>
        </p:grpSpPr>
        <p:sp>
          <p:nvSpPr>
            <p:cNvPr id="236550" name="Rectangle 6"/>
            <p:cNvSpPr>
              <a:spLocks noChangeArrowheads="1"/>
            </p:cNvSpPr>
            <p:nvPr/>
          </p:nvSpPr>
          <p:spPr bwMode="auto">
            <a:xfrm>
              <a:off x="1429" y="1888"/>
              <a:ext cx="2222" cy="680"/>
            </a:xfrm>
            <a:prstGeom prst="rect">
              <a:avLst/>
            </a:prstGeom>
            <a:solidFill>
              <a:schemeClr val="accent1"/>
            </a:solidFill>
            <a:ln w="9525" algn="ctr">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6551" name="Text Box 7"/>
            <p:cNvSpPr txBox="1">
              <a:spLocks noChangeArrowheads="1"/>
            </p:cNvSpPr>
            <p:nvPr/>
          </p:nvSpPr>
          <p:spPr bwMode="auto">
            <a:xfrm>
              <a:off x="1429" y="1888"/>
              <a:ext cx="1632" cy="237"/>
            </a:xfrm>
            <a:prstGeom prst="rect">
              <a:avLst/>
            </a:prstGeom>
            <a:noFill/>
            <a:ln w="9525" algn="ctr">
              <a:solidFill>
                <a:schemeClr val="hlink"/>
              </a:solid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不扩大的差错</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236552" name="Text Box 8"/>
            <p:cNvSpPr txBox="1">
              <a:spLocks noChangeArrowheads="1"/>
            </p:cNvSpPr>
            <p:nvPr/>
          </p:nvSpPr>
          <p:spPr bwMode="auto">
            <a:xfrm>
              <a:off x="1429" y="2115"/>
              <a:ext cx="1632" cy="237"/>
            </a:xfrm>
            <a:prstGeom prst="rect">
              <a:avLst/>
            </a:prstGeom>
            <a:noFill/>
            <a:ln w="9525" algn="ctr">
              <a:solidFill>
                <a:schemeClr val="hlink"/>
              </a:solid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扩大的差错</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236553" name="Text Box 9"/>
            <p:cNvSpPr txBox="1">
              <a:spLocks noChangeArrowheads="1"/>
            </p:cNvSpPr>
            <p:nvPr/>
          </p:nvSpPr>
          <p:spPr bwMode="auto">
            <a:xfrm>
              <a:off x="1429" y="2341"/>
              <a:ext cx="1632" cy="237"/>
            </a:xfrm>
            <a:prstGeom prst="rect">
              <a:avLst/>
            </a:prstGeom>
            <a:noFill/>
            <a:ln w="9525" algn="ctr">
              <a:solidFill>
                <a:schemeClr val="hlink"/>
              </a:solid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新产生的差错</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236554" name="Text Box 10"/>
            <p:cNvSpPr txBox="1">
              <a:spLocks noChangeArrowheads="1"/>
            </p:cNvSpPr>
            <p:nvPr/>
          </p:nvSpPr>
          <p:spPr bwMode="auto">
            <a:xfrm>
              <a:off x="3061" y="1888"/>
              <a:ext cx="590" cy="231"/>
            </a:xfrm>
            <a:prstGeom prst="rect">
              <a:avLst/>
            </a:prstGeom>
            <a:noFill/>
            <a:ln w="9525" algn="ctr">
              <a:noFill/>
              <a:miter lim="800000"/>
            </a:ln>
            <a:effectLst/>
          </p:spPr>
          <p:txBody>
            <a:bodyPr>
              <a:spAutoFit/>
            </a:bodyPr>
            <a:lstStyle/>
            <a:p>
              <a:pPr marR="0" defTabSz="914400">
                <a:spcBef>
                  <a:spcPct val="50000"/>
                </a:spcBef>
                <a:buClrTx/>
                <a:buSzTx/>
                <a:buFontTx/>
                <a:buNone/>
                <a:defRPr/>
              </a:pPr>
              <a:endParaRPr kumimoji="0" lang="zh-CN" altLang="zh-CN"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236555" name="Text Box 11"/>
            <p:cNvSpPr txBox="1">
              <a:spLocks noChangeArrowheads="1"/>
            </p:cNvSpPr>
            <p:nvPr/>
          </p:nvSpPr>
          <p:spPr bwMode="auto">
            <a:xfrm>
              <a:off x="3061" y="2028"/>
              <a:ext cx="590" cy="404"/>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差错检出率</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236556" name="Line 12"/>
            <p:cNvSpPr>
              <a:spLocks noChangeShapeType="1"/>
            </p:cNvSpPr>
            <p:nvPr/>
          </p:nvSpPr>
          <p:spPr bwMode="auto">
            <a:xfrm flipV="1">
              <a:off x="1156" y="1979"/>
              <a:ext cx="273" cy="136"/>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6557" name="Line 13"/>
            <p:cNvSpPr>
              <a:spLocks noChangeShapeType="1"/>
            </p:cNvSpPr>
            <p:nvPr/>
          </p:nvSpPr>
          <p:spPr bwMode="auto">
            <a:xfrm>
              <a:off x="1156" y="2115"/>
              <a:ext cx="273" cy="136"/>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6558" name="Line 14"/>
            <p:cNvSpPr>
              <a:spLocks noChangeShapeType="1"/>
            </p:cNvSpPr>
            <p:nvPr/>
          </p:nvSpPr>
          <p:spPr bwMode="auto">
            <a:xfrm flipV="1">
              <a:off x="385" y="2115"/>
              <a:ext cx="771" cy="0"/>
            </a:xfrm>
            <a:prstGeom prst="line">
              <a:avLst/>
            </a:prstGeom>
            <a:noFill/>
            <a:ln w="9525">
              <a:solidFill>
                <a:schemeClr val="tx1"/>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6559" name="Text Box 15"/>
            <p:cNvSpPr txBox="1">
              <a:spLocks noChangeArrowheads="1"/>
            </p:cNvSpPr>
            <p:nvPr/>
          </p:nvSpPr>
          <p:spPr bwMode="auto">
            <a:xfrm>
              <a:off x="385" y="2205"/>
              <a:ext cx="817" cy="404"/>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来自前阶段的差错</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
          <p:nvSpPr>
            <p:cNvPr id="236560" name="Line 16"/>
            <p:cNvSpPr>
              <a:spLocks noChangeShapeType="1"/>
            </p:cNvSpPr>
            <p:nvPr/>
          </p:nvSpPr>
          <p:spPr bwMode="auto">
            <a:xfrm>
              <a:off x="3651" y="2205"/>
              <a:ext cx="817" cy="0"/>
            </a:xfrm>
            <a:prstGeom prst="line">
              <a:avLst/>
            </a:prstGeom>
            <a:noFill/>
            <a:ln w="9525">
              <a:solidFill>
                <a:schemeClr val="tx1"/>
              </a:solidFill>
              <a:round/>
              <a:tailEnd type="triangle" w="med" len="me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6561" name="Text Box 17"/>
            <p:cNvSpPr txBox="1">
              <a:spLocks noChangeArrowheads="1"/>
            </p:cNvSpPr>
            <p:nvPr/>
          </p:nvSpPr>
          <p:spPr bwMode="auto">
            <a:xfrm>
              <a:off x="3696" y="2296"/>
              <a:ext cx="817" cy="404"/>
            </a:xfrm>
            <a:prstGeom prst="rect">
              <a:avLst/>
            </a:prstGeom>
            <a:noFill/>
            <a:ln w="9525" algn="ctr">
              <a:noFill/>
              <a:miter lim="800000"/>
            </a:ln>
            <a:effectLst/>
          </p:spPr>
          <p:txBody>
            <a:bodyPr>
              <a:spAutoFit/>
            </a:bodyPr>
            <a:lstStyle/>
            <a:p>
              <a:pPr marR="0" defTabSz="914400">
                <a:spcBef>
                  <a:spcPct val="50000"/>
                </a:spcBef>
                <a:buClrTx/>
                <a:buSzTx/>
                <a:buFontTx/>
                <a:buNone/>
                <a:defRPr/>
              </a:pPr>
              <a:r>
                <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传往下阶段的差错</a:t>
              </a:r>
              <a:endParaRPr kumimoji="0" lang="zh-CN" altLang="en-US"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5734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37572" name="Rectangle 4"/>
          <p:cNvSpPr>
            <a:spLocks noRot="1" noChangeArrowheads="1"/>
          </p:cNvSpPr>
          <p:nvPr/>
        </p:nvSpPr>
        <p:spPr bwMode="auto">
          <a:xfrm>
            <a:off x="250825" y="115888"/>
            <a:ext cx="8642350" cy="72072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差错传播模型 </a:t>
            </a:r>
            <a:r>
              <a:rPr kumimoji="0" lang="en-US" altLang="zh-CN"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(2)---</a:t>
            </a: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无设计复审的例子</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37573"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57350" name="Group 8"/>
          <p:cNvGrpSpPr/>
          <p:nvPr/>
        </p:nvGrpSpPr>
        <p:grpSpPr>
          <a:xfrm>
            <a:off x="228600" y="1447800"/>
            <a:ext cx="7981950" cy="4070350"/>
            <a:chOff x="144" y="912"/>
            <a:chExt cx="5028" cy="2564"/>
          </a:xfrm>
        </p:grpSpPr>
        <p:grpSp>
          <p:nvGrpSpPr>
            <p:cNvPr id="57351" name="Group 9"/>
            <p:cNvGrpSpPr/>
            <p:nvPr/>
          </p:nvGrpSpPr>
          <p:grpSpPr>
            <a:xfrm>
              <a:off x="432" y="1200"/>
              <a:ext cx="996" cy="775"/>
              <a:chOff x="1152" y="1359"/>
              <a:chExt cx="996" cy="775"/>
            </a:xfrm>
          </p:grpSpPr>
          <p:sp>
            <p:nvSpPr>
              <p:cNvPr id="237578" name="Rectangle 10"/>
              <p:cNvSpPr>
                <a:spLocks noChangeArrowheads="1"/>
              </p:cNvSpPr>
              <p:nvPr/>
            </p:nvSpPr>
            <p:spPr bwMode="auto">
              <a:xfrm>
                <a:off x="1152" y="1392"/>
                <a:ext cx="960" cy="720"/>
              </a:xfrm>
              <a:prstGeom prst="rect">
                <a:avLst/>
              </a:prstGeom>
              <a:no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579" name="Line 11"/>
              <p:cNvSpPr>
                <a:spLocks noChangeShapeType="1"/>
              </p:cNvSpPr>
              <p:nvPr/>
            </p:nvSpPr>
            <p:spPr bwMode="auto">
              <a:xfrm>
                <a:off x="1824" y="1392"/>
                <a:ext cx="0" cy="72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580" name="Line 12"/>
              <p:cNvSpPr>
                <a:spLocks noChangeShapeType="1"/>
              </p:cNvSpPr>
              <p:nvPr/>
            </p:nvSpPr>
            <p:spPr bwMode="auto">
              <a:xfrm>
                <a:off x="1152" y="1632"/>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581" name="Line 13"/>
              <p:cNvSpPr>
                <a:spLocks noChangeShapeType="1"/>
              </p:cNvSpPr>
              <p:nvPr/>
            </p:nvSpPr>
            <p:spPr bwMode="auto">
              <a:xfrm>
                <a:off x="1152" y="1872"/>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57431" name="Text Box 14"/>
              <p:cNvSpPr txBox="1"/>
              <p:nvPr/>
            </p:nvSpPr>
            <p:spPr>
              <a:xfrm>
                <a:off x="1392" y="1359"/>
                <a:ext cx="212"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0</a:t>
                </a:r>
                <a:endParaRPr lang="en-US" altLang="zh-CN" sz="2400" b="0" dirty="0">
                  <a:solidFill>
                    <a:schemeClr val="tx1"/>
                  </a:solidFill>
                  <a:latin typeface="Times New Roman" panose="02020603050405020304" pitchFamily="18" charset="0"/>
                </a:endParaRPr>
              </a:p>
            </p:txBody>
          </p:sp>
          <p:sp>
            <p:nvSpPr>
              <p:cNvPr id="57432" name="Text Box 15"/>
              <p:cNvSpPr txBox="1"/>
              <p:nvPr/>
            </p:nvSpPr>
            <p:spPr>
              <a:xfrm>
                <a:off x="1392" y="1606"/>
                <a:ext cx="212"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0</a:t>
                </a:r>
                <a:endParaRPr lang="en-US" altLang="zh-CN" sz="2400" b="0" dirty="0">
                  <a:solidFill>
                    <a:schemeClr val="tx1"/>
                  </a:solidFill>
                  <a:latin typeface="Times New Roman" panose="02020603050405020304" pitchFamily="18" charset="0"/>
                </a:endParaRPr>
              </a:p>
            </p:txBody>
          </p:sp>
          <p:sp>
            <p:nvSpPr>
              <p:cNvPr id="57433" name="Text Box 16"/>
              <p:cNvSpPr txBox="1"/>
              <p:nvPr/>
            </p:nvSpPr>
            <p:spPr>
              <a:xfrm>
                <a:off x="1344" y="1846"/>
                <a:ext cx="308"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10</a:t>
                </a:r>
                <a:endParaRPr lang="en-US" altLang="zh-CN" sz="2400" b="0" dirty="0">
                  <a:solidFill>
                    <a:schemeClr val="tx1"/>
                  </a:solidFill>
                  <a:latin typeface="Times New Roman" panose="02020603050405020304" pitchFamily="18" charset="0"/>
                </a:endParaRPr>
              </a:p>
            </p:txBody>
          </p:sp>
          <p:sp>
            <p:nvSpPr>
              <p:cNvPr id="57434" name="Text Box 17"/>
              <p:cNvSpPr txBox="1"/>
              <p:nvPr/>
            </p:nvSpPr>
            <p:spPr>
              <a:xfrm>
                <a:off x="1776" y="1632"/>
                <a:ext cx="372"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0%</a:t>
                </a:r>
                <a:endParaRPr lang="en-US" altLang="zh-CN" sz="2400" b="0" dirty="0">
                  <a:solidFill>
                    <a:schemeClr val="tx1"/>
                  </a:solidFill>
                  <a:latin typeface="Times New Roman" panose="02020603050405020304" pitchFamily="18" charset="0"/>
                </a:endParaRPr>
              </a:p>
            </p:txBody>
          </p:sp>
        </p:grpSp>
        <p:sp>
          <p:nvSpPr>
            <p:cNvPr id="237586" name="Rectangle 18"/>
            <p:cNvSpPr>
              <a:spLocks noChangeArrowheads="1"/>
            </p:cNvSpPr>
            <p:nvPr/>
          </p:nvSpPr>
          <p:spPr bwMode="auto">
            <a:xfrm>
              <a:off x="2112" y="1425"/>
              <a:ext cx="960" cy="720"/>
            </a:xfrm>
            <a:prstGeom prst="rect">
              <a:avLst/>
            </a:prstGeom>
            <a:no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587" name="Line 19"/>
            <p:cNvSpPr>
              <a:spLocks noChangeShapeType="1"/>
            </p:cNvSpPr>
            <p:nvPr/>
          </p:nvSpPr>
          <p:spPr bwMode="auto">
            <a:xfrm>
              <a:off x="2784" y="1425"/>
              <a:ext cx="0" cy="72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588" name="Line 20"/>
            <p:cNvSpPr>
              <a:spLocks noChangeShapeType="1"/>
            </p:cNvSpPr>
            <p:nvPr/>
          </p:nvSpPr>
          <p:spPr bwMode="auto">
            <a:xfrm>
              <a:off x="2112" y="1665"/>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589" name="Line 21"/>
            <p:cNvSpPr>
              <a:spLocks noChangeShapeType="1"/>
            </p:cNvSpPr>
            <p:nvPr/>
          </p:nvSpPr>
          <p:spPr bwMode="auto">
            <a:xfrm>
              <a:off x="2112" y="1905"/>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57356" name="Text Box 22"/>
            <p:cNvSpPr txBox="1"/>
            <p:nvPr/>
          </p:nvSpPr>
          <p:spPr>
            <a:xfrm>
              <a:off x="2352" y="1392"/>
              <a:ext cx="212"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6</a:t>
              </a:r>
              <a:endParaRPr lang="en-US" altLang="zh-CN" sz="2400" b="0" dirty="0">
                <a:solidFill>
                  <a:schemeClr val="tx1"/>
                </a:solidFill>
                <a:latin typeface="Times New Roman" panose="02020603050405020304" pitchFamily="18" charset="0"/>
              </a:endParaRPr>
            </a:p>
          </p:txBody>
        </p:sp>
        <p:sp>
          <p:nvSpPr>
            <p:cNvPr id="57357" name="Text Box 23"/>
            <p:cNvSpPr txBox="1"/>
            <p:nvPr/>
          </p:nvSpPr>
          <p:spPr>
            <a:xfrm>
              <a:off x="2208" y="1632"/>
              <a:ext cx="548"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4*1.5</a:t>
              </a:r>
              <a:endParaRPr lang="en-US" altLang="zh-CN" sz="2400" b="0" dirty="0">
                <a:solidFill>
                  <a:schemeClr val="tx1"/>
                </a:solidFill>
                <a:latin typeface="Times New Roman" panose="02020603050405020304" pitchFamily="18" charset="0"/>
              </a:endParaRPr>
            </a:p>
          </p:txBody>
        </p:sp>
        <p:sp>
          <p:nvSpPr>
            <p:cNvPr id="57358" name="Text Box 24"/>
            <p:cNvSpPr txBox="1"/>
            <p:nvPr/>
          </p:nvSpPr>
          <p:spPr>
            <a:xfrm>
              <a:off x="2304" y="1879"/>
              <a:ext cx="308"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25</a:t>
              </a:r>
              <a:endParaRPr lang="en-US" altLang="zh-CN" sz="2400" b="0" dirty="0">
                <a:solidFill>
                  <a:schemeClr val="tx1"/>
                </a:solidFill>
                <a:latin typeface="Times New Roman" panose="02020603050405020304" pitchFamily="18" charset="0"/>
              </a:endParaRPr>
            </a:p>
          </p:txBody>
        </p:sp>
        <p:sp>
          <p:nvSpPr>
            <p:cNvPr id="57359" name="Text Box 25"/>
            <p:cNvSpPr txBox="1"/>
            <p:nvPr/>
          </p:nvSpPr>
          <p:spPr>
            <a:xfrm>
              <a:off x="2736" y="1696"/>
              <a:ext cx="329"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0%</a:t>
              </a:r>
              <a:endParaRPr lang="en-US" altLang="zh-CN" sz="2400" b="0" dirty="0">
                <a:solidFill>
                  <a:schemeClr val="tx1"/>
                </a:solidFill>
                <a:latin typeface="Times New Roman" panose="02020603050405020304" pitchFamily="18" charset="0"/>
              </a:endParaRPr>
            </a:p>
          </p:txBody>
        </p:sp>
        <p:grpSp>
          <p:nvGrpSpPr>
            <p:cNvPr id="57360" name="Group 26"/>
            <p:cNvGrpSpPr/>
            <p:nvPr/>
          </p:nvGrpSpPr>
          <p:grpSpPr>
            <a:xfrm>
              <a:off x="432" y="2675"/>
              <a:ext cx="1033" cy="788"/>
              <a:chOff x="1152" y="1346"/>
              <a:chExt cx="1033" cy="788"/>
            </a:xfrm>
          </p:grpSpPr>
          <p:sp>
            <p:nvSpPr>
              <p:cNvPr id="237595" name="Rectangle 27"/>
              <p:cNvSpPr>
                <a:spLocks noChangeArrowheads="1"/>
              </p:cNvSpPr>
              <p:nvPr/>
            </p:nvSpPr>
            <p:spPr bwMode="auto">
              <a:xfrm>
                <a:off x="1152" y="1392"/>
                <a:ext cx="960" cy="720"/>
              </a:xfrm>
              <a:prstGeom prst="rect">
                <a:avLst/>
              </a:prstGeom>
              <a:no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596" name="Line 28"/>
              <p:cNvSpPr>
                <a:spLocks noChangeShapeType="1"/>
              </p:cNvSpPr>
              <p:nvPr/>
            </p:nvSpPr>
            <p:spPr bwMode="auto">
              <a:xfrm>
                <a:off x="1824" y="1392"/>
                <a:ext cx="0" cy="72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597" name="Line 29"/>
              <p:cNvSpPr>
                <a:spLocks noChangeShapeType="1"/>
              </p:cNvSpPr>
              <p:nvPr/>
            </p:nvSpPr>
            <p:spPr bwMode="auto">
              <a:xfrm>
                <a:off x="1152" y="1632"/>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598" name="Line 30"/>
              <p:cNvSpPr>
                <a:spLocks noChangeShapeType="1"/>
              </p:cNvSpPr>
              <p:nvPr/>
            </p:nvSpPr>
            <p:spPr bwMode="auto">
              <a:xfrm>
                <a:off x="1152" y="1872"/>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57423" name="Text Box 31"/>
              <p:cNvSpPr txBox="1"/>
              <p:nvPr/>
            </p:nvSpPr>
            <p:spPr>
              <a:xfrm>
                <a:off x="1392" y="1346"/>
                <a:ext cx="116" cy="288"/>
              </a:xfrm>
              <a:prstGeom prst="rect">
                <a:avLst/>
              </a:prstGeom>
              <a:noFill/>
              <a:ln w="9525">
                <a:noFill/>
              </a:ln>
            </p:spPr>
            <p:txBody>
              <a:bodyPr wrap="none">
                <a:spAutoFit/>
              </a:bodyPr>
              <a:p>
                <a:endParaRPr lang="zh-CN" altLang="zh-CN" sz="2400" b="0" dirty="0">
                  <a:solidFill>
                    <a:schemeClr val="tx1"/>
                  </a:solidFill>
                  <a:latin typeface="Times New Roman" panose="02020603050405020304" pitchFamily="18" charset="0"/>
                </a:endParaRPr>
              </a:p>
            </p:txBody>
          </p:sp>
          <p:sp>
            <p:nvSpPr>
              <p:cNvPr id="57424" name="Text Box 32"/>
              <p:cNvSpPr txBox="1"/>
              <p:nvPr/>
            </p:nvSpPr>
            <p:spPr>
              <a:xfrm>
                <a:off x="1392" y="1606"/>
                <a:ext cx="212"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0</a:t>
                </a:r>
                <a:endParaRPr lang="en-US" altLang="zh-CN" sz="2400" b="0" dirty="0">
                  <a:solidFill>
                    <a:schemeClr val="tx1"/>
                  </a:solidFill>
                  <a:latin typeface="Times New Roman" panose="02020603050405020304" pitchFamily="18" charset="0"/>
                </a:endParaRPr>
              </a:p>
            </p:txBody>
          </p:sp>
          <p:sp>
            <p:nvSpPr>
              <p:cNvPr id="57425" name="Text Box 33"/>
              <p:cNvSpPr txBox="1"/>
              <p:nvPr/>
            </p:nvSpPr>
            <p:spPr>
              <a:xfrm>
                <a:off x="1344" y="1846"/>
                <a:ext cx="260"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 0</a:t>
                </a:r>
                <a:endParaRPr lang="en-US" altLang="zh-CN" sz="2400" b="0" dirty="0">
                  <a:solidFill>
                    <a:schemeClr val="tx1"/>
                  </a:solidFill>
                  <a:latin typeface="Times New Roman" panose="02020603050405020304" pitchFamily="18" charset="0"/>
                </a:endParaRPr>
              </a:p>
            </p:txBody>
          </p:sp>
          <p:sp>
            <p:nvSpPr>
              <p:cNvPr id="57426" name="Text Box 34"/>
              <p:cNvSpPr txBox="1"/>
              <p:nvPr/>
            </p:nvSpPr>
            <p:spPr>
              <a:xfrm>
                <a:off x="1776" y="1663"/>
                <a:ext cx="409"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50%</a:t>
                </a:r>
                <a:endParaRPr lang="en-US" altLang="zh-CN" sz="2400" b="0" dirty="0">
                  <a:solidFill>
                    <a:schemeClr val="tx1"/>
                  </a:solidFill>
                  <a:latin typeface="Times New Roman" panose="02020603050405020304" pitchFamily="18" charset="0"/>
                </a:endParaRPr>
              </a:p>
            </p:txBody>
          </p:sp>
        </p:grpSp>
        <p:grpSp>
          <p:nvGrpSpPr>
            <p:cNvPr id="57361" name="Group 35"/>
            <p:cNvGrpSpPr/>
            <p:nvPr/>
          </p:nvGrpSpPr>
          <p:grpSpPr>
            <a:xfrm>
              <a:off x="2112" y="2688"/>
              <a:ext cx="1033" cy="788"/>
              <a:chOff x="1152" y="1346"/>
              <a:chExt cx="1033" cy="788"/>
            </a:xfrm>
          </p:grpSpPr>
          <p:sp>
            <p:nvSpPr>
              <p:cNvPr id="237604" name="Rectangle 36"/>
              <p:cNvSpPr>
                <a:spLocks noChangeArrowheads="1"/>
              </p:cNvSpPr>
              <p:nvPr/>
            </p:nvSpPr>
            <p:spPr bwMode="auto">
              <a:xfrm>
                <a:off x="1152" y="1392"/>
                <a:ext cx="960" cy="720"/>
              </a:xfrm>
              <a:prstGeom prst="rect">
                <a:avLst/>
              </a:prstGeom>
              <a:no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605" name="Line 37"/>
              <p:cNvSpPr>
                <a:spLocks noChangeShapeType="1"/>
              </p:cNvSpPr>
              <p:nvPr/>
            </p:nvSpPr>
            <p:spPr bwMode="auto">
              <a:xfrm>
                <a:off x="1824" y="1392"/>
                <a:ext cx="0" cy="72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606" name="Line 38"/>
              <p:cNvSpPr>
                <a:spLocks noChangeShapeType="1"/>
              </p:cNvSpPr>
              <p:nvPr/>
            </p:nvSpPr>
            <p:spPr bwMode="auto">
              <a:xfrm>
                <a:off x="1152" y="1632"/>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607" name="Line 39"/>
              <p:cNvSpPr>
                <a:spLocks noChangeShapeType="1"/>
              </p:cNvSpPr>
              <p:nvPr/>
            </p:nvSpPr>
            <p:spPr bwMode="auto">
              <a:xfrm>
                <a:off x="1152" y="1872"/>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57415" name="Text Box 40"/>
              <p:cNvSpPr txBox="1"/>
              <p:nvPr/>
            </p:nvSpPr>
            <p:spPr>
              <a:xfrm>
                <a:off x="1392" y="1346"/>
                <a:ext cx="116" cy="288"/>
              </a:xfrm>
              <a:prstGeom prst="rect">
                <a:avLst/>
              </a:prstGeom>
              <a:noFill/>
              <a:ln w="9525">
                <a:noFill/>
              </a:ln>
            </p:spPr>
            <p:txBody>
              <a:bodyPr wrap="none">
                <a:spAutoFit/>
              </a:bodyPr>
              <a:p>
                <a:endParaRPr lang="zh-CN" altLang="zh-CN" sz="2400" b="0" dirty="0">
                  <a:solidFill>
                    <a:schemeClr val="tx1"/>
                  </a:solidFill>
                  <a:latin typeface="Times New Roman" panose="02020603050405020304" pitchFamily="18" charset="0"/>
                </a:endParaRPr>
              </a:p>
            </p:txBody>
          </p:sp>
          <p:sp>
            <p:nvSpPr>
              <p:cNvPr id="57416" name="Text Box 41"/>
              <p:cNvSpPr txBox="1"/>
              <p:nvPr/>
            </p:nvSpPr>
            <p:spPr>
              <a:xfrm>
                <a:off x="1392" y="1606"/>
                <a:ext cx="212"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0</a:t>
                </a:r>
                <a:endParaRPr lang="en-US" altLang="zh-CN" sz="2400" b="0" dirty="0">
                  <a:solidFill>
                    <a:schemeClr val="tx1"/>
                  </a:solidFill>
                  <a:latin typeface="Times New Roman" panose="02020603050405020304" pitchFamily="18" charset="0"/>
                </a:endParaRPr>
              </a:p>
            </p:txBody>
          </p:sp>
          <p:sp>
            <p:nvSpPr>
              <p:cNvPr id="57417" name="Text Box 42"/>
              <p:cNvSpPr txBox="1"/>
              <p:nvPr/>
            </p:nvSpPr>
            <p:spPr>
              <a:xfrm>
                <a:off x="1344" y="1846"/>
                <a:ext cx="260"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 0</a:t>
                </a:r>
                <a:endParaRPr lang="en-US" altLang="zh-CN" sz="2400" b="0" dirty="0">
                  <a:solidFill>
                    <a:schemeClr val="tx1"/>
                  </a:solidFill>
                  <a:latin typeface="Times New Roman" panose="02020603050405020304" pitchFamily="18" charset="0"/>
                </a:endParaRPr>
              </a:p>
            </p:txBody>
          </p:sp>
          <p:sp>
            <p:nvSpPr>
              <p:cNvPr id="57418" name="Text Box 43"/>
              <p:cNvSpPr txBox="1"/>
              <p:nvPr/>
            </p:nvSpPr>
            <p:spPr>
              <a:xfrm>
                <a:off x="1776" y="1663"/>
                <a:ext cx="409"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50%</a:t>
                </a:r>
                <a:endParaRPr lang="en-US" altLang="zh-CN" sz="2400" b="0" dirty="0">
                  <a:solidFill>
                    <a:schemeClr val="tx1"/>
                  </a:solidFill>
                  <a:latin typeface="Times New Roman" panose="02020603050405020304" pitchFamily="18" charset="0"/>
                </a:endParaRPr>
              </a:p>
            </p:txBody>
          </p:sp>
        </p:grpSp>
        <p:grpSp>
          <p:nvGrpSpPr>
            <p:cNvPr id="57362" name="Group 44"/>
            <p:cNvGrpSpPr/>
            <p:nvPr/>
          </p:nvGrpSpPr>
          <p:grpSpPr>
            <a:xfrm>
              <a:off x="3840" y="2688"/>
              <a:ext cx="1033" cy="788"/>
              <a:chOff x="1152" y="1346"/>
              <a:chExt cx="1033" cy="788"/>
            </a:xfrm>
          </p:grpSpPr>
          <p:sp>
            <p:nvSpPr>
              <p:cNvPr id="237613" name="Rectangle 45"/>
              <p:cNvSpPr>
                <a:spLocks noChangeArrowheads="1"/>
              </p:cNvSpPr>
              <p:nvPr/>
            </p:nvSpPr>
            <p:spPr bwMode="auto">
              <a:xfrm>
                <a:off x="1152" y="1392"/>
                <a:ext cx="960" cy="720"/>
              </a:xfrm>
              <a:prstGeom prst="rect">
                <a:avLst/>
              </a:prstGeom>
              <a:no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614" name="Line 46"/>
              <p:cNvSpPr>
                <a:spLocks noChangeShapeType="1"/>
              </p:cNvSpPr>
              <p:nvPr/>
            </p:nvSpPr>
            <p:spPr bwMode="auto">
              <a:xfrm>
                <a:off x="1824" y="1392"/>
                <a:ext cx="0" cy="72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615" name="Line 47"/>
              <p:cNvSpPr>
                <a:spLocks noChangeShapeType="1"/>
              </p:cNvSpPr>
              <p:nvPr/>
            </p:nvSpPr>
            <p:spPr bwMode="auto">
              <a:xfrm>
                <a:off x="1152" y="1632"/>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616" name="Line 48"/>
              <p:cNvSpPr>
                <a:spLocks noChangeShapeType="1"/>
              </p:cNvSpPr>
              <p:nvPr/>
            </p:nvSpPr>
            <p:spPr bwMode="auto">
              <a:xfrm>
                <a:off x="1152" y="1872"/>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57407" name="Text Box 49"/>
              <p:cNvSpPr txBox="1"/>
              <p:nvPr/>
            </p:nvSpPr>
            <p:spPr>
              <a:xfrm>
                <a:off x="1392" y="1346"/>
                <a:ext cx="116" cy="288"/>
              </a:xfrm>
              <a:prstGeom prst="rect">
                <a:avLst/>
              </a:prstGeom>
              <a:noFill/>
              <a:ln w="9525">
                <a:noFill/>
              </a:ln>
            </p:spPr>
            <p:txBody>
              <a:bodyPr wrap="none">
                <a:spAutoFit/>
              </a:bodyPr>
              <a:p>
                <a:endParaRPr lang="zh-CN" altLang="zh-CN" sz="2400" b="0" dirty="0">
                  <a:solidFill>
                    <a:schemeClr val="tx1"/>
                  </a:solidFill>
                  <a:latin typeface="Times New Roman" panose="02020603050405020304" pitchFamily="18" charset="0"/>
                </a:endParaRPr>
              </a:p>
            </p:txBody>
          </p:sp>
          <p:sp>
            <p:nvSpPr>
              <p:cNvPr id="57408" name="Text Box 50"/>
              <p:cNvSpPr txBox="1"/>
              <p:nvPr/>
            </p:nvSpPr>
            <p:spPr>
              <a:xfrm>
                <a:off x="1392" y="1606"/>
                <a:ext cx="212"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0</a:t>
                </a:r>
                <a:endParaRPr lang="en-US" altLang="zh-CN" sz="2400" b="0" dirty="0">
                  <a:solidFill>
                    <a:schemeClr val="tx1"/>
                  </a:solidFill>
                  <a:latin typeface="Times New Roman" panose="02020603050405020304" pitchFamily="18" charset="0"/>
                </a:endParaRPr>
              </a:p>
            </p:txBody>
          </p:sp>
          <p:sp>
            <p:nvSpPr>
              <p:cNvPr id="57409" name="Text Box 51"/>
              <p:cNvSpPr txBox="1"/>
              <p:nvPr/>
            </p:nvSpPr>
            <p:spPr>
              <a:xfrm>
                <a:off x="1344" y="1846"/>
                <a:ext cx="260"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 0</a:t>
                </a:r>
                <a:endParaRPr lang="en-US" altLang="zh-CN" sz="2400" b="0" dirty="0">
                  <a:solidFill>
                    <a:schemeClr val="tx1"/>
                  </a:solidFill>
                  <a:latin typeface="Times New Roman" panose="02020603050405020304" pitchFamily="18" charset="0"/>
                </a:endParaRPr>
              </a:p>
            </p:txBody>
          </p:sp>
          <p:sp>
            <p:nvSpPr>
              <p:cNvPr id="57410" name="Text Box 52"/>
              <p:cNvSpPr txBox="1"/>
              <p:nvPr/>
            </p:nvSpPr>
            <p:spPr>
              <a:xfrm>
                <a:off x="1776" y="1663"/>
                <a:ext cx="409"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50%</a:t>
                </a:r>
                <a:endParaRPr lang="en-US" altLang="zh-CN" sz="2000" b="0" dirty="0">
                  <a:solidFill>
                    <a:schemeClr val="tx1"/>
                  </a:solidFill>
                  <a:latin typeface="Times New Roman" panose="02020603050405020304" pitchFamily="18" charset="0"/>
                </a:endParaRPr>
              </a:p>
            </p:txBody>
          </p:sp>
        </p:grpSp>
        <p:sp>
          <p:nvSpPr>
            <p:cNvPr id="237621" name="Line 53"/>
            <p:cNvSpPr>
              <a:spLocks noChangeShapeType="1"/>
            </p:cNvSpPr>
            <p:nvPr/>
          </p:nvSpPr>
          <p:spPr bwMode="auto">
            <a:xfrm>
              <a:off x="1392" y="1584"/>
              <a:ext cx="0"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622" name="Line 54"/>
            <p:cNvSpPr>
              <a:spLocks noChangeShapeType="1"/>
            </p:cNvSpPr>
            <p:nvPr/>
          </p:nvSpPr>
          <p:spPr bwMode="auto">
            <a:xfrm>
              <a:off x="1392" y="1536"/>
              <a:ext cx="720"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623" name="Line 55"/>
            <p:cNvSpPr>
              <a:spLocks noChangeShapeType="1"/>
            </p:cNvSpPr>
            <p:nvPr/>
          </p:nvSpPr>
          <p:spPr bwMode="auto">
            <a:xfrm>
              <a:off x="1680" y="1536"/>
              <a:ext cx="0" cy="288"/>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624" name="Line 56"/>
            <p:cNvSpPr>
              <a:spLocks noChangeShapeType="1"/>
            </p:cNvSpPr>
            <p:nvPr/>
          </p:nvSpPr>
          <p:spPr bwMode="auto">
            <a:xfrm>
              <a:off x="1680" y="1824"/>
              <a:ext cx="43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57367" name="Group 57"/>
            <p:cNvGrpSpPr/>
            <p:nvPr/>
          </p:nvGrpSpPr>
          <p:grpSpPr>
            <a:xfrm>
              <a:off x="3840" y="1632"/>
              <a:ext cx="1033" cy="775"/>
              <a:chOff x="3840" y="1872"/>
              <a:chExt cx="1033" cy="775"/>
            </a:xfrm>
          </p:grpSpPr>
          <p:grpSp>
            <p:nvGrpSpPr>
              <p:cNvPr id="57393" name="Group 58"/>
              <p:cNvGrpSpPr/>
              <p:nvPr/>
            </p:nvGrpSpPr>
            <p:grpSpPr>
              <a:xfrm>
                <a:off x="3840" y="1872"/>
                <a:ext cx="1033" cy="775"/>
                <a:chOff x="1152" y="1359"/>
                <a:chExt cx="1033" cy="775"/>
              </a:xfrm>
            </p:grpSpPr>
            <p:sp>
              <p:nvSpPr>
                <p:cNvPr id="237627" name="Rectangle 59"/>
                <p:cNvSpPr>
                  <a:spLocks noChangeArrowheads="1"/>
                </p:cNvSpPr>
                <p:nvPr/>
              </p:nvSpPr>
              <p:spPr bwMode="auto">
                <a:xfrm>
                  <a:off x="1152" y="1392"/>
                  <a:ext cx="960" cy="720"/>
                </a:xfrm>
                <a:prstGeom prst="rect">
                  <a:avLst/>
                </a:prstGeom>
                <a:no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628" name="Line 60"/>
                <p:cNvSpPr>
                  <a:spLocks noChangeShapeType="1"/>
                </p:cNvSpPr>
                <p:nvPr/>
              </p:nvSpPr>
              <p:spPr bwMode="auto">
                <a:xfrm>
                  <a:off x="1824" y="1392"/>
                  <a:ext cx="0" cy="72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629" name="Line 61"/>
                <p:cNvSpPr>
                  <a:spLocks noChangeShapeType="1"/>
                </p:cNvSpPr>
                <p:nvPr/>
              </p:nvSpPr>
              <p:spPr bwMode="auto">
                <a:xfrm>
                  <a:off x="1152" y="1632"/>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630" name="Line 62"/>
                <p:cNvSpPr>
                  <a:spLocks noChangeShapeType="1"/>
                </p:cNvSpPr>
                <p:nvPr/>
              </p:nvSpPr>
              <p:spPr bwMode="auto">
                <a:xfrm>
                  <a:off x="1152" y="1872"/>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57399" name="Text Box 63"/>
                <p:cNvSpPr txBox="1"/>
                <p:nvPr/>
              </p:nvSpPr>
              <p:spPr>
                <a:xfrm>
                  <a:off x="1392" y="1359"/>
                  <a:ext cx="308"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10</a:t>
                  </a:r>
                  <a:endParaRPr lang="en-US" altLang="zh-CN" sz="2400" b="0" dirty="0">
                    <a:solidFill>
                      <a:schemeClr val="tx1"/>
                    </a:solidFill>
                    <a:latin typeface="Times New Roman" panose="02020603050405020304" pitchFamily="18" charset="0"/>
                  </a:endParaRPr>
                </a:p>
              </p:txBody>
            </p:sp>
            <p:sp>
              <p:nvSpPr>
                <p:cNvPr id="57400" name="Text Box 64"/>
                <p:cNvSpPr txBox="1"/>
                <p:nvPr/>
              </p:nvSpPr>
              <p:spPr>
                <a:xfrm>
                  <a:off x="1392" y="1593"/>
                  <a:ext cx="116" cy="288"/>
                </a:xfrm>
                <a:prstGeom prst="rect">
                  <a:avLst/>
                </a:prstGeom>
                <a:noFill/>
                <a:ln w="9525">
                  <a:noFill/>
                </a:ln>
              </p:spPr>
              <p:txBody>
                <a:bodyPr wrap="none">
                  <a:spAutoFit/>
                </a:bodyPr>
                <a:p>
                  <a:endParaRPr lang="zh-CN" altLang="zh-CN" sz="2400" b="0" dirty="0">
                    <a:solidFill>
                      <a:schemeClr val="tx1"/>
                    </a:solidFill>
                    <a:latin typeface="Times New Roman" panose="02020603050405020304" pitchFamily="18" charset="0"/>
                  </a:endParaRPr>
                </a:p>
              </p:txBody>
            </p:sp>
            <p:sp>
              <p:nvSpPr>
                <p:cNvPr id="57401" name="Text Box 65"/>
                <p:cNvSpPr txBox="1"/>
                <p:nvPr/>
              </p:nvSpPr>
              <p:spPr>
                <a:xfrm>
                  <a:off x="1344" y="1846"/>
                  <a:ext cx="308"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25</a:t>
                  </a:r>
                  <a:endParaRPr lang="en-US" altLang="zh-CN" sz="2400" b="0" dirty="0">
                    <a:solidFill>
                      <a:schemeClr val="tx1"/>
                    </a:solidFill>
                    <a:latin typeface="Times New Roman" panose="02020603050405020304" pitchFamily="18" charset="0"/>
                  </a:endParaRPr>
                </a:p>
              </p:txBody>
            </p:sp>
            <p:sp>
              <p:nvSpPr>
                <p:cNvPr id="57402" name="Text Box 66"/>
                <p:cNvSpPr txBox="1"/>
                <p:nvPr/>
              </p:nvSpPr>
              <p:spPr>
                <a:xfrm>
                  <a:off x="1776" y="1663"/>
                  <a:ext cx="409"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20%</a:t>
                  </a:r>
                  <a:endParaRPr lang="en-US" altLang="zh-CN" sz="2400" b="0" dirty="0">
                    <a:solidFill>
                      <a:schemeClr val="tx1"/>
                    </a:solidFill>
                    <a:latin typeface="Times New Roman" panose="02020603050405020304" pitchFamily="18" charset="0"/>
                  </a:endParaRPr>
                </a:p>
              </p:txBody>
            </p:sp>
          </p:grpSp>
          <p:sp>
            <p:nvSpPr>
              <p:cNvPr id="57394" name="Text Box 67"/>
              <p:cNvSpPr txBox="1"/>
              <p:nvPr/>
            </p:nvSpPr>
            <p:spPr>
              <a:xfrm>
                <a:off x="3916" y="2112"/>
                <a:ext cx="500"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27*3</a:t>
                </a:r>
                <a:endParaRPr lang="en-US" altLang="zh-CN" sz="2800" b="0" dirty="0">
                  <a:solidFill>
                    <a:schemeClr val="tx1"/>
                  </a:solidFill>
                  <a:latin typeface="Times New Roman" panose="02020603050405020304" pitchFamily="18" charset="0"/>
                </a:endParaRPr>
              </a:p>
            </p:txBody>
          </p:sp>
        </p:grpSp>
        <p:sp>
          <p:nvSpPr>
            <p:cNvPr id="237636" name="Line 68"/>
            <p:cNvSpPr>
              <a:spLocks noChangeShapeType="1"/>
            </p:cNvSpPr>
            <p:nvPr/>
          </p:nvSpPr>
          <p:spPr bwMode="auto">
            <a:xfrm>
              <a:off x="3072" y="1776"/>
              <a:ext cx="768"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637" name="Line 69"/>
            <p:cNvSpPr>
              <a:spLocks noChangeShapeType="1"/>
            </p:cNvSpPr>
            <p:nvPr/>
          </p:nvSpPr>
          <p:spPr bwMode="auto">
            <a:xfrm>
              <a:off x="3360" y="1776"/>
              <a:ext cx="0" cy="24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638" name="Line 70"/>
            <p:cNvSpPr>
              <a:spLocks noChangeShapeType="1"/>
            </p:cNvSpPr>
            <p:nvPr/>
          </p:nvSpPr>
          <p:spPr bwMode="auto">
            <a:xfrm>
              <a:off x="3360" y="2016"/>
              <a:ext cx="480"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639" name="Line 71"/>
            <p:cNvSpPr>
              <a:spLocks noChangeShapeType="1"/>
            </p:cNvSpPr>
            <p:nvPr/>
          </p:nvSpPr>
          <p:spPr bwMode="auto">
            <a:xfrm>
              <a:off x="4800" y="2064"/>
              <a:ext cx="336"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640" name="Line 72"/>
            <p:cNvSpPr>
              <a:spLocks noChangeShapeType="1"/>
            </p:cNvSpPr>
            <p:nvPr/>
          </p:nvSpPr>
          <p:spPr bwMode="auto">
            <a:xfrm>
              <a:off x="192" y="3072"/>
              <a:ext cx="240"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641" name="Line 73"/>
            <p:cNvSpPr>
              <a:spLocks noChangeShapeType="1"/>
            </p:cNvSpPr>
            <p:nvPr/>
          </p:nvSpPr>
          <p:spPr bwMode="auto">
            <a:xfrm>
              <a:off x="1392" y="3072"/>
              <a:ext cx="720"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642" name="Line 74"/>
            <p:cNvSpPr>
              <a:spLocks noChangeShapeType="1"/>
            </p:cNvSpPr>
            <p:nvPr/>
          </p:nvSpPr>
          <p:spPr bwMode="auto">
            <a:xfrm>
              <a:off x="3072" y="3072"/>
              <a:ext cx="768"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7643" name="Line 75"/>
            <p:cNvSpPr>
              <a:spLocks noChangeShapeType="1"/>
            </p:cNvSpPr>
            <p:nvPr/>
          </p:nvSpPr>
          <p:spPr bwMode="auto">
            <a:xfrm>
              <a:off x="4800" y="3072"/>
              <a:ext cx="336"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57376" name="Text Box 76"/>
            <p:cNvSpPr txBox="1"/>
            <p:nvPr/>
          </p:nvSpPr>
          <p:spPr>
            <a:xfrm>
              <a:off x="1404" y="1296"/>
              <a:ext cx="276"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10</a:t>
              </a:r>
              <a:endParaRPr lang="en-US" altLang="zh-CN" sz="2000" b="0" dirty="0">
                <a:solidFill>
                  <a:schemeClr val="tx1"/>
                </a:solidFill>
                <a:latin typeface="Times New Roman" panose="02020603050405020304" pitchFamily="18" charset="0"/>
              </a:endParaRPr>
            </a:p>
          </p:txBody>
        </p:sp>
        <p:sp>
          <p:nvSpPr>
            <p:cNvPr id="57377" name="Text Box 77"/>
            <p:cNvSpPr txBox="1"/>
            <p:nvPr/>
          </p:nvSpPr>
          <p:spPr>
            <a:xfrm>
              <a:off x="4848" y="1862"/>
              <a:ext cx="276"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94</a:t>
              </a:r>
              <a:endParaRPr lang="en-US" altLang="zh-CN" sz="2000" b="0" dirty="0">
                <a:solidFill>
                  <a:schemeClr val="tx1"/>
                </a:solidFill>
                <a:latin typeface="Times New Roman" panose="02020603050405020304" pitchFamily="18" charset="0"/>
              </a:endParaRPr>
            </a:p>
          </p:txBody>
        </p:sp>
        <p:sp>
          <p:nvSpPr>
            <p:cNvPr id="57378" name="Text Box 78"/>
            <p:cNvSpPr txBox="1"/>
            <p:nvPr/>
          </p:nvSpPr>
          <p:spPr>
            <a:xfrm>
              <a:off x="3072" y="1526"/>
              <a:ext cx="276"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37</a:t>
              </a:r>
              <a:endParaRPr lang="en-US" altLang="zh-CN" sz="2000" b="0" dirty="0">
                <a:solidFill>
                  <a:schemeClr val="tx1"/>
                </a:solidFill>
                <a:latin typeface="Times New Roman" panose="02020603050405020304" pitchFamily="18" charset="0"/>
              </a:endParaRPr>
            </a:p>
          </p:txBody>
        </p:sp>
        <p:sp>
          <p:nvSpPr>
            <p:cNvPr id="57379" name="Text Box 79"/>
            <p:cNvSpPr txBox="1"/>
            <p:nvPr/>
          </p:nvSpPr>
          <p:spPr>
            <a:xfrm>
              <a:off x="144" y="2832"/>
              <a:ext cx="276"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94</a:t>
              </a:r>
              <a:endParaRPr lang="en-US" altLang="zh-CN" sz="2000" b="0" dirty="0">
                <a:solidFill>
                  <a:schemeClr val="tx1"/>
                </a:solidFill>
                <a:latin typeface="Times New Roman" panose="02020603050405020304" pitchFamily="18" charset="0"/>
              </a:endParaRPr>
            </a:p>
          </p:txBody>
        </p:sp>
        <p:sp>
          <p:nvSpPr>
            <p:cNvPr id="57380" name="Text Box 80"/>
            <p:cNvSpPr txBox="1"/>
            <p:nvPr/>
          </p:nvSpPr>
          <p:spPr>
            <a:xfrm>
              <a:off x="1584" y="2822"/>
              <a:ext cx="276"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47</a:t>
              </a:r>
              <a:endParaRPr lang="en-US" altLang="zh-CN" sz="2000" b="0" dirty="0">
                <a:solidFill>
                  <a:schemeClr val="tx1"/>
                </a:solidFill>
                <a:latin typeface="Times New Roman" panose="02020603050405020304" pitchFamily="18" charset="0"/>
              </a:endParaRPr>
            </a:p>
          </p:txBody>
        </p:sp>
        <p:sp>
          <p:nvSpPr>
            <p:cNvPr id="57381" name="Text Box 81"/>
            <p:cNvSpPr txBox="1"/>
            <p:nvPr/>
          </p:nvSpPr>
          <p:spPr>
            <a:xfrm>
              <a:off x="3264" y="2822"/>
              <a:ext cx="276"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24</a:t>
              </a:r>
              <a:endParaRPr lang="en-US" altLang="zh-CN" sz="2000" b="0" dirty="0">
                <a:solidFill>
                  <a:schemeClr val="tx1"/>
                </a:solidFill>
                <a:latin typeface="Times New Roman" panose="02020603050405020304" pitchFamily="18" charset="0"/>
              </a:endParaRPr>
            </a:p>
          </p:txBody>
        </p:sp>
        <p:sp>
          <p:nvSpPr>
            <p:cNvPr id="57382" name="Text Box 82"/>
            <p:cNvSpPr txBox="1"/>
            <p:nvPr/>
          </p:nvSpPr>
          <p:spPr>
            <a:xfrm>
              <a:off x="4896" y="2832"/>
              <a:ext cx="276"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12</a:t>
              </a:r>
              <a:endParaRPr lang="en-US" altLang="zh-CN" sz="2000" b="0" dirty="0">
                <a:solidFill>
                  <a:schemeClr val="tx1"/>
                </a:solidFill>
                <a:latin typeface="Times New Roman" panose="02020603050405020304" pitchFamily="18" charset="0"/>
              </a:endParaRPr>
            </a:p>
          </p:txBody>
        </p:sp>
        <p:sp>
          <p:nvSpPr>
            <p:cNvPr id="57383" name="Text Box 83"/>
            <p:cNvSpPr txBox="1"/>
            <p:nvPr/>
          </p:nvSpPr>
          <p:spPr>
            <a:xfrm>
              <a:off x="1740" y="1344"/>
              <a:ext cx="196"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6</a:t>
              </a:r>
              <a:endParaRPr lang="en-US" altLang="zh-CN" sz="2000" b="0" dirty="0">
                <a:solidFill>
                  <a:schemeClr val="tx1"/>
                </a:solidFill>
                <a:latin typeface="Times New Roman" panose="02020603050405020304" pitchFamily="18" charset="0"/>
              </a:endParaRPr>
            </a:p>
          </p:txBody>
        </p:sp>
        <p:sp>
          <p:nvSpPr>
            <p:cNvPr id="57384" name="Text Box 84"/>
            <p:cNvSpPr txBox="1"/>
            <p:nvPr/>
          </p:nvSpPr>
          <p:spPr>
            <a:xfrm>
              <a:off x="1728" y="1622"/>
              <a:ext cx="196"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4</a:t>
              </a:r>
              <a:endParaRPr lang="en-US" altLang="zh-CN" sz="2000" b="0" dirty="0">
                <a:solidFill>
                  <a:schemeClr val="tx1"/>
                </a:solidFill>
                <a:latin typeface="Times New Roman" panose="02020603050405020304" pitchFamily="18" charset="0"/>
              </a:endParaRPr>
            </a:p>
          </p:txBody>
        </p:sp>
        <p:sp>
          <p:nvSpPr>
            <p:cNvPr id="57385" name="Text Box 85"/>
            <p:cNvSpPr txBox="1"/>
            <p:nvPr/>
          </p:nvSpPr>
          <p:spPr>
            <a:xfrm>
              <a:off x="3456" y="1536"/>
              <a:ext cx="276"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10</a:t>
              </a:r>
              <a:endParaRPr lang="en-US" altLang="zh-CN" sz="2000" b="0" dirty="0">
                <a:solidFill>
                  <a:schemeClr val="tx1"/>
                </a:solidFill>
                <a:latin typeface="Times New Roman" panose="02020603050405020304" pitchFamily="18" charset="0"/>
              </a:endParaRPr>
            </a:p>
          </p:txBody>
        </p:sp>
        <p:sp>
          <p:nvSpPr>
            <p:cNvPr id="57386" name="Text Box 86"/>
            <p:cNvSpPr txBox="1"/>
            <p:nvPr/>
          </p:nvSpPr>
          <p:spPr>
            <a:xfrm>
              <a:off x="3456" y="1814"/>
              <a:ext cx="288" cy="250"/>
            </a:xfrm>
            <a:prstGeom prst="rect">
              <a:avLst/>
            </a:prstGeom>
            <a:noFill/>
            <a:ln w="9525">
              <a:noFill/>
            </a:ln>
          </p:spPr>
          <p:txBody>
            <a:bodyPr>
              <a:spAutoFit/>
            </a:bodyPr>
            <a:p>
              <a:r>
                <a:rPr lang="en-US" altLang="zh-CN" sz="2000" b="0" dirty="0">
                  <a:solidFill>
                    <a:schemeClr val="tx1"/>
                  </a:solidFill>
                  <a:latin typeface="Times New Roman" panose="02020603050405020304" pitchFamily="18" charset="0"/>
                </a:rPr>
                <a:t>27</a:t>
              </a:r>
              <a:endParaRPr lang="en-US" altLang="zh-CN" sz="2000" b="0" dirty="0">
                <a:solidFill>
                  <a:schemeClr val="tx1"/>
                </a:solidFill>
                <a:latin typeface="Times New Roman" panose="02020603050405020304" pitchFamily="18" charset="0"/>
              </a:endParaRPr>
            </a:p>
          </p:txBody>
        </p:sp>
        <p:sp>
          <p:nvSpPr>
            <p:cNvPr id="57387" name="Text Box 87"/>
            <p:cNvSpPr txBox="1"/>
            <p:nvPr/>
          </p:nvSpPr>
          <p:spPr>
            <a:xfrm>
              <a:off x="480" y="912"/>
              <a:ext cx="884" cy="288"/>
            </a:xfrm>
            <a:prstGeom prst="rect">
              <a:avLst/>
            </a:prstGeom>
            <a:noFill/>
            <a:ln w="9525">
              <a:noFill/>
            </a:ln>
          </p:spPr>
          <p:txBody>
            <a:bodyPr wrap="none">
              <a:spAutoFit/>
            </a:bodyPr>
            <a:p>
              <a:r>
                <a:rPr lang="zh-CN" altLang="en-US" sz="2400" b="0" dirty="0">
                  <a:solidFill>
                    <a:schemeClr val="tx1"/>
                  </a:solidFill>
                  <a:latin typeface="Times New Roman" panose="02020603050405020304" pitchFamily="18" charset="0"/>
                </a:rPr>
                <a:t>概要设计</a:t>
              </a:r>
              <a:endParaRPr lang="zh-CN" altLang="en-US" sz="2800" b="0" dirty="0">
                <a:solidFill>
                  <a:schemeClr val="tx1"/>
                </a:solidFill>
                <a:latin typeface="Times New Roman" panose="02020603050405020304" pitchFamily="18" charset="0"/>
              </a:endParaRPr>
            </a:p>
          </p:txBody>
        </p:sp>
        <p:sp>
          <p:nvSpPr>
            <p:cNvPr id="57388" name="Text Box 88"/>
            <p:cNvSpPr txBox="1"/>
            <p:nvPr/>
          </p:nvSpPr>
          <p:spPr>
            <a:xfrm>
              <a:off x="2112" y="1104"/>
              <a:ext cx="884" cy="288"/>
            </a:xfrm>
            <a:prstGeom prst="rect">
              <a:avLst/>
            </a:prstGeom>
            <a:noFill/>
            <a:ln w="9525">
              <a:noFill/>
            </a:ln>
          </p:spPr>
          <p:txBody>
            <a:bodyPr wrap="none">
              <a:spAutoFit/>
            </a:bodyPr>
            <a:p>
              <a:r>
                <a:rPr lang="zh-CN" altLang="en-US" sz="2400" b="0" dirty="0">
                  <a:solidFill>
                    <a:schemeClr val="tx1"/>
                  </a:solidFill>
                  <a:latin typeface="Times New Roman" panose="02020603050405020304" pitchFamily="18" charset="0"/>
                </a:rPr>
                <a:t>详细设计</a:t>
              </a:r>
              <a:endParaRPr lang="zh-CN" altLang="en-US" sz="2800" b="0" dirty="0">
                <a:solidFill>
                  <a:schemeClr val="tx1"/>
                </a:solidFill>
                <a:latin typeface="Times New Roman" panose="02020603050405020304" pitchFamily="18" charset="0"/>
              </a:endParaRPr>
            </a:p>
          </p:txBody>
        </p:sp>
        <p:sp>
          <p:nvSpPr>
            <p:cNvPr id="57389" name="Text Box 89"/>
            <p:cNvSpPr txBox="1"/>
            <p:nvPr/>
          </p:nvSpPr>
          <p:spPr>
            <a:xfrm>
              <a:off x="3744" y="1392"/>
              <a:ext cx="1321" cy="288"/>
            </a:xfrm>
            <a:prstGeom prst="rect">
              <a:avLst/>
            </a:prstGeom>
            <a:noFill/>
            <a:ln w="9525">
              <a:noFill/>
            </a:ln>
          </p:spPr>
          <p:txBody>
            <a:bodyPr wrap="none">
              <a:spAutoFit/>
            </a:bodyPr>
            <a:p>
              <a:r>
                <a:rPr lang="zh-CN" altLang="en-US" sz="2400" b="0" dirty="0">
                  <a:solidFill>
                    <a:schemeClr val="tx1"/>
                  </a:solidFill>
                  <a:latin typeface="Times New Roman" panose="02020603050405020304" pitchFamily="18" charset="0"/>
                </a:rPr>
                <a:t>编码</a:t>
              </a:r>
              <a:r>
                <a:rPr lang="en-US" altLang="zh-CN" sz="2400" b="0" dirty="0">
                  <a:solidFill>
                    <a:schemeClr val="tx1"/>
                  </a:solidFill>
                  <a:latin typeface="Times New Roman" panose="02020603050405020304" pitchFamily="18" charset="0"/>
                </a:rPr>
                <a:t>/</a:t>
              </a:r>
              <a:r>
                <a:rPr lang="zh-CN" altLang="en-US" sz="2400" b="0" dirty="0">
                  <a:solidFill>
                    <a:schemeClr val="tx1"/>
                  </a:solidFill>
                  <a:latin typeface="Times New Roman" panose="02020603050405020304" pitchFamily="18" charset="0"/>
                </a:rPr>
                <a:t>单元测试</a:t>
              </a:r>
              <a:endParaRPr lang="zh-CN" altLang="en-US" sz="2800" b="0" dirty="0">
                <a:solidFill>
                  <a:schemeClr val="tx1"/>
                </a:solidFill>
                <a:latin typeface="Times New Roman" panose="02020603050405020304" pitchFamily="18" charset="0"/>
              </a:endParaRPr>
            </a:p>
          </p:txBody>
        </p:sp>
        <p:sp>
          <p:nvSpPr>
            <p:cNvPr id="57390" name="Text Box 90"/>
            <p:cNvSpPr txBox="1"/>
            <p:nvPr/>
          </p:nvSpPr>
          <p:spPr>
            <a:xfrm>
              <a:off x="432" y="2400"/>
              <a:ext cx="884" cy="288"/>
            </a:xfrm>
            <a:prstGeom prst="rect">
              <a:avLst/>
            </a:prstGeom>
            <a:noFill/>
            <a:ln w="9525">
              <a:noFill/>
            </a:ln>
          </p:spPr>
          <p:txBody>
            <a:bodyPr wrap="none">
              <a:spAutoFit/>
            </a:bodyPr>
            <a:p>
              <a:r>
                <a:rPr lang="zh-CN" altLang="en-US" sz="2400" b="0" dirty="0">
                  <a:solidFill>
                    <a:schemeClr val="tx1"/>
                  </a:solidFill>
                  <a:latin typeface="Times New Roman" panose="02020603050405020304" pitchFamily="18" charset="0"/>
                </a:rPr>
                <a:t>综合测试</a:t>
              </a:r>
              <a:endParaRPr lang="zh-CN" altLang="en-US" sz="2800" b="0" dirty="0">
                <a:solidFill>
                  <a:schemeClr val="tx1"/>
                </a:solidFill>
                <a:latin typeface="Times New Roman" panose="02020603050405020304" pitchFamily="18" charset="0"/>
              </a:endParaRPr>
            </a:p>
          </p:txBody>
        </p:sp>
        <p:sp>
          <p:nvSpPr>
            <p:cNvPr id="57391" name="Text Box 91"/>
            <p:cNvSpPr txBox="1"/>
            <p:nvPr/>
          </p:nvSpPr>
          <p:spPr>
            <a:xfrm>
              <a:off x="2160" y="2400"/>
              <a:ext cx="884" cy="288"/>
            </a:xfrm>
            <a:prstGeom prst="rect">
              <a:avLst/>
            </a:prstGeom>
            <a:noFill/>
            <a:ln w="9525">
              <a:noFill/>
            </a:ln>
          </p:spPr>
          <p:txBody>
            <a:bodyPr wrap="none">
              <a:spAutoFit/>
            </a:bodyPr>
            <a:p>
              <a:r>
                <a:rPr lang="zh-CN" altLang="en-US" sz="2400" b="0" dirty="0">
                  <a:solidFill>
                    <a:schemeClr val="tx1"/>
                  </a:solidFill>
                  <a:latin typeface="Times New Roman" panose="02020603050405020304" pitchFamily="18" charset="0"/>
                </a:rPr>
                <a:t>确认测试</a:t>
              </a:r>
              <a:endParaRPr lang="zh-CN" altLang="en-US" sz="2800" b="0" dirty="0">
                <a:solidFill>
                  <a:schemeClr val="tx1"/>
                </a:solidFill>
                <a:latin typeface="Times New Roman" panose="02020603050405020304" pitchFamily="18" charset="0"/>
              </a:endParaRPr>
            </a:p>
          </p:txBody>
        </p:sp>
        <p:sp>
          <p:nvSpPr>
            <p:cNvPr id="57392" name="Text Box 92"/>
            <p:cNvSpPr txBox="1"/>
            <p:nvPr/>
          </p:nvSpPr>
          <p:spPr>
            <a:xfrm>
              <a:off x="3840" y="2448"/>
              <a:ext cx="884" cy="288"/>
            </a:xfrm>
            <a:prstGeom prst="rect">
              <a:avLst/>
            </a:prstGeom>
            <a:noFill/>
            <a:ln w="9525">
              <a:noFill/>
            </a:ln>
          </p:spPr>
          <p:txBody>
            <a:bodyPr wrap="none">
              <a:spAutoFit/>
            </a:bodyPr>
            <a:p>
              <a:r>
                <a:rPr lang="zh-CN" altLang="en-US" sz="2400" b="0" dirty="0">
                  <a:solidFill>
                    <a:schemeClr val="tx1"/>
                  </a:solidFill>
                  <a:latin typeface="Times New Roman" panose="02020603050405020304" pitchFamily="18" charset="0"/>
                </a:rPr>
                <a:t>系统测试</a:t>
              </a:r>
              <a:endParaRPr lang="zh-CN" altLang="en-US" sz="2800" b="0" dirty="0">
                <a:solidFill>
                  <a:schemeClr val="tx1"/>
                </a:solidFill>
                <a:latin typeface="Times New Roman" panose="02020603050405020304" pitchFamily="18" charset="0"/>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5837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34500" name="Rectangle 4"/>
          <p:cNvSpPr>
            <a:spLocks noRot="1" noChangeArrowheads="1"/>
          </p:cNvSpPr>
          <p:nvPr/>
        </p:nvSpPr>
        <p:spPr bwMode="auto">
          <a:xfrm>
            <a:off x="250825" y="115888"/>
            <a:ext cx="8569325" cy="72072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差错传播模型 </a:t>
            </a:r>
            <a:r>
              <a:rPr kumimoji="0" lang="en-US" altLang="zh-CN"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(3)--</a:t>
            </a: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有设计复审的例子</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34501"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58374" name="Group 6"/>
          <p:cNvGrpSpPr/>
          <p:nvPr/>
        </p:nvGrpSpPr>
        <p:grpSpPr>
          <a:xfrm>
            <a:off x="228600" y="1447800"/>
            <a:ext cx="7924800" cy="4070350"/>
            <a:chOff x="144" y="912"/>
            <a:chExt cx="4992" cy="2564"/>
          </a:xfrm>
        </p:grpSpPr>
        <p:grpSp>
          <p:nvGrpSpPr>
            <p:cNvPr id="58375" name="Group 7"/>
            <p:cNvGrpSpPr/>
            <p:nvPr/>
          </p:nvGrpSpPr>
          <p:grpSpPr>
            <a:xfrm>
              <a:off x="432" y="1200"/>
              <a:ext cx="1033" cy="775"/>
              <a:chOff x="1152" y="1359"/>
              <a:chExt cx="1033" cy="775"/>
            </a:xfrm>
          </p:grpSpPr>
          <p:sp>
            <p:nvSpPr>
              <p:cNvPr id="234504" name="Rectangle 8"/>
              <p:cNvSpPr>
                <a:spLocks noChangeArrowheads="1"/>
              </p:cNvSpPr>
              <p:nvPr/>
            </p:nvSpPr>
            <p:spPr bwMode="auto">
              <a:xfrm>
                <a:off x="1152" y="1392"/>
                <a:ext cx="960" cy="720"/>
              </a:xfrm>
              <a:prstGeom prst="rect">
                <a:avLst/>
              </a:prstGeom>
              <a:no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05" name="Line 9"/>
              <p:cNvSpPr>
                <a:spLocks noChangeShapeType="1"/>
              </p:cNvSpPr>
              <p:nvPr/>
            </p:nvSpPr>
            <p:spPr bwMode="auto">
              <a:xfrm>
                <a:off x="1824" y="1392"/>
                <a:ext cx="0" cy="72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06" name="Line 10"/>
              <p:cNvSpPr>
                <a:spLocks noChangeShapeType="1"/>
              </p:cNvSpPr>
              <p:nvPr/>
            </p:nvSpPr>
            <p:spPr bwMode="auto">
              <a:xfrm>
                <a:off x="1152" y="1632"/>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07" name="Line 11"/>
              <p:cNvSpPr>
                <a:spLocks noChangeShapeType="1"/>
              </p:cNvSpPr>
              <p:nvPr/>
            </p:nvSpPr>
            <p:spPr bwMode="auto">
              <a:xfrm>
                <a:off x="1152" y="1872"/>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58455" name="Text Box 12"/>
              <p:cNvSpPr txBox="1"/>
              <p:nvPr/>
            </p:nvSpPr>
            <p:spPr>
              <a:xfrm>
                <a:off x="1392" y="1359"/>
                <a:ext cx="212"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0</a:t>
                </a:r>
                <a:endParaRPr lang="en-US" altLang="zh-CN" sz="2400" b="0" dirty="0">
                  <a:solidFill>
                    <a:schemeClr val="tx1"/>
                  </a:solidFill>
                  <a:latin typeface="Times New Roman" panose="02020603050405020304" pitchFamily="18" charset="0"/>
                </a:endParaRPr>
              </a:p>
            </p:txBody>
          </p:sp>
          <p:sp>
            <p:nvSpPr>
              <p:cNvPr id="58456" name="Text Box 13"/>
              <p:cNvSpPr txBox="1"/>
              <p:nvPr/>
            </p:nvSpPr>
            <p:spPr>
              <a:xfrm>
                <a:off x="1392" y="1606"/>
                <a:ext cx="212"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0</a:t>
                </a:r>
                <a:endParaRPr lang="en-US" altLang="zh-CN" sz="2400" b="0" dirty="0">
                  <a:solidFill>
                    <a:schemeClr val="tx1"/>
                  </a:solidFill>
                  <a:latin typeface="Times New Roman" panose="02020603050405020304" pitchFamily="18" charset="0"/>
                </a:endParaRPr>
              </a:p>
            </p:txBody>
          </p:sp>
          <p:sp>
            <p:nvSpPr>
              <p:cNvPr id="58457" name="Text Box 14"/>
              <p:cNvSpPr txBox="1"/>
              <p:nvPr/>
            </p:nvSpPr>
            <p:spPr>
              <a:xfrm>
                <a:off x="1344" y="1846"/>
                <a:ext cx="308"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10</a:t>
                </a:r>
                <a:endParaRPr lang="en-US" altLang="zh-CN" sz="2400" b="0" dirty="0">
                  <a:solidFill>
                    <a:schemeClr val="tx1"/>
                  </a:solidFill>
                  <a:latin typeface="Times New Roman" panose="02020603050405020304" pitchFamily="18" charset="0"/>
                </a:endParaRPr>
              </a:p>
            </p:txBody>
          </p:sp>
          <p:sp>
            <p:nvSpPr>
              <p:cNvPr id="58458" name="Text Box 15"/>
              <p:cNvSpPr txBox="1"/>
              <p:nvPr/>
            </p:nvSpPr>
            <p:spPr>
              <a:xfrm>
                <a:off x="1776" y="1663"/>
                <a:ext cx="409"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70%</a:t>
                </a:r>
                <a:endParaRPr lang="en-US" altLang="zh-CN" sz="2400" b="0" dirty="0">
                  <a:solidFill>
                    <a:schemeClr val="tx1"/>
                  </a:solidFill>
                  <a:latin typeface="Times New Roman" panose="02020603050405020304" pitchFamily="18" charset="0"/>
                </a:endParaRPr>
              </a:p>
            </p:txBody>
          </p:sp>
        </p:grpSp>
        <p:sp>
          <p:nvSpPr>
            <p:cNvPr id="234512" name="Rectangle 16"/>
            <p:cNvSpPr>
              <a:spLocks noChangeArrowheads="1"/>
            </p:cNvSpPr>
            <p:nvPr/>
          </p:nvSpPr>
          <p:spPr bwMode="auto">
            <a:xfrm>
              <a:off x="2112" y="1425"/>
              <a:ext cx="960" cy="720"/>
            </a:xfrm>
            <a:prstGeom prst="rect">
              <a:avLst/>
            </a:prstGeom>
            <a:no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13" name="Line 17"/>
            <p:cNvSpPr>
              <a:spLocks noChangeShapeType="1"/>
            </p:cNvSpPr>
            <p:nvPr/>
          </p:nvSpPr>
          <p:spPr bwMode="auto">
            <a:xfrm>
              <a:off x="2784" y="1425"/>
              <a:ext cx="0" cy="72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14" name="Line 18"/>
            <p:cNvSpPr>
              <a:spLocks noChangeShapeType="1"/>
            </p:cNvSpPr>
            <p:nvPr/>
          </p:nvSpPr>
          <p:spPr bwMode="auto">
            <a:xfrm>
              <a:off x="2112" y="1665"/>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15" name="Line 19"/>
            <p:cNvSpPr>
              <a:spLocks noChangeShapeType="1"/>
            </p:cNvSpPr>
            <p:nvPr/>
          </p:nvSpPr>
          <p:spPr bwMode="auto">
            <a:xfrm>
              <a:off x="2112" y="1905"/>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58380" name="Text Box 20"/>
            <p:cNvSpPr txBox="1"/>
            <p:nvPr/>
          </p:nvSpPr>
          <p:spPr>
            <a:xfrm>
              <a:off x="2352" y="1392"/>
              <a:ext cx="212"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2</a:t>
              </a:r>
              <a:endParaRPr lang="en-US" altLang="zh-CN" sz="2400" b="0" dirty="0">
                <a:solidFill>
                  <a:schemeClr val="tx1"/>
                </a:solidFill>
                <a:latin typeface="Times New Roman" panose="02020603050405020304" pitchFamily="18" charset="0"/>
              </a:endParaRPr>
            </a:p>
          </p:txBody>
        </p:sp>
        <p:sp>
          <p:nvSpPr>
            <p:cNvPr id="58381" name="Text Box 21"/>
            <p:cNvSpPr txBox="1"/>
            <p:nvPr/>
          </p:nvSpPr>
          <p:spPr>
            <a:xfrm>
              <a:off x="2208" y="1632"/>
              <a:ext cx="548"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1*1.5</a:t>
              </a:r>
              <a:endParaRPr lang="en-US" altLang="zh-CN" sz="2400" b="0" dirty="0">
                <a:solidFill>
                  <a:schemeClr val="tx1"/>
                </a:solidFill>
                <a:latin typeface="Times New Roman" panose="02020603050405020304" pitchFamily="18" charset="0"/>
              </a:endParaRPr>
            </a:p>
          </p:txBody>
        </p:sp>
        <p:sp>
          <p:nvSpPr>
            <p:cNvPr id="58382" name="Text Box 22"/>
            <p:cNvSpPr txBox="1"/>
            <p:nvPr/>
          </p:nvSpPr>
          <p:spPr>
            <a:xfrm>
              <a:off x="2304" y="1879"/>
              <a:ext cx="308"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25</a:t>
              </a:r>
              <a:endParaRPr lang="en-US" altLang="zh-CN" sz="2400" b="0" dirty="0">
                <a:solidFill>
                  <a:schemeClr val="tx1"/>
                </a:solidFill>
                <a:latin typeface="Times New Roman" panose="02020603050405020304" pitchFamily="18" charset="0"/>
              </a:endParaRPr>
            </a:p>
          </p:txBody>
        </p:sp>
        <p:sp>
          <p:nvSpPr>
            <p:cNvPr id="58383" name="Text Box 23"/>
            <p:cNvSpPr txBox="1"/>
            <p:nvPr/>
          </p:nvSpPr>
          <p:spPr>
            <a:xfrm>
              <a:off x="2736" y="1696"/>
              <a:ext cx="409"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50%</a:t>
              </a:r>
              <a:endParaRPr lang="en-US" altLang="zh-CN" sz="2400" b="0" dirty="0">
                <a:solidFill>
                  <a:schemeClr val="tx1"/>
                </a:solidFill>
                <a:latin typeface="Times New Roman" panose="02020603050405020304" pitchFamily="18" charset="0"/>
              </a:endParaRPr>
            </a:p>
          </p:txBody>
        </p:sp>
        <p:grpSp>
          <p:nvGrpSpPr>
            <p:cNvPr id="58384" name="Group 24"/>
            <p:cNvGrpSpPr/>
            <p:nvPr/>
          </p:nvGrpSpPr>
          <p:grpSpPr>
            <a:xfrm>
              <a:off x="432" y="2675"/>
              <a:ext cx="1033" cy="788"/>
              <a:chOff x="1152" y="1346"/>
              <a:chExt cx="1033" cy="788"/>
            </a:xfrm>
          </p:grpSpPr>
          <p:sp>
            <p:nvSpPr>
              <p:cNvPr id="234521" name="Rectangle 25"/>
              <p:cNvSpPr>
                <a:spLocks noChangeArrowheads="1"/>
              </p:cNvSpPr>
              <p:nvPr/>
            </p:nvSpPr>
            <p:spPr bwMode="auto">
              <a:xfrm>
                <a:off x="1152" y="1392"/>
                <a:ext cx="960" cy="720"/>
              </a:xfrm>
              <a:prstGeom prst="rect">
                <a:avLst/>
              </a:prstGeom>
              <a:no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22" name="Line 26"/>
              <p:cNvSpPr>
                <a:spLocks noChangeShapeType="1"/>
              </p:cNvSpPr>
              <p:nvPr/>
            </p:nvSpPr>
            <p:spPr bwMode="auto">
              <a:xfrm>
                <a:off x="1824" y="1392"/>
                <a:ext cx="0" cy="72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23" name="Line 27"/>
              <p:cNvSpPr>
                <a:spLocks noChangeShapeType="1"/>
              </p:cNvSpPr>
              <p:nvPr/>
            </p:nvSpPr>
            <p:spPr bwMode="auto">
              <a:xfrm>
                <a:off x="1152" y="1632"/>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24" name="Line 28"/>
              <p:cNvSpPr>
                <a:spLocks noChangeShapeType="1"/>
              </p:cNvSpPr>
              <p:nvPr/>
            </p:nvSpPr>
            <p:spPr bwMode="auto">
              <a:xfrm>
                <a:off x="1152" y="1872"/>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58447" name="Text Box 29"/>
              <p:cNvSpPr txBox="1"/>
              <p:nvPr/>
            </p:nvSpPr>
            <p:spPr>
              <a:xfrm>
                <a:off x="1392" y="1346"/>
                <a:ext cx="116" cy="288"/>
              </a:xfrm>
              <a:prstGeom prst="rect">
                <a:avLst/>
              </a:prstGeom>
              <a:noFill/>
              <a:ln w="9525">
                <a:noFill/>
              </a:ln>
            </p:spPr>
            <p:txBody>
              <a:bodyPr wrap="none">
                <a:spAutoFit/>
              </a:bodyPr>
              <a:p>
                <a:endParaRPr lang="zh-CN" altLang="zh-CN" sz="2400" b="0" dirty="0">
                  <a:solidFill>
                    <a:schemeClr val="tx1"/>
                  </a:solidFill>
                  <a:latin typeface="Times New Roman" panose="02020603050405020304" pitchFamily="18" charset="0"/>
                </a:endParaRPr>
              </a:p>
            </p:txBody>
          </p:sp>
          <p:sp>
            <p:nvSpPr>
              <p:cNvPr id="58448" name="Text Box 30"/>
              <p:cNvSpPr txBox="1"/>
              <p:nvPr/>
            </p:nvSpPr>
            <p:spPr>
              <a:xfrm>
                <a:off x="1392" y="1606"/>
                <a:ext cx="212"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0</a:t>
                </a:r>
                <a:endParaRPr lang="en-US" altLang="zh-CN" sz="2400" b="0" dirty="0">
                  <a:solidFill>
                    <a:schemeClr val="tx1"/>
                  </a:solidFill>
                  <a:latin typeface="Times New Roman" panose="02020603050405020304" pitchFamily="18" charset="0"/>
                </a:endParaRPr>
              </a:p>
            </p:txBody>
          </p:sp>
          <p:sp>
            <p:nvSpPr>
              <p:cNvPr id="58449" name="Text Box 31"/>
              <p:cNvSpPr txBox="1"/>
              <p:nvPr/>
            </p:nvSpPr>
            <p:spPr>
              <a:xfrm>
                <a:off x="1344" y="1846"/>
                <a:ext cx="260"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 0</a:t>
                </a:r>
                <a:endParaRPr lang="en-US" altLang="zh-CN" sz="2400" b="0" dirty="0">
                  <a:solidFill>
                    <a:schemeClr val="tx1"/>
                  </a:solidFill>
                  <a:latin typeface="Times New Roman" panose="02020603050405020304" pitchFamily="18" charset="0"/>
                </a:endParaRPr>
              </a:p>
            </p:txBody>
          </p:sp>
          <p:sp>
            <p:nvSpPr>
              <p:cNvPr id="58450" name="Text Box 32"/>
              <p:cNvSpPr txBox="1"/>
              <p:nvPr/>
            </p:nvSpPr>
            <p:spPr>
              <a:xfrm>
                <a:off x="1776" y="1663"/>
                <a:ext cx="409"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50%</a:t>
                </a:r>
                <a:endParaRPr lang="en-US" altLang="zh-CN" sz="2400" b="0" dirty="0">
                  <a:solidFill>
                    <a:schemeClr val="tx1"/>
                  </a:solidFill>
                  <a:latin typeface="Times New Roman" panose="02020603050405020304" pitchFamily="18" charset="0"/>
                </a:endParaRPr>
              </a:p>
            </p:txBody>
          </p:sp>
        </p:grpSp>
        <p:grpSp>
          <p:nvGrpSpPr>
            <p:cNvPr id="58385" name="Group 33"/>
            <p:cNvGrpSpPr/>
            <p:nvPr/>
          </p:nvGrpSpPr>
          <p:grpSpPr>
            <a:xfrm>
              <a:off x="2112" y="2688"/>
              <a:ext cx="1033" cy="788"/>
              <a:chOff x="1152" y="1346"/>
              <a:chExt cx="1033" cy="788"/>
            </a:xfrm>
          </p:grpSpPr>
          <p:sp>
            <p:nvSpPr>
              <p:cNvPr id="234530" name="Rectangle 34"/>
              <p:cNvSpPr>
                <a:spLocks noChangeArrowheads="1"/>
              </p:cNvSpPr>
              <p:nvPr/>
            </p:nvSpPr>
            <p:spPr bwMode="auto">
              <a:xfrm>
                <a:off x="1152" y="1392"/>
                <a:ext cx="960" cy="720"/>
              </a:xfrm>
              <a:prstGeom prst="rect">
                <a:avLst/>
              </a:prstGeom>
              <a:no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31" name="Line 35"/>
              <p:cNvSpPr>
                <a:spLocks noChangeShapeType="1"/>
              </p:cNvSpPr>
              <p:nvPr/>
            </p:nvSpPr>
            <p:spPr bwMode="auto">
              <a:xfrm>
                <a:off x="1824" y="1392"/>
                <a:ext cx="0" cy="72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32" name="Line 36"/>
              <p:cNvSpPr>
                <a:spLocks noChangeShapeType="1"/>
              </p:cNvSpPr>
              <p:nvPr/>
            </p:nvSpPr>
            <p:spPr bwMode="auto">
              <a:xfrm>
                <a:off x="1152" y="1632"/>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33" name="Line 37"/>
              <p:cNvSpPr>
                <a:spLocks noChangeShapeType="1"/>
              </p:cNvSpPr>
              <p:nvPr/>
            </p:nvSpPr>
            <p:spPr bwMode="auto">
              <a:xfrm>
                <a:off x="1152" y="1872"/>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58439" name="Text Box 38"/>
              <p:cNvSpPr txBox="1"/>
              <p:nvPr/>
            </p:nvSpPr>
            <p:spPr>
              <a:xfrm>
                <a:off x="1392" y="1346"/>
                <a:ext cx="116" cy="288"/>
              </a:xfrm>
              <a:prstGeom prst="rect">
                <a:avLst/>
              </a:prstGeom>
              <a:noFill/>
              <a:ln w="9525">
                <a:noFill/>
              </a:ln>
            </p:spPr>
            <p:txBody>
              <a:bodyPr wrap="none">
                <a:spAutoFit/>
              </a:bodyPr>
              <a:p>
                <a:endParaRPr lang="zh-CN" altLang="zh-CN" sz="2400" b="0" dirty="0">
                  <a:solidFill>
                    <a:schemeClr val="tx1"/>
                  </a:solidFill>
                  <a:latin typeface="Times New Roman" panose="02020603050405020304" pitchFamily="18" charset="0"/>
                </a:endParaRPr>
              </a:p>
            </p:txBody>
          </p:sp>
          <p:sp>
            <p:nvSpPr>
              <p:cNvPr id="58440" name="Text Box 39"/>
              <p:cNvSpPr txBox="1"/>
              <p:nvPr/>
            </p:nvSpPr>
            <p:spPr>
              <a:xfrm>
                <a:off x="1392" y="1606"/>
                <a:ext cx="212"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0</a:t>
                </a:r>
                <a:endParaRPr lang="en-US" altLang="zh-CN" sz="2400" b="0" dirty="0">
                  <a:solidFill>
                    <a:schemeClr val="tx1"/>
                  </a:solidFill>
                  <a:latin typeface="Times New Roman" panose="02020603050405020304" pitchFamily="18" charset="0"/>
                </a:endParaRPr>
              </a:p>
            </p:txBody>
          </p:sp>
          <p:sp>
            <p:nvSpPr>
              <p:cNvPr id="58441" name="Text Box 40"/>
              <p:cNvSpPr txBox="1"/>
              <p:nvPr/>
            </p:nvSpPr>
            <p:spPr>
              <a:xfrm>
                <a:off x="1344" y="1846"/>
                <a:ext cx="260"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 0</a:t>
                </a:r>
                <a:endParaRPr lang="en-US" altLang="zh-CN" sz="2400" b="0" dirty="0">
                  <a:solidFill>
                    <a:schemeClr val="tx1"/>
                  </a:solidFill>
                  <a:latin typeface="Times New Roman" panose="02020603050405020304" pitchFamily="18" charset="0"/>
                </a:endParaRPr>
              </a:p>
            </p:txBody>
          </p:sp>
          <p:sp>
            <p:nvSpPr>
              <p:cNvPr id="58442" name="Text Box 41"/>
              <p:cNvSpPr txBox="1"/>
              <p:nvPr/>
            </p:nvSpPr>
            <p:spPr>
              <a:xfrm>
                <a:off x="1776" y="1663"/>
                <a:ext cx="409"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50%</a:t>
                </a:r>
                <a:endParaRPr lang="en-US" altLang="zh-CN" sz="2400" b="0" dirty="0">
                  <a:solidFill>
                    <a:schemeClr val="tx1"/>
                  </a:solidFill>
                  <a:latin typeface="Times New Roman" panose="02020603050405020304" pitchFamily="18" charset="0"/>
                </a:endParaRPr>
              </a:p>
            </p:txBody>
          </p:sp>
        </p:grpSp>
        <p:grpSp>
          <p:nvGrpSpPr>
            <p:cNvPr id="58386" name="Group 42"/>
            <p:cNvGrpSpPr/>
            <p:nvPr/>
          </p:nvGrpSpPr>
          <p:grpSpPr>
            <a:xfrm>
              <a:off x="3840" y="2688"/>
              <a:ext cx="1033" cy="788"/>
              <a:chOff x="1152" y="1346"/>
              <a:chExt cx="1033" cy="788"/>
            </a:xfrm>
          </p:grpSpPr>
          <p:sp>
            <p:nvSpPr>
              <p:cNvPr id="234539" name="Rectangle 43"/>
              <p:cNvSpPr>
                <a:spLocks noChangeArrowheads="1"/>
              </p:cNvSpPr>
              <p:nvPr/>
            </p:nvSpPr>
            <p:spPr bwMode="auto">
              <a:xfrm>
                <a:off x="1152" y="1392"/>
                <a:ext cx="960" cy="720"/>
              </a:xfrm>
              <a:prstGeom prst="rect">
                <a:avLst/>
              </a:prstGeom>
              <a:no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40" name="Line 44"/>
              <p:cNvSpPr>
                <a:spLocks noChangeShapeType="1"/>
              </p:cNvSpPr>
              <p:nvPr/>
            </p:nvSpPr>
            <p:spPr bwMode="auto">
              <a:xfrm>
                <a:off x="1824" y="1392"/>
                <a:ext cx="0" cy="72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41" name="Line 45"/>
              <p:cNvSpPr>
                <a:spLocks noChangeShapeType="1"/>
              </p:cNvSpPr>
              <p:nvPr/>
            </p:nvSpPr>
            <p:spPr bwMode="auto">
              <a:xfrm>
                <a:off x="1152" y="1632"/>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42" name="Line 46"/>
              <p:cNvSpPr>
                <a:spLocks noChangeShapeType="1"/>
              </p:cNvSpPr>
              <p:nvPr/>
            </p:nvSpPr>
            <p:spPr bwMode="auto">
              <a:xfrm>
                <a:off x="1152" y="1872"/>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58431" name="Text Box 47"/>
              <p:cNvSpPr txBox="1"/>
              <p:nvPr/>
            </p:nvSpPr>
            <p:spPr>
              <a:xfrm>
                <a:off x="1392" y="1346"/>
                <a:ext cx="116" cy="288"/>
              </a:xfrm>
              <a:prstGeom prst="rect">
                <a:avLst/>
              </a:prstGeom>
              <a:noFill/>
              <a:ln w="9525">
                <a:noFill/>
              </a:ln>
            </p:spPr>
            <p:txBody>
              <a:bodyPr wrap="none">
                <a:spAutoFit/>
              </a:bodyPr>
              <a:p>
                <a:endParaRPr lang="zh-CN" altLang="zh-CN" sz="2400" b="0" dirty="0">
                  <a:solidFill>
                    <a:schemeClr val="tx1"/>
                  </a:solidFill>
                  <a:latin typeface="Times New Roman" panose="02020603050405020304" pitchFamily="18" charset="0"/>
                </a:endParaRPr>
              </a:p>
            </p:txBody>
          </p:sp>
          <p:sp>
            <p:nvSpPr>
              <p:cNvPr id="58432" name="Text Box 48"/>
              <p:cNvSpPr txBox="1"/>
              <p:nvPr/>
            </p:nvSpPr>
            <p:spPr>
              <a:xfrm>
                <a:off x="1392" y="1606"/>
                <a:ext cx="212"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0</a:t>
                </a:r>
                <a:endParaRPr lang="en-US" altLang="zh-CN" sz="2400" b="0" dirty="0">
                  <a:solidFill>
                    <a:schemeClr val="tx1"/>
                  </a:solidFill>
                  <a:latin typeface="Times New Roman" panose="02020603050405020304" pitchFamily="18" charset="0"/>
                </a:endParaRPr>
              </a:p>
            </p:txBody>
          </p:sp>
          <p:sp>
            <p:nvSpPr>
              <p:cNvPr id="58433" name="Text Box 49"/>
              <p:cNvSpPr txBox="1"/>
              <p:nvPr/>
            </p:nvSpPr>
            <p:spPr>
              <a:xfrm>
                <a:off x="1344" y="1846"/>
                <a:ext cx="260"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 0</a:t>
                </a:r>
                <a:endParaRPr lang="en-US" altLang="zh-CN" sz="2400" b="0" dirty="0">
                  <a:solidFill>
                    <a:schemeClr val="tx1"/>
                  </a:solidFill>
                  <a:latin typeface="Times New Roman" panose="02020603050405020304" pitchFamily="18" charset="0"/>
                </a:endParaRPr>
              </a:p>
            </p:txBody>
          </p:sp>
          <p:sp>
            <p:nvSpPr>
              <p:cNvPr id="58434" name="Text Box 50"/>
              <p:cNvSpPr txBox="1"/>
              <p:nvPr/>
            </p:nvSpPr>
            <p:spPr>
              <a:xfrm>
                <a:off x="1776" y="1663"/>
                <a:ext cx="409"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50%</a:t>
                </a:r>
                <a:endParaRPr lang="en-US" altLang="zh-CN" sz="2000" b="0" dirty="0">
                  <a:solidFill>
                    <a:schemeClr val="tx1"/>
                  </a:solidFill>
                  <a:latin typeface="Times New Roman" panose="02020603050405020304" pitchFamily="18" charset="0"/>
                </a:endParaRPr>
              </a:p>
            </p:txBody>
          </p:sp>
        </p:grpSp>
        <p:sp>
          <p:nvSpPr>
            <p:cNvPr id="234547" name="Line 51"/>
            <p:cNvSpPr>
              <a:spLocks noChangeShapeType="1"/>
            </p:cNvSpPr>
            <p:nvPr/>
          </p:nvSpPr>
          <p:spPr bwMode="auto">
            <a:xfrm>
              <a:off x="1392" y="1584"/>
              <a:ext cx="0"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48" name="Line 52"/>
            <p:cNvSpPr>
              <a:spLocks noChangeShapeType="1"/>
            </p:cNvSpPr>
            <p:nvPr/>
          </p:nvSpPr>
          <p:spPr bwMode="auto">
            <a:xfrm>
              <a:off x="1392" y="1536"/>
              <a:ext cx="720"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49" name="Line 53"/>
            <p:cNvSpPr>
              <a:spLocks noChangeShapeType="1"/>
            </p:cNvSpPr>
            <p:nvPr/>
          </p:nvSpPr>
          <p:spPr bwMode="auto">
            <a:xfrm>
              <a:off x="1680" y="1536"/>
              <a:ext cx="0" cy="288"/>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50" name="Line 54"/>
            <p:cNvSpPr>
              <a:spLocks noChangeShapeType="1"/>
            </p:cNvSpPr>
            <p:nvPr/>
          </p:nvSpPr>
          <p:spPr bwMode="auto">
            <a:xfrm>
              <a:off x="1680" y="1824"/>
              <a:ext cx="43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58391" name="Group 55"/>
            <p:cNvGrpSpPr/>
            <p:nvPr/>
          </p:nvGrpSpPr>
          <p:grpSpPr>
            <a:xfrm>
              <a:off x="3840" y="1632"/>
              <a:ext cx="1033" cy="775"/>
              <a:chOff x="3840" y="1872"/>
              <a:chExt cx="1033" cy="775"/>
            </a:xfrm>
          </p:grpSpPr>
          <p:grpSp>
            <p:nvGrpSpPr>
              <p:cNvPr id="58417" name="Group 56"/>
              <p:cNvGrpSpPr/>
              <p:nvPr/>
            </p:nvGrpSpPr>
            <p:grpSpPr>
              <a:xfrm>
                <a:off x="3840" y="1872"/>
                <a:ext cx="1033" cy="775"/>
                <a:chOff x="1152" y="1359"/>
                <a:chExt cx="1033" cy="775"/>
              </a:xfrm>
            </p:grpSpPr>
            <p:sp>
              <p:nvSpPr>
                <p:cNvPr id="234553" name="Rectangle 57"/>
                <p:cNvSpPr>
                  <a:spLocks noChangeArrowheads="1"/>
                </p:cNvSpPr>
                <p:nvPr/>
              </p:nvSpPr>
              <p:spPr bwMode="auto">
                <a:xfrm>
                  <a:off x="1152" y="1392"/>
                  <a:ext cx="960" cy="720"/>
                </a:xfrm>
                <a:prstGeom prst="rect">
                  <a:avLst/>
                </a:prstGeom>
                <a:no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54" name="Line 58"/>
                <p:cNvSpPr>
                  <a:spLocks noChangeShapeType="1"/>
                </p:cNvSpPr>
                <p:nvPr/>
              </p:nvSpPr>
              <p:spPr bwMode="auto">
                <a:xfrm>
                  <a:off x="1824" y="1392"/>
                  <a:ext cx="0" cy="72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55" name="Line 59"/>
                <p:cNvSpPr>
                  <a:spLocks noChangeShapeType="1"/>
                </p:cNvSpPr>
                <p:nvPr/>
              </p:nvSpPr>
              <p:spPr bwMode="auto">
                <a:xfrm>
                  <a:off x="1152" y="1632"/>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56" name="Line 60"/>
                <p:cNvSpPr>
                  <a:spLocks noChangeShapeType="1"/>
                </p:cNvSpPr>
                <p:nvPr/>
              </p:nvSpPr>
              <p:spPr bwMode="auto">
                <a:xfrm>
                  <a:off x="1152" y="1872"/>
                  <a:ext cx="672"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58423" name="Text Box 61"/>
                <p:cNvSpPr txBox="1"/>
                <p:nvPr/>
              </p:nvSpPr>
              <p:spPr>
                <a:xfrm>
                  <a:off x="1392" y="1359"/>
                  <a:ext cx="212"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5</a:t>
                  </a:r>
                  <a:endParaRPr lang="en-US" altLang="zh-CN" sz="2400" b="0" dirty="0">
                    <a:solidFill>
                      <a:schemeClr val="tx1"/>
                    </a:solidFill>
                    <a:latin typeface="Times New Roman" panose="02020603050405020304" pitchFamily="18" charset="0"/>
                  </a:endParaRPr>
                </a:p>
              </p:txBody>
            </p:sp>
            <p:sp>
              <p:nvSpPr>
                <p:cNvPr id="58424" name="Text Box 62"/>
                <p:cNvSpPr txBox="1"/>
                <p:nvPr/>
              </p:nvSpPr>
              <p:spPr>
                <a:xfrm>
                  <a:off x="1392" y="1593"/>
                  <a:ext cx="116" cy="288"/>
                </a:xfrm>
                <a:prstGeom prst="rect">
                  <a:avLst/>
                </a:prstGeom>
                <a:noFill/>
                <a:ln w="9525">
                  <a:noFill/>
                </a:ln>
              </p:spPr>
              <p:txBody>
                <a:bodyPr wrap="none">
                  <a:spAutoFit/>
                </a:bodyPr>
                <a:p>
                  <a:endParaRPr lang="zh-CN" altLang="zh-CN" sz="2400" b="0" dirty="0">
                    <a:solidFill>
                      <a:schemeClr val="tx1"/>
                    </a:solidFill>
                    <a:latin typeface="Times New Roman" panose="02020603050405020304" pitchFamily="18" charset="0"/>
                  </a:endParaRPr>
                </a:p>
              </p:txBody>
            </p:sp>
            <p:sp>
              <p:nvSpPr>
                <p:cNvPr id="58425" name="Text Box 63"/>
                <p:cNvSpPr txBox="1"/>
                <p:nvPr/>
              </p:nvSpPr>
              <p:spPr>
                <a:xfrm>
                  <a:off x="1344" y="1846"/>
                  <a:ext cx="308"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25</a:t>
                  </a:r>
                  <a:endParaRPr lang="en-US" altLang="zh-CN" sz="2400" b="0" dirty="0">
                    <a:solidFill>
                      <a:schemeClr val="tx1"/>
                    </a:solidFill>
                    <a:latin typeface="Times New Roman" panose="02020603050405020304" pitchFamily="18" charset="0"/>
                  </a:endParaRPr>
                </a:p>
              </p:txBody>
            </p:sp>
            <p:sp>
              <p:nvSpPr>
                <p:cNvPr id="58426" name="Text Box 64"/>
                <p:cNvSpPr txBox="1"/>
                <p:nvPr/>
              </p:nvSpPr>
              <p:spPr>
                <a:xfrm>
                  <a:off x="1776" y="1663"/>
                  <a:ext cx="409"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60%</a:t>
                  </a:r>
                  <a:endParaRPr lang="en-US" altLang="zh-CN" sz="2400" b="0" dirty="0">
                    <a:solidFill>
                      <a:schemeClr val="tx1"/>
                    </a:solidFill>
                    <a:latin typeface="Times New Roman" panose="02020603050405020304" pitchFamily="18" charset="0"/>
                  </a:endParaRPr>
                </a:p>
              </p:txBody>
            </p:sp>
          </p:grpSp>
          <p:sp>
            <p:nvSpPr>
              <p:cNvPr id="58418" name="Text Box 65"/>
              <p:cNvSpPr txBox="1"/>
              <p:nvPr/>
            </p:nvSpPr>
            <p:spPr>
              <a:xfrm>
                <a:off x="3916" y="2112"/>
                <a:ext cx="500" cy="288"/>
              </a:xfrm>
              <a:prstGeom prst="rect">
                <a:avLst/>
              </a:prstGeom>
              <a:noFill/>
              <a:ln w="9525">
                <a:noFill/>
              </a:ln>
            </p:spPr>
            <p:txBody>
              <a:bodyPr wrap="none">
                <a:spAutoFit/>
              </a:bodyPr>
              <a:p>
                <a:r>
                  <a:rPr lang="en-US" altLang="zh-CN" sz="2400" b="0" dirty="0">
                    <a:solidFill>
                      <a:schemeClr val="tx1"/>
                    </a:solidFill>
                    <a:latin typeface="Times New Roman" panose="02020603050405020304" pitchFamily="18" charset="0"/>
                  </a:rPr>
                  <a:t>10*3</a:t>
                </a:r>
                <a:endParaRPr lang="en-US" altLang="zh-CN" sz="2800" b="0" dirty="0">
                  <a:solidFill>
                    <a:schemeClr val="tx1"/>
                  </a:solidFill>
                  <a:latin typeface="Times New Roman" panose="02020603050405020304" pitchFamily="18" charset="0"/>
                </a:endParaRPr>
              </a:p>
            </p:txBody>
          </p:sp>
        </p:grpSp>
        <p:sp>
          <p:nvSpPr>
            <p:cNvPr id="234562" name="Line 66"/>
            <p:cNvSpPr>
              <a:spLocks noChangeShapeType="1"/>
            </p:cNvSpPr>
            <p:nvPr/>
          </p:nvSpPr>
          <p:spPr bwMode="auto">
            <a:xfrm>
              <a:off x="3072" y="1776"/>
              <a:ext cx="768"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63" name="Line 67"/>
            <p:cNvSpPr>
              <a:spLocks noChangeShapeType="1"/>
            </p:cNvSpPr>
            <p:nvPr/>
          </p:nvSpPr>
          <p:spPr bwMode="auto">
            <a:xfrm>
              <a:off x="3360" y="1776"/>
              <a:ext cx="0" cy="24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64" name="Line 68"/>
            <p:cNvSpPr>
              <a:spLocks noChangeShapeType="1"/>
            </p:cNvSpPr>
            <p:nvPr/>
          </p:nvSpPr>
          <p:spPr bwMode="auto">
            <a:xfrm>
              <a:off x="3360" y="2016"/>
              <a:ext cx="480"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65" name="Line 69"/>
            <p:cNvSpPr>
              <a:spLocks noChangeShapeType="1"/>
            </p:cNvSpPr>
            <p:nvPr/>
          </p:nvSpPr>
          <p:spPr bwMode="auto">
            <a:xfrm>
              <a:off x="4800" y="2064"/>
              <a:ext cx="336"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66" name="Line 70"/>
            <p:cNvSpPr>
              <a:spLocks noChangeShapeType="1"/>
            </p:cNvSpPr>
            <p:nvPr/>
          </p:nvSpPr>
          <p:spPr bwMode="auto">
            <a:xfrm>
              <a:off x="192" y="3072"/>
              <a:ext cx="240"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67" name="Line 71"/>
            <p:cNvSpPr>
              <a:spLocks noChangeShapeType="1"/>
            </p:cNvSpPr>
            <p:nvPr/>
          </p:nvSpPr>
          <p:spPr bwMode="auto">
            <a:xfrm>
              <a:off x="1392" y="3072"/>
              <a:ext cx="720"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68" name="Line 72"/>
            <p:cNvSpPr>
              <a:spLocks noChangeShapeType="1"/>
            </p:cNvSpPr>
            <p:nvPr/>
          </p:nvSpPr>
          <p:spPr bwMode="auto">
            <a:xfrm>
              <a:off x="3072" y="3072"/>
              <a:ext cx="768"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34569" name="Line 73"/>
            <p:cNvSpPr>
              <a:spLocks noChangeShapeType="1"/>
            </p:cNvSpPr>
            <p:nvPr/>
          </p:nvSpPr>
          <p:spPr bwMode="auto">
            <a:xfrm>
              <a:off x="4800" y="3072"/>
              <a:ext cx="336" cy="0"/>
            </a:xfrm>
            <a:prstGeom prst="line">
              <a:avLst/>
            </a:prstGeom>
            <a:no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58400" name="Text Box 74"/>
            <p:cNvSpPr txBox="1"/>
            <p:nvPr/>
          </p:nvSpPr>
          <p:spPr>
            <a:xfrm>
              <a:off x="1404" y="1296"/>
              <a:ext cx="196"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3</a:t>
              </a:r>
              <a:endParaRPr lang="en-US" altLang="zh-CN" sz="2000" b="0" dirty="0">
                <a:solidFill>
                  <a:schemeClr val="tx1"/>
                </a:solidFill>
                <a:latin typeface="Times New Roman" panose="02020603050405020304" pitchFamily="18" charset="0"/>
              </a:endParaRPr>
            </a:p>
          </p:txBody>
        </p:sp>
        <p:sp>
          <p:nvSpPr>
            <p:cNvPr id="58401" name="Text Box 75"/>
            <p:cNvSpPr txBox="1"/>
            <p:nvPr/>
          </p:nvSpPr>
          <p:spPr>
            <a:xfrm>
              <a:off x="4848" y="1862"/>
              <a:ext cx="276"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24</a:t>
              </a:r>
              <a:endParaRPr lang="en-US" altLang="zh-CN" sz="2000" b="0" dirty="0">
                <a:solidFill>
                  <a:schemeClr val="tx1"/>
                </a:solidFill>
                <a:latin typeface="Times New Roman" panose="02020603050405020304" pitchFamily="18" charset="0"/>
              </a:endParaRPr>
            </a:p>
          </p:txBody>
        </p:sp>
        <p:sp>
          <p:nvSpPr>
            <p:cNvPr id="58402" name="Text Box 76"/>
            <p:cNvSpPr txBox="1"/>
            <p:nvPr/>
          </p:nvSpPr>
          <p:spPr>
            <a:xfrm>
              <a:off x="3072" y="1526"/>
              <a:ext cx="276"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15</a:t>
              </a:r>
              <a:endParaRPr lang="en-US" altLang="zh-CN" sz="2000" b="0" dirty="0">
                <a:solidFill>
                  <a:schemeClr val="tx1"/>
                </a:solidFill>
                <a:latin typeface="Times New Roman" panose="02020603050405020304" pitchFamily="18" charset="0"/>
              </a:endParaRPr>
            </a:p>
          </p:txBody>
        </p:sp>
        <p:sp>
          <p:nvSpPr>
            <p:cNvPr id="58403" name="Text Box 77"/>
            <p:cNvSpPr txBox="1"/>
            <p:nvPr/>
          </p:nvSpPr>
          <p:spPr>
            <a:xfrm>
              <a:off x="144" y="2832"/>
              <a:ext cx="276"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24</a:t>
              </a:r>
              <a:endParaRPr lang="en-US" altLang="zh-CN" sz="2000" b="0" dirty="0">
                <a:solidFill>
                  <a:schemeClr val="tx1"/>
                </a:solidFill>
                <a:latin typeface="Times New Roman" panose="02020603050405020304" pitchFamily="18" charset="0"/>
              </a:endParaRPr>
            </a:p>
          </p:txBody>
        </p:sp>
        <p:sp>
          <p:nvSpPr>
            <p:cNvPr id="58404" name="Text Box 78"/>
            <p:cNvSpPr txBox="1"/>
            <p:nvPr/>
          </p:nvSpPr>
          <p:spPr>
            <a:xfrm>
              <a:off x="1584" y="2822"/>
              <a:ext cx="276"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12</a:t>
              </a:r>
              <a:endParaRPr lang="en-US" altLang="zh-CN" sz="2000" b="0" dirty="0">
                <a:solidFill>
                  <a:schemeClr val="tx1"/>
                </a:solidFill>
                <a:latin typeface="Times New Roman" panose="02020603050405020304" pitchFamily="18" charset="0"/>
              </a:endParaRPr>
            </a:p>
          </p:txBody>
        </p:sp>
        <p:sp>
          <p:nvSpPr>
            <p:cNvPr id="58405" name="Text Box 79"/>
            <p:cNvSpPr txBox="1"/>
            <p:nvPr/>
          </p:nvSpPr>
          <p:spPr>
            <a:xfrm>
              <a:off x="3264" y="2822"/>
              <a:ext cx="196"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6</a:t>
              </a:r>
              <a:endParaRPr lang="en-US" altLang="zh-CN" sz="2000" b="0" dirty="0">
                <a:solidFill>
                  <a:schemeClr val="tx1"/>
                </a:solidFill>
                <a:latin typeface="Times New Roman" panose="02020603050405020304" pitchFamily="18" charset="0"/>
              </a:endParaRPr>
            </a:p>
          </p:txBody>
        </p:sp>
        <p:sp>
          <p:nvSpPr>
            <p:cNvPr id="58406" name="Text Box 80"/>
            <p:cNvSpPr txBox="1"/>
            <p:nvPr/>
          </p:nvSpPr>
          <p:spPr>
            <a:xfrm>
              <a:off x="4896" y="2832"/>
              <a:ext cx="196"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3</a:t>
              </a:r>
              <a:endParaRPr lang="en-US" altLang="zh-CN" sz="2000" b="0" dirty="0">
                <a:solidFill>
                  <a:schemeClr val="tx1"/>
                </a:solidFill>
                <a:latin typeface="Times New Roman" panose="02020603050405020304" pitchFamily="18" charset="0"/>
              </a:endParaRPr>
            </a:p>
          </p:txBody>
        </p:sp>
        <p:sp>
          <p:nvSpPr>
            <p:cNvPr id="58407" name="Text Box 81"/>
            <p:cNvSpPr txBox="1"/>
            <p:nvPr/>
          </p:nvSpPr>
          <p:spPr>
            <a:xfrm>
              <a:off x="1740" y="1344"/>
              <a:ext cx="196"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2</a:t>
              </a:r>
              <a:endParaRPr lang="en-US" altLang="zh-CN" sz="2000" b="0" dirty="0">
                <a:solidFill>
                  <a:schemeClr val="tx1"/>
                </a:solidFill>
                <a:latin typeface="Times New Roman" panose="02020603050405020304" pitchFamily="18" charset="0"/>
              </a:endParaRPr>
            </a:p>
          </p:txBody>
        </p:sp>
        <p:sp>
          <p:nvSpPr>
            <p:cNvPr id="58408" name="Text Box 82"/>
            <p:cNvSpPr txBox="1"/>
            <p:nvPr/>
          </p:nvSpPr>
          <p:spPr>
            <a:xfrm>
              <a:off x="1728" y="1622"/>
              <a:ext cx="196"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1</a:t>
              </a:r>
              <a:endParaRPr lang="en-US" altLang="zh-CN" sz="2000" b="0" dirty="0">
                <a:solidFill>
                  <a:schemeClr val="tx1"/>
                </a:solidFill>
                <a:latin typeface="Times New Roman" panose="02020603050405020304" pitchFamily="18" charset="0"/>
              </a:endParaRPr>
            </a:p>
          </p:txBody>
        </p:sp>
        <p:sp>
          <p:nvSpPr>
            <p:cNvPr id="58409" name="Text Box 83"/>
            <p:cNvSpPr txBox="1"/>
            <p:nvPr/>
          </p:nvSpPr>
          <p:spPr>
            <a:xfrm>
              <a:off x="3456" y="1536"/>
              <a:ext cx="196" cy="250"/>
            </a:xfrm>
            <a:prstGeom prst="rect">
              <a:avLst/>
            </a:prstGeom>
            <a:noFill/>
            <a:ln w="9525">
              <a:noFill/>
            </a:ln>
          </p:spPr>
          <p:txBody>
            <a:bodyPr wrap="none">
              <a:spAutoFit/>
            </a:bodyPr>
            <a:p>
              <a:r>
                <a:rPr lang="en-US" altLang="zh-CN" sz="2000" b="0" dirty="0">
                  <a:solidFill>
                    <a:schemeClr val="tx1"/>
                  </a:solidFill>
                  <a:latin typeface="Times New Roman" panose="02020603050405020304" pitchFamily="18" charset="0"/>
                </a:rPr>
                <a:t>5</a:t>
              </a:r>
              <a:endParaRPr lang="en-US" altLang="zh-CN" sz="2000" b="0" dirty="0">
                <a:solidFill>
                  <a:schemeClr val="tx1"/>
                </a:solidFill>
                <a:latin typeface="Times New Roman" panose="02020603050405020304" pitchFamily="18" charset="0"/>
              </a:endParaRPr>
            </a:p>
          </p:txBody>
        </p:sp>
        <p:sp>
          <p:nvSpPr>
            <p:cNvPr id="58410" name="Text Box 84"/>
            <p:cNvSpPr txBox="1"/>
            <p:nvPr/>
          </p:nvSpPr>
          <p:spPr>
            <a:xfrm>
              <a:off x="3456" y="1814"/>
              <a:ext cx="288" cy="250"/>
            </a:xfrm>
            <a:prstGeom prst="rect">
              <a:avLst/>
            </a:prstGeom>
            <a:noFill/>
            <a:ln w="9525">
              <a:noFill/>
            </a:ln>
          </p:spPr>
          <p:txBody>
            <a:bodyPr>
              <a:spAutoFit/>
            </a:bodyPr>
            <a:p>
              <a:r>
                <a:rPr lang="en-US" altLang="zh-CN" sz="2000" b="0" dirty="0">
                  <a:solidFill>
                    <a:schemeClr val="tx1"/>
                  </a:solidFill>
                  <a:latin typeface="Times New Roman" panose="02020603050405020304" pitchFamily="18" charset="0"/>
                </a:rPr>
                <a:t>10</a:t>
              </a:r>
              <a:endParaRPr lang="en-US" altLang="zh-CN" sz="2000" b="0" dirty="0">
                <a:solidFill>
                  <a:schemeClr val="tx1"/>
                </a:solidFill>
                <a:latin typeface="Times New Roman" panose="02020603050405020304" pitchFamily="18" charset="0"/>
              </a:endParaRPr>
            </a:p>
          </p:txBody>
        </p:sp>
        <p:sp>
          <p:nvSpPr>
            <p:cNvPr id="58411" name="Text Box 85"/>
            <p:cNvSpPr txBox="1"/>
            <p:nvPr/>
          </p:nvSpPr>
          <p:spPr>
            <a:xfrm>
              <a:off x="480" y="912"/>
              <a:ext cx="884" cy="288"/>
            </a:xfrm>
            <a:prstGeom prst="rect">
              <a:avLst/>
            </a:prstGeom>
            <a:noFill/>
            <a:ln w="9525">
              <a:noFill/>
            </a:ln>
          </p:spPr>
          <p:txBody>
            <a:bodyPr wrap="none">
              <a:spAutoFit/>
            </a:bodyPr>
            <a:p>
              <a:r>
                <a:rPr lang="zh-CN" altLang="en-US" sz="2400" b="0" dirty="0">
                  <a:solidFill>
                    <a:schemeClr val="tx1"/>
                  </a:solidFill>
                  <a:latin typeface="Times New Roman" panose="02020603050405020304" pitchFamily="18" charset="0"/>
                </a:rPr>
                <a:t>概要设计</a:t>
              </a:r>
              <a:endParaRPr lang="zh-CN" altLang="en-US" sz="2800" b="0" dirty="0">
                <a:solidFill>
                  <a:schemeClr val="tx1"/>
                </a:solidFill>
                <a:latin typeface="Times New Roman" panose="02020603050405020304" pitchFamily="18" charset="0"/>
              </a:endParaRPr>
            </a:p>
          </p:txBody>
        </p:sp>
        <p:sp>
          <p:nvSpPr>
            <p:cNvPr id="58412" name="Text Box 86"/>
            <p:cNvSpPr txBox="1"/>
            <p:nvPr/>
          </p:nvSpPr>
          <p:spPr>
            <a:xfrm>
              <a:off x="2112" y="1104"/>
              <a:ext cx="884" cy="288"/>
            </a:xfrm>
            <a:prstGeom prst="rect">
              <a:avLst/>
            </a:prstGeom>
            <a:noFill/>
            <a:ln w="9525">
              <a:noFill/>
            </a:ln>
          </p:spPr>
          <p:txBody>
            <a:bodyPr wrap="none">
              <a:spAutoFit/>
            </a:bodyPr>
            <a:p>
              <a:r>
                <a:rPr lang="zh-CN" altLang="en-US" sz="2400" b="0" dirty="0">
                  <a:solidFill>
                    <a:schemeClr val="tx1"/>
                  </a:solidFill>
                  <a:latin typeface="Times New Roman" panose="02020603050405020304" pitchFamily="18" charset="0"/>
                </a:rPr>
                <a:t>详细设计</a:t>
              </a:r>
              <a:endParaRPr lang="zh-CN" altLang="en-US" sz="2800" b="0" dirty="0">
                <a:solidFill>
                  <a:schemeClr val="tx1"/>
                </a:solidFill>
                <a:latin typeface="Times New Roman" panose="02020603050405020304" pitchFamily="18" charset="0"/>
              </a:endParaRPr>
            </a:p>
          </p:txBody>
        </p:sp>
        <p:sp>
          <p:nvSpPr>
            <p:cNvPr id="58413" name="Text Box 87"/>
            <p:cNvSpPr txBox="1"/>
            <p:nvPr/>
          </p:nvSpPr>
          <p:spPr>
            <a:xfrm>
              <a:off x="3744" y="1392"/>
              <a:ext cx="1321" cy="288"/>
            </a:xfrm>
            <a:prstGeom prst="rect">
              <a:avLst/>
            </a:prstGeom>
            <a:noFill/>
            <a:ln w="9525">
              <a:noFill/>
            </a:ln>
          </p:spPr>
          <p:txBody>
            <a:bodyPr wrap="none">
              <a:spAutoFit/>
            </a:bodyPr>
            <a:p>
              <a:r>
                <a:rPr lang="zh-CN" altLang="en-US" sz="2400" b="0" dirty="0">
                  <a:solidFill>
                    <a:schemeClr val="tx1"/>
                  </a:solidFill>
                  <a:latin typeface="Times New Roman" panose="02020603050405020304" pitchFamily="18" charset="0"/>
                </a:rPr>
                <a:t>编码</a:t>
              </a:r>
              <a:r>
                <a:rPr lang="en-US" altLang="zh-CN" sz="2400" b="0" dirty="0">
                  <a:solidFill>
                    <a:schemeClr val="tx1"/>
                  </a:solidFill>
                  <a:latin typeface="Times New Roman" panose="02020603050405020304" pitchFamily="18" charset="0"/>
                </a:rPr>
                <a:t>/</a:t>
              </a:r>
              <a:r>
                <a:rPr lang="zh-CN" altLang="en-US" sz="2400" b="0" dirty="0">
                  <a:solidFill>
                    <a:schemeClr val="tx1"/>
                  </a:solidFill>
                  <a:latin typeface="Times New Roman" panose="02020603050405020304" pitchFamily="18" charset="0"/>
                </a:rPr>
                <a:t>单元测试</a:t>
              </a:r>
              <a:endParaRPr lang="zh-CN" altLang="en-US" sz="2800" b="0" dirty="0">
                <a:solidFill>
                  <a:schemeClr val="tx1"/>
                </a:solidFill>
                <a:latin typeface="Times New Roman" panose="02020603050405020304" pitchFamily="18" charset="0"/>
              </a:endParaRPr>
            </a:p>
          </p:txBody>
        </p:sp>
        <p:sp>
          <p:nvSpPr>
            <p:cNvPr id="58414" name="Text Box 88"/>
            <p:cNvSpPr txBox="1"/>
            <p:nvPr/>
          </p:nvSpPr>
          <p:spPr>
            <a:xfrm>
              <a:off x="432" y="2400"/>
              <a:ext cx="884" cy="288"/>
            </a:xfrm>
            <a:prstGeom prst="rect">
              <a:avLst/>
            </a:prstGeom>
            <a:noFill/>
            <a:ln w="9525">
              <a:noFill/>
            </a:ln>
          </p:spPr>
          <p:txBody>
            <a:bodyPr wrap="none">
              <a:spAutoFit/>
            </a:bodyPr>
            <a:p>
              <a:r>
                <a:rPr lang="zh-CN" altLang="en-US" sz="2400" b="0" dirty="0">
                  <a:solidFill>
                    <a:schemeClr val="tx1"/>
                  </a:solidFill>
                  <a:latin typeface="Times New Roman" panose="02020603050405020304" pitchFamily="18" charset="0"/>
                </a:rPr>
                <a:t>综合测试</a:t>
              </a:r>
              <a:endParaRPr lang="zh-CN" altLang="en-US" sz="2800" b="0" dirty="0">
                <a:solidFill>
                  <a:schemeClr val="tx1"/>
                </a:solidFill>
                <a:latin typeface="Times New Roman" panose="02020603050405020304" pitchFamily="18" charset="0"/>
              </a:endParaRPr>
            </a:p>
          </p:txBody>
        </p:sp>
        <p:sp>
          <p:nvSpPr>
            <p:cNvPr id="58415" name="Text Box 89"/>
            <p:cNvSpPr txBox="1"/>
            <p:nvPr/>
          </p:nvSpPr>
          <p:spPr>
            <a:xfrm>
              <a:off x="2160" y="2400"/>
              <a:ext cx="884" cy="288"/>
            </a:xfrm>
            <a:prstGeom prst="rect">
              <a:avLst/>
            </a:prstGeom>
            <a:noFill/>
            <a:ln w="9525">
              <a:noFill/>
            </a:ln>
          </p:spPr>
          <p:txBody>
            <a:bodyPr wrap="none">
              <a:spAutoFit/>
            </a:bodyPr>
            <a:p>
              <a:r>
                <a:rPr lang="zh-CN" altLang="en-US" sz="2400" b="0" dirty="0">
                  <a:solidFill>
                    <a:schemeClr val="tx1"/>
                  </a:solidFill>
                  <a:latin typeface="Times New Roman" panose="02020603050405020304" pitchFamily="18" charset="0"/>
                </a:rPr>
                <a:t>确认测试</a:t>
              </a:r>
              <a:endParaRPr lang="zh-CN" altLang="en-US" sz="2800" b="0" dirty="0">
                <a:solidFill>
                  <a:schemeClr val="tx1"/>
                </a:solidFill>
                <a:latin typeface="Times New Roman" panose="02020603050405020304" pitchFamily="18" charset="0"/>
              </a:endParaRPr>
            </a:p>
          </p:txBody>
        </p:sp>
        <p:sp>
          <p:nvSpPr>
            <p:cNvPr id="58416" name="Text Box 90"/>
            <p:cNvSpPr txBox="1"/>
            <p:nvPr/>
          </p:nvSpPr>
          <p:spPr>
            <a:xfrm>
              <a:off x="3840" y="2448"/>
              <a:ext cx="884" cy="288"/>
            </a:xfrm>
            <a:prstGeom prst="rect">
              <a:avLst/>
            </a:prstGeom>
            <a:noFill/>
            <a:ln w="9525">
              <a:noFill/>
            </a:ln>
          </p:spPr>
          <p:txBody>
            <a:bodyPr wrap="none">
              <a:spAutoFit/>
            </a:bodyPr>
            <a:p>
              <a:r>
                <a:rPr lang="zh-CN" altLang="en-US" sz="2400" b="0" dirty="0">
                  <a:solidFill>
                    <a:schemeClr val="tx1"/>
                  </a:solidFill>
                  <a:latin typeface="Times New Roman" panose="02020603050405020304" pitchFamily="18" charset="0"/>
                </a:rPr>
                <a:t>系统测试</a:t>
              </a:r>
              <a:endParaRPr lang="zh-CN" altLang="en-US" sz="2800" b="0" dirty="0">
                <a:solidFill>
                  <a:schemeClr val="tx1"/>
                </a:solidFill>
                <a:latin typeface="Times New Roman" panose="02020603050405020304" pitchFamily="18" charset="0"/>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5939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74082" name="Rectangle 2"/>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消除软件危机的途径</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74083" name="Rectangle 3"/>
          <p:cNvSpPr>
            <a:spLocks noGrp="1" noChangeArrowheads="1"/>
          </p:cNvSpPr>
          <p:nvPr>
            <p:ph idx="1"/>
          </p:nvPr>
        </p:nvSpPr>
        <p:spPr>
          <a:xfrm>
            <a:off x="468313" y="1484313"/>
            <a:ext cx="82296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首先应该对计算机软件有一个正确的认识：它是包括程序、数据及其相关文档的完整集合。</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必须充分认识到软件开发不是某种个体劳动的神秘技巧，而应该是一种组织良好、管理严密、各类人员协同配合、共同完成的工程项目。</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174084"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6041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76130" name="Rectangle 2"/>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消除软件危机的途径</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76131" name="Rectangle 3"/>
          <p:cNvSpPr>
            <a:spLocks noGrp="1" noChangeArrowheads="1"/>
          </p:cNvSpPr>
          <p:nvPr>
            <p:ph idx="1"/>
          </p:nvPr>
        </p:nvSpPr>
        <p:spPr>
          <a:xfrm>
            <a:off x="468313" y="1484313"/>
            <a:ext cx="82296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必须充分吸取和借鉴人类长期以来从事各种工程项目所积累的行之有效的原理、概念、技术和方法，特别要吸取几十年来人类从事计算机硬件研究和开发的经验教训。</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176132"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2765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41666" name="Rectangle 2"/>
          <p:cNvSpPr>
            <a:spLocks noGrp="1" noChangeArrowheads="1"/>
          </p:cNvSpPr>
          <p:nvPr>
            <p:ph idx="1"/>
          </p:nvPr>
        </p:nvSpPr>
        <p:spPr/>
        <p:txBody>
          <a:bodyPr vert="horz" wrap="square" lIns="91440" tIns="45720" rIns="91440" bIns="45720" numCol="1" anchor="t" anchorCtr="0" compatLnSpc="1"/>
          <a:lstStyle/>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面向对象软件工程</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使用</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UML</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、模式与</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Java》 (</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原书第三版</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en-US" altLang="zh-CN" sz="2800" b="1" i="0" u="none" strike="noStrike" kern="0" cap="none" spc="0" normalizeH="0" baseline="0" noProof="0" dirty="0" err="1" smtClean="0">
                <a:ln>
                  <a:noFill/>
                </a:ln>
                <a:solidFill>
                  <a:srgbClr val="FFFF00"/>
                </a:solidFill>
                <a:effectLst>
                  <a:outerShdw blurRad="38100" dist="38100" dir="2700000" algn="tl">
                    <a:srgbClr val="000000"/>
                  </a:outerShdw>
                </a:effectLst>
                <a:uLnTx/>
                <a:uFillTx/>
                <a:latin typeface="+mn-lt"/>
                <a:ea typeface="+mn-ea"/>
              </a:rPr>
              <a:t>B.Bruegge</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en-US" altLang="zh-CN" sz="2800" b="1" i="0" u="none" strike="noStrike" kern="0" cap="none" spc="0" normalizeH="0" baseline="0" noProof="0" dirty="0" err="1" smtClean="0">
                <a:ln>
                  <a:noFill/>
                </a:ln>
                <a:solidFill>
                  <a:srgbClr val="FFFF00"/>
                </a:solidFill>
                <a:effectLst>
                  <a:outerShdw blurRad="38100" dist="38100" dir="2700000" algn="tl">
                    <a:srgbClr val="000000"/>
                  </a:outerShdw>
                </a:effectLst>
                <a:uLnTx/>
                <a:uFillTx/>
                <a:latin typeface="+mn-lt"/>
                <a:ea typeface="+mn-ea"/>
              </a:rPr>
              <a:t>A.H.Dutoit</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著，清华大学出版社</a:t>
            </a:r>
            <a:endPar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面向对象与传统软件工程</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（原书第八版），</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Stephen R. </a:t>
            </a:r>
            <a:r>
              <a:rPr kumimoji="0" lang="en-US" altLang="zh-CN" sz="2800" b="1" i="0" u="none" strike="noStrike" kern="0" cap="none" spc="0" normalizeH="0" baseline="0" noProof="0" dirty="0" err="1" smtClean="0">
                <a:ln>
                  <a:noFill/>
                </a:ln>
                <a:solidFill>
                  <a:srgbClr val="FFFF00"/>
                </a:solidFill>
                <a:effectLst>
                  <a:outerShdw blurRad="38100" dist="38100" dir="2700000" algn="tl">
                    <a:srgbClr val="000000"/>
                  </a:outerShdw>
                </a:effectLst>
                <a:uLnTx/>
                <a:uFillTx/>
                <a:latin typeface="+mn-lt"/>
                <a:ea typeface="+mn-ea"/>
              </a:rPr>
              <a:t>Schach</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，机械工业出版社</a:t>
            </a:r>
            <a:endPar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 UML 2</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和统一过程</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 </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使用面向对象的分析与设计</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 </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（第</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2</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版</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英文影印版），</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Jim </a:t>
            </a:r>
            <a:r>
              <a:rPr kumimoji="0" lang="en-US" altLang="zh-CN" sz="2800" b="1" i="0" u="none" strike="noStrike" kern="0" cap="none" spc="0" normalizeH="0" baseline="0" noProof="0" dirty="0" err="1" smtClean="0">
                <a:ln>
                  <a:noFill/>
                </a:ln>
                <a:solidFill>
                  <a:srgbClr val="FFFF00"/>
                </a:solidFill>
                <a:effectLst>
                  <a:outerShdw blurRad="38100" dist="38100" dir="2700000" algn="tl">
                    <a:srgbClr val="000000"/>
                  </a:outerShdw>
                </a:effectLst>
                <a:uLnTx/>
                <a:uFillTx/>
                <a:latin typeface="+mn-lt"/>
                <a:ea typeface="+mn-ea"/>
              </a:rPr>
              <a:t>Arlow</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 </a:t>
            </a:r>
            <a:r>
              <a:rPr kumimoji="0" lang="en-US" altLang="zh-CN" sz="2800" b="1" i="0" u="none" strike="noStrike" kern="0" cap="none" spc="0" normalizeH="0" baseline="0" noProof="0" dirty="0" err="1" smtClean="0">
                <a:ln>
                  <a:noFill/>
                </a:ln>
                <a:solidFill>
                  <a:srgbClr val="FFFF00"/>
                </a:solidFill>
                <a:effectLst>
                  <a:outerShdw blurRad="38100" dist="38100" dir="2700000" algn="tl">
                    <a:srgbClr val="000000"/>
                  </a:outerShdw>
                </a:effectLst>
                <a:uLnTx/>
                <a:uFillTx/>
                <a:latin typeface="+mn-lt"/>
                <a:ea typeface="+mn-ea"/>
              </a:rPr>
              <a:t>IlaNeustadt</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著</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 </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人民邮电出版社</a:t>
            </a:r>
            <a:endPar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endParaRPr>
          </a:p>
        </p:txBody>
      </p:sp>
      <p:sp>
        <p:nvSpPr>
          <p:cNvPr id="241667" name="Line 3"/>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41668" name="Rectangle 4"/>
          <p:cNvSpPr>
            <a:spLocks noGrp="1" noRot="1" noChangeArrowheads="1"/>
          </p:cNvSpPr>
          <p:nvPr>
            <p:ph type="title"/>
          </p:nvPr>
        </p:nvSpPr>
        <p:spPr>
          <a:xfrm>
            <a:off x="303213" y="115888"/>
            <a:ext cx="8229600" cy="706438"/>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参考资料（续）</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6144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77154" name="Rectangle 2"/>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消除软件危机的途径</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77155" name="Rectangle 3"/>
          <p:cNvSpPr>
            <a:spLocks noGrp="1" noChangeArrowheads="1"/>
          </p:cNvSpPr>
          <p:nvPr>
            <p:ph idx="1"/>
          </p:nvPr>
        </p:nvSpPr>
        <p:spPr>
          <a:xfrm>
            <a:off x="468313" y="1484313"/>
            <a:ext cx="82296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应该推广使用在实践中总结出来的开发软件的成功的技术和方法，并且研究探索更有效的技术和方法，尽快消除在计算机系统早期发展阶段形成的一些错误观念和做法。</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应该开发和使用更好的软件工具。</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177156"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6246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78178" name="Rectangle 2"/>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第一章内容概要</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178179" name="Rectangle 3"/>
          <p:cNvSpPr>
            <a:spLocks noChangeArrowheads="1"/>
          </p:cNvSpPr>
          <p:nvPr/>
        </p:nvSpPr>
        <p:spPr bwMode="auto">
          <a:xfrm>
            <a:off x="468313" y="1125538"/>
            <a:ext cx="8229600" cy="4895850"/>
          </a:xfrm>
          <a:prstGeom prst="rect">
            <a:avLst/>
          </a:prstGeom>
          <a:noFill/>
          <a:ln w="9525">
            <a:noFill/>
            <a:miter lim="800000"/>
          </a:ln>
          <a:effectLst/>
        </p:spPr>
        <p:txBody>
          <a:bodyPr/>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软件与软件危机</a:t>
            </a:r>
            <a:endPar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软件工程</a:t>
            </a:r>
            <a:endParaRPr kumimoji="0" lang="zh-CN" altLang="en-US"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何谓软件工程</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软件工程的基本原理</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软件工程方法学</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软件工程涉及的人员角色</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软件工程与其他学科的关系</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软件生命周期</a:t>
            </a:r>
            <a:endPar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软件开发团队的成员</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软件过程</a:t>
            </a:r>
            <a:endPar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None/>
              <a:defRPr/>
            </a:pPr>
            <a:endParaRPr kumimoji="0" lang="en-US" altLang="zh-CN"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178180"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78181" name="Rectangle 5"/>
          <p:cNvSpPr>
            <a:spLocks noChangeArrowheads="1"/>
          </p:cNvSpPr>
          <p:nvPr/>
        </p:nvSpPr>
        <p:spPr bwMode="auto">
          <a:xfrm>
            <a:off x="0" y="1844675"/>
            <a:ext cx="414338" cy="366713"/>
          </a:xfrm>
          <a:prstGeom prst="rect">
            <a:avLst/>
          </a:prstGeom>
          <a:noFill/>
          <a:ln w="9525" algn="ctr">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endParaRPr kumimoji="0" lang="en-US" altLang="zh-CN"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6349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64866" name="Rectangle 2"/>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软件危机与软件工程的提出</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64867" name="Rectangle 3"/>
          <p:cNvSpPr>
            <a:spLocks noGrp="1" noChangeArrowheads="1"/>
          </p:cNvSpPr>
          <p:nvPr>
            <p:ph idx="1"/>
          </p:nvPr>
        </p:nvSpPr>
        <p:spPr>
          <a:xfrm>
            <a:off x="468313" y="1484313"/>
            <a:ext cx="82296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面对软件危机，</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1968</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年德国召开的一次</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NATO</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会议上首次签署声明</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软件工程</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这一说法，认为软件工程应当使用业已建立的工程学科的基本原理和范型。</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背后驱使的观念是：软件设计、实现和维护应当与传统工程学科具有同等地位。</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164868"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6451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79202" name="Rectangle 2"/>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关于软件工程的一些定义</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7920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建立并使用完善的工程化原则，以较经济的手段获得能在实际机器上有效运行的可靠软件的一系列方法。（</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Fritz Bauer</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，原文出自</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Software Engineering: A Report on a Conference Sponsored by the NATO Science Committee, NATO, 1969</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1993</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年</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IEEE</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更全面更具体的定义：</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软件工程是：①把系统的、规范的、可度量的途径应用于软件开发、运行和维护过程，也就是把工程应用于软件；②研究①中提到的途径。</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179204" name="Line 4"/>
          <p:cNvSpPr>
            <a:spLocks noChangeShapeType="1"/>
          </p:cNvSpPr>
          <p:nvPr/>
        </p:nvSpPr>
        <p:spPr bwMode="auto">
          <a:xfrm>
            <a:off x="-36512"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4100"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41314" name="Rectangle 2"/>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关于软件工程的一些定义</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41315"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软件工程学科涉及到为高效率地构建满足客户需求的软件系统所需的理论、知识和实践的应用。（中国计算机科学与技术学科教程</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2002</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软件工程</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是指导计算机软件开发和维护的一门工程学科。采用工程的概念、原理、技术和方法来开发与维护软件，把经过时间考验而证明正确的管理技术和当前能够得到的最好的技术方法结合起来，以经济地开发出高质量的软件并有效地维护它，这就是软件工程。</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141316" name="Line 4"/>
          <p:cNvSpPr>
            <a:spLocks noChangeShapeType="1"/>
          </p:cNvSpPr>
          <p:nvPr/>
        </p:nvSpPr>
        <p:spPr bwMode="auto">
          <a:xfrm>
            <a:off x="-36512"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aphicFrame>
        <p:nvGraphicFramePr>
          <p:cNvPr id="4098" name="Object 5"/>
          <p:cNvGraphicFramePr/>
          <p:nvPr/>
        </p:nvGraphicFramePr>
        <p:xfrm>
          <a:off x="5867400" y="5229225"/>
          <a:ext cx="1008063" cy="985838"/>
        </p:xfrm>
        <a:graphic>
          <a:graphicData uri="http://schemas.openxmlformats.org/presentationml/2006/ole">
            <mc:AlternateContent xmlns:mc="http://schemas.openxmlformats.org/markup-compatibility/2006">
              <mc:Choice xmlns:v="urn:schemas-microsoft-com:vml" Requires="v">
                <p:oleObj spid="_x0000_s3082" name="" r:id="rId1" imgW="1107440" imgH="1107440" progId="Visio.Drawing.11">
                  <p:embed/>
                </p:oleObj>
              </mc:Choice>
              <mc:Fallback>
                <p:oleObj name="" r:id="rId1" imgW="1107440" imgH="1107440" progId="Visio.Drawing.11">
                  <p:embed/>
                  <p:pic>
                    <p:nvPicPr>
                      <p:cNvPr id="0" name="图片 3081"/>
                      <p:cNvPicPr/>
                      <p:nvPr/>
                    </p:nvPicPr>
                    <p:blipFill>
                      <a:blip r:embed="rId2"/>
                      <a:stretch>
                        <a:fillRect/>
                      </a:stretch>
                    </p:blipFill>
                    <p:spPr>
                      <a:xfrm>
                        <a:off x="5867400" y="5229225"/>
                        <a:ext cx="1008063" cy="985838"/>
                      </a:xfrm>
                      <a:prstGeom prst="rect">
                        <a:avLst/>
                      </a:prstGeom>
                      <a:noFill/>
                      <a:ln w="38100">
                        <a:noFill/>
                        <a:miter/>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6553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80226" name="Rectangle 2"/>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软件工程的本质特性</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8022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软件工程关注</a:t>
            </a: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大型程序</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的构造；</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软件工程的中心课题是</a:t>
            </a: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控制复杂性</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软件经常</a:t>
            </a: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变化</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开发软件的</a:t>
            </a: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效率</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非常重要；</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和谐地</a:t>
            </a: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合作</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是开发软件的关键；</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软件必须</a:t>
            </a: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有效地支持</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它的用户；</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软件工程领域中是由具有一种文化背景的人替具有另一种文化背景的人创造产品。</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180228" name="Line 4"/>
          <p:cNvSpPr>
            <a:spLocks noChangeShapeType="1"/>
          </p:cNvSpPr>
          <p:nvPr/>
        </p:nvSpPr>
        <p:spPr bwMode="auto">
          <a:xfrm>
            <a:off x="-36512"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5124"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81250" name="Rectangle 2"/>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软件工程的基本原理</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81251" name="Rectangle 3"/>
          <p:cNvSpPr>
            <a:spLocks noGrp="1" noChangeArrowheads="1"/>
          </p:cNvSpPr>
          <p:nvPr>
            <p:ph idx="1"/>
          </p:nvPr>
        </p:nvSpPr>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著名的软件工程专家</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B</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W</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Boehm</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于</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1983</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年提出了软件工程的七条基本原理。他认为这七条原理是确保软件产品质量和开发效率的原理的最小集合：</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AutoNum type="arabicPeriod"/>
              <a:defRPr/>
            </a:pP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用分阶段的生命周期计划严格管理；</a:t>
            </a:r>
            <a:endPar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endParaRPr>
          </a:p>
          <a:p>
            <a:pPr marL="990600" marR="0" lvl="1" indent="-5334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把软件生命周期划分成若干阶段，并相应制定出切实可行的计划，并严格按照计划对软件的开发与维护工作进行管理；</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181252" name="Line 4"/>
          <p:cNvSpPr>
            <a:spLocks noChangeShapeType="1"/>
          </p:cNvSpPr>
          <p:nvPr/>
        </p:nvSpPr>
        <p:spPr bwMode="auto">
          <a:xfrm>
            <a:off x="-36512"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aphicFrame>
        <p:nvGraphicFramePr>
          <p:cNvPr id="5122" name="Object 5"/>
          <p:cNvGraphicFramePr/>
          <p:nvPr/>
        </p:nvGraphicFramePr>
        <p:xfrm>
          <a:off x="5076825" y="0"/>
          <a:ext cx="1008063" cy="985838"/>
        </p:xfrm>
        <a:graphic>
          <a:graphicData uri="http://schemas.openxmlformats.org/presentationml/2006/ole">
            <mc:AlternateContent xmlns:mc="http://schemas.openxmlformats.org/markup-compatibility/2006">
              <mc:Choice xmlns:v="urn:schemas-microsoft-com:vml" Requires="v">
                <p:oleObj spid="_x0000_s3083" name="" r:id="rId1" imgW="1107440" imgH="1107440" progId="Visio.Drawing.11">
                  <p:embed/>
                </p:oleObj>
              </mc:Choice>
              <mc:Fallback>
                <p:oleObj name="" r:id="rId1" imgW="1107440" imgH="1107440" progId="Visio.Drawing.11">
                  <p:embed/>
                  <p:pic>
                    <p:nvPicPr>
                      <p:cNvPr id="0" name="图片 3082"/>
                      <p:cNvPicPr/>
                      <p:nvPr/>
                    </p:nvPicPr>
                    <p:blipFill>
                      <a:blip r:embed="rId2"/>
                      <a:stretch>
                        <a:fillRect/>
                      </a:stretch>
                    </p:blipFill>
                    <p:spPr>
                      <a:xfrm>
                        <a:off x="5076825" y="0"/>
                        <a:ext cx="1008063" cy="985838"/>
                      </a:xfrm>
                      <a:prstGeom prst="rect">
                        <a:avLst/>
                      </a:prstGeom>
                      <a:noFill/>
                      <a:ln w="38100">
                        <a:noFill/>
                        <a:miter/>
                      </a:ln>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6656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82274" name="Rectangle 2"/>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软件工程的基本原理</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82275" name="Rectangle 3"/>
          <p:cNvSpPr>
            <a:spLocks noGrp="1" noChangeArrowheads="1"/>
          </p:cNvSpPr>
          <p:nvPr>
            <p:ph idx="1"/>
          </p:nvPr>
        </p:nvSpPr>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AutoNum type="arabicPeriod" startAt="2"/>
              <a:defRPr/>
            </a:pP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坚持进行阶段评审；</a:t>
            </a:r>
            <a:endPar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endParaRPr>
          </a:p>
          <a:p>
            <a:pPr marL="990600" marR="0" lvl="1" indent="-5334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大部分错误是在编码之前造成的，例如，根据</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Boehm</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等人的统计，设计错误占软件错误的</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63</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％，编码错误仅占</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37</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990600" marR="0" lvl="1" indent="-5334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错误发现与改正得越晚，所需付出的代价也越高。</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182276" name="Line 4"/>
          <p:cNvSpPr>
            <a:spLocks noChangeShapeType="1"/>
          </p:cNvSpPr>
          <p:nvPr/>
        </p:nvSpPr>
        <p:spPr bwMode="auto">
          <a:xfrm>
            <a:off x="-36512"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6758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83298" name="Rectangle 2"/>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软件工程的基本原理</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83299" name="Rectangle 3"/>
          <p:cNvSpPr>
            <a:spLocks noGrp="1" noChangeArrowheads="1"/>
          </p:cNvSpPr>
          <p:nvPr>
            <p:ph idx="1"/>
          </p:nvPr>
        </p:nvSpPr>
        <p:spPr>
          <a:xfrm>
            <a:off x="457200" y="1341438"/>
            <a:ext cx="8229600" cy="5040313"/>
          </a:xfrm>
        </p:spPr>
        <p:txBody>
          <a:bodyPr vert="horz" wrap="square" lIns="91440" tIns="45720" rIns="91440" bIns="45720" numCol="1" anchor="t" anchorCtr="0" compatLnSpc="1"/>
          <a:lstStyle/>
          <a:p>
            <a:pPr marL="609600" marR="0" lvl="0" indent="-6096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AutoNum type="arabicPeriod" startAt="3"/>
              <a:defRPr/>
            </a:pPr>
            <a:r>
              <a:rPr kumimoji="0" lang="zh-CN" altLang="en-US" sz="32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cs typeface="+mn-cs"/>
              </a:rPr>
              <a:t>实行严格的产品控制；</a:t>
            </a:r>
            <a:endParaRPr kumimoji="0" lang="zh-CN" altLang="en-US" sz="32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当改变需求时，为了保持软件各个配置成分的一致性，必须实行严格的产品控制，其中主要是实行</a:t>
            </a:r>
            <a:r>
              <a:rPr kumimoji="0" lang="zh-CN" altLang="en-US" sz="28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rPr>
              <a:t>基准配置管理</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endPar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endParaRPr>
          </a:p>
          <a:p>
            <a:pPr marL="990600" marR="0" lvl="1" indent="-53340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所谓基准配置又称为</a:t>
            </a:r>
            <a:r>
              <a:rPr kumimoji="0" lang="zh-CN" altLang="en-US" sz="28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rPr>
              <a:t>基线配置</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，它们是经过阶段评审后的软件配置成分</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各个阶段产生的文档或程序代码</a:t>
            </a:r>
            <a:r>
              <a:rPr kumimoji="0" lang="en-US" altLang="zh-CN"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a:t>
            </a:r>
            <a:endPar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endParaRPr>
          </a:p>
          <a:p>
            <a:pPr marL="990600" marR="0" lvl="1" indent="-53340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基准配置管理也称为</a:t>
            </a:r>
            <a:r>
              <a:rPr kumimoji="0" lang="zh-CN" altLang="en-US" sz="2800" b="1"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n-lt"/>
                <a:ea typeface="+mn-ea"/>
              </a:rPr>
              <a:t>变动控制</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：一切有关修改软件的建议，特别是涉及到对基准配置的修改建议，都必须按照严格的规程进行评审，获得批准以后才能实施修改。</a:t>
            </a:r>
            <a:endPar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endParaRPr>
          </a:p>
        </p:txBody>
      </p:sp>
      <p:sp>
        <p:nvSpPr>
          <p:cNvPr id="183300" name="Line 4"/>
          <p:cNvSpPr>
            <a:spLocks noChangeShapeType="1"/>
          </p:cNvSpPr>
          <p:nvPr/>
        </p:nvSpPr>
        <p:spPr bwMode="auto">
          <a:xfrm>
            <a:off x="-36512"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6861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84322" name="Rectangle 2"/>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软件工程的基本原理</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84323" name="Rectangle 3"/>
          <p:cNvSpPr>
            <a:spLocks noGrp="1" noChangeArrowheads="1"/>
          </p:cNvSpPr>
          <p:nvPr>
            <p:ph idx="1"/>
          </p:nvPr>
        </p:nvSpPr>
        <p:spPr/>
        <p:txBody>
          <a:bodyPr vert="horz" wrap="square" lIns="91440" tIns="45720" rIns="91440" bIns="45720" numCol="1" anchor="t" anchorCtr="0" compatLnSpc="1"/>
          <a:lstStyle/>
          <a:p>
            <a:pPr marL="609600" marR="0" lvl="0" indent="-6096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AutoNum type="arabicPeriod" startAt="4"/>
              <a:defRPr/>
            </a:pP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采用现代程序设计技术；</a:t>
            </a:r>
            <a:endPar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实践表明，采用先进的技术既可提高软件开发和维护的效率，又可提高软件产品的质量。</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609600" marR="0" lvl="0" indent="-6096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AutoNum type="arabicPeriod" startAt="5"/>
              <a:defRPr/>
            </a:pP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结果应能清楚地审查；</a:t>
            </a:r>
            <a:endPar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endParaRPr>
          </a:p>
          <a:p>
            <a:pPr marL="990600" marR="0" lvl="1" indent="-53340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为了提高软件开发过程的可见性，更好地进行管理，应该根据软件开发项目的总目标及完成期限，规定开发组织的责任和产品标准，从而使得所得到的结果能够清楚地审查。</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184324" name="Line 4"/>
          <p:cNvSpPr>
            <a:spLocks noChangeShapeType="1"/>
          </p:cNvSpPr>
          <p:nvPr/>
        </p:nvSpPr>
        <p:spPr bwMode="auto">
          <a:xfrm>
            <a:off x="-36512"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2867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42692"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42693" name="Rectangle 5"/>
          <p:cNvSpPr>
            <a:spLocks noGrp="1" noRot="1" noChangeArrowheads="1"/>
          </p:cNvSpPr>
          <p:nvPr>
            <p:ph type="title"/>
          </p:nvPr>
        </p:nvSpPr>
        <p:spPr>
          <a:xfrm>
            <a:off x="303213" y="115888"/>
            <a:ext cx="8229600" cy="706438"/>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参考资料（续）</a:t>
            </a:r>
            <a:endPar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endParaRPr>
          </a:p>
        </p:txBody>
      </p:sp>
      <p:pic>
        <p:nvPicPr>
          <p:cNvPr id="28678" name="图片 7" descr="现代软件工程基础.jpg"/>
          <p:cNvPicPr>
            <a:picLocks noChangeAspect="1"/>
          </p:cNvPicPr>
          <p:nvPr/>
        </p:nvPicPr>
        <p:blipFill>
          <a:blip r:embed="rId1"/>
          <a:stretch>
            <a:fillRect/>
          </a:stretch>
        </p:blipFill>
        <p:spPr>
          <a:xfrm>
            <a:off x="755650" y="1341438"/>
            <a:ext cx="3886200" cy="4972050"/>
          </a:xfrm>
          <a:prstGeom prst="rect">
            <a:avLst/>
          </a:prstGeom>
          <a:noFill/>
          <a:ln w="9525">
            <a:noFill/>
          </a:ln>
        </p:spPr>
      </p:pic>
      <p:sp>
        <p:nvSpPr>
          <p:cNvPr id="28679" name="TextBox 8"/>
          <p:cNvSpPr txBox="1"/>
          <p:nvPr/>
        </p:nvSpPr>
        <p:spPr>
          <a:xfrm>
            <a:off x="4643438" y="1628775"/>
            <a:ext cx="4392612" cy="1570038"/>
          </a:xfrm>
          <a:prstGeom prst="rect">
            <a:avLst/>
          </a:prstGeom>
          <a:noFill/>
          <a:ln w="9525">
            <a:noFill/>
          </a:ln>
        </p:spPr>
        <p:txBody>
          <a:bodyPr>
            <a:spAutoFit/>
          </a:bodyPr>
          <a:p>
            <a:r>
              <a:rPr lang="en-US" altLang="zh-CN" sz="3200" dirty="0">
                <a:latin typeface="Garamond" panose="02020404030301010803" pitchFamily="18" charset="0"/>
              </a:rPr>
              <a:t>《</a:t>
            </a:r>
            <a:r>
              <a:rPr lang="zh-CN" altLang="en-US" sz="3200" dirty="0">
                <a:latin typeface="Garamond" panose="02020404030301010803" pitchFamily="18" charset="0"/>
              </a:rPr>
              <a:t>现代软件工程基础</a:t>
            </a:r>
            <a:r>
              <a:rPr lang="en-US" altLang="zh-CN" sz="3200" dirty="0">
                <a:latin typeface="Garamond" panose="02020404030301010803" pitchFamily="18" charset="0"/>
              </a:rPr>
              <a:t>》</a:t>
            </a:r>
            <a:r>
              <a:rPr lang="zh-CN" altLang="en-US" sz="3200" dirty="0">
                <a:latin typeface="Garamond" panose="02020404030301010803" pitchFamily="18" charset="0"/>
              </a:rPr>
              <a:t>，</a:t>
            </a:r>
            <a:endParaRPr lang="en-US" altLang="zh-CN" sz="3200" dirty="0">
              <a:latin typeface="Garamond" panose="02020404030301010803" pitchFamily="18" charset="0"/>
            </a:endParaRPr>
          </a:p>
          <a:p>
            <a:r>
              <a:rPr lang="zh-CN" altLang="en-US" sz="3200" dirty="0">
                <a:latin typeface="Garamond" panose="02020404030301010803" pitchFamily="18" charset="0"/>
              </a:rPr>
              <a:t>彭鑫，游依勇，赵文耕编著，清华大学出版社</a:t>
            </a:r>
            <a:endParaRPr lang="zh-CN" altLang="en-US" sz="3200" dirty="0">
              <a:latin typeface="Garamond" panose="02020404030301010803"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6963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85346" name="Rectangle 2"/>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软件工程的基本原理</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85347" name="Rectangle 3"/>
          <p:cNvSpPr>
            <a:spLocks noGrp="1" noChangeArrowheads="1"/>
          </p:cNvSpPr>
          <p:nvPr>
            <p:ph idx="1"/>
          </p:nvPr>
        </p:nvSpPr>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AutoNum type="arabicPeriod" startAt="6"/>
              <a:defRPr/>
            </a:pP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开发小组的成员应该少而精；</a:t>
            </a:r>
            <a:endPar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endParaRPr>
          </a:p>
          <a:p>
            <a:pPr marL="990600" marR="0" lvl="1" indent="-5334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开发小组人员的素质和数量是影响软件产品质量和开发效率的重要因素。</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609600" marR="0" lvl="0" indent="-609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AutoNum type="arabicPeriod" startAt="7"/>
              <a:defRPr/>
            </a:pP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承认不断改进软件工程实践的必要性。</a:t>
            </a:r>
            <a:endPar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endParaRPr>
          </a:p>
          <a:p>
            <a:pPr marL="990600" marR="0" lvl="1" indent="-5334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不仅要积极主动地采纳新的软件技术，而且要注意不断总结经验，评价新的软件技术的效果，指明必须着重开发的软件工具和应该优先研究的技术。</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185348" name="Line 4"/>
          <p:cNvSpPr>
            <a:spLocks noChangeShapeType="1"/>
          </p:cNvSpPr>
          <p:nvPr/>
        </p:nvSpPr>
        <p:spPr bwMode="auto">
          <a:xfrm>
            <a:off x="-36512"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7065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88418" name="Rectangle 2"/>
          <p:cNvSpPr>
            <a:spLocks noGrp="1" noRot="1" noChangeArrowheads="1"/>
          </p:cNvSpPr>
          <p:nvPr>
            <p:ph type="title"/>
          </p:nvPr>
        </p:nvSpPr>
        <p:spPr>
          <a:xfrm>
            <a:off x="250825" y="44450"/>
            <a:ext cx="7772400" cy="90805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软件工程的基本内容</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88419" name="Rectangle 3"/>
          <p:cNvSpPr>
            <a:spLocks noGrp="1" noChangeArrowheads="1"/>
          </p:cNvSpPr>
          <p:nvPr>
            <p:ph idx="1"/>
          </p:nvPr>
        </p:nvSpPr>
        <p:spPr>
          <a:xfrm>
            <a:off x="609600" y="1524000"/>
            <a:ext cx="7772400" cy="4876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软件工程包括管理和技术两方面的内容。</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管理</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就是通过计划、组织和控制等一系列活动，合理地配置和使用各种资源，以达到既定目标的过程。</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188420"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6148"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86370" name="Rectangle 2"/>
          <p:cNvSpPr>
            <a:spLocks noGrp="1" noRot="1" noChangeArrowheads="1"/>
          </p:cNvSpPr>
          <p:nvPr>
            <p:ph type="title"/>
          </p:nvPr>
        </p:nvSpPr>
        <p:spPr>
          <a:xfrm>
            <a:off x="250825" y="44450"/>
            <a:ext cx="7772400" cy="90805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软件工程方法学</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86371" name="Rectangle 3"/>
          <p:cNvSpPr>
            <a:spLocks noGrp="1" noChangeArrowheads="1"/>
          </p:cNvSpPr>
          <p:nvPr>
            <p:ph idx="1"/>
          </p:nvPr>
        </p:nvSpPr>
        <p:spPr>
          <a:xfrm>
            <a:off x="609600" y="1524000"/>
            <a:ext cx="7772400" cy="4876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通常把在软件生命周期全过程中使用的一整套技术方法的集合称为方法学（</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methodology</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），也称为范型（</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paradigm</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软件工程方法学包含三个要素：</a:t>
            </a: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方法、工具和过程</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186372"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aphicFrame>
        <p:nvGraphicFramePr>
          <p:cNvPr id="6146" name="Object 5"/>
          <p:cNvGraphicFramePr/>
          <p:nvPr/>
        </p:nvGraphicFramePr>
        <p:xfrm>
          <a:off x="3708400" y="4221163"/>
          <a:ext cx="1008063" cy="985837"/>
        </p:xfrm>
        <a:graphic>
          <a:graphicData uri="http://schemas.openxmlformats.org/presentationml/2006/ole">
            <mc:AlternateContent xmlns:mc="http://schemas.openxmlformats.org/markup-compatibility/2006">
              <mc:Choice xmlns:v="urn:schemas-microsoft-com:vml" Requires="v">
                <p:oleObj spid="_x0000_s3084" name="" r:id="rId1" imgW="1107440" imgH="1107440" progId="Visio.Drawing.11">
                  <p:embed/>
                </p:oleObj>
              </mc:Choice>
              <mc:Fallback>
                <p:oleObj name="" r:id="rId1" imgW="1107440" imgH="1107440" progId="Visio.Drawing.11">
                  <p:embed/>
                  <p:pic>
                    <p:nvPicPr>
                      <p:cNvPr id="0" name="图片 3083"/>
                      <p:cNvPicPr/>
                      <p:nvPr/>
                    </p:nvPicPr>
                    <p:blipFill>
                      <a:blip r:embed="rId2"/>
                      <a:stretch>
                        <a:fillRect/>
                      </a:stretch>
                    </p:blipFill>
                    <p:spPr>
                      <a:xfrm>
                        <a:off x="3708400" y="4221163"/>
                        <a:ext cx="1008063" cy="985837"/>
                      </a:xfrm>
                      <a:prstGeom prst="rect">
                        <a:avLst/>
                      </a:prstGeom>
                      <a:noFill/>
                      <a:ln w="38100">
                        <a:noFill/>
                        <a:miter/>
                      </a:ln>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7168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90466" name="Rectangle 2"/>
          <p:cNvSpPr>
            <a:spLocks noGrp="1" noRot="1" noChangeArrowheads="1"/>
          </p:cNvSpPr>
          <p:nvPr>
            <p:ph type="title"/>
          </p:nvPr>
        </p:nvSpPr>
        <p:spPr>
          <a:xfrm>
            <a:off x="250825" y="44450"/>
            <a:ext cx="7772400" cy="90805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软件工程方法学</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90467" name="Rectangle 3"/>
          <p:cNvSpPr>
            <a:spLocks noGrp="1" noChangeArrowheads="1"/>
          </p:cNvSpPr>
          <p:nvPr>
            <p:ph idx="1"/>
          </p:nvPr>
        </p:nvSpPr>
        <p:spPr>
          <a:xfrm>
            <a:off x="609600" y="1341438"/>
            <a:ext cx="7772400" cy="50593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方法</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：完成软件开发的各项任务的技术方法，回答</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怎样做</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的问题；</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工具</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：软件工具为软件工程方法提供了自动或半自动的软件支撑环境；</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如果这些工具能够集成起来，即一个工具产生的信息可被另一个工具使用时，称这样的支持软件开发的系统为</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CASE</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（计算机辅助软件工程）</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190468"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7270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91490" name="Rectangle 2"/>
          <p:cNvSpPr>
            <a:spLocks noGrp="1" noRot="1" noChangeArrowheads="1"/>
          </p:cNvSpPr>
          <p:nvPr>
            <p:ph type="title"/>
          </p:nvPr>
        </p:nvSpPr>
        <p:spPr>
          <a:xfrm>
            <a:off x="250825" y="44450"/>
            <a:ext cx="7772400" cy="90805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软件工程方法学</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91491" name="Rectangle 3"/>
          <p:cNvSpPr>
            <a:spLocks noGrp="1" noChangeArrowheads="1"/>
          </p:cNvSpPr>
          <p:nvPr>
            <p:ph idx="1"/>
          </p:nvPr>
        </p:nvSpPr>
        <p:spPr>
          <a:xfrm>
            <a:off x="609600" y="1341438"/>
            <a:ext cx="7772400" cy="50593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过程</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：是为了获得高质量软件所需要完成的一系列任务的框架，它规定了完成各项任务的步骤，将软件工程的方法和工具综合起来以达到合理、及时地进行软件开发的目的。它定义了：</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方法使用的顺序；</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要求交付的文档资料；</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为保证质量和适应变化所需要的管理；</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软件开发各个阶段完成的里程碑。</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目前使用得最广泛的软件工程方法学分别是</a:t>
            </a: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传统方法学</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和</a:t>
            </a: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面向对象方法学</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191492"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7172"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89442" name="Rectangle 2"/>
          <p:cNvSpPr>
            <a:spLocks noGrp="1" noRot="1" noChangeArrowheads="1"/>
          </p:cNvSpPr>
          <p:nvPr>
            <p:ph type="title"/>
          </p:nvPr>
        </p:nvSpPr>
        <p:spPr>
          <a:xfrm>
            <a:off x="250825" y="44450"/>
            <a:ext cx="7772400" cy="90805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传统方法学</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89443" name="Rectangle 3"/>
          <p:cNvSpPr>
            <a:spLocks noGrp="1" noChangeArrowheads="1"/>
          </p:cNvSpPr>
          <p:nvPr>
            <p:ph idx="1"/>
          </p:nvPr>
        </p:nvSpPr>
        <p:spPr>
          <a:xfrm>
            <a:off x="609600" y="1341438"/>
            <a:ext cx="7772400" cy="50593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传统方法学又称</a:t>
            </a: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生命周期方法学</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或</a:t>
            </a: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结构化范型</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采用</a:t>
            </a: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结构化技术</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（结构化分析、结构化设计和结构化实现）来完成软件开发的各项任务，并使用适当的软件工具或软件工程环境来支持结构化技术的运用。</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把软件生命周期的全过程划分为若干个阶段：</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前一阶段是基础、前提；后一阶段是细化；</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每一个阶段的开始和结束都有严格的标准；</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在每一个阶段结束之前都必须进行正式严格的技术审查和管理复审；</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189444"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aphicFrame>
        <p:nvGraphicFramePr>
          <p:cNvPr id="7170" name="Object 5"/>
          <p:cNvGraphicFramePr/>
          <p:nvPr/>
        </p:nvGraphicFramePr>
        <p:xfrm>
          <a:off x="3203575" y="44450"/>
          <a:ext cx="1008063" cy="985838"/>
        </p:xfrm>
        <a:graphic>
          <a:graphicData uri="http://schemas.openxmlformats.org/presentationml/2006/ole">
            <mc:AlternateContent xmlns:mc="http://schemas.openxmlformats.org/markup-compatibility/2006">
              <mc:Choice xmlns:v="urn:schemas-microsoft-com:vml" Requires="v">
                <p:oleObj spid="_x0000_s3085" name="" r:id="rId1" imgW="1107440" imgH="1107440" progId="Visio.Drawing.11">
                  <p:embed/>
                </p:oleObj>
              </mc:Choice>
              <mc:Fallback>
                <p:oleObj name="" r:id="rId1" imgW="1107440" imgH="1107440" progId="Visio.Drawing.11">
                  <p:embed/>
                  <p:pic>
                    <p:nvPicPr>
                      <p:cNvPr id="0" name="图片 3084"/>
                      <p:cNvPicPr/>
                      <p:nvPr/>
                    </p:nvPicPr>
                    <p:blipFill>
                      <a:blip r:embed="rId2"/>
                      <a:stretch>
                        <a:fillRect/>
                      </a:stretch>
                    </p:blipFill>
                    <p:spPr>
                      <a:xfrm>
                        <a:off x="3203575" y="44450"/>
                        <a:ext cx="1008063" cy="985838"/>
                      </a:xfrm>
                      <a:prstGeom prst="rect">
                        <a:avLst/>
                      </a:prstGeom>
                      <a:noFill/>
                      <a:ln w="38100">
                        <a:noFill/>
                        <a:miter/>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7373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92514" name="Rectangle 2"/>
          <p:cNvSpPr>
            <a:spLocks noGrp="1" noRot="1" noChangeArrowheads="1"/>
          </p:cNvSpPr>
          <p:nvPr>
            <p:ph type="title"/>
          </p:nvPr>
        </p:nvSpPr>
        <p:spPr>
          <a:xfrm>
            <a:off x="250825" y="44450"/>
            <a:ext cx="7772400" cy="90805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传统方法学的优点</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92515" name="Rectangle 3"/>
          <p:cNvSpPr>
            <a:spLocks noGrp="1" noChangeArrowheads="1"/>
          </p:cNvSpPr>
          <p:nvPr>
            <p:ph idx="1"/>
          </p:nvPr>
        </p:nvSpPr>
        <p:spPr>
          <a:xfrm>
            <a:off x="609600" y="1341438"/>
            <a:ext cx="7772400" cy="50593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通过将软件生命周期划分成若干个阶段降低了整个软件开发过程的困难程度；</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每个阶段结束前的严格审查保证了软件的质量，提高了软件的可维护性。</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192516"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7475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93538" name="Rectangle 2"/>
          <p:cNvSpPr>
            <a:spLocks noGrp="1" noRot="1" noChangeArrowheads="1"/>
          </p:cNvSpPr>
          <p:nvPr>
            <p:ph type="title"/>
          </p:nvPr>
        </p:nvSpPr>
        <p:spPr>
          <a:xfrm>
            <a:off x="250825" y="44450"/>
            <a:ext cx="7772400" cy="90805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传统方法学存在的问题</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93539" name="Rectangle 3"/>
          <p:cNvSpPr>
            <a:spLocks noGrp="1" noChangeArrowheads="1"/>
          </p:cNvSpPr>
          <p:nvPr>
            <p:ph idx="1"/>
          </p:nvPr>
        </p:nvSpPr>
        <p:spPr>
          <a:xfrm>
            <a:off x="609600" y="1341438"/>
            <a:ext cx="7772400" cy="50593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当软件规模庞大，或者对软件的需求是模糊的或会随时间而变化的时候，使用传统方法学开发软件往往不成功，而且维护起来仍然很困难。</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原因：把原本密切相关的数据和操作人为地分离成了两个独立的部分，增加了软件开发与维护的难度。</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193540"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8196"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94562" name="Rectangle 2"/>
          <p:cNvSpPr>
            <a:spLocks noGrp="1" noRot="1" noChangeArrowheads="1"/>
          </p:cNvSpPr>
          <p:nvPr>
            <p:ph type="title"/>
          </p:nvPr>
        </p:nvSpPr>
        <p:spPr>
          <a:xfrm>
            <a:off x="250825" y="44450"/>
            <a:ext cx="7772400" cy="90805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面向对象方法学</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94563" name="Rectangle 3"/>
          <p:cNvSpPr>
            <a:spLocks noGrp="1" noChangeArrowheads="1"/>
          </p:cNvSpPr>
          <p:nvPr>
            <p:ph idx="1"/>
          </p:nvPr>
        </p:nvSpPr>
        <p:spPr>
          <a:xfrm>
            <a:off x="609600" y="1341438"/>
            <a:ext cx="7772400" cy="505936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面向对象方法学是一种以数据为主线，把数据和对数据的操作紧密地结合起来的方法。</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面向对象方法学的</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4</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个要点：</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把</a:t>
            </a: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对象</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作为融合了数据及在数据上的操作行为的统一的软件构件；</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把所有对象都划分成</a:t>
            </a: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类</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按照父类与子类的关系，把若干个相关类组成一个类层次结构，位于下层的类</a:t>
            </a: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继承</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了上层中某类的特点；</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对象彼此间仅能通过发送</a:t>
            </a: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消息</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互相联系。</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194564"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aphicFrame>
        <p:nvGraphicFramePr>
          <p:cNvPr id="8194" name="Object 5"/>
          <p:cNvGraphicFramePr/>
          <p:nvPr/>
        </p:nvGraphicFramePr>
        <p:xfrm>
          <a:off x="3995738" y="0"/>
          <a:ext cx="1008062" cy="985838"/>
        </p:xfrm>
        <a:graphic>
          <a:graphicData uri="http://schemas.openxmlformats.org/presentationml/2006/ole">
            <mc:AlternateContent xmlns:mc="http://schemas.openxmlformats.org/markup-compatibility/2006">
              <mc:Choice xmlns:v="urn:schemas-microsoft-com:vml" Requires="v">
                <p:oleObj spid="_x0000_s3079" name="" r:id="rId1" imgW="1107440" imgH="1107440" progId="Visio.Drawing.11">
                  <p:embed/>
                </p:oleObj>
              </mc:Choice>
              <mc:Fallback>
                <p:oleObj name="" r:id="rId1" imgW="1107440" imgH="1107440" progId="Visio.Drawing.11">
                  <p:embed/>
                  <p:pic>
                    <p:nvPicPr>
                      <p:cNvPr id="0" name="图片 3078"/>
                      <p:cNvPicPr/>
                      <p:nvPr/>
                    </p:nvPicPr>
                    <p:blipFill>
                      <a:blip r:embed="rId2"/>
                      <a:stretch>
                        <a:fillRect/>
                      </a:stretch>
                    </p:blipFill>
                    <p:spPr>
                      <a:xfrm>
                        <a:off x="3995738" y="0"/>
                        <a:ext cx="1008062" cy="985838"/>
                      </a:xfrm>
                      <a:prstGeom prst="rect">
                        <a:avLst/>
                      </a:prstGeom>
                      <a:noFill/>
                      <a:ln w="38100">
                        <a:noFill/>
                        <a:miter/>
                      </a:ln>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7577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95586" name="Rectangle 2"/>
          <p:cNvSpPr>
            <a:spLocks noGrp="1" noRot="1" noChangeArrowheads="1"/>
          </p:cNvSpPr>
          <p:nvPr>
            <p:ph type="title"/>
          </p:nvPr>
        </p:nvSpPr>
        <p:spPr>
          <a:xfrm>
            <a:off x="250825" y="44450"/>
            <a:ext cx="7772400" cy="90805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面向对象方法学</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95587" name="Rectangle 3"/>
          <p:cNvSpPr>
            <a:spLocks noGrp="1" noChangeArrowheads="1"/>
          </p:cNvSpPr>
          <p:nvPr>
            <p:ph idx="1"/>
          </p:nvPr>
        </p:nvSpPr>
        <p:spPr>
          <a:xfrm>
            <a:off x="609600" y="1341438"/>
            <a:ext cx="7772400" cy="50593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面向对象</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对象</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类</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继承</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通信</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面向对象方法学的出发点和基本原则，是</a:t>
            </a: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尽量模拟人类习惯的思维方式</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，使开发软件的方法与过程尽可能接近人类认识世界解决问题的方法与过程，从而使描述问题的</a:t>
            </a: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问题空间</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与实现解法的</a:t>
            </a: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求解空间</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在结构上尽可能一致。</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195588"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3"/>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29699" name="页脚占位符 4"/>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6"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7" name="Rectangle 5"/>
          <p:cNvSpPr txBox="1">
            <a:spLocks noRot="1" noChangeArrowheads="1"/>
          </p:cNvSpPr>
          <p:nvPr/>
        </p:nvSpPr>
        <p:spPr bwMode="auto">
          <a:xfrm>
            <a:off x="303213" y="115888"/>
            <a:ext cx="8229600" cy="706438"/>
          </a:xfrm>
          <a:prstGeom prst="rect">
            <a:avLst/>
          </a:prstGeom>
          <a:noFill/>
          <a:ln w="9525">
            <a:noFill/>
            <a:miter lim="800000"/>
          </a:ln>
          <a:effectLst/>
        </p:spPr>
        <p:txBody>
          <a:bodyPr anchor="ctr"/>
          <a:lstStyle/>
          <a:p>
            <a:pPr marR="0" defTabSz="914400">
              <a:buClrTx/>
              <a:buSzTx/>
              <a:buFontTx/>
              <a:buNone/>
              <a:defRPr/>
            </a:pPr>
            <a:r>
              <a:rPr kumimoji="0" lang="zh-CN" altLang="en-US" sz="4400" kern="0" cap="none" spc="0" normalizeH="0" baseline="0" noProof="0" dirty="0">
                <a:solidFill>
                  <a:srgbClr val="FFFF00"/>
                </a:solidFill>
                <a:effectLst>
                  <a:outerShdw blurRad="38100" dist="38100" dir="2700000" algn="tl">
                    <a:srgbClr val="000000"/>
                  </a:outerShdw>
                </a:effectLst>
                <a:latin typeface="+mj-lt"/>
                <a:ea typeface="+mj-ea"/>
                <a:cs typeface="+mj-cs"/>
              </a:rPr>
              <a:t>参考资料（续）</a:t>
            </a:r>
            <a:endParaRPr kumimoji="0" lang="zh-CN" altLang="en-US" sz="4400" kern="0" cap="none" spc="0" normalizeH="0" baseline="0" noProof="0" dirty="0">
              <a:solidFill>
                <a:srgbClr val="FFFF00"/>
              </a:solidFill>
              <a:effectLst>
                <a:outerShdw blurRad="38100" dist="38100" dir="2700000" algn="tl">
                  <a:srgbClr val="000000"/>
                </a:outerShdw>
              </a:effectLst>
              <a:latin typeface="+mj-lt"/>
              <a:ea typeface="+mj-ea"/>
              <a:cs typeface="+mj-cs"/>
            </a:endParaRPr>
          </a:p>
        </p:txBody>
      </p:sp>
      <p:pic>
        <p:nvPicPr>
          <p:cNvPr id="29702" name="Picture 2"/>
          <p:cNvPicPr>
            <a:picLocks noChangeAspect="1"/>
          </p:cNvPicPr>
          <p:nvPr/>
        </p:nvPicPr>
        <p:blipFill>
          <a:blip r:embed="rId1"/>
          <a:stretch>
            <a:fillRect/>
          </a:stretch>
        </p:blipFill>
        <p:spPr>
          <a:xfrm>
            <a:off x="1047750" y="1125538"/>
            <a:ext cx="6837363" cy="4219575"/>
          </a:xfrm>
          <a:prstGeom prst="rect">
            <a:avLst/>
          </a:prstGeom>
          <a:noFill/>
          <a:ln w="9525">
            <a:noFill/>
          </a:ln>
        </p:spPr>
      </p:pic>
      <p:sp>
        <p:nvSpPr>
          <p:cNvPr id="29703" name="TextBox 9"/>
          <p:cNvSpPr txBox="1"/>
          <p:nvPr/>
        </p:nvSpPr>
        <p:spPr>
          <a:xfrm>
            <a:off x="250825" y="5661025"/>
            <a:ext cx="8702675" cy="1016000"/>
          </a:xfrm>
          <a:prstGeom prst="rect">
            <a:avLst/>
          </a:prstGeom>
          <a:noFill/>
          <a:ln w="9525">
            <a:noFill/>
          </a:ln>
        </p:spPr>
        <p:txBody>
          <a:bodyPr wrap="none">
            <a:spAutoFit/>
          </a:bodyPr>
          <a:p>
            <a:r>
              <a:rPr lang="en-US" altLang="zh-CN" sz="2000" dirty="0">
                <a:latin typeface="Garamond" panose="02020404030301010803" pitchFamily="18" charset="0"/>
              </a:rPr>
              <a:t>《</a:t>
            </a:r>
            <a:r>
              <a:rPr lang="zh-CN" altLang="en-US" sz="2000" dirty="0">
                <a:latin typeface="Garamond" panose="02020404030301010803" pitchFamily="18" charset="0"/>
              </a:rPr>
              <a:t>软件工程：从理论到实践</a:t>
            </a:r>
            <a:r>
              <a:rPr lang="en-US" altLang="zh-CN" sz="2000" dirty="0">
                <a:latin typeface="Garamond" panose="02020404030301010803" pitchFamily="18" charset="0"/>
              </a:rPr>
              <a:t>》</a:t>
            </a:r>
            <a:r>
              <a:rPr lang="zh-CN" altLang="en-US" sz="2000" dirty="0">
                <a:latin typeface="Garamond" panose="02020404030301010803" pitchFamily="18" charset="0"/>
              </a:rPr>
              <a:t>，毛新军，董威编著，高等教育出版社</a:t>
            </a:r>
            <a:endParaRPr lang="en-US" altLang="zh-CN" sz="2000" dirty="0">
              <a:latin typeface="Garamond" panose="02020404030301010803" pitchFamily="18" charset="0"/>
            </a:endParaRPr>
          </a:p>
          <a:p>
            <a:r>
              <a:rPr lang="en-US" altLang="zh-CN" sz="2000" dirty="0">
                <a:latin typeface="Garamond" panose="02020404030301010803" pitchFamily="18" charset="0"/>
              </a:rPr>
              <a:t>《</a:t>
            </a:r>
            <a:r>
              <a:rPr lang="zh-CN" altLang="en-US" sz="2000" dirty="0">
                <a:latin typeface="Garamond" panose="02020404030301010803" pitchFamily="18" charset="0"/>
              </a:rPr>
              <a:t>软件工程实践教程：基于开源和群智的方法</a:t>
            </a:r>
            <a:r>
              <a:rPr lang="en-US" altLang="zh-CN" sz="2000" dirty="0">
                <a:latin typeface="Garamond" panose="02020404030301010803" pitchFamily="18" charset="0"/>
              </a:rPr>
              <a:t>》</a:t>
            </a:r>
            <a:r>
              <a:rPr lang="zh-CN" altLang="en-US" sz="2000" dirty="0">
                <a:latin typeface="Garamond" panose="02020404030301010803" pitchFamily="18" charset="0"/>
              </a:rPr>
              <a:t>毛新军，王涛，余跃编著，</a:t>
            </a:r>
            <a:endParaRPr lang="en-US" altLang="zh-CN" sz="2000" dirty="0">
              <a:latin typeface="Garamond" panose="02020404030301010803" pitchFamily="18" charset="0"/>
            </a:endParaRPr>
          </a:p>
          <a:p>
            <a:r>
              <a:rPr lang="zh-CN" altLang="en-US" sz="2000" dirty="0">
                <a:latin typeface="Garamond" panose="02020404030301010803" pitchFamily="18" charset="0"/>
              </a:rPr>
              <a:t>高等教育出版社</a:t>
            </a:r>
            <a:endParaRPr lang="zh-CN" altLang="en-US" sz="2000" dirty="0">
              <a:latin typeface="Garamond" panose="02020404030301010803"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7680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96610" name="Rectangle 2"/>
          <p:cNvSpPr>
            <a:spLocks noGrp="1" noRot="1" noChangeArrowheads="1"/>
          </p:cNvSpPr>
          <p:nvPr>
            <p:ph type="title"/>
          </p:nvPr>
        </p:nvSpPr>
        <p:spPr>
          <a:xfrm>
            <a:off x="250825" y="44450"/>
            <a:ext cx="7772400" cy="90805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面向对象方法学的优点</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96611" name="Rectangle 3"/>
          <p:cNvSpPr>
            <a:spLocks noGrp="1" noChangeArrowheads="1"/>
          </p:cNvSpPr>
          <p:nvPr>
            <p:ph idx="1"/>
          </p:nvPr>
        </p:nvSpPr>
        <p:spPr>
          <a:xfrm>
            <a:off x="609600" y="1341438"/>
            <a:ext cx="7772400" cy="50593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降低了软件产品的复杂性；</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提高了软件的可理解性；</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简化了软件的开发和维护工作；</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rPr>
              <a:t>促进了软件重用。</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mn-ea"/>
              <a:cs typeface="+mn-cs"/>
            </a:endParaRPr>
          </a:p>
        </p:txBody>
      </p:sp>
      <p:sp>
        <p:nvSpPr>
          <p:cNvPr id="196612"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7782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43010" name="Rectangle 2"/>
          <p:cNvSpPr>
            <a:spLocks noGrp="1" noRot="1" noChangeArrowheads="1"/>
          </p:cNvSpPr>
          <p:nvPr>
            <p:ph type="title"/>
          </p:nvPr>
        </p:nvSpPr>
        <p:spPr>
          <a:xfrm>
            <a:off x="250825" y="115888"/>
            <a:ext cx="8229600" cy="7207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软件工程涉及的人员</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4301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角色（</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Role</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）：一种职责对应关系。</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通常情况下，软件工程涉及的人员分为三种角色：</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客户（</a:t>
            </a:r>
            <a:r>
              <a:rPr kumimoji="0" lang="en-US" altLang="zh-CN" sz="24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Customer</a:t>
            </a:r>
            <a:r>
              <a:rPr kumimoji="0" lang="zh-CN" altLang="en-US" sz="24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a:t>
            </a: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：花钱开发软件系统的公司、组织或个人；</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开发者（</a:t>
            </a:r>
            <a:r>
              <a:rPr kumimoji="0" lang="en-US" altLang="zh-CN" sz="24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Developer</a:t>
            </a:r>
            <a:r>
              <a:rPr kumimoji="0" lang="zh-CN" altLang="en-US" sz="24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a:t>
            </a: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：为客户构建软件系统的公司、组织或个人；</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用户（</a:t>
            </a:r>
            <a:r>
              <a:rPr kumimoji="0" lang="en-US" altLang="zh-CN" sz="24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User</a:t>
            </a:r>
            <a:r>
              <a:rPr kumimoji="0" lang="zh-CN" altLang="en-US" sz="24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a:t>
            </a: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：最终使用该系统的人员。</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引发角色交叉的新情况：通用商业软件包（</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Commercial off-the-shelf</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 </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COTS </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）、转包（</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Subcontract</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43012"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7885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2770" name="Rectangle 2"/>
          <p:cNvSpPr>
            <a:spLocks noGrp="1" noRot="1" noChangeArrowheads="1"/>
          </p:cNvSpPr>
          <p:nvPr>
            <p:ph type="title"/>
          </p:nvPr>
        </p:nvSpPr>
        <p:spPr>
          <a:xfrm>
            <a:off x="250825" y="188913"/>
            <a:ext cx="7772400" cy="6477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软件工程与其他学科的关系</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2771" name="Rectangle 3"/>
          <p:cNvSpPr>
            <a:spLocks noGrp="1" noChangeArrowheads="1"/>
          </p:cNvSpPr>
          <p:nvPr>
            <p:ph idx="1"/>
          </p:nvPr>
        </p:nvSpPr>
        <p:spPr>
          <a:xfrm>
            <a:off x="685800" y="1524000"/>
            <a:ext cx="77724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软件工程应用</a:t>
            </a:r>
            <a:r>
              <a:rPr kumimoji="0" lang="zh-CN" altLang="en-US" sz="2800" b="1" i="0" u="sng"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计算机科学</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r>
              <a:rPr kumimoji="0" lang="zh-CN" altLang="en-US" sz="2800" b="1" i="0" u="sng"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数学</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和</a:t>
            </a:r>
            <a:r>
              <a:rPr kumimoji="0" lang="zh-CN" altLang="en-US" sz="2800" b="1" i="0" u="sng"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管理科学</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等原理，借鉴</a:t>
            </a:r>
            <a:r>
              <a:rPr kumimoji="0" lang="zh-CN" altLang="en-US" sz="2800" b="1" i="0" u="sng"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传统工程</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的原则、方法来创建软件，从而达到提高质量、降低成本的目的。其中：</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sng"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计算机科学</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和</a:t>
            </a:r>
            <a:r>
              <a:rPr kumimoji="0" lang="zh-CN" altLang="en-US" sz="2800" b="1" i="0" u="sng"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数学</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用于构造模型、分析算法；</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sng"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工程科学</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用于制定规范、明确范型、评估成本、确定权衡；</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sng"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管理科学</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用于进度、资源、质量、成本等的管理。</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32772"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7987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97634" name="Rectangle 2"/>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第一章内容概要</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197635" name="Rectangle 3"/>
          <p:cNvSpPr>
            <a:spLocks noChangeArrowheads="1"/>
          </p:cNvSpPr>
          <p:nvPr/>
        </p:nvSpPr>
        <p:spPr bwMode="auto">
          <a:xfrm>
            <a:off x="468313" y="1196975"/>
            <a:ext cx="8229600" cy="4895850"/>
          </a:xfrm>
          <a:prstGeom prst="rect">
            <a:avLst/>
          </a:prstGeom>
          <a:noFill/>
          <a:ln w="9525">
            <a:noFill/>
            <a:miter lim="800000"/>
          </a:ln>
          <a:effectLst/>
        </p:spPr>
        <p:txBody>
          <a:bodyPr/>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软件与软件危机</a:t>
            </a:r>
            <a:endPar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软件工程</a:t>
            </a:r>
            <a:endPar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何谓软件工程</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软件工程的基本原理</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软件工程方法学</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软件工程涉及的人员角色</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软件工程与其他学科的关系</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软件生命周期</a:t>
            </a:r>
            <a:endParaRPr kumimoji="0" lang="zh-CN" altLang="en-US"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软件开发团队的成员</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软件过程</a:t>
            </a:r>
            <a:endPar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endParaRPr kumimoji="0" lang="en-US" altLang="zh-CN"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197636"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97637" name="Rectangle 5"/>
          <p:cNvSpPr>
            <a:spLocks noChangeArrowheads="1"/>
          </p:cNvSpPr>
          <p:nvPr/>
        </p:nvSpPr>
        <p:spPr bwMode="auto">
          <a:xfrm>
            <a:off x="0" y="4724400"/>
            <a:ext cx="414338" cy="366713"/>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endParaRPr kumimoji="0" lang="en-US" altLang="zh-CN"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8089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99682" name="Rectangle 2"/>
          <p:cNvSpPr>
            <a:spLocks noGrp="1" noRot="1" noChangeArrowheads="1"/>
          </p:cNvSpPr>
          <p:nvPr>
            <p:ph type="title"/>
          </p:nvPr>
        </p:nvSpPr>
        <p:spPr>
          <a:xfrm>
            <a:off x="250825" y="201613"/>
            <a:ext cx="8642350" cy="706438"/>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软件生命周期（</a:t>
            </a:r>
            <a:r>
              <a:rPr kumimoji="0" lang="en-US" altLang="zh-CN"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Software Life Cycle</a:t>
            </a: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9968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一般问题的解决过程：</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8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问题的阐述</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：界定问题，用较宽的范围而不是细节来定义和描述待解问题；</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问题的分析</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：问题定义的提炼，把问题分成可以理解和处理的子问题，进而提供基本细节；</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寻找解法</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：收集问题的一组可能解法；</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判定</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：每一种可能解法的评估和比较，直至获得最佳解法；</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设计规格说明</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：对选中解法的细节描述；</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rPr>
              <a:t>实现</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：由设计到构造出结果产品，包括把分解过的各部分综合成一个有机的整体。</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199684"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9220"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00706" name="Rectangle 2"/>
          <p:cNvSpPr>
            <a:spLocks noGrp="1" noRot="1" noChangeArrowheads="1"/>
          </p:cNvSpPr>
          <p:nvPr>
            <p:ph type="title"/>
          </p:nvPr>
        </p:nvSpPr>
        <p:spPr>
          <a:xfrm>
            <a:off x="250825" y="201613"/>
            <a:ext cx="8642350" cy="706438"/>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软件生命周期（</a:t>
            </a:r>
            <a:r>
              <a:rPr kumimoji="0" lang="en-US" altLang="zh-CN"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Software Life Cycle</a:t>
            </a: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0070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如同任何事物一样，软件也有一个孕育、诞生、成长、成熟、衰亡、演化的</a:t>
            </a: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生存过程</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为了用工程化方式有效地管理软件的全过程，软件的生存过程也可以划分为好几个阶段，由此逐步形成</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软件生命周期</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的概念；</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它是一个从用户需求开始，经过开发、交付使用，在使用中不断增补修订，直至让位于新软件的全过程；</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概括地说，软件生命周期由</a:t>
            </a: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软件定义</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软件开发</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和</a:t>
            </a: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运行维护</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3</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个时期组成，每个时期又进一步划分成若干个阶段。</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200708"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aphicFrame>
        <p:nvGraphicFramePr>
          <p:cNvPr id="9218" name="Object 5"/>
          <p:cNvGraphicFramePr/>
          <p:nvPr/>
        </p:nvGraphicFramePr>
        <p:xfrm>
          <a:off x="7885113" y="0"/>
          <a:ext cx="1008062" cy="985838"/>
        </p:xfrm>
        <a:graphic>
          <a:graphicData uri="http://schemas.openxmlformats.org/presentationml/2006/ole">
            <mc:AlternateContent xmlns:mc="http://schemas.openxmlformats.org/markup-compatibility/2006">
              <mc:Choice xmlns:v="urn:schemas-microsoft-com:vml" Requires="v">
                <p:oleObj spid="_x0000_s3080" name="" r:id="rId1" imgW="1107440" imgH="1107440" progId="Visio.Drawing.11">
                  <p:embed/>
                </p:oleObj>
              </mc:Choice>
              <mc:Fallback>
                <p:oleObj name="" r:id="rId1" imgW="1107440" imgH="1107440" progId="Visio.Drawing.11">
                  <p:embed/>
                  <p:pic>
                    <p:nvPicPr>
                      <p:cNvPr id="0" name="图片 3079"/>
                      <p:cNvPicPr/>
                      <p:nvPr/>
                    </p:nvPicPr>
                    <p:blipFill>
                      <a:blip r:embed="rId2"/>
                      <a:stretch>
                        <a:fillRect/>
                      </a:stretch>
                    </p:blipFill>
                    <p:spPr>
                      <a:xfrm>
                        <a:off x="7885113" y="0"/>
                        <a:ext cx="1008062" cy="985838"/>
                      </a:xfrm>
                      <a:prstGeom prst="rect">
                        <a:avLst/>
                      </a:prstGeom>
                      <a:noFill/>
                      <a:ln w="38100">
                        <a:noFill/>
                        <a:miter/>
                      </a:ln>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8192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01730" name="Rectangle 2"/>
          <p:cNvSpPr>
            <a:spLocks noGrp="1" noRot="1" noChangeArrowheads="1"/>
          </p:cNvSpPr>
          <p:nvPr>
            <p:ph type="title"/>
          </p:nvPr>
        </p:nvSpPr>
        <p:spPr>
          <a:xfrm>
            <a:off x="250825" y="130175"/>
            <a:ext cx="8642350" cy="706438"/>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软件定义时期</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0173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问题定义阶段</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：界定问题的范围，确切地定义问题；</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可行性研究阶段</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：研究问题的范围，探索这个问题是否值得去解，是否有可行的解决办法；</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需求分析阶段</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：确定目标系统必须具备哪些功能；</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另外，要估计完成该项工程所需要的资源和成本，制定工程进度表。</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201732"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8294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02754" name="Rectangle 2"/>
          <p:cNvSpPr>
            <a:spLocks noGrp="1" noRot="1" noChangeArrowheads="1"/>
          </p:cNvSpPr>
          <p:nvPr>
            <p:ph type="title"/>
          </p:nvPr>
        </p:nvSpPr>
        <p:spPr>
          <a:xfrm>
            <a:off x="250825" y="130175"/>
            <a:ext cx="8642350" cy="706438"/>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软件开发时期</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02755"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具体设计和实现在前一个时期定义的软件。</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总体设计阶段</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：设计出实现目标系统的几种可能的方案，权衡利弊推荐一最佳方案，并制定实现最佳方案的详细计划，以及设计软件的体系结构；</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详细设计阶段</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：设计出程序的详细规格说明；</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编码和单元测试阶段</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：写出正确的、容易理解、容易维护的程序模块；</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综合测试阶段</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：通过各种类型的测试使软件达到预定的要求。集成测试</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验收测试</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现场测试</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平行运行</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202756"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8397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03778" name="Rectangle 2"/>
          <p:cNvSpPr>
            <a:spLocks noGrp="1" noRot="1" noChangeArrowheads="1"/>
          </p:cNvSpPr>
          <p:nvPr>
            <p:ph type="title"/>
          </p:nvPr>
        </p:nvSpPr>
        <p:spPr>
          <a:xfrm>
            <a:off x="250825" y="130175"/>
            <a:ext cx="8642350" cy="706438"/>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运行维护（软件维护）时期</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0377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维护阶段的关键任务是：通过各种必要的维护活动使软件系统持久地满足用户的需要。通常的</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4</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种维护活动：</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改正性维护</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：诊断和改正使用过程中发现的软件错误；</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适应性维护</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：修改软件以适应环境的变化；</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完善性维护</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：根据用户需要改进或扩充软件使之更完善；</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预防性维护</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：修改软件从而为将来的维护活动做好准备。</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203780"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8499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82946" name="Rectangle 2"/>
          <p:cNvSpPr>
            <a:spLocks noGrp="1" noRot="1" noChangeArrowheads="1"/>
          </p:cNvSpPr>
          <p:nvPr>
            <p:ph type="title"/>
          </p:nvPr>
        </p:nvSpPr>
        <p:spPr>
          <a:xfrm>
            <a:off x="250825" y="115888"/>
            <a:ext cx="8229600" cy="706438"/>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软件开发团队中的各种角色</a:t>
            </a:r>
            <a:endPar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8294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需求分析师：弄清客户想要什么</a:t>
            </a:r>
            <a:endPar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设计师：系统该如何去做</a:t>
            </a:r>
            <a:endPar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程序员：用代码实现设计师的想法</a:t>
            </a:r>
            <a:endPar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测试员：按照需求清单给系统挑毛病</a:t>
            </a:r>
            <a:endPar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培训人员：教用户如何使用系统</a:t>
            </a:r>
            <a:endPar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82948"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30723" name="页脚占位符 4"/>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6"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7" name="Rectangle 5"/>
          <p:cNvSpPr txBox="1">
            <a:spLocks noRot="1" noChangeArrowheads="1"/>
          </p:cNvSpPr>
          <p:nvPr/>
        </p:nvSpPr>
        <p:spPr bwMode="auto">
          <a:xfrm>
            <a:off x="303213" y="115888"/>
            <a:ext cx="8229600" cy="706438"/>
          </a:xfrm>
          <a:prstGeom prst="rect">
            <a:avLst/>
          </a:prstGeom>
          <a:noFill/>
          <a:ln w="9525">
            <a:noFill/>
            <a:miter lim="800000"/>
          </a:ln>
          <a:effectLst/>
        </p:spPr>
        <p:txBody>
          <a:bodyPr anchor="ctr"/>
          <a:lstStyle/>
          <a:p>
            <a:pPr marR="0" defTabSz="914400">
              <a:buClrTx/>
              <a:buSzTx/>
              <a:buFontTx/>
              <a:buNone/>
              <a:defRPr/>
            </a:pPr>
            <a:r>
              <a:rPr kumimoji="0" lang="zh-CN" altLang="en-US" sz="4400" kern="0" cap="none" spc="0" normalizeH="0" baseline="0" noProof="0" dirty="0">
                <a:solidFill>
                  <a:srgbClr val="FFFF00"/>
                </a:solidFill>
                <a:effectLst>
                  <a:outerShdw blurRad="38100" dist="38100" dir="2700000" algn="tl">
                    <a:srgbClr val="000000"/>
                  </a:outerShdw>
                </a:effectLst>
                <a:latin typeface="+mj-lt"/>
                <a:ea typeface="+mj-ea"/>
                <a:cs typeface="+mj-cs"/>
              </a:rPr>
              <a:t>参考资料（续）</a:t>
            </a:r>
            <a:endParaRPr kumimoji="0" lang="zh-CN" altLang="en-US" sz="4400" kern="0" cap="none" spc="0" normalizeH="0" baseline="0" noProof="0" dirty="0">
              <a:solidFill>
                <a:srgbClr val="FFFF00"/>
              </a:solidFill>
              <a:effectLst>
                <a:outerShdw blurRad="38100" dist="38100" dir="2700000" algn="tl">
                  <a:srgbClr val="000000"/>
                </a:outerShdw>
              </a:effectLst>
              <a:latin typeface="+mj-lt"/>
              <a:ea typeface="+mj-ea"/>
              <a:cs typeface="+mj-cs"/>
            </a:endParaRPr>
          </a:p>
        </p:txBody>
      </p:sp>
      <p:pic>
        <p:nvPicPr>
          <p:cNvPr id="30726" name="图片 8" descr="软件工程概论.jpg"/>
          <p:cNvPicPr>
            <a:picLocks noChangeAspect="1"/>
          </p:cNvPicPr>
          <p:nvPr/>
        </p:nvPicPr>
        <p:blipFill>
          <a:blip r:embed="rId1"/>
          <a:stretch>
            <a:fillRect/>
          </a:stretch>
        </p:blipFill>
        <p:spPr>
          <a:xfrm>
            <a:off x="539750" y="1341438"/>
            <a:ext cx="4076700" cy="4972050"/>
          </a:xfrm>
          <a:prstGeom prst="rect">
            <a:avLst/>
          </a:prstGeom>
          <a:noFill/>
          <a:ln w="9525">
            <a:noFill/>
          </a:ln>
        </p:spPr>
      </p:pic>
      <p:sp>
        <p:nvSpPr>
          <p:cNvPr id="30727" name="TextBox 9"/>
          <p:cNvSpPr txBox="1"/>
          <p:nvPr/>
        </p:nvSpPr>
        <p:spPr>
          <a:xfrm>
            <a:off x="4824413" y="1628775"/>
            <a:ext cx="4211637" cy="2062163"/>
          </a:xfrm>
          <a:prstGeom prst="rect">
            <a:avLst/>
          </a:prstGeom>
          <a:noFill/>
          <a:ln w="9525">
            <a:noFill/>
          </a:ln>
        </p:spPr>
        <p:txBody>
          <a:bodyPr>
            <a:spAutoFit/>
          </a:bodyPr>
          <a:p>
            <a:r>
              <a:rPr lang="en-US" altLang="zh-CN" sz="3200" dirty="0">
                <a:latin typeface="Garamond" panose="02020404030301010803" pitchFamily="18" charset="0"/>
              </a:rPr>
              <a:t>《</a:t>
            </a:r>
            <a:r>
              <a:rPr lang="zh-CN" altLang="en-US" sz="3200" dirty="0">
                <a:latin typeface="Garamond" panose="02020404030301010803" pitchFamily="18" charset="0"/>
              </a:rPr>
              <a:t>软件工程概论</a:t>
            </a:r>
            <a:r>
              <a:rPr lang="en-US" altLang="zh-CN" sz="3200" dirty="0">
                <a:latin typeface="Garamond" panose="02020404030301010803" pitchFamily="18" charset="0"/>
              </a:rPr>
              <a:t>》</a:t>
            </a:r>
            <a:r>
              <a:rPr lang="zh-CN" altLang="en-US" sz="3200" dirty="0">
                <a:latin typeface="Garamond" panose="02020404030301010803" pitchFamily="18" charset="0"/>
              </a:rPr>
              <a:t>（第三版），</a:t>
            </a:r>
            <a:endParaRPr lang="en-US" altLang="zh-CN" sz="3200" dirty="0">
              <a:latin typeface="Garamond" panose="02020404030301010803" pitchFamily="18" charset="0"/>
            </a:endParaRPr>
          </a:p>
          <a:p>
            <a:r>
              <a:rPr lang="zh-CN" altLang="en-US" sz="3200" dirty="0">
                <a:latin typeface="Garamond" panose="02020404030301010803" pitchFamily="18" charset="0"/>
              </a:rPr>
              <a:t>郑仁杰，马素霞等编著，机械工业出版社</a:t>
            </a:r>
            <a:endParaRPr lang="zh-CN" altLang="en-US" sz="3200" dirty="0">
              <a:latin typeface="Garamond" panose="02020404030301010803"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8601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53604" name="Rectangle 4"/>
          <p:cNvSpPr>
            <a:spLocks noGrp="1" noRot="1" noChangeArrowheads="1"/>
          </p:cNvSpPr>
          <p:nvPr>
            <p:ph type="title"/>
          </p:nvPr>
        </p:nvSpPr>
        <p:spPr>
          <a:xfrm>
            <a:off x="250825" y="115888"/>
            <a:ext cx="8229600" cy="706438"/>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软件开发团队中的各种角色</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53605" name="Rectangle 5"/>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维护人员：这个角色可能包括上面所有角色</a:t>
            </a:r>
            <a:endPar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文档库管理员：组织和维护项目文档、记录软件的开发过程</a:t>
            </a:r>
            <a:endPar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配置管理小组：维护变更、控制变更、确保变更正确实现、报告变更</a:t>
            </a:r>
            <a:endPar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153606" name="Line 6"/>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8704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154628" name="Rectangle 4"/>
          <p:cNvSpPr>
            <a:spLocks noRot="1" noChangeArrowheads="1"/>
          </p:cNvSpPr>
          <p:nvPr/>
        </p:nvSpPr>
        <p:spPr bwMode="auto">
          <a:xfrm>
            <a:off x="250825" y="115888"/>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软件开发角色的承担</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154629"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154630" name="Rectangle 6"/>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视情况而定：</a:t>
            </a:r>
            <a:endPar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小项目中可能两三个人就承担所有的角色</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大的项目中可能仅一个角色就需要由一个团队来承担</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8806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 name="Rectangle 2"/>
          <p:cNvSpPr>
            <a:spLocks noGrp="1" noRot="1" noChangeArrowheads="1"/>
          </p:cNvSpPr>
          <p:nvPr>
            <p:ph type="title"/>
          </p:nvPr>
        </p:nvSpPr>
        <p:spPr>
          <a:xfrm>
            <a:off x="250825" y="115888"/>
            <a:ext cx="8229600" cy="792163"/>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改变了软件工程实践的</a:t>
            </a:r>
            <a:r>
              <a:rPr kumimoji="0" lang="en-US" altLang="zh-CN"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7</a:t>
            </a: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大因素</a:t>
            </a:r>
            <a:endPar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紧迫的上市时间要求</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硬件成本降低，开发和维护费用增高</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桌面系统功能日益强大</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网络的普及</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面向对象方法与技术被广泛接受</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图形用户界面的广泛使用</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瀑布模型缺乏灵活性</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88068"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8909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25282" name="Rectangle 2"/>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第一章内容概要</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25283" name="Rectangle 3"/>
          <p:cNvSpPr>
            <a:spLocks noChangeArrowheads="1"/>
          </p:cNvSpPr>
          <p:nvPr/>
        </p:nvSpPr>
        <p:spPr bwMode="auto">
          <a:xfrm>
            <a:off x="468313" y="1125538"/>
            <a:ext cx="8229600" cy="4895850"/>
          </a:xfrm>
          <a:prstGeom prst="rect">
            <a:avLst/>
          </a:prstGeom>
          <a:noFill/>
          <a:ln w="9525">
            <a:noFill/>
            <a:miter lim="800000"/>
          </a:ln>
          <a:effectLst/>
        </p:spPr>
        <p:txBody>
          <a:bodyPr/>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软件与软件危机</a:t>
            </a:r>
            <a:endPar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软件工程</a:t>
            </a:r>
            <a:endPar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何谓软件工程</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软件工程的基本原理</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软件工程方法学</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软件工程涉及的人员角色</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软件工程与其他学科的关系</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软件生命周期</a:t>
            </a:r>
            <a:endParaRPr kumimoji="0" lang="zh-CN" altLang="en-US" sz="32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软件开发团队的成员</a:t>
            </a: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软件过程</a:t>
            </a:r>
            <a:endParaRPr kumimoji="0" lang="zh-CN" altLang="en-US"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endParaRPr kumimoji="0" lang="en-US" altLang="zh-CN" sz="2800" b="1"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25284"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25285" name="Rectangle 5"/>
          <p:cNvSpPr>
            <a:spLocks noChangeArrowheads="1"/>
          </p:cNvSpPr>
          <p:nvPr/>
        </p:nvSpPr>
        <p:spPr bwMode="auto">
          <a:xfrm>
            <a:off x="0" y="5661025"/>
            <a:ext cx="414338" cy="366713"/>
          </a:xfrm>
          <a:prstGeom prst="rect">
            <a:avLst/>
          </a:prstGeom>
          <a:noFill/>
          <a:ln w="9525" algn="ctr">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endParaRPr kumimoji="0" lang="en-US" altLang="zh-CN"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0244"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2630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软件过程是为了获得高质量软件所需要完成的一系列任务的框架，它规定了完成各项任务的工作步骤。</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ISO 9000</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对过程的定义</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 </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使用资源将输入转化为输出的活动所构成的系统。</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226308" name="Rectangle 4"/>
          <p:cNvSpPr>
            <a:spLocks noGrp="1" noRot="1" noChangeArrowheads="1"/>
          </p:cNvSpPr>
          <p:nvPr>
            <p:ph type="title"/>
          </p:nvPr>
        </p:nvSpPr>
        <p:spPr>
          <a:xfrm>
            <a:off x="250825" y="115888"/>
            <a:ext cx="8229600" cy="792163"/>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软件过程</a:t>
            </a:r>
            <a:endPar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26309"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aphicFrame>
        <p:nvGraphicFramePr>
          <p:cNvPr id="10242" name="Object 6"/>
          <p:cNvGraphicFramePr/>
          <p:nvPr/>
        </p:nvGraphicFramePr>
        <p:xfrm>
          <a:off x="4643438" y="2636838"/>
          <a:ext cx="1008062" cy="985837"/>
        </p:xfrm>
        <a:graphic>
          <a:graphicData uri="http://schemas.openxmlformats.org/presentationml/2006/ole">
            <mc:AlternateContent xmlns:mc="http://schemas.openxmlformats.org/markup-compatibility/2006">
              <mc:Choice xmlns:v="urn:schemas-microsoft-com:vml" Requires="v">
                <p:oleObj spid="_x0000_s3076" name="" r:id="rId1" imgW="1107440" imgH="1107440" progId="Visio.Drawing.11">
                  <p:embed/>
                </p:oleObj>
              </mc:Choice>
              <mc:Fallback>
                <p:oleObj name="" r:id="rId1" imgW="1107440" imgH="1107440" progId="Visio.Drawing.11">
                  <p:embed/>
                  <p:pic>
                    <p:nvPicPr>
                      <p:cNvPr id="0" name="图片 3075"/>
                      <p:cNvPicPr/>
                      <p:nvPr/>
                    </p:nvPicPr>
                    <p:blipFill>
                      <a:blip r:embed="rId2"/>
                      <a:stretch>
                        <a:fillRect/>
                      </a:stretch>
                    </p:blipFill>
                    <p:spPr>
                      <a:xfrm>
                        <a:off x="4643438" y="2636838"/>
                        <a:ext cx="1008062" cy="985837"/>
                      </a:xfrm>
                      <a:prstGeom prst="rect">
                        <a:avLst/>
                      </a:prstGeom>
                      <a:noFill/>
                      <a:ln w="38100">
                        <a:noFill/>
                        <a:miter/>
                      </a:ln>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929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j-lt"/>
                <a:ea typeface="+mj-ea"/>
                <a:cs typeface="+mj-cs"/>
              </a:rPr>
              <a:t>A Team-Based Definition of Process</a:t>
            </a:r>
            <a:endParaRPr kumimoji="0" lang="en-US" altLang="zh-CN" sz="44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43929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ts val="34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3200" b="0"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A process defines </a:t>
            </a:r>
            <a:r>
              <a:rPr kumimoji="0" lang="en-US" altLang="zh-CN" sz="3200" b="1" i="0" u="none" strike="noStrike" kern="0" cap="none" spc="0" normalizeH="0" baseline="0" noProof="0" dirty="0">
                <a:ln>
                  <a:noFill/>
                </a:ln>
                <a:solidFill>
                  <a:srgbClr val="FFC000"/>
                </a:solidFill>
                <a:effectLst>
                  <a:outerShdw blurRad="38100" dist="38100" dir="2700000" algn="tl">
                    <a:srgbClr val="000000"/>
                  </a:outerShdw>
                </a:effectLst>
                <a:uLnTx/>
                <a:uFillTx/>
                <a:latin typeface="+mn-lt"/>
                <a:ea typeface="+mn-ea"/>
                <a:cs typeface="+mn-cs"/>
              </a:rPr>
              <a:t>Who</a:t>
            </a:r>
            <a:r>
              <a:rPr kumimoji="0"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3200" b="0"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is doing </a:t>
            </a:r>
            <a:r>
              <a:rPr kumimoji="0" lang="en-US" altLang="zh-CN" sz="3200" b="1" i="0" u="none" strike="noStrike" kern="0" cap="none" spc="0" normalizeH="0" baseline="0" noProof="0" dirty="0">
                <a:ln>
                  <a:noFill/>
                </a:ln>
                <a:solidFill>
                  <a:srgbClr val="FFC000"/>
                </a:solidFill>
                <a:effectLst>
                  <a:outerShdw blurRad="38100" dist="38100" dir="2700000" algn="tl">
                    <a:srgbClr val="000000"/>
                  </a:outerShdw>
                </a:effectLst>
                <a:uLnTx/>
                <a:uFillTx/>
                <a:latin typeface="+mn-lt"/>
                <a:ea typeface="+mn-ea"/>
                <a:cs typeface="+mn-cs"/>
              </a:rPr>
              <a:t>What</a:t>
            </a:r>
            <a:r>
              <a:rPr kumimoji="0" lang="en-US" altLang="zh-CN" sz="3200" b="0"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a:t>
            </a:r>
            <a:r>
              <a:rPr kumimoji="0"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3200" b="1" i="0" u="none" strike="noStrike" kern="0" cap="none" spc="0" normalizeH="0" baseline="0" noProof="0" dirty="0">
                <a:ln>
                  <a:noFill/>
                </a:ln>
                <a:solidFill>
                  <a:srgbClr val="FFC000"/>
                </a:solidFill>
                <a:effectLst>
                  <a:outerShdw blurRad="38100" dist="38100" dir="2700000" algn="tl">
                    <a:srgbClr val="000000"/>
                  </a:outerShdw>
                </a:effectLst>
                <a:uLnTx/>
                <a:uFillTx/>
                <a:latin typeface="+mn-lt"/>
                <a:ea typeface="+mn-ea"/>
                <a:cs typeface="+mn-cs"/>
              </a:rPr>
              <a:t>When</a:t>
            </a:r>
            <a:r>
              <a:rPr kumimoji="0" lang="en-US" altLang="zh-CN" sz="3200" b="0"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 and</a:t>
            </a:r>
            <a:r>
              <a:rPr kumimoji="0"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3200" b="1" i="0" u="none" strike="noStrike" kern="0" cap="none" spc="0" normalizeH="0" baseline="0" noProof="0" dirty="0">
                <a:ln>
                  <a:noFill/>
                </a:ln>
                <a:solidFill>
                  <a:srgbClr val="FFC000"/>
                </a:solidFill>
                <a:effectLst>
                  <a:outerShdw blurRad="38100" dist="38100" dir="2700000" algn="tl">
                    <a:srgbClr val="000000"/>
                  </a:outerShdw>
                </a:effectLst>
                <a:uLnTx/>
                <a:uFillTx/>
                <a:latin typeface="+mn-lt"/>
                <a:ea typeface="+mn-ea"/>
                <a:cs typeface="+mn-cs"/>
              </a:rPr>
              <a:t>How</a:t>
            </a:r>
            <a:r>
              <a:rPr kumimoji="0" lang="en-US" altLang="zh-CN" sz="3200" b="0"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 in order</a:t>
            </a:r>
            <a:r>
              <a:rPr kumimoji="0" lang="en-US" altLang="zh-CN" sz="3200" b="1"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 </a:t>
            </a:r>
            <a:r>
              <a:rPr kumimoji="0" lang="en-US" altLang="zh-CN" sz="3200" b="0"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rPr>
              <a:t>to reach a certain goal. </a:t>
            </a:r>
            <a:endParaRPr kumimoji="0" lang="en-US" altLang="zh-CN" sz="3200" b="0" i="0" u="none" strike="noStrike" kern="0" cap="none" spc="0" normalizeH="0" baseline="0" noProof="0" dirty="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90116" name="Rectangle 4"/>
          <p:cNvSpPr/>
          <p:nvPr/>
        </p:nvSpPr>
        <p:spPr>
          <a:xfrm>
            <a:off x="762000" y="3705225"/>
            <a:ext cx="1808163" cy="720725"/>
          </a:xfrm>
          <a:prstGeom prst="rect">
            <a:avLst/>
          </a:prstGeom>
          <a:noFill/>
          <a:ln w="9525">
            <a:noFill/>
          </a:ln>
        </p:spPr>
        <p:txBody>
          <a:bodyPr wrap="none" lIns="92075" tIns="46038" rIns="92075" bIns="46038">
            <a:spAutoFit/>
          </a:bodyPr>
          <a:p>
            <a:pPr defTabSz="914400">
              <a:lnSpc>
                <a:spcPts val="2000"/>
              </a:lnSpc>
              <a:spcBef>
                <a:spcPts val="900"/>
              </a:spcBef>
              <a:tabLst>
                <a:tab pos="285750" algn="l"/>
                <a:tab pos="571500" algn="l"/>
                <a:tab pos="857250" algn="l"/>
                <a:tab pos="1143000" algn="l"/>
                <a:tab pos="1428750" algn="l"/>
                <a:tab pos="1714500" algn="l"/>
                <a:tab pos="2000250" algn="l"/>
                <a:tab pos="2286000" algn="l"/>
              </a:tabLst>
            </a:pPr>
            <a:r>
              <a:rPr lang="en-US" altLang="zh-CN" dirty="0">
                <a:solidFill>
                  <a:srgbClr val="FF9900"/>
                </a:solidFill>
                <a:latin typeface="Garamond" panose="02020404030301010803" pitchFamily="18" charset="0"/>
              </a:rPr>
              <a:t>New or changed</a:t>
            </a:r>
            <a:endParaRPr lang="en-US" altLang="zh-CN" dirty="0">
              <a:solidFill>
                <a:srgbClr val="FF9900"/>
              </a:solidFill>
              <a:latin typeface="Garamond" panose="02020404030301010803" pitchFamily="18" charset="0"/>
            </a:endParaRPr>
          </a:p>
          <a:p>
            <a:pPr defTabSz="914400">
              <a:lnSpc>
                <a:spcPts val="2000"/>
              </a:lnSpc>
              <a:spcBef>
                <a:spcPts val="900"/>
              </a:spcBef>
              <a:tabLst>
                <a:tab pos="285750" algn="l"/>
                <a:tab pos="571500" algn="l"/>
                <a:tab pos="857250" algn="l"/>
                <a:tab pos="1143000" algn="l"/>
                <a:tab pos="1428750" algn="l"/>
                <a:tab pos="1714500" algn="l"/>
                <a:tab pos="2000250" algn="l"/>
                <a:tab pos="2286000" algn="l"/>
              </a:tabLst>
            </a:pPr>
            <a:r>
              <a:rPr lang="en-US" altLang="zh-CN" dirty="0">
                <a:solidFill>
                  <a:srgbClr val="FF9900"/>
                </a:solidFill>
                <a:latin typeface="Garamond" panose="02020404030301010803" pitchFamily="18" charset="0"/>
              </a:rPr>
              <a:t>requirements</a:t>
            </a:r>
            <a:endParaRPr lang="en-US" altLang="zh-CN" dirty="0">
              <a:solidFill>
                <a:srgbClr val="FF9900"/>
              </a:solidFill>
              <a:latin typeface="Garamond" panose="02020404030301010803" pitchFamily="18" charset="0"/>
            </a:endParaRPr>
          </a:p>
        </p:txBody>
      </p:sp>
      <p:sp>
        <p:nvSpPr>
          <p:cNvPr id="90117" name="Rectangle 5"/>
          <p:cNvSpPr/>
          <p:nvPr/>
        </p:nvSpPr>
        <p:spPr>
          <a:xfrm>
            <a:off x="6350000" y="3705225"/>
            <a:ext cx="1865313" cy="722313"/>
          </a:xfrm>
          <a:prstGeom prst="rect">
            <a:avLst/>
          </a:prstGeom>
          <a:noFill/>
          <a:ln w="9525">
            <a:noFill/>
          </a:ln>
        </p:spPr>
        <p:txBody>
          <a:bodyPr wrap="none" lIns="92075" tIns="46038" rIns="92075" bIns="46038">
            <a:spAutoFit/>
          </a:bodyPr>
          <a:p>
            <a:pPr defTabSz="914400">
              <a:lnSpc>
                <a:spcPts val="2000"/>
              </a:lnSpc>
              <a:spcBef>
                <a:spcPts val="900"/>
              </a:spcBef>
              <a:tabLst>
                <a:tab pos="285750" algn="l"/>
                <a:tab pos="571500" algn="l"/>
                <a:tab pos="857250" algn="l"/>
                <a:tab pos="1143000" algn="l"/>
                <a:tab pos="1428750" algn="l"/>
                <a:tab pos="1714500" algn="l"/>
                <a:tab pos="2000250" algn="l"/>
                <a:tab pos="2286000" algn="l"/>
              </a:tabLst>
            </a:pPr>
            <a:r>
              <a:rPr lang="en-US" altLang="zh-CN" dirty="0">
                <a:solidFill>
                  <a:srgbClr val="FF9900"/>
                </a:solidFill>
                <a:latin typeface="Garamond" panose="02020404030301010803" pitchFamily="18" charset="0"/>
              </a:rPr>
              <a:t>New or changed </a:t>
            </a:r>
            <a:endParaRPr lang="en-US" altLang="zh-CN" dirty="0">
              <a:solidFill>
                <a:srgbClr val="FF9900"/>
              </a:solidFill>
              <a:latin typeface="Garamond" panose="02020404030301010803" pitchFamily="18" charset="0"/>
            </a:endParaRPr>
          </a:p>
          <a:p>
            <a:pPr defTabSz="914400">
              <a:lnSpc>
                <a:spcPts val="2000"/>
              </a:lnSpc>
              <a:spcBef>
                <a:spcPts val="900"/>
              </a:spcBef>
              <a:tabLst>
                <a:tab pos="285750" algn="l"/>
                <a:tab pos="571500" algn="l"/>
                <a:tab pos="857250" algn="l"/>
                <a:tab pos="1143000" algn="l"/>
                <a:tab pos="1428750" algn="l"/>
                <a:tab pos="1714500" algn="l"/>
                <a:tab pos="2000250" algn="l"/>
                <a:tab pos="2286000" algn="l"/>
              </a:tabLst>
            </a:pPr>
            <a:r>
              <a:rPr lang="en-US" altLang="zh-CN" dirty="0">
                <a:solidFill>
                  <a:srgbClr val="FF9900"/>
                </a:solidFill>
                <a:latin typeface="Garamond" panose="02020404030301010803" pitchFamily="18" charset="0"/>
              </a:rPr>
              <a:t>system</a:t>
            </a:r>
            <a:endParaRPr lang="en-US" altLang="zh-CN" dirty="0">
              <a:solidFill>
                <a:srgbClr val="FF9900"/>
              </a:solidFill>
              <a:latin typeface="Garamond" panose="02020404030301010803" pitchFamily="18" charset="0"/>
            </a:endParaRPr>
          </a:p>
        </p:txBody>
      </p:sp>
      <p:sp>
        <p:nvSpPr>
          <p:cNvPr id="90118" name="Rectangle 6"/>
          <p:cNvSpPr/>
          <p:nvPr/>
        </p:nvSpPr>
        <p:spPr>
          <a:xfrm>
            <a:off x="2959100" y="3460750"/>
            <a:ext cx="3302000" cy="1225550"/>
          </a:xfrm>
          <a:prstGeom prst="rect">
            <a:avLst/>
          </a:prstGeom>
          <a:noFill/>
          <a:ln w="28575" cap="flat" cmpd="sng">
            <a:solidFill>
              <a:srgbClr val="FFC000"/>
            </a:solidFill>
            <a:prstDash val="solid"/>
            <a:miter/>
            <a:headEnd type="none" w="med" len="med"/>
            <a:tailEnd type="none" w="med" len="med"/>
          </a:ln>
        </p:spPr>
        <p:txBody>
          <a:bodyPr wrap="none" anchor="ctr" anchorCtr="0"/>
          <a:p>
            <a:endParaRPr lang="zh-CN" altLang="en-US" dirty="0">
              <a:latin typeface="Garamond" panose="02020404030301010803" pitchFamily="18" charset="0"/>
            </a:endParaRPr>
          </a:p>
        </p:txBody>
      </p:sp>
      <p:sp>
        <p:nvSpPr>
          <p:cNvPr id="90119" name="Rectangle 7"/>
          <p:cNvSpPr/>
          <p:nvPr/>
        </p:nvSpPr>
        <p:spPr>
          <a:xfrm>
            <a:off x="2952750" y="3716338"/>
            <a:ext cx="3314700" cy="714375"/>
          </a:xfrm>
          <a:prstGeom prst="rect">
            <a:avLst/>
          </a:prstGeom>
          <a:noFill/>
          <a:ln w="9525">
            <a:noFill/>
          </a:ln>
        </p:spPr>
        <p:txBody>
          <a:bodyPr wrap="none" lIns="92075" tIns="46038" rIns="92075" bIns="46038">
            <a:spAutoFit/>
          </a:bodyPr>
          <a:p>
            <a:pPr defTabSz="914400">
              <a:lnSpc>
                <a:spcPts val="2000"/>
              </a:lnSpc>
              <a:spcBef>
                <a:spcPts val="900"/>
              </a:spcBef>
              <a:tabLst>
                <a:tab pos="285750" algn="l"/>
                <a:tab pos="571500" algn="l"/>
                <a:tab pos="857250" algn="l"/>
                <a:tab pos="1143000" algn="l"/>
                <a:tab pos="1428750" algn="l"/>
                <a:tab pos="1714500" algn="l"/>
                <a:tab pos="2000250" algn="l"/>
                <a:tab pos="2286000" algn="l"/>
              </a:tabLst>
            </a:pPr>
            <a:r>
              <a:rPr lang="en-US" altLang="zh-CN" sz="2400" dirty="0">
                <a:latin typeface="Garamond" panose="02020404030301010803" pitchFamily="18" charset="0"/>
              </a:rPr>
              <a:t>Software Engineering</a:t>
            </a:r>
            <a:endParaRPr lang="en-US" altLang="zh-CN" sz="2400" dirty="0">
              <a:latin typeface="Garamond" panose="02020404030301010803" pitchFamily="18" charset="0"/>
            </a:endParaRPr>
          </a:p>
          <a:p>
            <a:pPr defTabSz="914400">
              <a:lnSpc>
                <a:spcPts val="2000"/>
              </a:lnSpc>
              <a:spcBef>
                <a:spcPts val="900"/>
              </a:spcBef>
              <a:tabLst>
                <a:tab pos="285750" algn="l"/>
                <a:tab pos="571500" algn="l"/>
                <a:tab pos="857250" algn="l"/>
                <a:tab pos="1143000" algn="l"/>
                <a:tab pos="1428750" algn="l"/>
                <a:tab pos="1714500" algn="l"/>
                <a:tab pos="2000250" algn="l"/>
                <a:tab pos="2286000" algn="l"/>
              </a:tabLst>
            </a:pPr>
            <a:r>
              <a:rPr lang="en-US" altLang="zh-CN" sz="2400" dirty="0">
                <a:latin typeface="Garamond" panose="02020404030301010803" pitchFamily="18" charset="0"/>
              </a:rPr>
              <a:t>Process</a:t>
            </a:r>
            <a:endParaRPr lang="en-US" altLang="zh-CN" sz="2400" dirty="0">
              <a:latin typeface="Garamond" panose="02020404030301010803" pitchFamily="18" charset="0"/>
            </a:endParaRPr>
          </a:p>
        </p:txBody>
      </p:sp>
      <p:sp>
        <p:nvSpPr>
          <p:cNvPr id="90120" name="Line 8"/>
          <p:cNvSpPr/>
          <p:nvPr/>
        </p:nvSpPr>
        <p:spPr>
          <a:xfrm>
            <a:off x="854075" y="4068763"/>
            <a:ext cx="1981200" cy="0"/>
          </a:xfrm>
          <a:prstGeom prst="line">
            <a:avLst/>
          </a:prstGeom>
          <a:ln w="28575" cap="flat" cmpd="sng">
            <a:solidFill>
              <a:srgbClr val="FFC000"/>
            </a:solidFill>
            <a:prstDash val="solid"/>
            <a:headEnd type="none" w="sm" len="sm"/>
            <a:tailEnd type="stealth" w="lg" len="lg"/>
          </a:ln>
        </p:spPr>
      </p:sp>
      <p:sp>
        <p:nvSpPr>
          <p:cNvPr id="90121" name="Line 9"/>
          <p:cNvSpPr/>
          <p:nvPr/>
        </p:nvSpPr>
        <p:spPr>
          <a:xfrm>
            <a:off x="6400800" y="4070350"/>
            <a:ext cx="2133600" cy="0"/>
          </a:xfrm>
          <a:prstGeom prst="line">
            <a:avLst/>
          </a:prstGeom>
          <a:ln w="28575" cap="flat" cmpd="sng">
            <a:solidFill>
              <a:srgbClr val="FFC000"/>
            </a:solidFill>
            <a:prstDash val="solid"/>
            <a:headEnd type="none" w="sm" len="sm"/>
            <a:tailEnd type="stealth" w="lg" len="lg"/>
          </a:ln>
        </p:spPr>
      </p:sp>
      <p:sp>
        <p:nvSpPr>
          <p:cNvPr id="90122" name="灯片编号占位符 9"/>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90123" name="页脚占位符 10"/>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1268"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27332" name="Rectangle 4"/>
          <p:cNvSpPr>
            <a:spLocks noGrp="1" noRot="1" noChangeArrowheads="1"/>
          </p:cNvSpPr>
          <p:nvPr>
            <p:ph type="title"/>
          </p:nvPr>
        </p:nvSpPr>
        <p:spPr>
          <a:xfrm>
            <a:off x="250825" y="115888"/>
            <a:ext cx="8229600" cy="792163"/>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瀑布模型</a:t>
            </a:r>
            <a:endPar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27333"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pic>
        <p:nvPicPr>
          <p:cNvPr id="11271" name="Picture 6" descr="rj2"/>
          <p:cNvPicPr>
            <a:picLocks noChangeAspect="1"/>
          </p:cNvPicPr>
          <p:nvPr/>
        </p:nvPicPr>
        <p:blipFill>
          <a:blip r:embed="rId1"/>
          <a:stretch>
            <a:fillRect/>
          </a:stretch>
        </p:blipFill>
        <p:spPr>
          <a:xfrm>
            <a:off x="684213" y="1341438"/>
            <a:ext cx="3159125" cy="5040312"/>
          </a:xfrm>
          <a:prstGeom prst="rect">
            <a:avLst/>
          </a:prstGeom>
          <a:noFill/>
          <a:ln w="9525">
            <a:noFill/>
          </a:ln>
        </p:spPr>
      </p:pic>
      <p:pic>
        <p:nvPicPr>
          <p:cNvPr id="11272" name="Picture 7" descr="rj3"/>
          <p:cNvPicPr>
            <a:picLocks noChangeAspect="1"/>
          </p:cNvPicPr>
          <p:nvPr/>
        </p:nvPicPr>
        <p:blipFill>
          <a:blip r:embed="rId2"/>
          <a:stretch>
            <a:fillRect/>
          </a:stretch>
        </p:blipFill>
        <p:spPr>
          <a:xfrm>
            <a:off x="4427538" y="1341438"/>
            <a:ext cx="3838575" cy="4968875"/>
          </a:xfrm>
          <a:prstGeom prst="rect">
            <a:avLst/>
          </a:prstGeom>
          <a:noFill/>
          <a:ln w="9525">
            <a:noFill/>
          </a:ln>
        </p:spPr>
      </p:pic>
      <p:graphicFrame>
        <p:nvGraphicFramePr>
          <p:cNvPr id="11266" name="Object 8"/>
          <p:cNvGraphicFramePr/>
          <p:nvPr/>
        </p:nvGraphicFramePr>
        <p:xfrm>
          <a:off x="3203575" y="44450"/>
          <a:ext cx="1008063" cy="985838"/>
        </p:xfrm>
        <a:graphic>
          <a:graphicData uri="http://schemas.openxmlformats.org/presentationml/2006/ole">
            <mc:AlternateContent xmlns:mc="http://schemas.openxmlformats.org/markup-compatibility/2006">
              <mc:Choice xmlns:v="urn:schemas-microsoft-com:vml" Requires="v">
                <p:oleObj spid="_x0000_s3077" name="" r:id="rId3" imgW="1107440" imgH="1107440" progId="Visio.Drawing.11">
                  <p:embed/>
                </p:oleObj>
              </mc:Choice>
              <mc:Fallback>
                <p:oleObj name="" r:id="rId3" imgW="1107440" imgH="1107440" progId="Visio.Drawing.11">
                  <p:embed/>
                  <p:pic>
                    <p:nvPicPr>
                      <p:cNvPr id="0" name="图片 3076"/>
                      <p:cNvPicPr/>
                      <p:nvPr/>
                    </p:nvPicPr>
                    <p:blipFill>
                      <a:blip r:embed="rId4"/>
                      <a:stretch>
                        <a:fillRect/>
                      </a:stretch>
                    </p:blipFill>
                    <p:spPr>
                      <a:xfrm>
                        <a:off x="3203575" y="44450"/>
                        <a:ext cx="1008063" cy="985838"/>
                      </a:xfrm>
                      <a:prstGeom prst="rect">
                        <a:avLst/>
                      </a:prstGeom>
                      <a:noFill/>
                      <a:ln w="38100">
                        <a:noFill/>
                        <a:miter/>
                      </a:ln>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9113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28355"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阶段间具有顺序性和依赖性</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必须等前一阶段的工作完成之后，才能开始后一阶段的工作</a:t>
            </a:r>
            <a:endParaRPr kumimoji="0" lang="zh-CN" altLang="en-US" sz="28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前一阶段的输出文档就是后一阶段的输入文档</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推迟实现的观点</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清楚地区分逻辑设计与物理设计，尽可能推迟程序的物理实现</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228356" name="Rectangle 4"/>
          <p:cNvSpPr>
            <a:spLocks noGrp="1" noRot="1" noChangeArrowheads="1"/>
          </p:cNvSpPr>
          <p:nvPr>
            <p:ph type="title"/>
          </p:nvPr>
        </p:nvSpPr>
        <p:spPr>
          <a:xfrm>
            <a:off x="250825" y="115888"/>
            <a:ext cx="8229600" cy="792163"/>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瀑布模型特点</a:t>
            </a:r>
            <a:endPar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228357"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9216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2937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质量保证的观点</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每个阶段都必须完成规定的文档，没有交出合格的文档就是没有完成该阶段的任务。</a:t>
            </a:r>
            <a:endParaRPr kumimoji="0" lang="zh-CN" altLang="en-US" sz="28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每个阶段结束前都要对所完成的文档进行评审，以便尽早发现问题，改正错误。</a:t>
            </a:r>
            <a:endParaRPr kumimoji="0" lang="zh-CN" altLang="en-US" sz="28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229380" name="Rectangle 4"/>
          <p:cNvSpPr>
            <a:spLocks noGrp="1" noRot="1" noChangeArrowheads="1"/>
          </p:cNvSpPr>
          <p:nvPr>
            <p:ph type="title"/>
          </p:nvPr>
        </p:nvSpPr>
        <p:spPr>
          <a:xfrm>
            <a:off x="250825" y="115888"/>
            <a:ext cx="8229600" cy="792163"/>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瀑布模型特点</a:t>
            </a:r>
            <a:endPar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29381"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9318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3040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可强迫开发人员采用规范的方法（例如，结构化技术）</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严格地规定了每个阶段必须提交的文档</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要求每个阶段交出的所有产品都必须经过质量保证小组的仔细验证</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瀑布模型的成功在很大程度上是由于它基本上是一种</a:t>
            </a:r>
            <a:r>
              <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rPr>
              <a:t>文档驱动的模型</a:t>
            </a:r>
            <a:endParaRPr kumimoji="0" lang="zh-CN" altLang="en-US" sz="3200" b="1" i="0" u="none" strike="noStrike" kern="0" cap="none" spc="0" normalizeH="0" baseline="0" noProof="0" smtClean="0">
              <a:ln>
                <a:noFill/>
              </a:ln>
              <a:solidFill>
                <a:srgbClr val="FF9900"/>
              </a:solidFill>
              <a:effectLst>
                <a:outerShdw blurRad="38100" dist="38100" dir="2700000" algn="tl">
                  <a:srgbClr val="000000"/>
                </a:outerShdw>
              </a:effectLst>
              <a:uLnTx/>
              <a:uFillTx/>
              <a:latin typeface="+mn-lt"/>
              <a:ea typeface="+mn-ea"/>
              <a:cs typeface="+mn-cs"/>
            </a:endParaRPr>
          </a:p>
        </p:txBody>
      </p:sp>
      <p:sp>
        <p:nvSpPr>
          <p:cNvPr id="230404" name="Rectangle 4"/>
          <p:cNvSpPr>
            <a:spLocks noGrp="1" noRot="1" noChangeArrowheads="1"/>
          </p:cNvSpPr>
          <p:nvPr>
            <p:ph type="title"/>
          </p:nvPr>
        </p:nvSpPr>
        <p:spPr>
          <a:xfrm>
            <a:off x="250825" y="115888"/>
            <a:ext cx="8229600" cy="792163"/>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瀑布模型优点</a:t>
            </a:r>
            <a:endPar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30405"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3174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12994"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6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黑体" panose="02010609060101010101" pitchFamily="2" charset="-122"/>
                <a:cs typeface="+mj-cs"/>
              </a:rPr>
              <a:t>总  目  录</a:t>
            </a:r>
            <a:endParaRPr kumimoji="0" lang="zh-CN" altLang="en-US" sz="6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黑体" panose="02010609060101010101" pitchFamily="2" charset="-122"/>
              <a:cs typeface="+mj-cs"/>
            </a:endParaRPr>
          </a:p>
        </p:txBody>
      </p:sp>
      <p:sp>
        <p:nvSpPr>
          <p:cNvPr id="212995"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		</a:t>
            </a: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第</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1</a:t>
            </a: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章  软件工程学概述</a:t>
            </a:r>
            <a:endPar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		第</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2</a:t>
            </a: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章  可行性研究</a:t>
            </a:r>
            <a:endPar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		第</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3</a:t>
            </a: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章  需求分析</a:t>
            </a:r>
            <a:endPar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		</a:t>
            </a:r>
            <a:r>
              <a:rPr kumimoji="0" lang="zh-CN" altLang="en-US" sz="3200" b="0" i="0" u="none" strike="noStrike" kern="0" cap="none" spc="0" normalizeH="0" baseline="0" noProof="0" smtClean="0">
                <a:ln>
                  <a:noFill/>
                </a:ln>
                <a:solidFill>
                  <a:srgbClr val="FF33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第</a:t>
            </a:r>
            <a:r>
              <a:rPr kumimoji="0" lang="en-US" altLang="zh-CN" sz="3200" b="0" i="0" u="none" strike="noStrike" kern="0" cap="none" spc="0" normalizeH="0" baseline="0" noProof="0" smtClean="0">
                <a:ln>
                  <a:noFill/>
                </a:ln>
                <a:solidFill>
                  <a:srgbClr val="FF33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4</a:t>
            </a:r>
            <a:r>
              <a:rPr kumimoji="0" lang="zh-CN" altLang="en-US" sz="3200" b="0" i="0" u="none" strike="noStrike" kern="0" cap="none" spc="0" normalizeH="0" baseline="0" noProof="0" smtClean="0">
                <a:ln>
                  <a:noFill/>
                </a:ln>
                <a:solidFill>
                  <a:srgbClr val="FF33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章  形式化说明技术</a:t>
            </a:r>
            <a:endParaRPr kumimoji="0" lang="zh-CN" altLang="en-US" sz="3200" b="0" i="0" u="none" strike="noStrike" kern="0" cap="none" spc="0" normalizeH="0" baseline="0" noProof="0" smtClean="0">
              <a:ln>
                <a:noFill/>
              </a:ln>
              <a:solidFill>
                <a:srgbClr val="FF33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		第</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5</a:t>
            </a: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章  总体设计</a:t>
            </a:r>
            <a:endPar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		第</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6</a:t>
            </a: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章  </a:t>
            </a:r>
            <a:r>
              <a:rPr kumimoji="0" lang="zh-CN"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详细设计</a:t>
            </a:r>
            <a:endPar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		第</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7</a:t>
            </a: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章  实现</a:t>
            </a:r>
            <a:endPar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9421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3142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要求用户不经过实践就提出完整准确的需求，在许多情况下都是不切实际的</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仅仅通过写在纸上的静态的规格说明，很难全面正确地认识动态的软件产品</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将本来非线性的软件开发过程人为地加以线性化，不符合实际中的软件开发情况</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软件开发耗时长，可运行版本要等到项目后期才能得到，一旦在后期发现错误，付出的代价将是巨大的。</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由文档驱动</a:t>
            </a: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的这个事实也是瀑布模型的一个主要缺点</a:t>
            </a:r>
            <a:r>
              <a:rPr kumimoji="0" lang="en-US" altLang="zh-CN"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这可能导致最终开发出的软件产品不能真正满足用户的需要</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231428" name="Rectangle 4"/>
          <p:cNvSpPr>
            <a:spLocks noGrp="1" noRot="1" noChangeArrowheads="1"/>
          </p:cNvSpPr>
          <p:nvPr>
            <p:ph type="title"/>
          </p:nvPr>
        </p:nvSpPr>
        <p:spPr>
          <a:xfrm>
            <a:off x="250825" y="115888"/>
            <a:ext cx="8229600" cy="792163"/>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瀑布模型缺点</a:t>
            </a:r>
            <a:endPar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31429"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9523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44738" name="Rectangle 2"/>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V</a:t>
            </a: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模型</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44739" name="Line 3"/>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pic>
        <p:nvPicPr>
          <p:cNvPr id="95238" name="Picture 4" descr="SoftwareProcess-V-model-01"/>
          <p:cNvPicPr>
            <a:picLocks noChangeAspect="1"/>
          </p:cNvPicPr>
          <p:nvPr/>
        </p:nvPicPr>
        <p:blipFill>
          <a:blip r:embed="rId1"/>
          <a:stretch>
            <a:fillRect/>
          </a:stretch>
        </p:blipFill>
        <p:spPr>
          <a:xfrm>
            <a:off x="900113" y="1052513"/>
            <a:ext cx="7581900" cy="5419725"/>
          </a:xfrm>
          <a:prstGeom prst="rect">
            <a:avLst/>
          </a:prstGeom>
          <a:noFill/>
          <a:ln w="9525">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9625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46786" name="Rectangle 2"/>
          <p:cNvSpPr>
            <a:spLocks noGrp="1" noChangeArrowheads="1"/>
          </p:cNvSpPr>
          <p:nvPr>
            <p:ph idx="1"/>
          </p:nvPr>
        </p:nvSpPr>
        <p:spPr>
          <a:xfrm>
            <a:off x="468313" y="1268413"/>
            <a:ext cx="8229600" cy="49688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瀑布模型的改进，强调测试活动与分析和设计之间的关联：</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单元测试和集成测试－</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&gt;</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校验程序设计；</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系统测试－</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&gt;</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校验（</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verify</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）系统设计；</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验收测试－</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&gt;</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确认（</a:t>
            </a:r>
            <a:r>
              <a:rPr kumimoji="0" lang="en-US" altLang="zh-CN"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validate</a:t>
            </a: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）需求；</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与瀑布模型关注文档和工作产品不同，</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V</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模型的关注点是软件开发各阶段的活动以及正确性，因此</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V</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模型是以活动驱动的。</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246787" name="Rectangle 3"/>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V</a:t>
            </a: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模型</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46788"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9728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42018" name="Rectangle 2"/>
          <p:cNvSpPr>
            <a:spLocks noGrp="1" noChangeArrowheads="1"/>
          </p:cNvSpPr>
          <p:nvPr>
            <p:ph idx="1"/>
          </p:nvPr>
        </p:nvSpPr>
        <p:spPr>
          <a:xfrm>
            <a:off x="468313" y="1268413"/>
            <a:ext cx="82296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验证（</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Verification</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目标是确定系统中各项功能可以正常工作，实质上是检查实现的质量如何。</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确认（</a:t>
            </a:r>
            <a:r>
              <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Validation</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目标是确定系统实现了全部的需求，确保开发方建造的是正确的、用户需要的产品。</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342019" name="Rectangle 3"/>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Tips</a:t>
            </a:r>
            <a:r>
              <a:rPr kumimoji="0" lang="zh-CN" altLang="en-US"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：验证与确认</a:t>
            </a:r>
            <a:endParaRPr kumimoji="0" lang="zh-CN" altLang="en-US"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42020"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9830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48834" name="Rectangle 2"/>
          <p:cNvSpPr>
            <a:spLocks noGrp="1" noChangeArrowheads="1"/>
          </p:cNvSpPr>
          <p:nvPr>
            <p:ph idx="1"/>
          </p:nvPr>
        </p:nvSpPr>
        <p:spPr>
          <a:xfrm>
            <a:off x="468313" y="1268413"/>
            <a:ext cx="8229600"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sng"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本质是把瀑布模型中一些隐含的迭代过程明确出来</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，使开发活动和验证活动的相关性更加明显；</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3200" b="1" i="0" u="sng"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V</a:t>
            </a:r>
            <a:r>
              <a:rPr kumimoji="0" lang="zh-CN" altLang="en-US" sz="3200" b="1" i="0" u="sng"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模型使抽象等级的概念也更明显</a:t>
            </a: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：所有从需求到实现部分的活动关注的是建立更多的系统详细表述，而所有从实现到交付运行的活动关注的是对系统的验证和确认。</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和瀑布模型一样，都是对软件开发过程过份简单、理想化的抽象，对需求变化的适应性差。</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248835" name="Rectangle 3"/>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V</a:t>
            </a: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模型的改良之处与存在的问题</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48836"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2292"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31778" name="Rectangle 2"/>
          <p:cNvSpPr>
            <a:spLocks noGrp="1" noChangeArrowheads="1"/>
          </p:cNvSpPr>
          <p:nvPr>
            <p:ph idx="1"/>
          </p:nvPr>
        </p:nvSpPr>
        <p:spPr>
          <a:xfrm>
            <a:off x="468313" y="1268413"/>
            <a:ext cx="82296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所谓原型，是一个可以实际运行的模型，它在功能上可以看作是最终产品的一个子集（展示了目标系统的关键功能）。</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快速原型化的软件开发大体可以如下图所示：</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331779" name="Rectangle 3"/>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原型</a:t>
            </a:r>
            <a:r>
              <a:rPr kumimoji="0" lang="en-US" altLang="zh-CN"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快速原型模型</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31780"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aphicFrame>
        <p:nvGraphicFramePr>
          <p:cNvPr id="12290" name="Object 5"/>
          <p:cNvGraphicFramePr/>
          <p:nvPr/>
        </p:nvGraphicFramePr>
        <p:xfrm>
          <a:off x="4787900" y="0"/>
          <a:ext cx="1008063" cy="985838"/>
        </p:xfrm>
        <a:graphic>
          <a:graphicData uri="http://schemas.openxmlformats.org/presentationml/2006/ole">
            <mc:AlternateContent xmlns:mc="http://schemas.openxmlformats.org/markup-compatibility/2006">
              <mc:Choice xmlns:v="urn:schemas-microsoft-com:vml" Requires="v">
                <p:oleObj spid="_x0000_s3078" name="" r:id="rId1" imgW="1107440" imgH="1107440" progId="Visio.Drawing.11">
                  <p:embed/>
                </p:oleObj>
              </mc:Choice>
              <mc:Fallback>
                <p:oleObj name="" r:id="rId1" imgW="1107440" imgH="1107440" progId="Visio.Drawing.11">
                  <p:embed/>
                  <p:pic>
                    <p:nvPicPr>
                      <p:cNvPr id="0" name="图片 3077"/>
                      <p:cNvPicPr/>
                      <p:nvPr/>
                    </p:nvPicPr>
                    <p:blipFill>
                      <a:blip r:embed="rId2"/>
                      <a:stretch>
                        <a:fillRect/>
                      </a:stretch>
                    </p:blipFill>
                    <p:spPr>
                      <a:xfrm>
                        <a:off x="4787900" y="0"/>
                        <a:ext cx="1008063" cy="985838"/>
                      </a:xfrm>
                      <a:prstGeom prst="rect">
                        <a:avLst/>
                      </a:prstGeom>
                      <a:noFill/>
                      <a:ln w="38100">
                        <a:noFill/>
                        <a:miter/>
                      </a:ln>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9933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33826" name="Rectangle 2"/>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原型</a:t>
            </a:r>
            <a:r>
              <a:rPr kumimoji="0" lang="en-US" altLang="zh-CN"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快速原型模型</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33827" name="Line 3"/>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pic>
        <p:nvPicPr>
          <p:cNvPr id="99334" name="Picture 4" descr="SoftwareProcess-Prototype-01"/>
          <p:cNvPicPr>
            <a:picLocks noChangeAspect="1"/>
          </p:cNvPicPr>
          <p:nvPr/>
        </p:nvPicPr>
        <p:blipFill>
          <a:blip r:embed="rId1"/>
          <a:stretch>
            <a:fillRect/>
          </a:stretch>
        </p:blipFill>
        <p:spPr>
          <a:xfrm>
            <a:off x="827088" y="1125538"/>
            <a:ext cx="7581900" cy="5314950"/>
          </a:xfrm>
          <a:prstGeom prst="rect">
            <a:avLst/>
          </a:prstGeom>
          <a:noFill/>
          <a:ln w="9525">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0035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32453" name="Rectangle 5"/>
          <p:cNvSpPr>
            <a:spLocks noGrp="1" noRot="1" noChangeArrowheads="1"/>
          </p:cNvSpPr>
          <p:nvPr>
            <p:ph type="title"/>
          </p:nvPr>
        </p:nvSpPr>
        <p:spPr>
          <a:xfrm>
            <a:off x="250825" y="115888"/>
            <a:ext cx="8229600" cy="792163"/>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3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快速原型模型</a:t>
            </a:r>
            <a:endParaRPr kumimoji="0" lang="zh-CN" altLang="en-US" sz="43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32454" name="Line 6"/>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pic>
        <p:nvPicPr>
          <p:cNvPr id="100358" name="Picture 7" descr="rj4"/>
          <p:cNvPicPr>
            <a:picLocks noChangeAspect="1"/>
          </p:cNvPicPr>
          <p:nvPr/>
        </p:nvPicPr>
        <p:blipFill>
          <a:blip r:embed="rId1"/>
          <a:stretch>
            <a:fillRect/>
          </a:stretch>
        </p:blipFill>
        <p:spPr>
          <a:xfrm>
            <a:off x="2339975" y="1341438"/>
            <a:ext cx="3752850" cy="4895850"/>
          </a:xfrm>
          <a:prstGeom prst="rect">
            <a:avLst/>
          </a:prstGeom>
          <a:noFill/>
          <a:ln w="9525">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0137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33475" name="Rectangle 3"/>
          <p:cNvSpPr>
            <a:spLocks noGrp="1" noChangeArrowheads="1"/>
          </p:cNvSpPr>
          <p:nvPr>
            <p:ph idx="1"/>
          </p:nvPr>
        </p:nvSpPr>
        <p:spPr>
          <a:xfrm>
            <a:off x="457200" y="1341438"/>
            <a:ext cx="82296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所谓快速原型是快速建立起来的可以在计算机上运行的程序，它所能完成的功能往往是最终产品能完成的功能的一个子集。</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233476" name="Rectangle 4"/>
          <p:cNvSpPr>
            <a:spLocks noGrp="1" noRot="1" noChangeArrowheads="1"/>
          </p:cNvSpPr>
          <p:nvPr>
            <p:ph type="title"/>
          </p:nvPr>
        </p:nvSpPr>
        <p:spPr>
          <a:xfrm>
            <a:off x="250825" y="115888"/>
            <a:ext cx="8229600" cy="792163"/>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快速原型模型</a:t>
            </a:r>
            <a:endPar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233477"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0240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50882" name="Rectangle 2"/>
          <p:cNvSpPr>
            <a:spLocks noGrp="1" noChangeArrowheads="1"/>
          </p:cNvSpPr>
          <p:nvPr>
            <p:ph idx="1"/>
          </p:nvPr>
        </p:nvSpPr>
        <p:spPr>
          <a:xfrm>
            <a:off x="468313" y="1268413"/>
            <a:ext cx="82296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原型模型的优势：</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快速原型模型是不带反馈环的，软件产品的开发基本上是线性顺序进行的。原因如下</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a:pPr>
            <a:r>
              <a:rPr kumimoji="0" lang="zh-CN" altLang="en-US"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原型系统已经通过与用户交互而得到验证</a:t>
            </a:r>
            <a:endParaRPr kumimoji="0" lang="zh-CN" altLang="en-US"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a:pPr>
            <a:r>
              <a:rPr kumimoji="0" lang="zh-CN" altLang="en-US"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开发人员通过建立原型系统已经学到了许多东西</a:t>
            </a:r>
            <a:endParaRPr kumimoji="0" lang="zh-CN" altLang="en-US" sz="2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利用原型能统一客户和开发人员对软件项目需求的理解，有助于需求的定义和确认；</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可以考虑结合瀑布模型，二者互补性强。用快速原型做为需求分析的一种技术，用于收集客户的真实需求，然后把客户满意了的原型再作为瀑布模型的输入，从而达到优势互补。</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250883" name="Rectangle 3"/>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快速原型模型</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50884"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3277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14018" name="Rectangle 2"/>
          <p:cNvSpPr>
            <a:spLocks noGrp="1" noRot="1" noChangeArrowheads="1"/>
          </p:cNvSpPr>
          <p:nvPr>
            <p:ph type="title"/>
          </p:nvPr>
        </p:nvSpPr>
        <p:spPr>
          <a:xfrm>
            <a:off x="468313" y="260350"/>
            <a:ext cx="82296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6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黑体" panose="02010609060101010101" pitchFamily="2" charset="-122"/>
                <a:cs typeface="+mj-cs"/>
              </a:rPr>
              <a:t>总  目  录</a:t>
            </a:r>
            <a:endParaRPr kumimoji="0" lang="zh-CN" altLang="en-US" sz="6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黑体" panose="02010609060101010101" pitchFamily="2" charset="-122"/>
              <a:cs typeface="+mj-cs"/>
            </a:endParaRPr>
          </a:p>
        </p:txBody>
      </p:sp>
      <p:sp>
        <p:nvSpPr>
          <p:cNvPr id="21401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		</a:t>
            </a: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第</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8</a:t>
            </a: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章  维护</a:t>
            </a:r>
            <a:endPar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		第</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9</a:t>
            </a: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章  面向对象方法学引论</a:t>
            </a:r>
            <a:endPar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		第</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10</a:t>
            </a: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章  面向对象分析</a:t>
            </a:r>
            <a:endPar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		第</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11</a:t>
            </a: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章  面向对象设计</a:t>
            </a:r>
            <a:endPar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		</a:t>
            </a:r>
            <a:r>
              <a:rPr kumimoji="0" lang="zh-CN" altLang="en-US" sz="3200" b="0" i="0" u="none" strike="noStrike" kern="0" cap="none" spc="0" normalizeH="0" baseline="0" noProof="0" smtClean="0">
                <a:ln>
                  <a:noFill/>
                </a:ln>
                <a:solidFill>
                  <a:srgbClr val="FF33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第</a:t>
            </a:r>
            <a:r>
              <a:rPr kumimoji="0" lang="en-US" altLang="zh-CN" sz="3200" b="0" i="0" u="none" strike="noStrike" kern="0" cap="none" spc="0" normalizeH="0" baseline="0" noProof="0" smtClean="0">
                <a:ln>
                  <a:noFill/>
                </a:ln>
                <a:solidFill>
                  <a:srgbClr val="FF33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12</a:t>
            </a:r>
            <a:r>
              <a:rPr kumimoji="0" lang="zh-CN" altLang="en-US" sz="3200" b="0" i="0" u="none" strike="noStrike" kern="0" cap="none" spc="0" normalizeH="0" baseline="0" noProof="0" smtClean="0">
                <a:ln>
                  <a:noFill/>
                </a:ln>
                <a:solidFill>
                  <a:srgbClr val="FF33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章  面向对象实现</a:t>
            </a:r>
            <a:endParaRPr kumimoji="0" lang="zh-CN" altLang="en-US" sz="3200" b="0" i="0" u="none" strike="noStrike" kern="0" cap="none" spc="0" normalizeH="0" baseline="0" noProof="0" smtClean="0">
              <a:ln>
                <a:noFill/>
              </a:ln>
              <a:solidFill>
                <a:srgbClr val="FF33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		第</a:t>
            </a:r>
            <a:r>
              <a:rPr kumimoji="0" lang="en-US" altLang="zh-CN"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13</a:t>
            </a: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章  软件项目管理</a:t>
            </a:r>
            <a:endPar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None/>
              <a:defRPr/>
            </a:pPr>
            <a:endParaRPr kumimoji="0" lang="en-US" altLang="zh-CN" sz="28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0342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52930" name="Rectangle 2"/>
          <p:cNvSpPr>
            <a:spLocks noGrp="1" noChangeArrowheads="1"/>
          </p:cNvSpPr>
          <p:nvPr>
            <p:ph idx="1"/>
          </p:nvPr>
        </p:nvSpPr>
        <p:spPr>
          <a:xfrm>
            <a:off x="468313" y="1268413"/>
            <a:ext cx="82296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使用原型必须要注意的问题：</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由于要求能够快速建立可供运行的模型，原型不可能象最终产品一样面面俱到；</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客户：不可把原型当作软件的正式运行版本；</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开发人员：同上。还必须牢记原型中没有考虑质量因素的部分；</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使用前要与用户达成一致：原型只是模型而已。</a:t>
            </a:r>
            <a:endParaRPr kumimoji="0" lang="zh-CN" altLang="en-US" sz="2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252931" name="Rectangle 3"/>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快速原型模型</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52932"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0445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35874" name="Rectangle 2"/>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阶段式开发（演化模型）</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35875" name="Line 3"/>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pic>
        <p:nvPicPr>
          <p:cNvPr id="104454" name="Picture 4"/>
          <p:cNvPicPr>
            <a:picLocks noChangeAspect="1"/>
          </p:cNvPicPr>
          <p:nvPr/>
        </p:nvPicPr>
        <p:blipFill>
          <a:blip r:embed="rId1"/>
          <a:stretch>
            <a:fillRect/>
          </a:stretch>
        </p:blipFill>
        <p:spPr>
          <a:xfrm>
            <a:off x="323850" y="1341438"/>
            <a:ext cx="8504238" cy="4951412"/>
          </a:xfrm>
          <a:prstGeom prst="rect">
            <a:avLst/>
          </a:prstGeom>
          <a:noFill/>
          <a:ln w="9525">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0547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37922" name="Rectangle 2"/>
          <p:cNvSpPr>
            <a:spLocks noGrp="1" noChangeArrowheads="1"/>
          </p:cNvSpPr>
          <p:nvPr>
            <p:ph idx="1"/>
          </p:nvPr>
        </p:nvSpPr>
        <p:spPr>
          <a:xfrm>
            <a:off x="468313" y="1268413"/>
            <a:ext cx="8229600" cy="511333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软件系统和其他所有复杂系统一样，是随着时间不断演化的。业务需求和产品需求随着开发向前推进经常发生改变，这使得直线式的开发模型不切实际。</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来自时间、成本、人力以及技术等方面的压力往往使得演化成为软件开发的必经之路。</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阶段式开发大体分为两种：</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渐增式开发</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迭代式开发（螺旋式开发）</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
        <p:nvSpPr>
          <p:cNvPr id="337923" name="Rectangle 3"/>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阶段式开发（演化模型）</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37924"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3316"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339970" name="Rectangle 2"/>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阶段式开发（演化模型）</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339971" name="Line 3"/>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13319" name="Group 4"/>
          <p:cNvGrpSpPr/>
          <p:nvPr/>
        </p:nvGrpSpPr>
        <p:grpSpPr>
          <a:xfrm>
            <a:off x="1042988" y="1268413"/>
            <a:ext cx="6705600" cy="4511675"/>
            <a:chOff x="720" y="528"/>
            <a:chExt cx="4224" cy="2842"/>
          </a:xfrm>
        </p:grpSpPr>
        <p:sp>
          <p:nvSpPr>
            <p:cNvPr id="339973" name="Freeform 5"/>
            <p:cNvSpPr/>
            <p:nvPr/>
          </p:nvSpPr>
          <p:spPr bwMode="auto">
            <a:xfrm>
              <a:off x="768" y="1104"/>
              <a:ext cx="1104" cy="336"/>
            </a:xfrm>
            <a:custGeom>
              <a:avLst/>
              <a:gdLst/>
              <a:ahLst/>
              <a:cxnLst>
                <a:cxn ang="0">
                  <a:pos x="0" y="144"/>
                </a:cxn>
                <a:cxn ang="0">
                  <a:pos x="336" y="144"/>
                </a:cxn>
                <a:cxn ang="0">
                  <a:pos x="336" y="0"/>
                </a:cxn>
                <a:cxn ang="0">
                  <a:pos x="1104" y="0"/>
                </a:cxn>
                <a:cxn ang="0">
                  <a:pos x="1104" y="336"/>
                </a:cxn>
                <a:cxn ang="0">
                  <a:pos x="0" y="336"/>
                </a:cxn>
                <a:cxn ang="0">
                  <a:pos x="0" y="144"/>
                </a:cxn>
              </a:cxnLst>
              <a:rect l="0" t="0" r="r" b="b"/>
              <a:pathLst>
                <a:path w="1104" h="336">
                  <a:moveTo>
                    <a:pt x="0" y="144"/>
                  </a:moveTo>
                  <a:lnTo>
                    <a:pt x="336" y="144"/>
                  </a:lnTo>
                  <a:lnTo>
                    <a:pt x="336" y="0"/>
                  </a:lnTo>
                  <a:lnTo>
                    <a:pt x="1104" y="0"/>
                  </a:lnTo>
                  <a:lnTo>
                    <a:pt x="1104" y="336"/>
                  </a:lnTo>
                  <a:lnTo>
                    <a:pt x="0" y="336"/>
                  </a:lnTo>
                  <a:lnTo>
                    <a:pt x="0" y="144"/>
                  </a:lnTo>
                  <a:close/>
                </a:path>
              </a:pathLst>
            </a:custGeom>
            <a:solidFill>
              <a:schemeClr val="accent1"/>
            </a:solid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nvGrpSpPr>
            <p:cNvPr id="13321" name="Group 6"/>
            <p:cNvGrpSpPr/>
            <p:nvPr/>
          </p:nvGrpSpPr>
          <p:grpSpPr>
            <a:xfrm>
              <a:off x="2304" y="864"/>
              <a:ext cx="1104" cy="576"/>
              <a:chOff x="2160" y="864"/>
              <a:chExt cx="1104" cy="576"/>
            </a:xfrm>
          </p:grpSpPr>
          <p:sp>
            <p:nvSpPr>
              <p:cNvPr id="339975" name="Freeform 7"/>
              <p:cNvSpPr/>
              <p:nvPr/>
            </p:nvSpPr>
            <p:spPr bwMode="auto">
              <a:xfrm>
                <a:off x="2160" y="1104"/>
                <a:ext cx="1104" cy="336"/>
              </a:xfrm>
              <a:custGeom>
                <a:avLst/>
                <a:gdLst/>
                <a:ahLst/>
                <a:cxnLst>
                  <a:cxn ang="0">
                    <a:pos x="0" y="144"/>
                  </a:cxn>
                  <a:cxn ang="0">
                    <a:pos x="336" y="144"/>
                  </a:cxn>
                  <a:cxn ang="0">
                    <a:pos x="336" y="0"/>
                  </a:cxn>
                  <a:cxn ang="0">
                    <a:pos x="1104" y="0"/>
                  </a:cxn>
                  <a:cxn ang="0">
                    <a:pos x="1104" y="336"/>
                  </a:cxn>
                  <a:cxn ang="0">
                    <a:pos x="0" y="336"/>
                  </a:cxn>
                  <a:cxn ang="0">
                    <a:pos x="0" y="144"/>
                  </a:cxn>
                </a:cxnLst>
                <a:rect l="0" t="0" r="r" b="b"/>
                <a:pathLst>
                  <a:path w="1104" h="336">
                    <a:moveTo>
                      <a:pt x="0" y="144"/>
                    </a:moveTo>
                    <a:lnTo>
                      <a:pt x="336" y="144"/>
                    </a:lnTo>
                    <a:lnTo>
                      <a:pt x="336" y="0"/>
                    </a:lnTo>
                    <a:lnTo>
                      <a:pt x="1104" y="0"/>
                    </a:lnTo>
                    <a:lnTo>
                      <a:pt x="1104" y="336"/>
                    </a:lnTo>
                    <a:lnTo>
                      <a:pt x="0" y="336"/>
                    </a:lnTo>
                    <a:lnTo>
                      <a:pt x="0" y="144"/>
                    </a:lnTo>
                    <a:close/>
                  </a:path>
                </a:pathLst>
              </a:custGeom>
              <a:solidFill>
                <a:schemeClr val="accent1"/>
              </a:solid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39976" name="Freeform 8"/>
              <p:cNvSpPr/>
              <p:nvPr/>
            </p:nvSpPr>
            <p:spPr bwMode="auto">
              <a:xfrm>
                <a:off x="2496" y="864"/>
                <a:ext cx="768" cy="192"/>
              </a:xfrm>
              <a:custGeom>
                <a:avLst/>
                <a:gdLst/>
                <a:ahLst/>
                <a:cxnLst>
                  <a:cxn ang="0">
                    <a:pos x="0" y="0"/>
                  </a:cxn>
                  <a:cxn ang="0">
                    <a:pos x="0" y="192"/>
                  </a:cxn>
                  <a:cxn ang="0">
                    <a:pos x="768" y="192"/>
                  </a:cxn>
                  <a:cxn ang="0">
                    <a:pos x="768" y="0"/>
                  </a:cxn>
                  <a:cxn ang="0">
                    <a:pos x="0" y="0"/>
                  </a:cxn>
                </a:cxnLst>
                <a:rect l="0" t="0" r="r" b="b"/>
                <a:pathLst>
                  <a:path w="768" h="192">
                    <a:moveTo>
                      <a:pt x="0" y="0"/>
                    </a:moveTo>
                    <a:lnTo>
                      <a:pt x="0" y="192"/>
                    </a:lnTo>
                    <a:lnTo>
                      <a:pt x="768" y="192"/>
                    </a:lnTo>
                    <a:lnTo>
                      <a:pt x="768" y="0"/>
                    </a:lnTo>
                    <a:lnTo>
                      <a:pt x="0" y="0"/>
                    </a:lnTo>
                    <a:close/>
                  </a:path>
                </a:pathLst>
              </a:custGeom>
              <a:solidFill>
                <a:schemeClr val="accent1"/>
              </a:solid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322" name="Group 9"/>
            <p:cNvGrpSpPr/>
            <p:nvPr/>
          </p:nvGrpSpPr>
          <p:grpSpPr>
            <a:xfrm>
              <a:off x="3840" y="864"/>
              <a:ext cx="1104" cy="576"/>
              <a:chOff x="3744" y="864"/>
              <a:chExt cx="1104" cy="576"/>
            </a:xfrm>
          </p:grpSpPr>
          <p:sp>
            <p:nvSpPr>
              <p:cNvPr id="339978" name="Freeform 10"/>
              <p:cNvSpPr/>
              <p:nvPr/>
            </p:nvSpPr>
            <p:spPr bwMode="auto">
              <a:xfrm>
                <a:off x="3744" y="1104"/>
                <a:ext cx="1104" cy="336"/>
              </a:xfrm>
              <a:custGeom>
                <a:avLst/>
                <a:gdLst/>
                <a:ahLst/>
                <a:cxnLst>
                  <a:cxn ang="0">
                    <a:pos x="0" y="144"/>
                  </a:cxn>
                  <a:cxn ang="0">
                    <a:pos x="336" y="144"/>
                  </a:cxn>
                  <a:cxn ang="0">
                    <a:pos x="336" y="0"/>
                  </a:cxn>
                  <a:cxn ang="0">
                    <a:pos x="1104" y="0"/>
                  </a:cxn>
                  <a:cxn ang="0">
                    <a:pos x="1104" y="336"/>
                  </a:cxn>
                  <a:cxn ang="0">
                    <a:pos x="0" y="336"/>
                  </a:cxn>
                  <a:cxn ang="0">
                    <a:pos x="0" y="144"/>
                  </a:cxn>
                </a:cxnLst>
                <a:rect l="0" t="0" r="r" b="b"/>
                <a:pathLst>
                  <a:path w="1104" h="336">
                    <a:moveTo>
                      <a:pt x="0" y="144"/>
                    </a:moveTo>
                    <a:lnTo>
                      <a:pt x="336" y="144"/>
                    </a:lnTo>
                    <a:lnTo>
                      <a:pt x="336" y="0"/>
                    </a:lnTo>
                    <a:lnTo>
                      <a:pt x="1104" y="0"/>
                    </a:lnTo>
                    <a:lnTo>
                      <a:pt x="1104" y="336"/>
                    </a:lnTo>
                    <a:lnTo>
                      <a:pt x="0" y="336"/>
                    </a:lnTo>
                    <a:lnTo>
                      <a:pt x="0" y="144"/>
                    </a:lnTo>
                    <a:close/>
                  </a:path>
                </a:pathLst>
              </a:custGeom>
              <a:solidFill>
                <a:schemeClr val="accent1"/>
              </a:solid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39979" name="Freeform 11"/>
              <p:cNvSpPr/>
              <p:nvPr/>
            </p:nvSpPr>
            <p:spPr bwMode="auto">
              <a:xfrm>
                <a:off x="4080" y="864"/>
                <a:ext cx="768" cy="192"/>
              </a:xfrm>
              <a:custGeom>
                <a:avLst/>
                <a:gdLst/>
                <a:ahLst/>
                <a:cxnLst>
                  <a:cxn ang="0">
                    <a:pos x="0" y="0"/>
                  </a:cxn>
                  <a:cxn ang="0">
                    <a:pos x="0" y="192"/>
                  </a:cxn>
                  <a:cxn ang="0">
                    <a:pos x="768" y="192"/>
                  </a:cxn>
                  <a:cxn ang="0">
                    <a:pos x="768" y="0"/>
                  </a:cxn>
                  <a:cxn ang="0">
                    <a:pos x="0" y="0"/>
                  </a:cxn>
                </a:cxnLst>
                <a:rect l="0" t="0" r="r" b="b"/>
                <a:pathLst>
                  <a:path w="768" h="192">
                    <a:moveTo>
                      <a:pt x="0" y="0"/>
                    </a:moveTo>
                    <a:lnTo>
                      <a:pt x="0" y="192"/>
                    </a:lnTo>
                    <a:lnTo>
                      <a:pt x="768" y="192"/>
                    </a:lnTo>
                    <a:lnTo>
                      <a:pt x="768" y="0"/>
                    </a:lnTo>
                    <a:lnTo>
                      <a:pt x="0" y="0"/>
                    </a:lnTo>
                    <a:close/>
                  </a:path>
                </a:pathLst>
              </a:custGeom>
              <a:solidFill>
                <a:schemeClr val="accent1"/>
              </a:solid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39980" name="Freeform 12"/>
              <p:cNvSpPr/>
              <p:nvPr/>
            </p:nvSpPr>
            <p:spPr bwMode="auto">
              <a:xfrm>
                <a:off x="3744" y="864"/>
                <a:ext cx="288" cy="336"/>
              </a:xfrm>
              <a:custGeom>
                <a:avLst/>
                <a:gdLst/>
                <a:ahLst/>
                <a:cxnLst>
                  <a:cxn ang="0">
                    <a:pos x="0" y="0"/>
                  </a:cxn>
                  <a:cxn ang="0">
                    <a:pos x="0" y="336"/>
                  </a:cxn>
                  <a:cxn ang="0">
                    <a:pos x="288" y="336"/>
                  </a:cxn>
                  <a:cxn ang="0">
                    <a:pos x="288" y="0"/>
                  </a:cxn>
                  <a:cxn ang="0">
                    <a:pos x="0" y="0"/>
                  </a:cxn>
                </a:cxnLst>
                <a:rect l="0" t="0" r="r" b="b"/>
                <a:pathLst>
                  <a:path w="288" h="336">
                    <a:moveTo>
                      <a:pt x="0" y="0"/>
                    </a:moveTo>
                    <a:lnTo>
                      <a:pt x="0" y="336"/>
                    </a:lnTo>
                    <a:lnTo>
                      <a:pt x="288" y="336"/>
                    </a:lnTo>
                    <a:lnTo>
                      <a:pt x="288" y="0"/>
                    </a:lnTo>
                    <a:lnTo>
                      <a:pt x="0" y="0"/>
                    </a:lnTo>
                    <a:close/>
                  </a:path>
                </a:pathLst>
              </a:custGeom>
              <a:solidFill>
                <a:schemeClr val="accent1"/>
              </a:solid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323" name="Group 13"/>
            <p:cNvGrpSpPr/>
            <p:nvPr/>
          </p:nvGrpSpPr>
          <p:grpSpPr>
            <a:xfrm>
              <a:off x="768" y="2160"/>
              <a:ext cx="1104" cy="576"/>
              <a:chOff x="768" y="2160"/>
              <a:chExt cx="1104" cy="576"/>
            </a:xfrm>
          </p:grpSpPr>
          <p:sp>
            <p:nvSpPr>
              <p:cNvPr id="339982" name="Freeform 14"/>
              <p:cNvSpPr/>
              <p:nvPr/>
            </p:nvSpPr>
            <p:spPr bwMode="auto">
              <a:xfrm>
                <a:off x="768" y="2400"/>
                <a:ext cx="1104" cy="336"/>
              </a:xfrm>
              <a:custGeom>
                <a:avLst/>
                <a:gdLst/>
                <a:ahLst/>
                <a:cxnLst>
                  <a:cxn ang="0">
                    <a:pos x="0" y="144"/>
                  </a:cxn>
                  <a:cxn ang="0">
                    <a:pos x="336" y="144"/>
                  </a:cxn>
                  <a:cxn ang="0">
                    <a:pos x="336" y="0"/>
                  </a:cxn>
                  <a:cxn ang="0">
                    <a:pos x="1104" y="0"/>
                  </a:cxn>
                  <a:cxn ang="0">
                    <a:pos x="1104" y="336"/>
                  </a:cxn>
                  <a:cxn ang="0">
                    <a:pos x="0" y="336"/>
                  </a:cxn>
                  <a:cxn ang="0">
                    <a:pos x="0" y="144"/>
                  </a:cxn>
                </a:cxnLst>
                <a:rect l="0" t="0" r="r" b="b"/>
                <a:pathLst>
                  <a:path w="1104" h="336">
                    <a:moveTo>
                      <a:pt x="0" y="144"/>
                    </a:moveTo>
                    <a:lnTo>
                      <a:pt x="336" y="144"/>
                    </a:lnTo>
                    <a:lnTo>
                      <a:pt x="336" y="0"/>
                    </a:lnTo>
                    <a:lnTo>
                      <a:pt x="1104" y="0"/>
                    </a:lnTo>
                    <a:lnTo>
                      <a:pt x="1104" y="336"/>
                    </a:lnTo>
                    <a:lnTo>
                      <a:pt x="0" y="336"/>
                    </a:lnTo>
                    <a:lnTo>
                      <a:pt x="0" y="144"/>
                    </a:lnTo>
                    <a:close/>
                  </a:path>
                </a:pathLst>
              </a:custGeom>
              <a:solidFill>
                <a:schemeClr val="accent1"/>
              </a:solid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39983" name="Freeform 15"/>
              <p:cNvSpPr/>
              <p:nvPr/>
            </p:nvSpPr>
            <p:spPr bwMode="auto">
              <a:xfrm>
                <a:off x="1104" y="2160"/>
                <a:ext cx="768" cy="192"/>
              </a:xfrm>
              <a:custGeom>
                <a:avLst/>
                <a:gdLst/>
                <a:ahLst/>
                <a:cxnLst>
                  <a:cxn ang="0">
                    <a:pos x="0" y="0"/>
                  </a:cxn>
                  <a:cxn ang="0">
                    <a:pos x="0" y="192"/>
                  </a:cxn>
                  <a:cxn ang="0">
                    <a:pos x="768" y="192"/>
                  </a:cxn>
                  <a:cxn ang="0">
                    <a:pos x="768" y="0"/>
                  </a:cxn>
                  <a:cxn ang="0">
                    <a:pos x="0" y="0"/>
                  </a:cxn>
                </a:cxnLst>
                <a:rect l="0" t="0" r="r" b="b"/>
                <a:pathLst>
                  <a:path w="768" h="192">
                    <a:moveTo>
                      <a:pt x="0" y="0"/>
                    </a:moveTo>
                    <a:lnTo>
                      <a:pt x="0" y="192"/>
                    </a:lnTo>
                    <a:lnTo>
                      <a:pt x="768" y="192"/>
                    </a:lnTo>
                    <a:lnTo>
                      <a:pt x="768" y="0"/>
                    </a:lnTo>
                    <a:lnTo>
                      <a:pt x="0" y="0"/>
                    </a:lnTo>
                    <a:close/>
                  </a:path>
                </a:pathLst>
              </a:custGeom>
              <a:solidFill>
                <a:schemeClr val="accent1"/>
              </a:solid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39984" name="Freeform 16"/>
              <p:cNvSpPr/>
              <p:nvPr/>
            </p:nvSpPr>
            <p:spPr bwMode="auto">
              <a:xfrm>
                <a:off x="768" y="2160"/>
                <a:ext cx="288" cy="336"/>
              </a:xfrm>
              <a:custGeom>
                <a:avLst/>
                <a:gdLst/>
                <a:ahLst/>
                <a:cxnLst>
                  <a:cxn ang="0">
                    <a:pos x="0" y="0"/>
                  </a:cxn>
                  <a:cxn ang="0">
                    <a:pos x="0" y="336"/>
                  </a:cxn>
                  <a:cxn ang="0">
                    <a:pos x="288" y="336"/>
                  </a:cxn>
                  <a:cxn ang="0">
                    <a:pos x="288" y="0"/>
                  </a:cxn>
                  <a:cxn ang="0">
                    <a:pos x="0" y="0"/>
                  </a:cxn>
                </a:cxnLst>
                <a:rect l="0" t="0" r="r" b="b"/>
                <a:pathLst>
                  <a:path w="288" h="336">
                    <a:moveTo>
                      <a:pt x="0" y="0"/>
                    </a:moveTo>
                    <a:lnTo>
                      <a:pt x="0" y="336"/>
                    </a:lnTo>
                    <a:lnTo>
                      <a:pt x="288" y="336"/>
                    </a:lnTo>
                    <a:lnTo>
                      <a:pt x="288" y="0"/>
                    </a:lnTo>
                    <a:lnTo>
                      <a:pt x="0" y="0"/>
                    </a:lnTo>
                    <a:close/>
                  </a:path>
                </a:pathLst>
              </a:custGeom>
              <a:solidFill>
                <a:schemeClr val="accent1"/>
              </a:solid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324" name="Group 17"/>
            <p:cNvGrpSpPr/>
            <p:nvPr/>
          </p:nvGrpSpPr>
          <p:grpSpPr>
            <a:xfrm>
              <a:off x="2304" y="2160"/>
              <a:ext cx="1104" cy="576"/>
              <a:chOff x="2256" y="2160"/>
              <a:chExt cx="1104" cy="576"/>
            </a:xfrm>
          </p:grpSpPr>
          <p:sp>
            <p:nvSpPr>
              <p:cNvPr id="339986" name="Freeform 18"/>
              <p:cNvSpPr/>
              <p:nvPr/>
            </p:nvSpPr>
            <p:spPr bwMode="auto">
              <a:xfrm>
                <a:off x="2256" y="2400"/>
                <a:ext cx="1104" cy="336"/>
              </a:xfrm>
              <a:custGeom>
                <a:avLst/>
                <a:gdLst/>
                <a:ahLst/>
                <a:cxnLst>
                  <a:cxn ang="0">
                    <a:pos x="0" y="144"/>
                  </a:cxn>
                  <a:cxn ang="0">
                    <a:pos x="336" y="144"/>
                  </a:cxn>
                  <a:cxn ang="0">
                    <a:pos x="336" y="0"/>
                  </a:cxn>
                  <a:cxn ang="0">
                    <a:pos x="1104" y="0"/>
                  </a:cxn>
                  <a:cxn ang="0">
                    <a:pos x="1104" y="336"/>
                  </a:cxn>
                  <a:cxn ang="0">
                    <a:pos x="0" y="336"/>
                  </a:cxn>
                  <a:cxn ang="0">
                    <a:pos x="0" y="144"/>
                  </a:cxn>
                </a:cxnLst>
                <a:rect l="0" t="0" r="r" b="b"/>
                <a:pathLst>
                  <a:path w="1104" h="336">
                    <a:moveTo>
                      <a:pt x="0" y="144"/>
                    </a:moveTo>
                    <a:lnTo>
                      <a:pt x="336" y="144"/>
                    </a:lnTo>
                    <a:lnTo>
                      <a:pt x="336" y="0"/>
                    </a:lnTo>
                    <a:lnTo>
                      <a:pt x="1104" y="0"/>
                    </a:lnTo>
                    <a:lnTo>
                      <a:pt x="1104" y="336"/>
                    </a:lnTo>
                    <a:lnTo>
                      <a:pt x="0" y="336"/>
                    </a:lnTo>
                    <a:lnTo>
                      <a:pt x="0" y="144"/>
                    </a:lnTo>
                    <a:close/>
                  </a:path>
                </a:pathLst>
              </a:custGeom>
              <a:solidFill>
                <a:schemeClr val="accent1"/>
              </a:solid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39987" name="Freeform 19"/>
              <p:cNvSpPr/>
              <p:nvPr/>
            </p:nvSpPr>
            <p:spPr bwMode="auto">
              <a:xfrm>
                <a:off x="2592" y="2160"/>
                <a:ext cx="768" cy="192"/>
              </a:xfrm>
              <a:custGeom>
                <a:avLst/>
                <a:gdLst/>
                <a:ahLst/>
                <a:cxnLst>
                  <a:cxn ang="0">
                    <a:pos x="0" y="0"/>
                  </a:cxn>
                  <a:cxn ang="0">
                    <a:pos x="0" y="192"/>
                  </a:cxn>
                  <a:cxn ang="0">
                    <a:pos x="768" y="192"/>
                  </a:cxn>
                  <a:cxn ang="0">
                    <a:pos x="768" y="0"/>
                  </a:cxn>
                  <a:cxn ang="0">
                    <a:pos x="0" y="0"/>
                  </a:cxn>
                </a:cxnLst>
                <a:rect l="0" t="0" r="r" b="b"/>
                <a:pathLst>
                  <a:path w="768" h="192">
                    <a:moveTo>
                      <a:pt x="0" y="0"/>
                    </a:moveTo>
                    <a:lnTo>
                      <a:pt x="0" y="192"/>
                    </a:lnTo>
                    <a:lnTo>
                      <a:pt x="768" y="192"/>
                    </a:lnTo>
                    <a:lnTo>
                      <a:pt x="768" y="0"/>
                    </a:lnTo>
                    <a:lnTo>
                      <a:pt x="0" y="0"/>
                    </a:lnTo>
                    <a:close/>
                  </a:path>
                </a:pathLst>
              </a:custGeom>
              <a:solidFill>
                <a:schemeClr val="tx1"/>
              </a:solid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39988" name="Freeform 20"/>
              <p:cNvSpPr/>
              <p:nvPr/>
            </p:nvSpPr>
            <p:spPr bwMode="auto">
              <a:xfrm>
                <a:off x="2256" y="2160"/>
                <a:ext cx="288" cy="336"/>
              </a:xfrm>
              <a:custGeom>
                <a:avLst/>
                <a:gdLst/>
                <a:ahLst/>
                <a:cxnLst>
                  <a:cxn ang="0">
                    <a:pos x="0" y="0"/>
                  </a:cxn>
                  <a:cxn ang="0">
                    <a:pos x="0" y="336"/>
                  </a:cxn>
                  <a:cxn ang="0">
                    <a:pos x="288" y="336"/>
                  </a:cxn>
                  <a:cxn ang="0">
                    <a:pos x="288" y="0"/>
                  </a:cxn>
                  <a:cxn ang="0">
                    <a:pos x="0" y="0"/>
                  </a:cxn>
                </a:cxnLst>
                <a:rect l="0" t="0" r="r" b="b"/>
                <a:pathLst>
                  <a:path w="288" h="336">
                    <a:moveTo>
                      <a:pt x="0" y="0"/>
                    </a:moveTo>
                    <a:lnTo>
                      <a:pt x="0" y="336"/>
                    </a:lnTo>
                    <a:lnTo>
                      <a:pt x="288" y="336"/>
                    </a:lnTo>
                    <a:lnTo>
                      <a:pt x="288" y="0"/>
                    </a:lnTo>
                    <a:lnTo>
                      <a:pt x="0" y="0"/>
                    </a:lnTo>
                    <a:close/>
                  </a:path>
                </a:pathLst>
              </a:custGeom>
              <a:solidFill>
                <a:schemeClr val="accent1"/>
              </a:solid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grpSp>
          <p:nvGrpSpPr>
            <p:cNvPr id="13325" name="Group 21"/>
            <p:cNvGrpSpPr/>
            <p:nvPr/>
          </p:nvGrpSpPr>
          <p:grpSpPr>
            <a:xfrm>
              <a:off x="3840" y="2160"/>
              <a:ext cx="1104" cy="576"/>
              <a:chOff x="3792" y="2160"/>
              <a:chExt cx="1104" cy="576"/>
            </a:xfrm>
          </p:grpSpPr>
          <p:sp>
            <p:nvSpPr>
              <p:cNvPr id="339990" name="Freeform 22"/>
              <p:cNvSpPr/>
              <p:nvPr/>
            </p:nvSpPr>
            <p:spPr bwMode="auto">
              <a:xfrm>
                <a:off x="3792" y="2400"/>
                <a:ext cx="1104" cy="336"/>
              </a:xfrm>
              <a:custGeom>
                <a:avLst/>
                <a:gdLst/>
                <a:ahLst/>
                <a:cxnLst>
                  <a:cxn ang="0">
                    <a:pos x="0" y="144"/>
                  </a:cxn>
                  <a:cxn ang="0">
                    <a:pos x="336" y="144"/>
                  </a:cxn>
                  <a:cxn ang="0">
                    <a:pos x="336" y="0"/>
                  </a:cxn>
                  <a:cxn ang="0">
                    <a:pos x="1104" y="0"/>
                  </a:cxn>
                  <a:cxn ang="0">
                    <a:pos x="1104" y="336"/>
                  </a:cxn>
                  <a:cxn ang="0">
                    <a:pos x="0" y="336"/>
                  </a:cxn>
                  <a:cxn ang="0">
                    <a:pos x="0" y="144"/>
                  </a:cxn>
                </a:cxnLst>
                <a:rect l="0" t="0" r="r" b="b"/>
                <a:pathLst>
                  <a:path w="1104" h="336">
                    <a:moveTo>
                      <a:pt x="0" y="144"/>
                    </a:moveTo>
                    <a:lnTo>
                      <a:pt x="336" y="144"/>
                    </a:lnTo>
                    <a:lnTo>
                      <a:pt x="336" y="0"/>
                    </a:lnTo>
                    <a:lnTo>
                      <a:pt x="1104" y="0"/>
                    </a:lnTo>
                    <a:lnTo>
                      <a:pt x="1104" y="336"/>
                    </a:lnTo>
                    <a:lnTo>
                      <a:pt x="0" y="336"/>
                    </a:lnTo>
                    <a:lnTo>
                      <a:pt x="0" y="144"/>
                    </a:lnTo>
                    <a:close/>
                  </a:path>
                </a:pathLst>
              </a:custGeom>
              <a:solidFill>
                <a:schemeClr val="accent1"/>
              </a:solid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39991" name="Freeform 23"/>
              <p:cNvSpPr/>
              <p:nvPr/>
            </p:nvSpPr>
            <p:spPr bwMode="auto">
              <a:xfrm>
                <a:off x="4128" y="2160"/>
                <a:ext cx="768" cy="192"/>
              </a:xfrm>
              <a:custGeom>
                <a:avLst/>
                <a:gdLst/>
                <a:ahLst/>
                <a:cxnLst>
                  <a:cxn ang="0">
                    <a:pos x="0" y="0"/>
                  </a:cxn>
                  <a:cxn ang="0">
                    <a:pos x="0" y="192"/>
                  </a:cxn>
                  <a:cxn ang="0">
                    <a:pos x="768" y="192"/>
                  </a:cxn>
                  <a:cxn ang="0">
                    <a:pos x="768" y="0"/>
                  </a:cxn>
                  <a:cxn ang="0">
                    <a:pos x="0" y="0"/>
                  </a:cxn>
                </a:cxnLst>
                <a:rect l="0" t="0" r="r" b="b"/>
                <a:pathLst>
                  <a:path w="768" h="192">
                    <a:moveTo>
                      <a:pt x="0" y="0"/>
                    </a:moveTo>
                    <a:lnTo>
                      <a:pt x="0" y="192"/>
                    </a:lnTo>
                    <a:lnTo>
                      <a:pt x="768" y="192"/>
                    </a:lnTo>
                    <a:lnTo>
                      <a:pt x="768" y="0"/>
                    </a:lnTo>
                    <a:lnTo>
                      <a:pt x="0" y="0"/>
                    </a:lnTo>
                    <a:close/>
                  </a:path>
                </a:pathLst>
              </a:custGeom>
              <a:solidFill>
                <a:schemeClr val="tx2"/>
              </a:solid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39992" name="Freeform 24"/>
              <p:cNvSpPr/>
              <p:nvPr/>
            </p:nvSpPr>
            <p:spPr bwMode="auto">
              <a:xfrm>
                <a:off x="3792" y="2160"/>
                <a:ext cx="288" cy="336"/>
              </a:xfrm>
              <a:custGeom>
                <a:avLst/>
                <a:gdLst/>
                <a:ahLst/>
                <a:cxnLst>
                  <a:cxn ang="0">
                    <a:pos x="0" y="0"/>
                  </a:cxn>
                  <a:cxn ang="0">
                    <a:pos x="0" y="336"/>
                  </a:cxn>
                  <a:cxn ang="0">
                    <a:pos x="288" y="336"/>
                  </a:cxn>
                  <a:cxn ang="0">
                    <a:pos x="288" y="0"/>
                  </a:cxn>
                  <a:cxn ang="0">
                    <a:pos x="0" y="0"/>
                  </a:cxn>
                </a:cxnLst>
                <a:rect l="0" t="0" r="r" b="b"/>
                <a:pathLst>
                  <a:path w="288" h="336">
                    <a:moveTo>
                      <a:pt x="0" y="0"/>
                    </a:moveTo>
                    <a:lnTo>
                      <a:pt x="0" y="336"/>
                    </a:lnTo>
                    <a:lnTo>
                      <a:pt x="288" y="336"/>
                    </a:lnTo>
                    <a:lnTo>
                      <a:pt x="288" y="0"/>
                    </a:lnTo>
                    <a:lnTo>
                      <a:pt x="0" y="0"/>
                    </a:lnTo>
                    <a:close/>
                  </a:path>
                </a:pathLst>
              </a:custGeom>
              <a:solidFill>
                <a:srgbClr val="FF99CC"/>
              </a:solid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pSp>
        <p:sp>
          <p:nvSpPr>
            <p:cNvPr id="339993" name="Line 25"/>
            <p:cNvSpPr>
              <a:spLocks noChangeShapeType="1"/>
            </p:cNvSpPr>
            <p:nvPr/>
          </p:nvSpPr>
          <p:spPr bwMode="auto">
            <a:xfrm>
              <a:off x="1968" y="1248"/>
              <a:ext cx="288" cy="0"/>
            </a:xfrm>
            <a:prstGeom prst="line">
              <a:avLst/>
            </a:prstGeom>
            <a:noFill/>
            <a:ln w="28575">
              <a:solidFill>
                <a:schemeClr val="tx1"/>
              </a:solidFill>
              <a:round/>
              <a:tailEnd type="arrow" w="lg"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39994" name="Line 26"/>
            <p:cNvSpPr>
              <a:spLocks noChangeShapeType="1"/>
            </p:cNvSpPr>
            <p:nvPr/>
          </p:nvSpPr>
          <p:spPr bwMode="auto">
            <a:xfrm>
              <a:off x="3456" y="2448"/>
              <a:ext cx="288" cy="0"/>
            </a:xfrm>
            <a:prstGeom prst="line">
              <a:avLst/>
            </a:prstGeom>
            <a:noFill/>
            <a:ln w="28575">
              <a:solidFill>
                <a:schemeClr val="tx1"/>
              </a:solidFill>
              <a:round/>
              <a:tailEnd type="arrow" w="lg"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39995" name="Line 27"/>
            <p:cNvSpPr>
              <a:spLocks noChangeShapeType="1"/>
            </p:cNvSpPr>
            <p:nvPr/>
          </p:nvSpPr>
          <p:spPr bwMode="auto">
            <a:xfrm>
              <a:off x="3504" y="1248"/>
              <a:ext cx="288" cy="0"/>
            </a:xfrm>
            <a:prstGeom prst="line">
              <a:avLst/>
            </a:prstGeom>
            <a:noFill/>
            <a:ln w="28575">
              <a:solidFill>
                <a:schemeClr val="tx1"/>
              </a:solidFill>
              <a:round/>
              <a:tailEnd type="arrow" w="lg"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39996" name="Line 28"/>
            <p:cNvSpPr>
              <a:spLocks noChangeShapeType="1"/>
            </p:cNvSpPr>
            <p:nvPr/>
          </p:nvSpPr>
          <p:spPr bwMode="auto">
            <a:xfrm>
              <a:off x="1968" y="2448"/>
              <a:ext cx="288" cy="0"/>
            </a:xfrm>
            <a:prstGeom prst="line">
              <a:avLst/>
            </a:prstGeom>
            <a:noFill/>
            <a:ln w="28575">
              <a:solidFill>
                <a:schemeClr val="tx1"/>
              </a:solidFill>
              <a:round/>
              <a:tailEnd type="arrow" w="lg"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339997" name="Text Box 29"/>
            <p:cNvSpPr txBox="1">
              <a:spLocks noChangeArrowheads="1"/>
            </p:cNvSpPr>
            <p:nvPr/>
          </p:nvSpPr>
          <p:spPr bwMode="auto">
            <a:xfrm>
              <a:off x="720" y="528"/>
              <a:ext cx="768" cy="250"/>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kern="1200" cap="none" spc="0" normalizeH="0" baseline="0" noProof="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增量开发</a:t>
              </a:r>
              <a:endParaRPr kumimoji="1" lang="zh-CN" altLang="en-US" sz="2000" kern="1200" cap="none" spc="0" normalizeH="0" baseline="0" noProof="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339998" name="Text Box 30"/>
            <p:cNvSpPr txBox="1">
              <a:spLocks noChangeArrowheads="1"/>
            </p:cNvSpPr>
            <p:nvPr/>
          </p:nvSpPr>
          <p:spPr bwMode="auto">
            <a:xfrm>
              <a:off x="768" y="1776"/>
              <a:ext cx="768" cy="250"/>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kern="1200" cap="none" spc="0" normalizeH="0" baseline="0" noProof="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迭代开发</a:t>
              </a:r>
              <a:endParaRPr kumimoji="1" lang="zh-CN" altLang="en-US" sz="2000" kern="1200" cap="none" spc="0" normalizeH="0" baseline="0" noProof="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sp>
          <p:nvSpPr>
            <p:cNvPr id="339999" name="Text Box 31"/>
            <p:cNvSpPr txBox="1">
              <a:spLocks noChangeArrowheads="1"/>
            </p:cNvSpPr>
            <p:nvPr/>
          </p:nvSpPr>
          <p:spPr bwMode="auto">
            <a:xfrm>
              <a:off x="2256" y="3120"/>
              <a:ext cx="1296" cy="250"/>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kern="1200" cap="none" spc="0" normalizeH="0" baseline="0" noProof="0">
                  <a:solidFill>
                    <a:schemeClr val="hlink"/>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增量和迭代模型</a:t>
              </a:r>
              <a:endParaRPr kumimoji="1" lang="zh-CN" altLang="en-US" sz="2000" kern="1200" cap="none" spc="0" normalizeH="0" baseline="0" noProof="0">
                <a:solidFill>
                  <a:schemeClr val="hlink"/>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endParaRPr>
            </a:p>
          </p:txBody>
        </p:sp>
      </p:grpSp>
      <p:graphicFrame>
        <p:nvGraphicFramePr>
          <p:cNvPr id="13314" name="Object 32"/>
          <p:cNvGraphicFramePr/>
          <p:nvPr/>
        </p:nvGraphicFramePr>
        <p:xfrm>
          <a:off x="5795963" y="0"/>
          <a:ext cx="1008062" cy="985838"/>
        </p:xfrm>
        <a:graphic>
          <a:graphicData uri="http://schemas.openxmlformats.org/presentationml/2006/ole">
            <mc:AlternateContent xmlns:mc="http://schemas.openxmlformats.org/markup-compatibility/2006">
              <mc:Choice xmlns:v="urn:schemas-microsoft-com:vml" Requires="v">
                <p:oleObj spid="_x0000_s3081" name="" r:id="rId1" imgW="1107440" imgH="1107440" progId="Visio.Drawing.11">
                  <p:embed/>
                </p:oleObj>
              </mc:Choice>
              <mc:Fallback>
                <p:oleObj name="" r:id="rId1" imgW="1107440" imgH="1107440" progId="Visio.Drawing.11">
                  <p:embed/>
                  <p:pic>
                    <p:nvPicPr>
                      <p:cNvPr id="0" name="图片 3080"/>
                      <p:cNvPicPr/>
                      <p:nvPr/>
                    </p:nvPicPr>
                    <p:blipFill>
                      <a:blip r:embed="rId2"/>
                      <a:stretch>
                        <a:fillRect/>
                      </a:stretch>
                    </p:blipFill>
                    <p:spPr>
                      <a:xfrm>
                        <a:off x="5795963" y="0"/>
                        <a:ext cx="1008062" cy="985838"/>
                      </a:xfrm>
                      <a:prstGeom prst="rect">
                        <a:avLst/>
                      </a:prstGeom>
                      <a:noFill/>
                      <a:ln w="38100">
                        <a:noFill/>
                        <a:miter/>
                      </a:ln>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06499"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68290" name="Rectangle 2"/>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增量模型</a:t>
            </a:r>
            <a:r>
              <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渐增模型</a:t>
            </a:r>
            <a:r>
              <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endPar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68291" name="Line 3"/>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68293" name="Rectangle 5"/>
          <p:cNvSpPr>
            <a:spLocks noChangeArrowheads="1"/>
          </p:cNvSpPr>
          <p:nvPr/>
        </p:nvSpPr>
        <p:spPr bwMode="auto">
          <a:xfrm>
            <a:off x="304800" y="1447800"/>
            <a:ext cx="8382000" cy="5076825"/>
          </a:xfrm>
          <a:prstGeom prst="rect">
            <a:avLst/>
          </a:prstGeom>
          <a:noFill/>
          <a:ln w="9525">
            <a:noFill/>
            <a:miter lim="800000"/>
          </a:ln>
          <a:effectLst/>
        </p:spPr>
        <p:txBody>
          <a:bodyPr/>
          <a:lstStyle/>
          <a:p>
            <a:pPr marL="287655" marR="0" lvl="0" indent="-635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增量模型把软件产品作为一系列的增量构件来设计、编码、集成和测试。每个构件由多个相互作用的模块构成，并且能够完成特定的功能。使用增量模型时，第一个增量构件往往实现软件的基本需求，提供最核心的功能。</a:t>
            </a:r>
            <a:endParaRPr kumimoji="0" lang="zh-CN" altLang="en-US" sz="32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07523"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65220" name="Rectangle 4"/>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增量模型</a:t>
            </a:r>
            <a:r>
              <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渐增模型</a:t>
            </a:r>
            <a:r>
              <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endPar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65221"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pic>
        <p:nvPicPr>
          <p:cNvPr id="107526" name="Picture 6" descr="rj5"/>
          <p:cNvPicPr>
            <a:picLocks noChangeAspect="1"/>
          </p:cNvPicPr>
          <p:nvPr/>
        </p:nvPicPr>
        <p:blipFill>
          <a:blip r:embed="rId1"/>
          <a:stretch>
            <a:fillRect/>
          </a:stretch>
        </p:blipFill>
        <p:spPr>
          <a:xfrm>
            <a:off x="1258888" y="1773238"/>
            <a:ext cx="6553200" cy="4014787"/>
          </a:xfrm>
          <a:prstGeom prst="rect">
            <a:avLst/>
          </a:prstGeom>
          <a:noFill/>
          <a:ln w="9525">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08547"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66244" name="Rectangle 4"/>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增量模型</a:t>
            </a:r>
            <a:r>
              <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渐增模型</a:t>
            </a:r>
            <a:r>
              <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的优点</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66245"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66247" name="Rectangle 7"/>
          <p:cNvSpPr>
            <a:spLocks noGrp="1" noChangeArrowheads="1"/>
          </p:cNvSpPr>
          <p:nvPr>
            <p:ph idx="1"/>
          </p:nvPr>
        </p:nvSpPr>
        <p:spPr>
          <a:xfrm>
            <a:off x="468313" y="1268413"/>
            <a:ext cx="8229600" cy="511333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增量模型的优点：</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适用于人员配备不充裕、不能在软件项目期限之前实现一个完全版本的软件的情况；</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能有计划地管理技术风险；</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每个增量都发布了一个高质量的可操作的版本，用户能在较短时间内使用上部分功能；</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逐步增加产品功能可以使用户有较充裕的时间学习和适应新产品，减少一个全新的软件可能给客户带来的冲击。</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09571"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70339" name="Rectangle 3"/>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增量模型</a:t>
            </a:r>
            <a:r>
              <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渐增模型</a:t>
            </a:r>
            <a:r>
              <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的难点</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70340"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sp>
        <p:nvSpPr>
          <p:cNvPr id="270343" name="Rectangle 7"/>
          <p:cNvSpPr>
            <a:spLocks noGrp="1" noChangeArrowheads="1"/>
          </p:cNvSpPr>
          <p:nvPr>
            <p:ph idx="1"/>
          </p:nvPr>
        </p:nvSpPr>
        <p:spPr>
          <a:xfrm>
            <a:off x="468313" y="1268413"/>
            <a:ext cx="8229600" cy="511333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增量模型存在的困难：</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要求每个新的增量构件能够无缝地集成到现有的软件体系结构中，必须不破坏原来已经开发的产品；</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因此软件体系结构必须是开放的，增加了设计阶段的投入；</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本身具有矛盾性，一方面要求开发人员把软件看作一个整体，另一方面要求开发人员把软件看作构件序列，且构件间彼此独立。需要开发人员协调这一矛盾。</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10595"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71363" name="Rectangle 3"/>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增量模型</a:t>
            </a:r>
            <a:r>
              <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渐增模型</a:t>
            </a:r>
            <a:r>
              <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endParaRPr kumimoji="0" lang="en-US" altLang="zh-CN"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71364" name="Line 4"/>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pic>
        <p:nvPicPr>
          <p:cNvPr id="110598" name="Picture 7" descr="rj6"/>
          <p:cNvPicPr>
            <a:picLocks noChangeAspect="1"/>
          </p:cNvPicPr>
          <p:nvPr/>
        </p:nvPicPr>
        <p:blipFill>
          <a:blip r:embed="rId1"/>
          <a:stretch>
            <a:fillRect/>
          </a:stretch>
        </p:blipFill>
        <p:spPr>
          <a:xfrm>
            <a:off x="468313" y="1628775"/>
            <a:ext cx="7848600" cy="2592388"/>
          </a:xfrm>
          <a:prstGeom prst="rect">
            <a:avLst/>
          </a:prstGeom>
          <a:noFill/>
          <a:ln w="9525">
            <a:noFill/>
          </a:ln>
        </p:spPr>
      </p:pic>
      <p:sp>
        <p:nvSpPr>
          <p:cNvPr id="271368" name="Text Box 8"/>
          <p:cNvSpPr txBox="1">
            <a:spLocks noChangeArrowheads="1"/>
          </p:cNvSpPr>
          <p:nvPr/>
        </p:nvSpPr>
        <p:spPr bwMode="auto">
          <a:xfrm>
            <a:off x="1042988" y="4868863"/>
            <a:ext cx="6049963" cy="579438"/>
          </a:xfrm>
          <a:prstGeom prst="rect">
            <a:avLst/>
          </a:prstGeom>
          <a:noFill/>
          <a:ln w="9525" algn="ctr">
            <a:noFill/>
            <a:miter lim="800000"/>
          </a:ln>
          <a:effectLst/>
        </p:spPr>
        <p:txBody>
          <a:bodyPr>
            <a:spAutoFit/>
          </a:bodyPr>
          <a:lstStyle/>
          <a:p>
            <a:pPr marR="0" algn="ctr" defTabSz="914400">
              <a:spcBef>
                <a:spcPct val="50000"/>
              </a:spcBef>
              <a:buClrTx/>
              <a:buSzTx/>
              <a:buFontTx/>
              <a:buNone/>
              <a:defRPr/>
            </a:pPr>
            <a:r>
              <a:rPr kumimoji="0" lang="zh-CN" altLang="en-US" sz="3200"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rPr>
              <a:t>风险更大的增量模型</a:t>
            </a:r>
            <a:endParaRPr kumimoji="0" lang="zh-CN" altLang="en-US" sz="3200" kern="1200" cap="none" spc="0" normalizeH="0" baseline="0" noProof="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cs typeface="+mn-c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灯片编号占位符 4"/>
          <p:cNvSpPr txBox="1">
            <a:spLocks noGrp="1"/>
          </p:cNvSpPr>
          <p:nvPr>
            <p:ph type="sldNum" sz="quarter" idx="11"/>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r" eaLnBrk="1" hangingPunct="1"/>
            <a:fld id="{9A0DB2DC-4C9A-4742-B13C-FB6460FD3503}" type="slidenum">
              <a:rPr lang="en-US" altLang="zh-CN" sz="1200" b="0" dirty="0">
                <a:solidFill>
                  <a:schemeClr val="tx1"/>
                </a:solidFill>
                <a:latin typeface="Arial" panose="020B0604020202020204" pitchFamily="34" charset="0"/>
              </a:rPr>
            </a:fld>
            <a:endParaRPr lang="en-US" altLang="zh-CN" sz="1200" b="0" dirty="0">
              <a:solidFill>
                <a:schemeClr val="tx1"/>
              </a:solidFill>
              <a:latin typeface="Arial" panose="020B0604020202020204" pitchFamily="34" charset="0"/>
            </a:endParaRPr>
          </a:p>
        </p:txBody>
      </p:sp>
      <p:sp>
        <p:nvSpPr>
          <p:cNvPr id="14340" name="页脚占位符 5"/>
          <p:cNvSpPr txBox="1">
            <a:spLocks noGrp="1"/>
          </p:cNvSpPr>
          <p:nvPr>
            <p:ph type="ftr"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rgbClr val="FFFF00"/>
                </a:solidFill>
                <a:latin typeface="Garamond" panose="02020404030301010803"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rgbClr val="FFFF00"/>
                </a:solidFill>
                <a:latin typeface="Garamond" panose="02020404030301010803" pitchFamily="18" charset="0"/>
                <a:ea typeface="宋体" panose="02010600030101010101" pitchFamily="2" charset="-122"/>
                <a:cs typeface="+mn-cs"/>
              </a:defRPr>
            </a:lvl5pPr>
          </a:lstStyle>
          <a:p>
            <a:pPr lvl="0" algn="ctr" eaLnBrk="1" hangingPunct="1"/>
            <a:r>
              <a:rPr lang="zh-CN" altLang="en-US" sz="1200" b="0" dirty="0">
                <a:solidFill>
                  <a:schemeClr val="tx1"/>
                </a:solidFill>
                <a:latin typeface="Arial" panose="020B0604020202020204" pitchFamily="34" charset="0"/>
              </a:rPr>
              <a:t>软件工程</a:t>
            </a:r>
            <a:r>
              <a:rPr lang="en-US" altLang="zh-CN" sz="1200" b="0" dirty="0">
                <a:solidFill>
                  <a:schemeClr val="tx1"/>
                </a:solidFill>
                <a:latin typeface="Arial" panose="020B0604020202020204" pitchFamily="34" charset="0"/>
              </a:rPr>
              <a:t>-2024</a:t>
            </a:r>
            <a:r>
              <a:rPr lang="zh-CN" altLang="en-US" sz="1200" b="0" dirty="0">
                <a:solidFill>
                  <a:schemeClr val="tx1"/>
                </a:solidFill>
                <a:latin typeface="Arial" panose="020B0604020202020204" pitchFamily="34" charset="0"/>
              </a:rPr>
              <a:t>第一</a:t>
            </a:r>
            <a:r>
              <a:rPr lang="en-US" altLang="zh-CN" sz="1200" b="0" dirty="0">
                <a:solidFill>
                  <a:schemeClr val="tx1"/>
                </a:solidFill>
                <a:latin typeface="Arial" panose="020B0604020202020204" pitchFamily="34" charset="0"/>
              </a:rPr>
              <a:t>-</a:t>
            </a:r>
            <a:r>
              <a:rPr lang="zh-CN" altLang="en-US" sz="1200" b="0" dirty="0">
                <a:solidFill>
                  <a:schemeClr val="tx1"/>
                </a:solidFill>
                <a:latin typeface="Arial" panose="020B0604020202020204" pitchFamily="34" charset="0"/>
              </a:rPr>
              <a:t>章 软件工程学概述</a:t>
            </a:r>
            <a:endParaRPr lang="en-US" altLang="zh-CN" sz="1200" b="0" dirty="0">
              <a:solidFill>
                <a:schemeClr val="tx1"/>
              </a:solidFill>
              <a:latin typeface="Arial" panose="020B0604020202020204" pitchFamily="34" charset="0"/>
            </a:endParaRPr>
          </a:p>
        </p:txBody>
      </p:sp>
      <p:sp>
        <p:nvSpPr>
          <p:cNvPr id="277507" name="Rectangle 3"/>
          <p:cNvSpPr>
            <a:spLocks noGrp="1" noChangeArrowheads="1"/>
          </p:cNvSpPr>
          <p:nvPr>
            <p:ph idx="1"/>
          </p:nvPr>
        </p:nvSpPr>
        <p:spPr>
          <a:xfrm>
            <a:off x="457200" y="1600200"/>
            <a:ext cx="8229600" cy="434975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软件项目中的风险：</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人员</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硬件设备</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rPr>
              <a:t>项目的生存能力等</a:t>
            </a:r>
            <a:endParaRPr kumimoji="0" lang="zh-CN" altLang="en-US" sz="28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螺旋模型的基本思想是，使用原型及其他方法来尽量降低风险。理解这种模型的一个简便方法，是把它看作在每个阶段之前都增加了风险分析过程的快速原型模型</a:t>
            </a:r>
            <a:endParaRPr kumimoji="0" lang="zh-CN" altLang="en-US"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sz="32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277508" name="Rectangle 4"/>
          <p:cNvSpPr>
            <a:spLocks noRot="1" noChangeArrowheads="1"/>
          </p:cNvSpPr>
          <p:nvPr/>
        </p:nvSpPr>
        <p:spPr bwMode="auto">
          <a:xfrm>
            <a:off x="179388" y="130175"/>
            <a:ext cx="8229600" cy="7064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螺旋模型</a:t>
            </a:r>
            <a:endParaRPr kumimoji="0" lang="zh-CN" altLang="en-US" sz="44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277509" name="Line 5"/>
          <p:cNvSpPr>
            <a:spLocks noChangeShapeType="1"/>
          </p:cNvSpPr>
          <p:nvPr/>
        </p:nvSpPr>
        <p:spPr bwMode="auto">
          <a:xfrm>
            <a:off x="0" y="1052513"/>
            <a:ext cx="9144000" cy="0"/>
          </a:xfrm>
          <a:prstGeom prst="line">
            <a:avLst/>
          </a:prstGeom>
          <a:noFill/>
          <a:ln w="9525">
            <a:solidFill>
              <a:srgbClr val="FFFF00"/>
            </a:solidFill>
            <a:roun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FFFF00"/>
              </a:solidFill>
              <a:effectLst>
                <a:outerShdw blurRad="38100" dist="38100" dir="2700000" algn="tl">
                  <a:srgbClr val="000000">
                    <a:alpha val="43137"/>
                  </a:srgbClr>
                </a:outerShdw>
              </a:effectLst>
              <a:uLnTx/>
              <a:uFillTx/>
              <a:latin typeface="Garamond" panose="02020404030301010803" pitchFamily="18" charset="0"/>
              <a:ea typeface="宋体" panose="02010600030101010101" pitchFamily="2" charset="-122"/>
              <a:cs typeface="+mn-cs"/>
            </a:endParaRPr>
          </a:p>
        </p:txBody>
      </p:sp>
      <p:graphicFrame>
        <p:nvGraphicFramePr>
          <p:cNvPr id="14338" name="Object 7"/>
          <p:cNvGraphicFramePr/>
          <p:nvPr/>
        </p:nvGraphicFramePr>
        <p:xfrm>
          <a:off x="3203575" y="44450"/>
          <a:ext cx="1008063" cy="985838"/>
        </p:xfrm>
        <a:graphic>
          <a:graphicData uri="http://schemas.openxmlformats.org/presentationml/2006/ole">
            <mc:AlternateContent xmlns:mc="http://schemas.openxmlformats.org/markup-compatibility/2006">
              <mc:Choice xmlns:v="urn:schemas-microsoft-com:vml" Requires="v">
                <p:oleObj spid="_x0000_s3089" name="" r:id="rId1" imgW="1107440" imgH="1107440" progId="Visio.Drawing.11">
                  <p:embed/>
                </p:oleObj>
              </mc:Choice>
              <mc:Fallback>
                <p:oleObj name="" r:id="rId1" imgW="1107440" imgH="1107440" progId="Visio.Drawing.11">
                  <p:embed/>
                  <p:pic>
                    <p:nvPicPr>
                      <p:cNvPr id="0" name="图片 3088"/>
                      <p:cNvPicPr/>
                      <p:nvPr/>
                    </p:nvPicPr>
                    <p:blipFill>
                      <a:blip r:embed="rId2"/>
                      <a:stretch>
                        <a:fillRect/>
                      </a:stretch>
                    </p:blipFill>
                    <p:spPr>
                      <a:xfrm>
                        <a:off x="3203575" y="44450"/>
                        <a:ext cx="1008063" cy="985838"/>
                      </a:xfrm>
                      <a:prstGeom prst="rect">
                        <a:avLst/>
                      </a:prstGeom>
                      <a:noFill/>
                      <a:ln w="38100">
                        <a:noFill/>
                        <a:miter/>
                      </a:ln>
                    </p:spPr>
                  </p:pic>
                </p:oleObj>
              </mc:Fallback>
            </mc:AlternateContent>
          </a:graphicData>
        </a:graphic>
      </p:graphicFrame>
    </p:spTree>
  </p:cSld>
  <p:clrMapOvr>
    <a:masterClrMapping/>
  </p:clrMapOvr>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rgbClr val="FFFF00"/>
            </a:solidFill>
            <a:effectLst>
              <a:outerShdw blurRad="38100" dist="38100" dir="2700000" algn="tl">
                <a:srgbClr val="000000">
                  <a:alpha val="43137"/>
                </a:srgbClr>
              </a:outerShdw>
            </a:effectLst>
            <a:latin typeface="Garamond" panose="02020404030301010803"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rgbClr val="FFFF00"/>
            </a:solidFill>
            <a:effectLst>
              <a:outerShdw blurRad="38100" dist="38100" dir="2700000" algn="tl">
                <a:srgbClr val="000000">
                  <a:alpha val="43137"/>
                </a:srgbClr>
              </a:outerShdw>
            </a:effectLst>
            <a:latin typeface="Garamond" panose="02020404030301010803" pitchFamily="18" charset="0"/>
            <a:ea typeface="宋体" panose="02010600030101010101" pitchFamily="2" charset="-122"/>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Fading Grid</Template>
  <TotalTime>0</TotalTime>
  <Words>27378</Words>
  <Application>WPS 演示</Application>
  <PresentationFormat>全屏显示(4:3)</PresentationFormat>
  <Paragraphs>3130</Paragraphs>
  <Slides>173</Slides>
  <Notes>31</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25</vt:i4>
      </vt:variant>
      <vt:variant>
        <vt:lpstr>幻灯片标题</vt:lpstr>
      </vt:variant>
      <vt:variant>
        <vt:i4>173</vt:i4>
      </vt:variant>
    </vt:vector>
  </HeadingPairs>
  <TitlesOfParts>
    <vt:vector size="220" baseType="lpstr">
      <vt:lpstr>Arial</vt:lpstr>
      <vt:lpstr>宋体</vt:lpstr>
      <vt:lpstr>Wingdings</vt:lpstr>
      <vt:lpstr>Garamond</vt:lpstr>
      <vt:lpstr>Times New Roman</vt:lpstr>
      <vt:lpstr>黑体</vt:lpstr>
      <vt:lpstr>楷体_GB2312</vt:lpstr>
      <vt:lpstr>新宋体</vt:lpstr>
      <vt:lpstr>Tahoma</vt:lpstr>
      <vt:lpstr>Monotype Sorts</vt:lpstr>
      <vt:lpstr>Wingdings</vt:lpstr>
      <vt:lpstr>Arial Narrow</vt:lpstr>
      <vt:lpstr>Helvetica</vt:lpstr>
      <vt:lpstr>ZapfHumnst BT</vt:lpstr>
      <vt:lpstr>ComicShannsMono Nerd Font Mono</vt:lpstr>
      <vt:lpstr>Arial</vt:lpstr>
      <vt:lpstr>微软雅黑</vt:lpstr>
      <vt:lpstr>Arial Unicode MS</vt:lpstr>
      <vt:lpstr>Toots Regular</vt:lpstr>
      <vt:lpstr>Miss Sweetie</vt:lpstr>
      <vt:lpstr>Melanie BT Std Roman</vt:lpstr>
      <vt:lpstr>Stream</vt:lpstr>
      <vt:lpstr>Visio.Drawing.11</vt:lpstr>
      <vt:lpstr>Visio.Drawing.11</vt:lpstr>
      <vt:lpstr>Visio.Drawing.11</vt:lpstr>
      <vt:lpstr>Visio.Drawing.11</vt:lpstr>
      <vt:lpstr>Visio.Drawing.11</vt:lpstr>
      <vt:lpstr>Visio.Drawing.11</vt:lpstr>
      <vt:lpstr>CorelDRAW.Graphic.6</vt:lpstr>
      <vt:lpstr>CorelDRAW.Graphic.6</vt:lpstr>
      <vt:lpstr>CorelDRAW.Graphic.6</vt:lpstr>
      <vt:lpstr>CorelDRAW.Graphic.6</vt:lpstr>
      <vt:lpstr>Visio.Drawing.11</vt:lpstr>
      <vt:lpstr>Visio.Drawing.11</vt:lpstr>
      <vt:lpstr>CorelDraw.Graphic.7</vt:lpstr>
      <vt:lpstr>CorelDraw.Graphic.7</vt:lpstr>
      <vt:lpstr>CorelDraw.Graphic.7</vt:lpstr>
      <vt:lpstr>CorelDraw.Graphic.7</vt:lpstr>
      <vt:lpstr>CorelDraw.Graphic.7</vt:lpstr>
      <vt:lpstr>Visio.Drawing.11</vt:lpstr>
      <vt:lpstr>Visio.Drawing.11</vt:lpstr>
      <vt:lpstr>Visio.Drawing.11</vt:lpstr>
      <vt:lpstr>Visio.Drawing.11</vt:lpstr>
      <vt:lpstr>Visio.Drawing.11</vt:lpstr>
      <vt:lpstr>Visio.Drawing.11</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ldl</dc:creator>
  <cp:lastModifiedBy>chen</cp:lastModifiedBy>
  <cp:revision>705</cp:revision>
  <dcterms:created xsi:type="dcterms:W3CDTF">2003-02-25T02:31:18Z</dcterms:created>
  <dcterms:modified xsi:type="dcterms:W3CDTF">2025-10-21T00:39:33Z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A4A19B26C494472187AF963D96F51ABC_13</vt:lpwstr>
  </property>
  <property fmtid="{D5CDD505-2E9C-101B-9397-08002B2CF9AE}" pid="3" name="KSOProductBuildVer">
    <vt:lpwstr>2052-12.1.0.23125</vt:lpwstr>
  </property>
</Properties>
</file>