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sldIdLst>
    <p:sldId id="272" r:id="rId5"/>
    <p:sldId id="323" r:id="rId6"/>
    <p:sldId id="268" r:id="rId7"/>
    <p:sldId id="322" r:id="rId8"/>
    <p:sldId id="333" r:id="rId9"/>
    <p:sldId id="334" r:id="rId10"/>
    <p:sldId id="324" r:id="rId11"/>
    <p:sldId id="325" r:id="rId12"/>
    <p:sldId id="326" r:id="rId13"/>
    <p:sldId id="327" r:id="rId14"/>
    <p:sldId id="332" r:id="rId15"/>
    <p:sldId id="341" r:id="rId16"/>
    <p:sldId id="335" r:id="rId17"/>
    <p:sldId id="342" r:id="rId18"/>
  </p:sldIdLst>
  <p:sldSz cx="9144000" cy="6858000" type="screen4x3"/>
  <p:notesSz cx="6858000" cy="9144000"/>
  <p:custDataLst>
    <p:tags r:id="rId22"/>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FFCCFF"/>
    <a:srgbClr val="66FFFF"/>
    <a:srgbClr val="0083CC"/>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30"/>
  </p:normalViewPr>
  <p:slideViewPr>
    <p:cSldViewPr showGuides="1">
      <p:cViewPr varScale="1">
        <p:scale>
          <a:sx n="90" d="100"/>
          <a:sy n="90" d="100"/>
        </p:scale>
        <p:origin x="-91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6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2" Type="http://schemas.openxmlformats.org/officeDocument/2006/relationships/tags" Target="tags/tag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pic>
        <p:nvPicPr>
          <p:cNvPr id="2050" name="图片 6225" descr="commun03-0"/>
          <p:cNvPicPr>
            <a:picLocks noChangeAspect="1"/>
          </p:cNvPicPr>
          <p:nvPr/>
        </p:nvPicPr>
        <p:blipFill>
          <a:blip r:embed="rId2"/>
          <a:stretch>
            <a:fillRect/>
          </a:stretch>
        </p:blipFill>
        <p:spPr>
          <a:xfrm>
            <a:off x="0" y="0"/>
            <a:ext cx="9144000" cy="6858000"/>
          </a:xfrm>
          <a:prstGeom prst="rect">
            <a:avLst/>
          </a:prstGeom>
          <a:noFill/>
          <a:ln w="9525">
            <a:noFill/>
          </a:ln>
        </p:spPr>
      </p:pic>
      <p:sp>
        <p:nvSpPr>
          <p:cNvPr id="6237" name="标题 6236"/>
          <p:cNvSpPr>
            <a:spLocks noGrp="1"/>
          </p:cNvSpPr>
          <p:nvPr>
            <p:ph type="ctrTitle" sz="quarter"/>
          </p:nvPr>
        </p:nvSpPr>
        <p:spPr>
          <a:xfrm>
            <a:off x="685800" y="2130425"/>
            <a:ext cx="7772400" cy="1470025"/>
          </a:xfrm>
          <a:prstGeom prst="rect">
            <a:avLst/>
          </a:prstGeom>
          <a:noFill/>
          <a:ln w="9525">
            <a:noFill/>
          </a:ln>
        </p:spPr>
        <p:txBody>
          <a:bodyPr anchor="ctr"/>
          <a:lstStyle>
            <a:lvl1pPr lvl="0">
              <a:defRPr/>
            </a:lvl1pPr>
          </a:lstStyle>
          <a:p>
            <a:pPr lvl="0" fontAlgn="base"/>
            <a:r>
              <a:rPr lang="zh-CN" altLang="en-US" strike="noStrike" noProof="1" dirty="0"/>
              <a:t>单击此处编辑母版标题样式</a:t>
            </a:r>
            <a:endParaRPr lang="zh-CN" altLang="en-US" strike="noStrike" noProof="1" dirty="0"/>
          </a:p>
        </p:txBody>
      </p:sp>
      <p:sp>
        <p:nvSpPr>
          <p:cNvPr id="6238" name="副标题 6237"/>
          <p:cNvSpPr>
            <a:spLocks noGrp="1"/>
          </p:cNvSpPr>
          <p:nvPr>
            <p:ph type="subTitle" sz="quarter" idx="1"/>
          </p:nvPr>
        </p:nvSpPr>
        <p:spPr>
          <a:xfrm>
            <a:off x="1371600" y="3886200"/>
            <a:ext cx="6400800" cy="1752600"/>
          </a:xfrm>
          <a:prstGeom prst="rect">
            <a:avLst/>
          </a:prstGeom>
          <a:noFill/>
          <a:ln w="9525">
            <a:noFill/>
          </a:ln>
        </p:spPr>
        <p:txBody>
          <a:bodyPr anchor="t"/>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zh-CN" altLang="en-US" strike="noStrike" noProof="1" dirty="0"/>
              <a:t>单击此处编辑母版副标题样式</a:t>
            </a:r>
            <a:endParaRPr lang="zh-CN" altLang="en-US" strike="noStrike" noProof="1" dirty="0"/>
          </a:p>
        </p:txBody>
      </p:sp>
      <p:sp>
        <p:nvSpPr>
          <p:cNvPr id="6234" name="日期占位符 6233"/>
          <p:cNvSpPr>
            <a:spLocks noGrp="1"/>
          </p:cNvSpPr>
          <p:nvPr>
            <p:ph type="dt" sz="quarter" idx="2"/>
          </p:nvPr>
        </p:nvSpPr>
        <p:spPr>
          <a:xfrm>
            <a:off x="457200" y="6245225"/>
            <a:ext cx="2133600" cy="476250"/>
          </a:xfrm>
          <a:prstGeom prst="rect">
            <a:avLst/>
          </a:prstGeom>
          <a:noFill/>
          <a:ln w="9525">
            <a:noFill/>
          </a:ln>
        </p:spPr>
        <p:txBody>
          <a:bodyPr anchor="t"/>
          <a:lstStyle>
            <a:lvl1pPr>
              <a:defRPr sz="1400"/>
            </a:lvl1pPr>
          </a:lstStyle>
          <a:p>
            <a:pPr fontAlgn="base"/>
            <a:endParaRPr lang="zh-CN" altLang="en-US" strike="noStrike" noProof="1" dirty="0">
              <a:latin typeface="Times New Roman" panose="02020603050405020304" pitchFamily="18" charset="0"/>
            </a:endParaRPr>
          </a:p>
        </p:txBody>
      </p:sp>
      <p:sp>
        <p:nvSpPr>
          <p:cNvPr id="6235" name="页脚占位符 6234"/>
          <p:cNvSpPr>
            <a:spLocks noGrp="1"/>
          </p:cNvSpPr>
          <p:nvPr>
            <p:ph type="ftr" sz="quarter" idx="3"/>
          </p:nvPr>
        </p:nvSpPr>
        <p:spPr>
          <a:xfrm>
            <a:off x="3124200" y="6245225"/>
            <a:ext cx="2895600" cy="476250"/>
          </a:xfrm>
          <a:prstGeom prst="rect">
            <a:avLst/>
          </a:prstGeom>
          <a:noFill/>
          <a:ln w="9525">
            <a:noFill/>
          </a:ln>
        </p:spPr>
        <p:txBody>
          <a:bodyPr anchor="t"/>
          <a:lstStyle>
            <a:lvl1pPr algn="ctr">
              <a:defRPr sz="1400"/>
            </a:lvl1pPr>
          </a:lstStyle>
          <a:p>
            <a:pPr fontAlgn="base"/>
            <a:endParaRPr lang="zh-CN" altLang="en-US" strike="noStrike" noProof="1" dirty="0">
              <a:latin typeface="Times New Roman" panose="02020603050405020304" pitchFamily="18" charset="0"/>
            </a:endParaRPr>
          </a:p>
        </p:txBody>
      </p:sp>
      <p:sp>
        <p:nvSpPr>
          <p:cNvPr id="6236" name="灯片编号占位符 6235"/>
          <p:cNvSpPr>
            <a:spLocks noGrp="1"/>
          </p:cNvSpPr>
          <p:nvPr>
            <p:ph type="sldNum" sz="quarter" idx="4"/>
          </p:nvPr>
        </p:nvSpPr>
        <p:spPr>
          <a:xfrm>
            <a:off x="6553200" y="6245225"/>
            <a:ext cx="2133600" cy="47625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pic>
        <p:nvPicPr>
          <p:cNvPr id="2050" name="图片 6225" descr="commun03-0"/>
          <p:cNvPicPr>
            <a:picLocks noChangeAspect="1"/>
          </p:cNvPicPr>
          <p:nvPr/>
        </p:nvPicPr>
        <p:blipFill>
          <a:blip r:embed="rId2"/>
          <a:stretch>
            <a:fillRect/>
          </a:stretch>
        </p:blipFill>
        <p:spPr>
          <a:xfrm>
            <a:off x="0" y="0"/>
            <a:ext cx="9144000" cy="6858000"/>
          </a:xfrm>
          <a:prstGeom prst="rect">
            <a:avLst/>
          </a:prstGeom>
          <a:noFill/>
          <a:ln w="9525">
            <a:noFill/>
          </a:ln>
        </p:spPr>
      </p:pic>
      <p:sp>
        <p:nvSpPr>
          <p:cNvPr id="6237" name="标题 6236"/>
          <p:cNvSpPr>
            <a:spLocks noGrp="1"/>
          </p:cNvSpPr>
          <p:nvPr>
            <p:ph type="ctrTitle" sz="quarter"/>
          </p:nvPr>
        </p:nvSpPr>
        <p:spPr>
          <a:xfrm>
            <a:off x="685800" y="2130425"/>
            <a:ext cx="7772400" cy="1470025"/>
          </a:xfrm>
          <a:prstGeom prst="rect">
            <a:avLst/>
          </a:prstGeom>
          <a:noFill/>
          <a:ln w="9525">
            <a:noFill/>
          </a:ln>
        </p:spPr>
        <p:txBody>
          <a:bodyPr anchor="ctr"/>
          <a:lstStyle>
            <a:lvl1pPr lvl="0">
              <a:defRPr/>
            </a:lvl1pPr>
          </a:lstStyle>
          <a:p>
            <a:pPr lvl="0" fontAlgn="base"/>
            <a:r>
              <a:rPr lang="zh-CN" altLang="en-US" strike="noStrike" noProof="1" dirty="0"/>
              <a:t>单击此处编辑母版标题样式</a:t>
            </a:r>
            <a:endParaRPr lang="zh-CN" altLang="en-US" strike="noStrike" noProof="1" dirty="0"/>
          </a:p>
        </p:txBody>
      </p:sp>
      <p:sp>
        <p:nvSpPr>
          <p:cNvPr id="6238" name="副标题 6237"/>
          <p:cNvSpPr>
            <a:spLocks noGrp="1"/>
          </p:cNvSpPr>
          <p:nvPr>
            <p:ph type="subTitle" sz="quarter" idx="1"/>
          </p:nvPr>
        </p:nvSpPr>
        <p:spPr>
          <a:xfrm>
            <a:off x="1371600" y="3886200"/>
            <a:ext cx="6400800" cy="1752600"/>
          </a:xfrm>
          <a:prstGeom prst="rect">
            <a:avLst/>
          </a:prstGeom>
          <a:noFill/>
          <a:ln w="9525">
            <a:noFill/>
          </a:ln>
        </p:spPr>
        <p:txBody>
          <a:bodyPr anchor="t"/>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zh-CN" altLang="en-US" strike="noStrike" noProof="1" dirty="0"/>
              <a:t>单击此处编辑母版副标题样式</a:t>
            </a:r>
            <a:endParaRPr lang="zh-CN" altLang="en-US" strike="noStrike" noProof="1" dirty="0"/>
          </a:p>
        </p:txBody>
      </p:sp>
      <p:sp>
        <p:nvSpPr>
          <p:cNvPr id="6234" name="日期占位符 6233"/>
          <p:cNvSpPr>
            <a:spLocks noGrp="1"/>
          </p:cNvSpPr>
          <p:nvPr>
            <p:ph type="dt" sz="quarter" idx="2"/>
          </p:nvPr>
        </p:nvSpPr>
        <p:spPr>
          <a:xfrm>
            <a:off x="457200" y="6245225"/>
            <a:ext cx="2133600" cy="476250"/>
          </a:xfrm>
          <a:prstGeom prst="rect">
            <a:avLst/>
          </a:prstGeom>
          <a:noFill/>
          <a:ln w="9525">
            <a:noFill/>
          </a:ln>
        </p:spPr>
        <p:txBody>
          <a:bodyPr anchor="t"/>
          <a:lstStyle>
            <a:lvl1pPr>
              <a:defRPr sz="1400"/>
            </a:lvl1pPr>
          </a:lstStyle>
          <a:p>
            <a:pPr fontAlgn="base"/>
            <a:endParaRPr lang="zh-CN" altLang="en-US" strike="noStrike" noProof="1" dirty="0">
              <a:latin typeface="Times New Roman" panose="02020603050405020304" pitchFamily="18" charset="0"/>
            </a:endParaRPr>
          </a:p>
        </p:txBody>
      </p:sp>
      <p:sp>
        <p:nvSpPr>
          <p:cNvPr id="6235" name="页脚占位符 6234"/>
          <p:cNvSpPr>
            <a:spLocks noGrp="1"/>
          </p:cNvSpPr>
          <p:nvPr>
            <p:ph type="ftr" sz="quarter" idx="3"/>
          </p:nvPr>
        </p:nvSpPr>
        <p:spPr>
          <a:xfrm>
            <a:off x="3124200" y="6245225"/>
            <a:ext cx="2895600" cy="476250"/>
          </a:xfrm>
          <a:prstGeom prst="rect">
            <a:avLst/>
          </a:prstGeom>
          <a:noFill/>
          <a:ln w="9525">
            <a:noFill/>
          </a:ln>
        </p:spPr>
        <p:txBody>
          <a:bodyPr anchor="t"/>
          <a:lstStyle>
            <a:lvl1pPr algn="ctr">
              <a:defRPr sz="1400"/>
            </a:lvl1pPr>
          </a:lstStyle>
          <a:p>
            <a:pPr fontAlgn="base"/>
            <a:endParaRPr lang="zh-CN" altLang="en-US" strike="noStrike" noProof="1" dirty="0">
              <a:latin typeface="Times New Roman" panose="02020603050405020304" pitchFamily="18" charset="0"/>
            </a:endParaRPr>
          </a:p>
        </p:txBody>
      </p:sp>
      <p:sp>
        <p:nvSpPr>
          <p:cNvPr id="6236" name="灯片编号占位符 6235"/>
          <p:cNvSpPr>
            <a:spLocks noGrp="1"/>
          </p:cNvSpPr>
          <p:nvPr>
            <p:ph type="sldNum" sz="quarter" idx="4"/>
          </p:nvPr>
        </p:nvSpPr>
        <p:spPr>
          <a:xfrm>
            <a:off x="6553200" y="6245225"/>
            <a:ext cx="2133600" cy="47625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pic>
        <p:nvPicPr>
          <p:cNvPr id="2050" name="图片 6225" descr="commun03-0"/>
          <p:cNvPicPr>
            <a:picLocks noChangeAspect="1"/>
          </p:cNvPicPr>
          <p:nvPr/>
        </p:nvPicPr>
        <p:blipFill>
          <a:blip r:embed="rId2"/>
          <a:stretch>
            <a:fillRect/>
          </a:stretch>
        </p:blipFill>
        <p:spPr>
          <a:xfrm>
            <a:off x="0" y="0"/>
            <a:ext cx="9144000" cy="6858000"/>
          </a:xfrm>
          <a:prstGeom prst="rect">
            <a:avLst/>
          </a:prstGeom>
          <a:noFill/>
          <a:ln w="9525">
            <a:noFill/>
          </a:ln>
        </p:spPr>
      </p:pic>
      <p:sp>
        <p:nvSpPr>
          <p:cNvPr id="6237" name="标题 6236"/>
          <p:cNvSpPr>
            <a:spLocks noGrp="1"/>
          </p:cNvSpPr>
          <p:nvPr>
            <p:ph type="ctrTitle" sz="quarter"/>
          </p:nvPr>
        </p:nvSpPr>
        <p:spPr>
          <a:xfrm>
            <a:off x="685800" y="2130425"/>
            <a:ext cx="7772400" cy="1470025"/>
          </a:xfrm>
          <a:prstGeom prst="rect">
            <a:avLst/>
          </a:prstGeom>
          <a:noFill/>
          <a:ln w="9525">
            <a:noFill/>
          </a:ln>
        </p:spPr>
        <p:txBody>
          <a:bodyPr anchor="ctr"/>
          <a:lstStyle>
            <a:lvl1pPr lvl="0">
              <a:defRPr/>
            </a:lvl1pPr>
          </a:lstStyle>
          <a:p>
            <a:pPr lvl="0" fontAlgn="base"/>
            <a:r>
              <a:rPr lang="zh-CN" altLang="en-US" strike="noStrike" noProof="1" dirty="0"/>
              <a:t>单击此处编辑母版标题样式</a:t>
            </a:r>
            <a:endParaRPr lang="zh-CN" altLang="en-US" strike="noStrike" noProof="1" dirty="0"/>
          </a:p>
        </p:txBody>
      </p:sp>
      <p:sp>
        <p:nvSpPr>
          <p:cNvPr id="6238" name="副标题 6237"/>
          <p:cNvSpPr>
            <a:spLocks noGrp="1"/>
          </p:cNvSpPr>
          <p:nvPr>
            <p:ph type="subTitle" sz="quarter" idx="1"/>
          </p:nvPr>
        </p:nvSpPr>
        <p:spPr>
          <a:xfrm>
            <a:off x="1371600" y="3886200"/>
            <a:ext cx="6400800" cy="1752600"/>
          </a:xfrm>
          <a:prstGeom prst="rect">
            <a:avLst/>
          </a:prstGeom>
          <a:noFill/>
          <a:ln w="9525">
            <a:noFill/>
          </a:ln>
        </p:spPr>
        <p:txBody>
          <a:bodyPr anchor="t"/>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zh-CN" altLang="en-US" strike="noStrike" noProof="1" dirty="0"/>
              <a:t>单击此处编辑母版副标题样式</a:t>
            </a:r>
            <a:endParaRPr lang="zh-CN" altLang="en-US" strike="noStrike" noProof="1" dirty="0"/>
          </a:p>
        </p:txBody>
      </p:sp>
      <p:sp>
        <p:nvSpPr>
          <p:cNvPr id="6234" name="日期占位符 6233"/>
          <p:cNvSpPr>
            <a:spLocks noGrp="1"/>
          </p:cNvSpPr>
          <p:nvPr>
            <p:ph type="dt" sz="quarter" idx="2"/>
          </p:nvPr>
        </p:nvSpPr>
        <p:spPr>
          <a:xfrm>
            <a:off x="457200" y="6245225"/>
            <a:ext cx="2133600" cy="476250"/>
          </a:xfrm>
          <a:prstGeom prst="rect">
            <a:avLst/>
          </a:prstGeom>
          <a:noFill/>
          <a:ln w="9525">
            <a:noFill/>
          </a:ln>
        </p:spPr>
        <p:txBody>
          <a:bodyPr anchor="t"/>
          <a:lstStyle>
            <a:lvl1pPr>
              <a:defRPr sz="1400"/>
            </a:lvl1pPr>
          </a:lstStyle>
          <a:p>
            <a:pPr fontAlgn="base"/>
            <a:endParaRPr lang="zh-CN" altLang="en-US" strike="noStrike" noProof="1" dirty="0">
              <a:latin typeface="Times New Roman" panose="02020603050405020304" pitchFamily="18" charset="0"/>
            </a:endParaRPr>
          </a:p>
        </p:txBody>
      </p:sp>
      <p:sp>
        <p:nvSpPr>
          <p:cNvPr id="6235" name="页脚占位符 6234"/>
          <p:cNvSpPr>
            <a:spLocks noGrp="1"/>
          </p:cNvSpPr>
          <p:nvPr>
            <p:ph type="ftr" sz="quarter" idx="3"/>
          </p:nvPr>
        </p:nvSpPr>
        <p:spPr>
          <a:xfrm>
            <a:off x="3124200" y="6245225"/>
            <a:ext cx="2895600" cy="476250"/>
          </a:xfrm>
          <a:prstGeom prst="rect">
            <a:avLst/>
          </a:prstGeom>
          <a:noFill/>
          <a:ln w="9525">
            <a:noFill/>
          </a:ln>
        </p:spPr>
        <p:txBody>
          <a:bodyPr anchor="t"/>
          <a:lstStyle>
            <a:lvl1pPr algn="ctr">
              <a:defRPr sz="1400"/>
            </a:lvl1pPr>
          </a:lstStyle>
          <a:p>
            <a:pPr fontAlgn="base"/>
            <a:endParaRPr lang="zh-CN" altLang="en-US" strike="noStrike" noProof="1" dirty="0">
              <a:latin typeface="Times New Roman" panose="02020603050405020304" pitchFamily="18" charset="0"/>
            </a:endParaRPr>
          </a:p>
        </p:txBody>
      </p:sp>
      <p:sp>
        <p:nvSpPr>
          <p:cNvPr id="6236" name="灯片编号占位符 6235"/>
          <p:cNvSpPr>
            <a:spLocks noGrp="1"/>
          </p:cNvSpPr>
          <p:nvPr>
            <p:ph type="sldNum" sz="quarter" idx="4"/>
          </p:nvPr>
        </p:nvSpPr>
        <p:spPr>
          <a:xfrm>
            <a:off x="6553200" y="6245225"/>
            <a:ext cx="2133600" cy="47625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4" Type="http://schemas.openxmlformats.org/officeDocument/2006/relationships/theme" Target="../theme/theme3.xml"/><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图片 1104" descr="commun03-1"/>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113" name="日期占位符 1112"/>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dirty="0">
              <a:latin typeface="Times New Roman" panose="02020603050405020304" pitchFamily="18" charset="0"/>
            </a:endParaRPr>
          </a:p>
        </p:txBody>
      </p:sp>
      <p:sp>
        <p:nvSpPr>
          <p:cNvPr id="1114" name="页脚占位符 1113"/>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altLang="en-US" strike="noStrike" noProof="1" dirty="0">
              <a:latin typeface="Times New Roman" panose="02020603050405020304" pitchFamily="18" charset="0"/>
            </a:endParaRPr>
          </a:p>
        </p:txBody>
      </p:sp>
      <p:sp>
        <p:nvSpPr>
          <p:cNvPr id="1115" name="灯片编号占位符 1114"/>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1030" name="标题 111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31" name="文本占位符 1116"/>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rgbClr val="FFCCFF"/>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3"/>
        </a:buBlip>
        <a:defRPr sz="3200" b="0" i="0" u="none" kern="1200" baseline="0">
          <a:solidFill>
            <a:schemeClr val="bg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800" b="0" i="0" u="none" kern="1200" baseline="0">
          <a:solidFill>
            <a:schemeClr val="bg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400" b="0" i="0" u="none" kern="1200" baseline="0">
          <a:solidFill>
            <a:schemeClr val="bg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2000" b="0" i="0" u="none" kern="1200" baseline="0">
          <a:solidFill>
            <a:schemeClr val="bg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图片 1104" descr="commun03-1"/>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113" name="日期占位符 1112"/>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dirty="0">
              <a:latin typeface="Times New Roman" panose="02020603050405020304" pitchFamily="18" charset="0"/>
            </a:endParaRPr>
          </a:p>
        </p:txBody>
      </p:sp>
      <p:sp>
        <p:nvSpPr>
          <p:cNvPr id="1114" name="页脚占位符 1113"/>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altLang="en-US" strike="noStrike" noProof="1" dirty="0">
              <a:latin typeface="Times New Roman" panose="02020603050405020304" pitchFamily="18" charset="0"/>
            </a:endParaRPr>
          </a:p>
        </p:txBody>
      </p:sp>
      <p:sp>
        <p:nvSpPr>
          <p:cNvPr id="1115" name="灯片编号占位符 1114"/>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1030" name="标题 111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31" name="文本占位符 1116"/>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rgbClr val="FFCCFF"/>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3"/>
        </a:buBlip>
        <a:defRPr sz="3200" b="0" i="0" u="none" kern="1200" baseline="0">
          <a:solidFill>
            <a:schemeClr val="bg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800" b="0" i="0" u="none" kern="1200" baseline="0">
          <a:solidFill>
            <a:schemeClr val="bg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400" b="0" i="0" u="none" kern="1200" baseline="0">
          <a:solidFill>
            <a:schemeClr val="bg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2000" b="0" i="0" u="none" kern="1200" baseline="0">
          <a:solidFill>
            <a:schemeClr val="bg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图片 1104" descr="commun03-1"/>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113" name="日期占位符 1112"/>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dirty="0">
              <a:latin typeface="Times New Roman" panose="02020603050405020304" pitchFamily="18" charset="0"/>
            </a:endParaRPr>
          </a:p>
        </p:txBody>
      </p:sp>
      <p:sp>
        <p:nvSpPr>
          <p:cNvPr id="1114" name="页脚占位符 1113"/>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altLang="en-US" strike="noStrike" noProof="1" dirty="0">
              <a:latin typeface="Times New Roman" panose="02020603050405020304" pitchFamily="18" charset="0"/>
            </a:endParaRPr>
          </a:p>
        </p:txBody>
      </p:sp>
      <p:sp>
        <p:nvSpPr>
          <p:cNvPr id="1115" name="灯片编号占位符 1114"/>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1030" name="标题 111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31" name="文本占位符 1116"/>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rgbClr val="FFCCFF"/>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3"/>
        </a:buBlip>
        <a:defRPr sz="3200" b="0" i="0" u="none" kern="1200" baseline="0">
          <a:solidFill>
            <a:schemeClr val="bg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800" b="0" i="0" u="none" kern="1200" baseline="0">
          <a:solidFill>
            <a:schemeClr val="bg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400" b="0" i="0" u="none" kern="1200" baseline="0">
          <a:solidFill>
            <a:schemeClr val="bg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2000" b="0" i="0" u="none" kern="1200" baseline="0">
          <a:solidFill>
            <a:schemeClr val="bg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172033"/>
          <p:cNvSpPr>
            <a:spLocks noGrp="1"/>
          </p:cNvSpPr>
          <p:nvPr>
            <p:ph type="title"/>
          </p:nvPr>
        </p:nvSpPr>
        <p:spPr/>
        <p:txBody>
          <a:bodyPr anchor="ctr" anchorCtr="0"/>
          <a:p>
            <a:r>
              <a:rPr lang="en-US" altLang="zh-CN" err="1">
                <a:ea typeface="宋体" panose="02010600030101010101" pitchFamily="2" charset="-122"/>
              </a:rPr>
              <a:t>面向对象设计与复用</a:t>
            </a:r>
            <a:endParaRPr lang="zh-CN" altLang="en-US" dirty="0">
              <a:ea typeface="宋体" panose="02010600030101010101" pitchFamily="2" charset="-122"/>
            </a:endParaRPr>
          </a:p>
        </p:txBody>
      </p:sp>
      <p:sp>
        <p:nvSpPr>
          <p:cNvPr id="3074" name="文本占位符 172034"/>
          <p:cNvSpPr>
            <a:spLocks noGrp="1"/>
          </p:cNvSpPr>
          <p:nvPr>
            <p:ph idx="1"/>
          </p:nvPr>
        </p:nvSpPr>
        <p:spPr/>
        <p:txBody>
          <a:bodyPr anchor="t" anchorCtr="0"/>
          <a:p>
            <a:pPr marL="0" indent="0"/>
            <a:r>
              <a:rPr lang="zh-CN" altLang="en-US" b="1" dirty="0">
                <a:ea typeface="宋体" panose="02010600030101010101" pitchFamily="2" charset="-122"/>
              </a:rPr>
              <a:t> 什么是面向对象设计</a:t>
            </a:r>
            <a:endParaRPr lang="zh-CN" altLang="en-US" b="1" dirty="0">
              <a:ea typeface="宋体" panose="02010600030101010101" pitchFamily="2" charset="-122"/>
            </a:endParaRPr>
          </a:p>
          <a:p>
            <a:pPr marL="0" indent="0">
              <a:lnSpc>
                <a:spcPct val="120000"/>
              </a:lnSpc>
              <a:buNone/>
            </a:pPr>
            <a:r>
              <a:rPr lang="zh-CN" altLang="en-US" sz="2800" dirty="0">
                <a:ea typeface="宋体" panose="02010600030101010101" pitchFamily="2" charset="-122"/>
              </a:rPr>
              <a:t>    面向对象设计的任务是对面向对象分析的结果作进一步的规范化整理，以便能够被面向对象编程直接接受。</a:t>
            </a:r>
            <a:endParaRPr lang="zh-CN" altLang="en-US" sz="2800" b="1" dirty="0">
              <a:ea typeface="宋体" panose="02010600030101010101" pitchFamily="2" charset="-122"/>
            </a:endParaRPr>
          </a:p>
          <a:p>
            <a:pPr marL="0" indent="0">
              <a:lnSpc>
                <a:spcPct val="115000"/>
              </a:lnSpc>
            </a:pPr>
            <a:r>
              <a:rPr lang="zh-CN" altLang="en-US" b="1" dirty="0">
                <a:ea typeface="宋体" panose="02010600030101010101" pitchFamily="2" charset="-122"/>
              </a:rPr>
              <a:t> 面向对象设计的层次</a:t>
            </a:r>
            <a:endParaRPr lang="en-US" altLang="zh-CN" b="1">
              <a:ea typeface="宋体" panose="02010600030101010101" pitchFamily="2" charset="-122"/>
            </a:endParaRPr>
          </a:p>
          <a:p>
            <a:pPr lvl="1">
              <a:lnSpc>
                <a:spcPct val="105000"/>
              </a:lnSpc>
            </a:pPr>
            <a:r>
              <a:rPr lang="zh-CN" altLang="en-US" dirty="0">
                <a:ea typeface="宋体" panose="02010600030101010101" pitchFamily="2" charset="-122"/>
              </a:rPr>
              <a:t>框架级设计</a:t>
            </a:r>
            <a:r>
              <a:rPr lang="en-US" altLang="zh-CN" dirty="0">
                <a:ea typeface="宋体" panose="02010600030101010101" pitchFamily="2" charset="-122"/>
              </a:rPr>
              <a:t>-</a:t>
            </a:r>
            <a:r>
              <a:rPr lang="zh-CN" altLang="en-US" dirty="0">
                <a:ea typeface="宋体" panose="02010600030101010101" pitchFamily="2" charset="-122"/>
              </a:rPr>
              <a:t>框架模式</a:t>
            </a:r>
            <a:endParaRPr lang="en-US" altLang="zh-CN">
              <a:ea typeface="宋体" panose="02010600030101010101" pitchFamily="2" charset="-122"/>
            </a:endParaRPr>
          </a:p>
          <a:p>
            <a:pPr lvl="1">
              <a:lnSpc>
                <a:spcPct val="105000"/>
              </a:lnSpc>
            </a:pPr>
            <a:r>
              <a:rPr lang="zh-CN" altLang="en-US" b="1" dirty="0">
                <a:solidFill>
                  <a:srgbClr val="FFFF00"/>
                </a:solidFill>
                <a:ea typeface="宋体" panose="02010600030101010101" pitchFamily="2" charset="-122"/>
              </a:rPr>
              <a:t>类设计</a:t>
            </a:r>
            <a:r>
              <a:rPr lang="en-US" altLang="zh-CN" b="1" dirty="0">
                <a:solidFill>
                  <a:srgbClr val="FFFF00"/>
                </a:solidFill>
                <a:ea typeface="宋体" panose="02010600030101010101" pitchFamily="2" charset="-122"/>
              </a:rPr>
              <a:t>-</a:t>
            </a:r>
            <a:r>
              <a:rPr lang="zh-CN" altLang="en-US" b="1" dirty="0">
                <a:solidFill>
                  <a:srgbClr val="FFFF00"/>
                </a:solidFill>
                <a:ea typeface="宋体" panose="02010600030101010101" pitchFamily="2" charset="-122"/>
              </a:rPr>
              <a:t>软件设计模式</a:t>
            </a:r>
            <a:endParaRPr lang="zh-CN" altLang="en-US" dirty="0">
              <a:ea typeface="宋体" panose="02010600030101010101" pitchFamily="2" charset="-122"/>
            </a:endParaRPr>
          </a:p>
          <a:p>
            <a:pPr lvl="1">
              <a:lnSpc>
                <a:spcPct val="105000"/>
              </a:lnSpc>
            </a:pPr>
            <a:r>
              <a:rPr lang="zh-CN" altLang="en-US" dirty="0">
                <a:ea typeface="宋体" panose="02010600030101010101" pitchFamily="2" charset="-122"/>
              </a:rPr>
              <a:t>代码设计</a:t>
            </a:r>
            <a:r>
              <a:rPr lang="en-US" altLang="zh-CN" dirty="0">
                <a:ea typeface="宋体" panose="02010600030101010101" pitchFamily="2" charset="-122"/>
              </a:rPr>
              <a:t>-</a:t>
            </a:r>
            <a:r>
              <a:rPr lang="zh-CN" altLang="en-US" dirty="0">
                <a:ea typeface="宋体" panose="02010600030101010101" pitchFamily="2" charset="-122"/>
              </a:rPr>
              <a:t>微模式</a:t>
            </a:r>
            <a:endParaRPr lang="zh-CN" altLang="en-US"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237569"/>
          <p:cNvSpPr>
            <a:spLocks noGrp="1"/>
          </p:cNvSpPr>
          <p:nvPr>
            <p:ph type="title"/>
          </p:nvPr>
        </p:nvSpPr>
        <p:spPr/>
        <p:txBody>
          <a:bodyPr anchor="ctr" anchorCtr="0"/>
          <a:p>
            <a:r>
              <a:rPr lang="en-US" altLang="zh-CN" err="1">
                <a:ea typeface="宋体" panose="02010600030101010101" pitchFamily="2" charset="-122"/>
              </a:rPr>
              <a:t>面向对象设计与复用</a:t>
            </a:r>
            <a:endParaRPr lang="zh-CN" altLang="en-US" dirty="0">
              <a:ea typeface="宋体" panose="02010600030101010101" pitchFamily="2" charset="-122"/>
            </a:endParaRPr>
          </a:p>
        </p:txBody>
      </p:sp>
      <p:sp>
        <p:nvSpPr>
          <p:cNvPr id="12290" name="文本占位符 237570"/>
          <p:cNvSpPr>
            <a:spLocks noGrp="1"/>
          </p:cNvSpPr>
          <p:nvPr>
            <p:ph idx="1"/>
          </p:nvPr>
        </p:nvSpPr>
        <p:spPr/>
        <p:txBody>
          <a:bodyPr anchor="t" anchorCtr="0"/>
          <a:p>
            <a:pPr marL="0" indent="0"/>
            <a:r>
              <a:rPr lang="zh-CN" altLang="en-US" b="1" dirty="0">
                <a:ea typeface="宋体" panose="02010600030101010101" pitchFamily="2" charset="-122"/>
              </a:rPr>
              <a:t> 属性的组织与表示</a:t>
            </a:r>
            <a:endParaRPr lang="zh-CN" altLang="en-US" b="1" dirty="0">
              <a:ea typeface="宋体" panose="02010600030101010101" pitchFamily="2" charset="-122"/>
            </a:endParaRPr>
          </a:p>
          <a:p>
            <a:pPr lvl="1">
              <a:lnSpc>
                <a:spcPct val="105000"/>
              </a:lnSpc>
            </a:pPr>
            <a:r>
              <a:rPr lang="zh-CN" altLang="zh-CN" dirty="0">
                <a:ea typeface="宋体" panose="02010600030101010101" pitchFamily="2" charset="-122"/>
              </a:rPr>
              <a:t>属性</a:t>
            </a:r>
            <a:r>
              <a:rPr lang="zh-CN" altLang="zh-CN" dirty="0">
                <a:ea typeface="宋体" panose="02010600030101010101" pitchFamily="2" charset="-122"/>
              </a:rPr>
              <a:t>的类型</a:t>
            </a:r>
            <a:r>
              <a:rPr lang="en-US" altLang="zh-CN" dirty="0">
                <a:ea typeface="宋体" panose="02010600030101010101" pitchFamily="2" charset="-122"/>
              </a:rPr>
              <a:t> - </a:t>
            </a:r>
            <a:r>
              <a:rPr lang="zh-CN" altLang="en-US" dirty="0">
                <a:ea typeface="宋体" panose="02010600030101010101" pitchFamily="2" charset="-122"/>
              </a:rPr>
              <a:t>内置、自定义</a:t>
            </a:r>
            <a:endParaRPr lang="zh-CN" altLang="zh-CN" dirty="0">
              <a:ea typeface="宋体" panose="02010600030101010101" pitchFamily="2" charset="-122"/>
            </a:endParaRPr>
          </a:p>
          <a:p>
            <a:pPr lvl="1">
              <a:lnSpc>
                <a:spcPct val="105000"/>
              </a:lnSpc>
            </a:pPr>
            <a:r>
              <a:rPr lang="zh-CN" altLang="zh-CN" dirty="0">
                <a:ea typeface="宋体" panose="02010600030101010101" pitchFamily="2" charset="-122"/>
              </a:rPr>
              <a:t>只读/只写属性</a:t>
            </a:r>
            <a:r>
              <a:rPr lang="en-US" altLang="zh-CN" dirty="0">
                <a:ea typeface="宋体" panose="02010600030101010101" pitchFamily="2" charset="-122"/>
              </a:rPr>
              <a:t> - setter</a:t>
            </a:r>
            <a:r>
              <a:rPr lang="zh-CN" altLang="en-US" dirty="0">
                <a:ea typeface="宋体" panose="02010600030101010101" pitchFamily="2" charset="-122"/>
              </a:rPr>
              <a:t>、</a:t>
            </a:r>
            <a:r>
              <a:rPr lang="en-US" altLang="zh-CN" dirty="0">
                <a:ea typeface="宋体" panose="02010600030101010101" pitchFamily="2" charset="-122"/>
              </a:rPr>
              <a:t>getter</a:t>
            </a:r>
            <a:endParaRPr lang="zh-CN" altLang="zh-CN" dirty="0">
              <a:ea typeface="宋体" panose="02010600030101010101" pitchFamily="2" charset="-122"/>
            </a:endParaRPr>
          </a:p>
          <a:p>
            <a:pPr lvl="1">
              <a:lnSpc>
                <a:spcPct val="105000"/>
              </a:lnSpc>
            </a:pPr>
            <a:r>
              <a:rPr lang="zh-CN" altLang="zh-CN" dirty="0">
                <a:ea typeface="宋体" panose="02010600030101010101" pitchFamily="2" charset="-122"/>
              </a:rPr>
              <a:t>不变属性</a:t>
            </a:r>
            <a:r>
              <a:rPr lang="en-US" altLang="zh-CN" dirty="0">
                <a:ea typeface="宋体" panose="02010600030101010101" pitchFamily="2" charset="-122"/>
              </a:rPr>
              <a:t> - </a:t>
            </a:r>
            <a:r>
              <a:rPr lang="zh-CN" altLang="en-US" dirty="0">
                <a:ea typeface="宋体" panose="02010600030101010101" pitchFamily="2" charset="-122"/>
              </a:rPr>
              <a:t>中国公民的身份证</a:t>
            </a:r>
            <a:endParaRPr lang="zh-CN" altLang="zh-CN" dirty="0">
              <a:ea typeface="宋体" panose="02010600030101010101" pitchFamily="2" charset="-122"/>
            </a:endParaRPr>
          </a:p>
          <a:p>
            <a:pPr lvl="1">
              <a:lnSpc>
                <a:spcPct val="105000"/>
              </a:lnSpc>
            </a:pPr>
            <a:r>
              <a:rPr lang="zh-CN" altLang="zh-CN" dirty="0">
                <a:ea typeface="宋体" panose="02010600030101010101" pitchFamily="2" charset="-122"/>
                <a:sym typeface="+mn-ea"/>
              </a:rPr>
              <a:t>类属性</a:t>
            </a:r>
            <a:r>
              <a:rPr lang="zh-CN" altLang="zh-CN" dirty="0">
                <a:ea typeface="宋体" panose="02010600030101010101" pitchFamily="2" charset="-122"/>
              </a:rPr>
              <a:t>与实例属性</a:t>
            </a:r>
            <a:r>
              <a:rPr lang="en-US" altLang="zh-CN" dirty="0">
                <a:ea typeface="宋体" panose="02010600030101010101" pitchFamily="2" charset="-122"/>
              </a:rPr>
              <a:t> - </a:t>
            </a:r>
            <a:r>
              <a:rPr lang="zh-CN" altLang="en-US" dirty="0">
                <a:ea typeface="宋体" panose="02010600030101010101" pitchFamily="2" charset="-122"/>
              </a:rPr>
              <a:t>扑克牌的背面图案</a:t>
            </a:r>
            <a:endParaRPr lang="zh-CN" altLang="zh-CN" dirty="0">
              <a:ea typeface="宋体" panose="02010600030101010101" pitchFamily="2" charset="-122"/>
            </a:endParaRPr>
          </a:p>
          <a:p>
            <a:pPr lvl="1">
              <a:lnSpc>
                <a:spcPct val="105000"/>
              </a:lnSpc>
            </a:pPr>
            <a:r>
              <a:rPr lang="zh-CN" altLang="zh-CN" dirty="0">
                <a:ea typeface="宋体" panose="02010600030101010101" pitchFamily="2" charset="-122"/>
                <a:sym typeface="+mn-ea"/>
              </a:rPr>
              <a:t>属性的</a:t>
            </a:r>
            <a:r>
              <a:rPr lang="zh-CN" altLang="zh-CN" dirty="0">
                <a:ea typeface="宋体" panose="02010600030101010101" pitchFamily="2" charset="-122"/>
              </a:rPr>
              <a:t>可见性</a:t>
            </a:r>
            <a:r>
              <a:rPr lang="en-US" altLang="zh-CN" dirty="0">
                <a:ea typeface="宋体" panose="02010600030101010101" pitchFamily="2" charset="-122"/>
              </a:rPr>
              <a:t> - </a:t>
            </a:r>
            <a:r>
              <a:rPr lang="zh-CN" altLang="en-US" dirty="0">
                <a:ea typeface="宋体" panose="02010600030101010101" pitchFamily="2" charset="-122"/>
              </a:rPr>
              <a:t>通常</a:t>
            </a:r>
            <a:r>
              <a:rPr lang="zh-CN" altLang="en-US" dirty="0">
                <a:ea typeface="宋体" panose="02010600030101010101" pitchFamily="2" charset="-122"/>
              </a:rPr>
              <a:t>不可见</a:t>
            </a:r>
            <a:endParaRPr lang="zh-CN" altLang="en-US" dirty="0">
              <a:ea typeface="宋体" panose="02010600030101010101" pitchFamily="2" charset="-122"/>
            </a:endParaRPr>
          </a:p>
          <a:p>
            <a:pPr marL="457200" lvl="1" indent="0">
              <a:lnSpc>
                <a:spcPct val="105000"/>
              </a:lnSpc>
              <a:buNone/>
            </a:pPr>
            <a:r>
              <a:rPr lang="en-US" altLang="zh-CN" dirty="0">
                <a:ea typeface="宋体" panose="02010600030101010101" pitchFamily="2" charset="-122"/>
              </a:rPr>
              <a:t>   </a:t>
            </a:r>
            <a:r>
              <a:rPr lang="zh-CN" altLang="en-US" dirty="0">
                <a:ea typeface="宋体" panose="02010600030101010101" pitchFamily="2" charset="-122"/>
              </a:rPr>
              <a:t>属性的概念通常还要结合编程语言来</a:t>
            </a:r>
            <a:r>
              <a:rPr lang="zh-CN" altLang="en-US" dirty="0">
                <a:ea typeface="宋体" panose="02010600030101010101" pitchFamily="2" charset="-122"/>
              </a:rPr>
              <a:t>考虑</a:t>
            </a:r>
            <a:endParaRPr lang="zh-CN" altLang="en-US" dirty="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290817"/>
          <p:cNvSpPr>
            <a:spLocks noGrp="1"/>
          </p:cNvSpPr>
          <p:nvPr>
            <p:ph type="title"/>
          </p:nvPr>
        </p:nvSpPr>
        <p:spPr/>
        <p:txBody>
          <a:bodyPr anchor="ctr" anchorCtr="0"/>
          <a:p>
            <a:r>
              <a:rPr lang="en-US" altLang="zh-CN" err="1">
                <a:ea typeface="宋体" panose="02010600030101010101" pitchFamily="2" charset="-122"/>
              </a:rPr>
              <a:t>面向对象设计与复用</a:t>
            </a:r>
            <a:endParaRPr lang="zh-CN" altLang="en-US" dirty="0">
              <a:ea typeface="宋体" panose="02010600030101010101" pitchFamily="2" charset="-122"/>
            </a:endParaRPr>
          </a:p>
        </p:txBody>
      </p:sp>
      <p:sp>
        <p:nvSpPr>
          <p:cNvPr id="13314" name="文本占位符 290818"/>
          <p:cNvSpPr>
            <a:spLocks noGrp="1"/>
          </p:cNvSpPr>
          <p:nvPr>
            <p:ph idx="1"/>
          </p:nvPr>
        </p:nvSpPr>
        <p:spPr/>
        <p:txBody>
          <a:bodyPr anchor="t" anchorCtr="0"/>
          <a:p>
            <a:pPr marL="0" indent="0"/>
            <a:r>
              <a:rPr lang="zh-CN" altLang="en-US" b="1" dirty="0">
                <a:ea typeface="宋体" panose="02010600030101010101" pitchFamily="2" charset="-122"/>
              </a:rPr>
              <a:t> 类设计中难点在于</a:t>
            </a:r>
            <a:r>
              <a:rPr lang="en-US" altLang="zh-CN" b="1">
                <a:ea typeface="宋体" panose="02010600030101010101" pitchFamily="2" charset="-122"/>
              </a:rPr>
              <a:t>—</a:t>
            </a:r>
            <a:r>
              <a:rPr lang="zh-CN" altLang="en-US" b="1" dirty="0">
                <a:ea typeface="宋体" panose="02010600030101010101" pitchFamily="2" charset="-122"/>
              </a:rPr>
              <a:t>变化的存在</a:t>
            </a:r>
            <a:endParaRPr lang="zh-CN" altLang="en-US" b="1" dirty="0">
              <a:ea typeface="宋体" panose="02010600030101010101" pitchFamily="2" charset="-122"/>
            </a:endParaRPr>
          </a:p>
          <a:p>
            <a:pPr marL="808355" lvl="1" indent="-351155">
              <a:lnSpc>
                <a:spcPct val="105000"/>
              </a:lnSpc>
            </a:pPr>
            <a:r>
              <a:rPr lang="zh-CN" altLang="zh-CN" b="1" dirty="0">
                <a:solidFill>
                  <a:srgbClr val="FFFF00"/>
                </a:solidFill>
                <a:ea typeface="宋体" panose="02010600030101010101" pitchFamily="2" charset="-122"/>
              </a:rPr>
              <a:t>职责的变化</a:t>
            </a:r>
            <a:endParaRPr lang="zh-CN" altLang="en-US" dirty="0">
              <a:ea typeface="宋体" panose="02010600030101010101" pitchFamily="2" charset="-122"/>
            </a:endParaRPr>
          </a:p>
          <a:p>
            <a:pPr marL="808355" lvl="1" indent="-351155">
              <a:lnSpc>
                <a:spcPct val="105000"/>
              </a:lnSpc>
              <a:buNone/>
            </a:pPr>
            <a:r>
              <a:rPr lang="zh-CN" altLang="en-US" dirty="0">
                <a:ea typeface="宋体" panose="02010600030101010101" pitchFamily="2" charset="-122"/>
              </a:rPr>
              <a:t>    </a:t>
            </a:r>
            <a:r>
              <a:rPr lang="zh-CN" altLang="zh-CN" dirty="0">
                <a:ea typeface="宋体" panose="02010600030101010101" pitchFamily="2" charset="-122"/>
              </a:rPr>
              <a:t>接口、功能的变化</a:t>
            </a:r>
            <a:r>
              <a:rPr lang="zh-CN" altLang="en-US" dirty="0">
                <a:ea typeface="宋体" panose="02010600030101010101" pitchFamily="2" charset="-122"/>
              </a:rPr>
              <a:t>，如：</a:t>
            </a:r>
            <a:r>
              <a:rPr lang="zh-CN" altLang="zh-CN" dirty="0">
                <a:ea typeface="宋体" panose="02010600030101010101" pitchFamily="2" charset="-122"/>
              </a:rPr>
              <a:t>功能的增加</a:t>
            </a:r>
            <a:r>
              <a:rPr lang="zh-CN" altLang="en-US" dirty="0">
                <a:ea typeface="宋体" panose="02010600030101010101" pitchFamily="2" charset="-122"/>
              </a:rPr>
              <a:t>，</a:t>
            </a:r>
            <a:r>
              <a:rPr lang="zh-CN" altLang="zh-CN" dirty="0">
                <a:ea typeface="宋体" panose="02010600030101010101" pitchFamily="2" charset="-122"/>
              </a:rPr>
              <a:t>参数个数及类型的变化</a:t>
            </a:r>
            <a:r>
              <a:rPr lang="zh-CN" altLang="en-US" dirty="0">
                <a:ea typeface="宋体" panose="02010600030101010101" pitchFamily="2" charset="-122"/>
              </a:rPr>
              <a:t>，</a:t>
            </a:r>
            <a:r>
              <a:rPr lang="zh-CN" altLang="zh-CN" dirty="0">
                <a:ea typeface="宋体" panose="02010600030101010101" pitchFamily="2" charset="-122"/>
              </a:rPr>
              <a:t>可访问性的变化</a:t>
            </a:r>
            <a:r>
              <a:rPr lang="zh-CN" altLang="en-US" dirty="0">
                <a:ea typeface="宋体" panose="02010600030101010101" pitchFamily="2" charset="-122"/>
              </a:rPr>
              <a:t>等等</a:t>
            </a:r>
            <a:endParaRPr lang="zh-CN" altLang="zh-CN" dirty="0">
              <a:ea typeface="宋体" panose="02010600030101010101" pitchFamily="2" charset="-122"/>
            </a:endParaRPr>
          </a:p>
          <a:p>
            <a:pPr marL="808355" lvl="1" indent="-351155"/>
            <a:r>
              <a:rPr lang="zh-CN" altLang="zh-CN" b="1" dirty="0">
                <a:solidFill>
                  <a:srgbClr val="FFFF00"/>
                </a:solidFill>
                <a:ea typeface="宋体" panose="02010600030101010101" pitchFamily="2" charset="-122"/>
              </a:rPr>
              <a:t>实现的变化</a:t>
            </a:r>
            <a:endParaRPr lang="zh-CN" altLang="en-US" dirty="0">
              <a:ea typeface="宋体" panose="02010600030101010101" pitchFamily="2" charset="-122"/>
            </a:endParaRPr>
          </a:p>
          <a:p>
            <a:pPr marL="808355" lvl="1" indent="-351155">
              <a:buNone/>
            </a:pPr>
            <a:r>
              <a:rPr lang="zh-CN" altLang="en-US" dirty="0">
                <a:ea typeface="宋体" panose="02010600030101010101" pitchFamily="2" charset="-122"/>
              </a:rPr>
              <a:t>    </a:t>
            </a:r>
            <a:r>
              <a:rPr lang="zh-CN" altLang="zh-CN" dirty="0">
                <a:ea typeface="宋体" panose="02010600030101010101" pitchFamily="2" charset="-122"/>
              </a:rPr>
              <a:t>数据表示</a:t>
            </a:r>
            <a:r>
              <a:rPr lang="zh-CN" altLang="en-US" dirty="0">
                <a:ea typeface="宋体" panose="02010600030101010101" pitchFamily="2" charset="-122"/>
              </a:rPr>
              <a:t>的变化，如</a:t>
            </a:r>
            <a:r>
              <a:rPr lang="zh-CN" altLang="zh-CN" dirty="0">
                <a:ea typeface="宋体" panose="02010600030101010101" pitchFamily="2" charset="-122"/>
              </a:rPr>
              <a:t>数据的类型、数量、可访问性、组织形式等</a:t>
            </a:r>
            <a:endParaRPr lang="zh-CN" altLang="zh-CN" dirty="0">
              <a:ea typeface="宋体" panose="02010600030101010101" pitchFamily="2" charset="-122"/>
            </a:endParaRPr>
          </a:p>
          <a:p>
            <a:pPr marL="808355" lvl="1" indent="-351155">
              <a:buNone/>
            </a:pPr>
            <a:r>
              <a:rPr lang="zh-CN" altLang="en-US" dirty="0">
                <a:ea typeface="宋体" panose="02010600030101010101" pitchFamily="2" charset="-122"/>
              </a:rPr>
              <a:t>    </a:t>
            </a:r>
            <a:r>
              <a:rPr lang="zh-CN" altLang="zh-CN" dirty="0">
                <a:ea typeface="宋体" panose="02010600030101010101" pitchFamily="2" charset="-122"/>
              </a:rPr>
              <a:t>行为的变化</a:t>
            </a:r>
            <a:r>
              <a:rPr lang="zh-CN" altLang="en-US" dirty="0">
                <a:ea typeface="宋体" panose="02010600030101010101" pitchFamily="2" charset="-122"/>
              </a:rPr>
              <a:t>，如</a:t>
            </a:r>
            <a:r>
              <a:rPr lang="zh-CN" altLang="zh-CN" dirty="0">
                <a:ea typeface="宋体" panose="02010600030101010101" pitchFamily="2" charset="-122"/>
              </a:rPr>
              <a:t>行为过程、行为结果</a:t>
            </a:r>
            <a:r>
              <a:rPr lang="zh-CN" altLang="en-US" dirty="0">
                <a:ea typeface="宋体" panose="02010600030101010101" pitchFamily="2" charset="-122"/>
              </a:rPr>
              <a:t>等</a:t>
            </a:r>
            <a:endParaRPr lang="zh-CN" altLang="zh-CN" dirty="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290817"/>
          <p:cNvSpPr>
            <a:spLocks noGrp="1"/>
          </p:cNvSpPr>
          <p:nvPr>
            <p:ph type="title"/>
          </p:nvPr>
        </p:nvSpPr>
        <p:spPr/>
        <p:txBody>
          <a:bodyPr anchor="ctr" anchorCtr="0"/>
          <a:p>
            <a:r>
              <a:rPr lang="en-US" altLang="zh-CN" err="1">
                <a:ea typeface="宋体" panose="02010600030101010101" pitchFamily="2" charset="-122"/>
              </a:rPr>
              <a:t>面向对象设计与复用</a:t>
            </a:r>
            <a:endParaRPr lang="zh-CN" altLang="en-US" dirty="0">
              <a:ea typeface="宋体" panose="02010600030101010101" pitchFamily="2" charset="-122"/>
            </a:endParaRPr>
          </a:p>
        </p:txBody>
      </p:sp>
      <p:sp>
        <p:nvSpPr>
          <p:cNvPr id="5" name="内容占位符 2"/>
          <p:cNvSpPr>
            <a:spLocks noGrp="1"/>
          </p:cNvSpPr>
          <p:nvPr>
            <p:ph sz="half" idx="1"/>
          </p:nvPr>
        </p:nvSpPr>
        <p:spPr>
          <a:xfrm>
            <a:off x="1691640" y="1340485"/>
            <a:ext cx="5823585" cy="4788535"/>
          </a:xfrm>
          <a:noFill/>
          <a:ln w="38100">
            <a:solidFill>
              <a:schemeClr val="bg1"/>
            </a:solidFill>
          </a:ln>
        </p:spPr>
        <p:txBody>
          <a:bodyPr>
            <a:normAutofit lnSpcReduction="10000"/>
          </a:bodyPr>
          <a:p>
            <a:pPr marL="71755" lvl="1" indent="0">
              <a:buNone/>
            </a:pPr>
            <a:r>
              <a:rPr lang="en-US" altLang="zh-CN" sz="2400" dirty="0" smtClean="0"/>
              <a:t>class A {</a:t>
            </a:r>
            <a:endParaRPr lang="en-US" altLang="zh-CN" sz="2400" dirty="0" smtClean="0"/>
          </a:p>
          <a:p>
            <a:pPr marL="71755" lvl="1" indent="0">
              <a:buNone/>
            </a:pPr>
            <a:r>
              <a:rPr lang="en-US" altLang="zh-CN" sz="2400" dirty="0" smtClean="0"/>
              <a:t>public</a:t>
            </a:r>
            <a:r>
              <a:rPr lang="zh-CN" altLang="en-US" sz="2400" dirty="0" smtClean="0"/>
              <a:t>：</a:t>
            </a:r>
            <a:endParaRPr lang="zh-CN" altLang="en-US" sz="2400" dirty="0" smtClean="0"/>
          </a:p>
          <a:p>
            <a:pPr marL="71755" lvl="1" indent="0">
              <a:buNone/>
            </a:pPr>
            <a:r>
              <a:rPr lang="zh-CN" altLang="en-US" sz="2400" dirty="0" smtClean="0"/>
              <a:t> </a:t>
            </a:r>
            <a:r>
              <a:rPr lang="en-US" altLang="zh-CN" sz="2400" dirty="0" smtClean="0"/>
              <a:t>    //0. </a:t>
            </a:r>
            <a:r>
              <a:rPr lang="zh-CN" altLang="en-US" sz="2400" dirty="0" smtClean="0"/>
              <a:t>新增</a:t>
            </a:r>
            <a:r>
              <a:rPr lang="en-US" altLang="zh-CN" sz="2400" dirty="0" smtClean="0"/>
              <a:t>f1</a:t>
            </a:r>
            <a:endParaRPr lang="en-US" altLang="zh-CN" sz="2400" dirty="0" smtClean="0"/>
          </a:p>
          <a:p>
            <a:pPr marL="71755" lvl="1" indent="0">
              <a:buNone/>
            </a:pPr>
            <a:r>
              <a:rPr lang="en-US" altLang="zh-CN" sz="2400" dirty="0"/>
              <a:t> </a:t>
            </a:r>
            <a:r>
              <a:rPr lang="en-US" altLang="zh-CN" sz="2400" dirty="0" smtClean="0"/>
              <a:t>    //1. f</a:t>
            </a:r>
            <a:r>
              <a:rPr lang="zh-CN" altLang="en-US" sz="2400" dirty="0" smtClean="0"/>
              <a:t>参数表可能变化</a:t>
            </a:r>
            <a:endParaRPr lang="en-US" altLang="zh-CN" sz="2400" dirty="0" smtClean="0"/>
          </a:p>
          <a:p>
            <a:pPr marL="71755" lvl="1" indent="0">
              <a:buNone/>
            </a:pPr>
            <a:r>
              <a:rPr lang="en-US" altLang="zh-CN" sz="2400" dirty="0"/>
              <a:t> </a:t>
            </a:r>
            <a:r>
              <a:rPr lang="en-US" altLang="zh-CN" sz="2400" dirty="0" smtClean="0"/>
              <a:t>    //2. f</a:t>
            </a:r>
            <a:r>
              <a:rPr lang="zh-CN" altLang="en-US" sz="2400" dirty="0" smtClean="0"/>
              <a:t>的具体实现可能变化</a:t>
            </a:r>
            <a:endParaRPr lang="en-US" altLang="zh-CN" sz="2400" dirty="0" smtClean="0"/>
          </a:p>
          <a:p>
            <a:pPr marL="71755" lvl="1" indent="0">
              <a:buNone/>
            </a:pPr>
            <a:r>
              <a:rPr lang="en-US" altLang="zh-CN" sz="2400" dirty="0"/>
              <a:t> </a:t>
            </a:r>
            <a:r>
              <a:rPr lang="en-US" altLang="zh-CN" sz="2400" dirty="0" smtClean="0"/>
              <a:t>    void  f(</a:t>
            </a:r>
            <a:r>
              <a:rPr lang="en-US" altLang="zh-CN" sz="2400" dirty="0" err="1" smtClean="0"/>
              <a:t>int</a:t>
            </a:r>
            <a:r>
              <a:rPr lang="en-US" altLang="zh-CN" sz="2400" dirty="0" smtClean="0"/>
              <a:t> </a:t>
            </a:r>
            <a:r>
              <a:rPr lang="en-US" altLang="zh-CN" sz="2400" dirty="0" err="1" smtClean="0"/>
              <a:t>n,int</a:t>
            </a:r>
            <a:r>
              <a:rPr lang="en-US" altLang="zh-CN" sz="2400" dirty="0" smtClean="0"/>
              <a:t> m);    </a:t>
            </a:r>
            <a:endParaRPr lang="en-US" altLang="zh-CN" sz="2400" dirty="0" smtClean="0"/>
          </a:p>
          <a:p>
            <a:pPr marL="71755" lvl="1" indent="0">
              <a:buNone/>
            </a:pPr>
            <a:r>
              <a:rPr lang="en-US" altLang="zh-CN" sz="2400" dirty="0" smtClean="0"/>
              <a:t>private:</a:t>
            </a:r>
            <a:br>
              <a:rPr lang="en-US" altLang="zh-CN" sz="2400" dirty="0" smtClean="0"/>
            </a:br>
            <a:r>
              <a:rPr lang="en-US" altLang="zh-CN" sz="2400" dirty="0" smtClean="0"/>
              <a:t>     //3. </a:t>
            </a:r>
            <a:r>
              <a:rPr lang="zh-CN" altLang="en-US" sz="2400" dirty="0" smtClean="0"/>
              <a:t>数据类型可能变化</a:t>
            </a:r>
            <a:endParaRPr lang="en-US" altLang="zh-CN" sz="2400" dirty="0" smtClean="0"/>
          </a:p>
          <a:p>
            <a:pPr marL="71755" lvl="1" indent="0">
              <a:buNone/>
            </a:pPr>
            <a:r>
              <a:rPr lang="en-US" altLang="zh-CN" sz="2400" dirty="0"/>
              <a:t> </a:t>
            </a:r>
            <a:r>
              <a:rPr lang="en-US" altLang="zh-CN" sz="2400" dirty="0" smtClean="0"/>
              <a:t>    //4. </a:t>
            </a:r>
            <a:r>
              <a:rPr lang="zh-CN" altLang="en-US" sz="2400" dirty="0" smtClean="0"/>
              <a:t>数据组织可能变化</a:t>
            </a:r>
            <a:endParaRPr lang="en-US" altLang="zh-CN" sz="2400" dirty="0" smtClean="0"/>
          </a:p>
          <a:p>
            <a:pPr marL="71755" lvl="1" indent="0">
              <a:buNone/>
            </a:pPr>
            <a:r>
              <a:rPr lang="en-US" altLang="zh-CN" sz="2400" dirty="0"/>
              <a:t> </a:t>
            </a:r>
            <a:r>
              <a:rPr lang="en-US" altLang="zh-CN" sz="2400" dirty="0" smtClean="0"/>
              <a:t>    </a:t>
            </a:r>
            <a:r>
              <a:rPr lang="en-US" altLang="zh-CN" sz="2400" dirty="0" err="1" smtClean="0"/>
              <a:t>int</a:t>
            </a:r>
            <a:r>
              <a:rPr lang="en-US" altLang="zh-CN" sz="2400" dirty="0" smtClean="0"/>
              <a:t> </a:t>
            </a:r>
            <a:r>
              <a:rPr lang="en-US" altLang="zh-CN" sz="2400" dirty="0" err="1" smtClean="0"/>
              <a:t>nums</a:t>
            </a:r>
            <a:r>
              <a:rPr lang="en-US" altLang="zh-CN" sz="2400" dirty="0" smtClean="0"/>
              <a:t>[50];    </a:t>
            </a:r>
            <a:endParaRPr lang="en-US" altLang="zh-CN" sz="2400" dirty="0" smtClean="0"/>
          </a:p>
          <a:p>
            <a:pPr marL="71755" lvl="1" indent="0">
              <a:buNone/>
            </a:pPr>
            <a:r>
              <a:rPr lang="en-US" altLang="zh-CN" sz="2400" dirty="0" smtClean="0"/>
              <a:t>}</a:t>
            </a:r>
            <a:r>
              <a:rPr lang="zh-CN" altLang="en-US" sz="2400" dirty="0" smtClean="0"/>
              <a:t>；</a:t>
            </a:r>
            <a:endParaRPr lang="en-US" altLang="zh-CN" sz="2400" dirty="0" smtClean="0"/>
          </a:p>
          <a:p>
            <a:pPr marL="71755" lvl="1" indent="0">
              <a:buNone/>
            </a:pPr>
            <a:r>
              <a:rPr lang="en-US" altLang="zh-CN" sz="2400" b="1" dirty="0" smtClean="0">
                <a:solidFill>
                  <a:srgbClr val="FFFF00"/>
                </a:solidFill>
              </a:rPr>
              <a:t>0,1</a:t>
            </a:r>
            <a:r>
              <a:rPr lang="zh-CN" altLang="en-US" sz="2400" b="1" dirty="0" smtClean="0">
                <a:solidFill>
                  <a:srgbClr val="FFFF00"/>
                </a:solidFill>
              </a:rPr>
              <a:t>是职责的变化，</a:t>
            </a:r>
            <a:r>
              <a:rPr lang="en-US" altLang="zh-CN" sz="2400" b="1" dirty="0" smtClean="0">
                <a:solidFill>
                  <a:srgbClr val="FFFF00"/>
                </a:solidFill>
              </a:rPr>
              <a:t>2,3,4</a:t>
            </a:r>
            <a:r>
              <a:rPr lang="zh-CN" altLang="en-US" sz="2400" b="1" dirty="0" smtClean="0">
                <a:solidFill>
                  <a:srgbClr val="FFFF00"/>
                </a:solidFill>
              </a:rPr>
              <a:t>是实现的变化</a:t>
            </a:r>
            <a:endParaRPr lang="zh-CN" altLang="en-US" sz="2400" b="1" dirty="0" smtClean="0">
              <a:solidFill>
                <a:srgbClr val="FFFF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293889"/>
          <p:cNvSpPr>
            <a:spLocks noGrp="1"/>
          </p:cNvSpPr>
          <p:nvPr>
            <p:ph type="title"/>
          </p:nvPr>
        </p:nvSpPr>
        <p:spPr/>
        <p:txBody>
          <a:bodyPr anchor="ctr" anchorCtr="0"/>
          <a:p>
            <a:r>
              <a:rPr lang="en-US" altLang="zh-CN" err="1">
                <a:ea typeface="宋体" panose="02010600030101010101" pitchFamily="2" charset="-122"/>
              </a:rPr>
              <a:t>面向对象设计与复用</a:t>
            </a:r>
            <a:endParaRPr lang="zh-CN" altLang="en-US" dirty="0">
              <a:ea typeface="宋体" panose="02010600030101010101" pitchFamily="2" charset="-122"/>
            </a:endParaRPr>
          </a:p>
        </p:txBody>
      </p:sp>
      <p:sp>
        <p:nvSpPr>
          <p:cNvPr id="14338" name="文本占位符 293890"/>
          <p:cNvSpPr>
            <a:spLocks noGrp="1"/>
          </p:cNvSpPr>
          <p:nvPr>
            <p:ph idx="1"/>
          </p:nvPr>
        </p:nvSpPr>
        <p:spPr>
          <a:xfrm>
            <a:off x="467995" y="1340485"/>
            <a:ext cx="8229600" cy="5256530"/>
          </a:xfrm>
        </p:spPr>
        <p:txBody>
          <a:bodyPr anchor="t" anchorCtr="0"/>
          <a:p>
            <a:pPr marL="0" indent="0"/>
            <a:r>
              <a:rPr lang="zh-CN" altLang="en-US" b="1" dirty="0">
                <a:ea typeface="宋体" panose="02010600030101010101" pitchFamily="2" charset="-122"/>
              </a:rPr>
              <a:t> 变化的适应方式</a:t>
            </a:r>
            <a:endParaRPr lang="zh-CN" altLang="en-US" b="1" dirty="0">
              <a:ea typeface="宋体" panose="02010600030101010101" pitchFamily="2" charset="-122"/>
            </a:endParaRPr>
          </a:p>
          <a:p>
            <a:pPr lvl="1">
              <a:lnSpc>
                <a:spcPct val="105000"/>
              </a:lnSpc>
            </a:pPr>
            <a:r>
              <a:rPr lang="zh-CN" altLang="en-US" dirty="0">
                <a:ea typeface="宋体" panose="02010600030101010101" pitchFamily="2" charset="-122"/>
              </a:rPr>
              <a:t>修改既有代码</a:t>
            </a:r>
            <a:endParaRPr lang="zh-CN" altLang="en-US" dirty="0">
              <a:ea typeface="宋体" panose="02010600030101010101" pitchFamily="2" charset="-122"/>
            </a:endParaRPr>
          </a:p>
          <a:p>
            <a:pPr marL="457200" lvl="1" indent="0">
              <a:lnSpc>
                <a:spcPct val="105000"/>
              </a:lnSpc>
              <a:buNone/>
            </a:pPr>
            <a:r>
              <a:rPr lang="en-US" altLang="zh-CN" dirty="0">
                <a:ea typeface="宋体" panose="02010600030101010101" pitchFamily="2" charset="-122"/>
              </a:rPr>
              <a:t>   </a:t>
            </a:r>
            <a:r>
              <a:rPr lang="zh-CN" altLang="en-US" dirty="0">
                <a:ea typeface="宋体" panose="02010600030101010101" pitchFamily="2" charset="-122"/>
              </a:rPr>
              <a:t>缺点：能否获取、修改实现的顾虑、</a:t>
            </a:r>
            <a:r>
              <a:rPr lang="en-US" altLang="zh-CN" dirty="0">
                <a:ea typeface="宋体" panose="02010600030101010101" pitchFamily="2" charset="-122"/>
              </a:rPr>
              <a:t> </a:t>
            </a:r>
            <a:endParaRPr lang="en-US" altLang="zh-CN" dirty="0">
              <a:ea typeface="宋体" panose="02010600030101010101" pitchFamily="2" charset="-122"/>
            </a:endParaRPr>
          </a:p>
          <a:p>
            <a:pPr marL="457200" lvl="1" indent="0">
              <a:lnSpc>
                <a:spcPct val="105000"/>
              </a:lnSpc>
              <a:buNone/>
            </a:pPr>
            <a:r>
              <a:rPr lang="en-US" altLang="zh-CN" dirty="0">
                <a:ea typeface="宋体" panose="02010600030101010101" pitchFamily="2" charset="-122"/>
              </a:rPr>
              <a:t>               </a:t>
            </a:r>
            <a:r>
              <a:rPr lang="zh-CN" altLang="en-US" dirty="0">
                <a:ea typeface="宋体" panose="02010600030101010101" pitchFamily="2" charset="-122"/>
                <a:sym typeface="+mn-ea"/>
              </a:rPr>
              <a:t>修改接口</a:t>
            </a:r>
            <a:r>
              <a:rPr lang="zh-CN" altLang="en-US" dirty="0">
                <a:ea typeface="宋体" panose="02010600030101010101" pitchFamily="2" charset="-122"/>
              </a:rPr>
              <a:t>的顾虑</a:t>
            </a:r>
            <a:endParaRPr lang="zh-CN" altLang="zh-CN" dirty="0">
              <a:ea typeface="宋体" panose="02010600030101010101" pitchFamily="2" charset="-122"/>
            </a:endParaRPr>
          </a:p>
          <a:p>
            <a:pPr lvl="1"/>
            <a:r>
              <a:rPr lang="zh-CN" altLang="en-US" dirty="0">
                <a:ea typeface="宋体" panose="02010600030101010101" pitchFamily="2" charset="-122"/>
              </a:rPr>
              <a:t>扩展既有代码</a:t>
            </a:r>
            <a:r>
              <a:rPr lang="en-US" altLang="zh-CN" dirty="0">
                <a:ea typeface="宋体" panose="02010600030101010101" pitchFamily="2" charset="-122"/>
              </a:rPr>
              <a:t> - </a:t>
            </a:r>
            <a:r>
              <a:rPr lang="zh-CN" altLang="en-US" b="1" dirty="0">
                <a:solidFill>
                  <a:srgbClr val="FFFF00"/>
                </a:solidFill>
                <a:ea typeface="宋体" panose="02010600030101010101" pitchFamily="2" charset="-122"/>
              </a:rPr>
              <a:t>面向对象设计的基本原则</a:t>
            </a:r>
            <a:endParaRPr lang="zh-CN" altLang="en-US" dirty="0">
              <a:ea typeface="宋体" panose="02010600030101010101" pitchFamily="2" charset="-122"/>
            </a:endParaRPr>
          </a:p>
          <a:p>
            <a:pPr lvl="1">
              <a:buNone/>
            </a:pPr>
            <a:r>
              <a:rPr lang="zh-CN" altLang="en-US" dirty="0">
                <a:ea typeface="宋体" panose="02010600030101010101" pitchFamily="2" charset="-122"/>
              </a:rPr>
              <a:t>    </a:t>
            </a:r>
            <a:r>
              <a:rPr lang="zh-CN" altLang="zh-CN" dirty="0">
                <a:ea typeface="宋体" panose="02010600030101010101" pitchFamily="2" charset="-122"/>
              </a:rPr>
              <a:t>v 继承方式扩展</a:t>
            </a:r>
            <a:endParaRPr lang="zh-CN" altLang="zh-CN" dirty="0">
              <a:ea typeface="宋体" panose="02010600030101010101" pitchFamily="2" charset="-122"/>
            </a:endParaRPr>
          </a:p>
          <a:p>
            <a:pPr lvl="1">
              <a:buNone/>
            </a:pPr>
            <a:r>
              <a:rPr lang="zh-CN" altLang="en-US" dirty="0">
                <a:ea typeface="宋体" panose="02010600030101010101" pitchFamily="2" charset="-122"/>
              </a:rPr>
              <a:t>    </a:t>
            </a:r>
            <a:r>
              <a:rPr lang="zh-CN" altLang="zh-CN" dirty="0">
                <a:ea typeface="宋体" panose="02010600030101010101" pitchFamily="2" charset="-122"/>
              </a:rPr>
              <a:t>v 依赖方式扩展</a:t>
            </a:r>
            <a:endParaRPr lang="zh-CN" altLang="zh-CN" dirty="0">
              <a:ea typeface="宋体" panose="02010600030101010101" pitchFamily="2" charset="-122"/>
            </a:endParaRPr>
          </a:p>
          <a:p>
            <a:pPr lvl="1">
              <a:buNone/>
            </a:pPr>
            <a:r>
              <a:rPr lang="zh-CN" altLang="en-US" dirty="0">
                <a:ea typeface="宋体" panose="02010600030101010101" pitchFamily="2" charset="-122"/>
              </a:rPr>
              <a:t>    </a:t>
            </a:r>
            <a:r>
              <a:rPr lang="zh-CN" altLang="zh-CN" dirty="0">
                <a:ea typeface="宋体" panose="02010600030101010101" pitchFamily="2" charset="-122"/>
              </a:rPr>
              <a:t>v 关联方式扩展</a:t>
            </a:r>
            <a:endParaRPr lang="zh-CN" altLang="en-US" dirty="0">
              <a:ea typeface="宋体" panose="02010600030101010101" pitchFamily="2" charset="-122"/>
            </a:endParaRPr>
          </a:p>
          <a:p>
            <a:pPr lvl="1">
              <a:buNone/>
            </a:pPr>
            <a:r>
              <a:rPr lang="zh-CN" altLang="en-US" dirty="0">
                <a:ea typeface="宋体" panose="02010600030101010101" pitchFamily="2" charset="-122"/>
              </a:rPr>
              <a:t>    </a:t>
            </a:r>
            <a:r>
              <a:rPr lang="zh-CN" altLang="zh-CN" dirty="0">
                <a:ea typeface="宋体" panose="02010600030101010101" pitchFamily="2" charset="-122"/>
              </a:rPr>
              <a:t>v 聚合方式扩展</a:t>
            </a:r>
            <a:endParaRPr lang="zh-CN" altLang="zh-CN" dirty="0">
              <a:ea typeface="宋体" panose="02010600030101010101" pitchFamily="2" charset="-122"/>
            </a:endParaRPr>
          </a:p>
          <a:p>
            <a:pPr lvl="1">
              <a:buNone/>
            </a:pPr>
            <a:r>
              <a:rPr lang="zh-CN" altLang="en-US" dirty="0">
                <a:ea typeface="宋体" panose="02010600030101010101" pitchFamily="2" charset="-122"/>
              </a:rPr>
              <a:t>    </a:t>
            </a:r>
            <a:r>
              <a:rPr lang="zh-CN" altLang="zh-CN" dirty="0">
                <a:ea typeface="宋体" panose="02010600030101010101" pitchFamily="2" charset="-122"/>
              </a:rPr>
              <a:t>v 组合方式扩展</a:t>
            </a:r>
            <a:endParaRPr lang="zh-CN" altLang="zh-CN" dirty="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293889"/>
          <p:cNvSpPr>
            <a:spLocks noGrp="1"/>
          </p:cNvSpPr>
          <p:nvPr>
            <p:ph type="title"/>
          </p:nvPr>
        </p:nvSpPr>
        <p:spPr/>
        <p:txBody>
          <a:bodyPr anchor="ctr" anchorCtr="0"/>
          <a:p>
            <a:r>
              <a:rPr lang="en-US" altLang="zh-CN" err="1">
                <a:ea typeface="宋体" panose="02010600030101010101" pitchFamily="2" charset="-122"/>
              </a:rPr>
              <a:t>面向对象设计与复用</a:t>
            </a:r>
            <a:endParaRPr lang="zh-CN" altLang="en-US" dirty="0">
              <a:ea typeface="宋体" panose="02010600030101010101" pitchFamily="2" charset="-122"/>
            </a:endParaRPr>
          </a:p>
        </p:txBody>
      </p:sp>
      <p:sp>
        <p:nvSpPr>
          <p:cNvPr id="14338" name="文本占位符 293890"/>
          <p:cNvSpPr>
            <a:spLocks noGrp="1"/>
          </p:cNvSpPr>
          <p:nvPr>
            <p:ph idx="1"/>
          </p:nvPr>
        </p:nvSpPr>
        <p:spPr>
          <a:xfrm>
            <a:off x="467360" y="1268730"/>
            <a:ext cx="8229600" cy="5415280"/>
          </a:xfrm>
        </p:spPr>
        <p:txBody>
          <a:bodyPr anchor="t" anchorCtr="0"/>
          <a:p>
            <a:pPr marL="0" indent="0"/>
            <a:r>
              <a:rPr lang="zh-CN" altLang="en-US" b="1" dirty="0">
                <a:ea typeface="宋体" panose="02010600030101010101" pitchFamily="2" charset="-122"/>
              </a:rPr>
              <a:t> 关系模型是复用的基础</a:t>
            </a:r>
            <a:endParaRPr lang="zh-CN" altLang="en-US" b="1" dirty="0">
              <a:ea typeface="宋体" panose="02010600030101010101" pitchFamily="2" charset="-122"/>
            </a:endParaRPr>
          </a:p>
          <a:p>
            <a:pPr lvl="1">
              <a:lnSpc>
                <a:spcPct val="125000"/>
              </a:lnSpc>
              <a:spcBef>
                <a:spcPts val="0"/>
              </a:spcBef>
            </a:pPr>
            <a:r>
              <a:rPr lang="zh-CN" altLang="zh-CN" dirty="0">
                <a:ea typeface="宋体" panose="02010600030101010101" pitchFamily="2" charset="-122"/>
              </a:rPr>
              <a:t>面向对象设计过程中，为达到可复用等目标，基于这些关系模型</a:t>
            </a:r>
            <a:r>
              <a:rPr lang="en-US" altLang="zh-CN" dirty="0">
                <a:ea typeface="宋体" panose="02010600030101010101" pitchFamily="2" charset="-122"/>
              </a:rPr>
              <a:t>/</a:t>
            </a:r>
            <a:r>
              <a:rPr lang="zh-CN" altLang="en-US" dirty="0">
                <a:ea typeface="宋体" panose="02010600030101010101" pitchFamily="2" charset="-122"/>
              </a:rPr>
              <a:t>工具</a:t>
            </a:r>
            <a:r>
              <a:rPr lang="zh-CN" altLang="zh-CN" dirty="0">
                <a:ea typeface="宋体" panose="02010600030101010101" pitchFamily="2" charset="-122"/>
              </a:rPr>
              <a:t>，在面向对象设计原则</a:t>
            </a:r>
            <a:r>
              <a:rPr lang="zh-CN" altLang="zh-CN" dirty="0">
                <a:ea typeface="宋体" panose="02010600030101010101" pitchFamily="2" charset="-122"/>
              </a:rPr>
              <a:t>指导下，不断迭代优化设计。针对反复出现的问题和场景，积累提炼出面向对象设计经验，经过验证后成为设计模式。</a:t>
            </a:r>
            <a:endParaRPr lang="zh-CN" altLang="zh-CN" dirty="0">
              <a:ea typeface="宋体" panose="02010600030101010101" pitchFamily="2" charset="-122"/>
            </a:endParaRPr>
          </a:p>
          <a:p>
            <a:pPr lvl="1" algn="l">
              <a:lnSpc>
                <a:spcPct val="125000"/>
              </a:lnSpc>
              <a:spcBef>
                <a:spcPts val="0"/>
              </a:spcBef>
            </a:pPr>
            <a:r>
              <a:rPr lang="zh-CN" altLang="zh-CN" dirty="0">
                <a:ea typeface="宋体" panose="02010600030101010101" pitchFamily="2" charset="-122"/>
              </a:rPr>
              <a:t>关系模型是工具基础</a:t>
            </a:r>
            <a:r>
              <a:rPr lang="en-US" altLang="zh-CN" dirty="0">
                <a:ea typeface="宋体" panose="02010600030101010101" pitchFamily="2" charset="-122"/>
              </a:rPr>
              <a:t> - </a:t>
            </a:r>
            <a:r>
              <a:rPr lang="zh-CN" altLang="zh-CN" dirty="0">
                <a:ea typeface="宋体" panose="02010600030101010101" pitchFamily="2" charset="-122"/>
              </a:rPr>
              <a:t>设计模式要使用或者</a:t>
            </a:r>
            <a:r>
              <a:rPr lang="zh-CN" altLang="zh-CN" dirty="0">
                <a:ea typeface="宋体" panose="02010600030101010101" pitchFamily="2" charset="-122"/>
              </a:rPr>
              <a:t>借助这些关系</a:t>
            </a:r>
            <a:r>
              <a:rPr lang="zh-CN" altLang="zh-CN" dirty="0">
                <a:ea typeface="宋体" panose="02010600030101010101" pitchFamily="2" charset="-122"/>
              </a:rPr>
              <a:t>模型</a:t>
            </a:r>
            <a:endParaRPr lang="zh-CN" altLang="zh-CN" dirty="0">
              <a:ea typeface="宋体" panose="02010600030101010101" pitchFamily="2" charset="-122"/>
            </a:endParaRPr>
          </a:p>
          <a:p>
            <a:pPr lvl="1" algn="l">
              <a:lnSpc>
                <a:spcPct val="125000"/>
              </a:lnSpc>
              <a:spcBef>
                <a:spcPts val="0"/>
              </a:spcBef>
            </a:pPr>
            <a:r>
              <a:rPr lang="zh-CN" altLang="zh-CN" dirty="0">
                <a:ea typeface="宋体" panose="02010600030101010101" pitchFamily="2" charset="-122"/>
              </a:rPr>
              <a:t>设计原则是行为准则</a:t>
            </a:r>
            <a:r>
              <a:rPr lang="en-US" altLang="zh-CN" dirty="0">
                <a:ea typeface="宋体" panose="02010600030101010101" pitchFamily="2" charset="-122"/>
              </a:rPr>
              <a:t> - </a:t>
            </a:r>
            <a:r>
              <a:rPr lang="zh-CN" altLang="en-US" dirty="0">
                <a:ea typeface="宋体" panose="02010600030101010101" pitchFamily="2" charset="-122"/>
              </a:rPr>
              <a:t>设计模式要尽可能遵守这些</a:t>
            </a:r>
            <a:r>
              <a:rPr lang="zh-CN" altLang="en-US" dirty="0">
                <a:ea typeface="宋体" panose="02010600030101010101" pitchFamily="2" charset="-122"/>
              </a:rPr>
              <a:t>设计原则</a:t>
            </a:r>
            <a:endParaRPr lang="zh-CN" altLang="en-US" dirty="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233473"/>
          <p:cNvSpPr>
            <a:spLocks noGrp="1"/>
          </p:cNvSpPr>
          <p:nvPr>
            <p:ph type="title"/>
          </p:nvPr>
        </p:nvSpPr>
        <p:spPr/>
        <p:txBody>
          <a:bodyPr anchor="ctr" anchorCtr="0"/>
          <a:p>
            <a:r>
              <a:rPr lang="en-US" altLang="zh-CN" err="1">
                <a:ea typeface="宋体" panose="02010600030101010101" pitchFamily="2" charset="-122"/>
              </a:rPr>
              <a:t>面向对象设计与复用</a:t>
            </a:r>
            <a:endParaRPr lang="zh-CN" altLang="en-US" dirty="0">
              <a:ea typeface="宋体" panose="02010600030101010101" pitchFamily="2" charset="-122"/>
            </a:endParaRPr>
          </a:p>
        </p:txBody>
      </p:sp>
      <p:sp>
        <p:nvSpPr>
          <p:cNvPr id="4098" name="文本占位符 233474"/>
          <p:cNvSpPr>
            <a:spLocks noGrp="1"/>
          </p:cNvSpPr>
          <p:nvPr>
            <p:ph idx="1"/>
          </p:nvPr>
        </p:nvSpPr>
        <p:spPr/>
        <p:txBody>
          <a:bodyPr anchor="t" anchorCtr="0"/>
          <a:p>
            <a:pPr marL="0" indent="0"/>
            <a:r>
              <a:rPr lang="zh-CN" altLang="en-US" b="1" dirty="0">
                <a:ea typeface="宋体" panose="02010600030101010101" pitchFamily="2" charset="-122"/>
              </a:rPr>
              <a:t> 框架级设计</a:t>
            </a:r>
            <a:endParaRPr lang="zh-CN" altLang="en-US" b="1" dirty="0">
              <a:ea typeface="宋体" panose="02010600030101010101" pitchFamily="2" charset="-122"/>
            </a:endParaRPr>
          </a:p>
          <a:p>
            <a:pPr marL="0" indent="0">
              <a:lnSpc>
                <a:spcPct val="120000"/>
              </a:lnSpc>
              <a:buNone/>
            </a:pPr>
            <a:r>
              <a:rPr lang="zh-CN" altLang="en-US" sz="2800" dirty="0">
                <a:ea typeface="宋体" panose="02010600030101010101" pitchFamily="2" charset="-122"/>
              </a:rPr>
              <a:t>     框架是从一类特定软件中提取出来的可复用的一组相互协作的类，</a:t>
            </a:r>
            <a:r>
              <a:rPr lang="zh-CN" altLang="en-US" sz="2800" b="1" dirty="0">
                <a:ea typeface="宋体" panose="02010600030101010101" pitchFamily="2" charset="-122"/>
              </a:rPr>
              <a:t>通常定义了该类软件的体系结构</a:t>
            </a:r>
            <a:endParaRPr lang="zh-CN" altLang="en-US" sz="2800" b="1" dirty="0">
              <a:ea typeface="宋体" panose="02010600030101010101" pitchFamily="2" charset="-122"/>
            </a:endParaRPr>
          </a:p>
          <a:p>
            <a:pPr marL="0" indent="0">
              <a:lnSpc>
                <a:spcPct val="120000"/>
              </a:lnSpc>
              <a:buNone/>
            </a:pPr>
            <a:r>
              <a:rPr lang="zh-CN" altLang="en-US" sz="2800" b="1" dirty="0">
                <a:ea typeface="宋体" panose="02010600030101010101" pitchFamily="2" charset="-122"/>
              </a:rPr>
              <a:t>     </a:t>
            </a:r>
            <a:r>
              <a:rPr lang="zh-CN" altLang="en-US" sz="2800" dirty="0">
                <a:ea typeface="宋体" panose="02010600030101010101" pitchFamily="2" charset="-122"/>
              </a:rPr>
              <a:t>框架级设计考虑如何将可重用的类进行合理的分组，并说明它们是如何协同工作的</a:t>
            </a:r>
            <a:endParaRPr lang="zh-CN" altLang="en-US" sz="2800" dirty="0">
              <a:ea typeface="宋体" panose="02010600030101010101" pitchFamily="2" charset="-122"/>
            </a:endParaRPr>
          </a:p>
          <a:p>
            <a:pPr marL="0" indent="0">
              <a:lnSpc>
                <a:spcPct val="120000"/>
              </a:lnSpc>
              <a:buNone/>
            </a:pPr>
            <a:r>
              <a:rPr lang="zh-CN" altLang="en-US" sz="2800" dirty="0">
                <a:ea typeface="宋体" panose="02010600030101010101" pitchFamily="2" charset="-122"/>
              </a:rPr>
              <a:t>     框架级设计可以用“包”来表示类的分组</a:t>
            </a:r>
            <a:endParaRPr lang="zh-CN" altLang="en-US" sz="2800" dirty="0">
              <a:ea typeface="宋体" panose="02010600030101010101" pitchFamily="2" charset="-122"/>
            </a:endParaRPr>
          </a:p>
          <a:p>
            <a:pPr marL="0" indent="0">
              <a:lnSpc>
                <a:spcPct val="110000"/>
              </a:lnSpc>
              <a:buNone/>
            </a:pPr>
            <a:r>
              <a:rPr lang="zh-CN" altLang="en-US" sz="2800" dirty="0">
                <a:ea typeface="宋体" panose="02010600030101010101" pitchFamily="2" charset="-122"/>
              </a:rPr>
              <a:t>     可以根据一些原则对类进行合理的划分，并把类分配到包中。在更高抽象层次上来进行设计。</a:t>
            </a:r>
            <a:endParaRPr lang="zh-CN" altLang="en-US" sz="2800"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165889"/>
          <p:cNvSpPr>
            <a:spLocks noGrp="1"/>
          </p:cNvSpPr>
          <p:nvPr>
            <p:ph type="title"/>
          </p:nvPr>
        </p:nvSpPr>
        <p:spPr/>
        <p:txBody>
          <a:bodyPr anchor="ctr" anchorCtr="0"/>
          <a:p>
            <a:r>
              <a:rPr lang="en-US" altLang="zh-CN" err="1">
                <a:ea typeface="宋体" panose="02010600030101010101" pitchFamily="2" charset="-122"/>
              </a:rPr>
              <a:t>三层的</a:t>
            </a:r>
            <a:r>
              <a:rPr lang="zh-CN" altLang="en-US" dirty="0">
                <a:ea typeface="宋体" panose="02010600030101010101" pitchFamily="2" charset="-122"/>
              </a:rPr>
              <a:t>逻辑框架</a:t>
            </a:r>
            <a:endParaRPr lang="zh-CN" altLang="en-US" dirty="0">
              <a:ea typeface="宋体" panose="02010600030101010101" pitchFamily="2" charset="-122"/>
            </a:endParaRPr>
          </a:p>
        </p:txBody>
      </p:sp>
      <p:sp>
        <p:nvSpPr>
          <p:cNvPr id="5122" name="矩形 165931"/>
          <p:cNvSpPr/>
          <p:nvPr/>
        </p:nvSpPr>
        <p:spPr>
          <a:xfrm>
            <a:off x="1258888" y="1812925"/>
            <a:ext cx="6796087" cy="1268413"/>
          </a:xfrm>
          <a:prstGeom prst="rect">
            <a:avLst/>
          </a:prstGeom>
          <a:solidFill>
            <a:srgbClr val="CCFFFF"/>
          </a:solidFill>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ndParaRPr>
          </a:p>
        </p:txBody>
      </p:sp>
      <p:sp>
        <p:nvSpPr>
          <p:cNvPr id="5123" name="矩形 165932"/>
          <p:cNvSpPr/>
          <p:nvPr/>
        </p:nvSpPr>
        <p:spPr>
          <a:xfrm>
            <a:off x="1258888" y="1412875"/>
            <a:ext cx="1827212" cy="40005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p>
            <a:pPr algn="ctr"/>
            <a:r>
              <a:rPr lang="en-US" altLang="zh-CN" sz="1800" b="1">
                <a:solidFill>
                  <a:srgbClr val="000066"/>
                </a:solidFill>
                <a:latin typeface="Tahoma" panose="020B0604030504040204" pitchFamily="34" charset="0"/>
              </a:rPr>
              <a:t>UI</a:t>
            </a:r>
            <a:endParaRPr lang="en-US" altLang="zh-CN" sz="1800" b="1">
              <a:solidFill>
                <a:srgbClr val="000066"/>
              </a:solidFill>
              <a:latin typeface="Tahoma" panose="020B0604030504040204" pitchFamily="34" charset="0"/>
            </a:endParaRPr>
          </a:p>
        </p:txBody>
      </p:sp>
      <p:sp>
        <p:nvSpPr>
          <p:cNvPr id="5124" name="矩形 165933"/>
          <p:cNvSpPr/>
          <p:nvPr/>
        </p:nvSpPr>
        <p:spPr>
          <a:xfrm>
            <a:off x="1979613" y="2389188"/>
            <a:ext cx="1147762" cy="288925"/>
          </a:xfrm>
          <a:prstGeom prst="rect">
            <a:avLst/>
          </a:prstGeom>
          <a:solidFill>
            <a:srgbClr val="FFFFCC"/>
          </a:solidFill>
          <a:ln w="9525" cap="flat" cmpd="sng">
            <a:solidFill>
              <a:schemeClr val="tx1"/>
            </a:solidFill>
            <a:prstDash val="solid"/>
            <a:miter/>
            <a:headEnd type="none" w="med" len="med"/>
            <a:tailEnd type="none" w="med" len="med"/>
          </a:ln>
        </p:spPr>
        <p:txBody>
          <a:bodyPr wrap="none" anchor="ctr" anchorCtr="0"/>
          <a:p>
            <a:pPr algn="ctr"/>
            <a:endParaRPr lang="zh-CN" altLang="en-US" sz="1800" b="1" dirty="0">
              <a:solidFill>
                <a:schemeClr val="hlink"/>
              </a:solidFill>
              <a:latin typeface="Tahoma" panose="020B0604030504040204" pitchFamily="34" charset="0"/>
            </a:endParaRPr>
          </a:p>
        </p:txBody>
      </p:sp>
      <p:sp>
        <p:nvSpPr>
          <p:cNvPr id="5125" name="矩形 165934"/>
          <p:cNvSpPr/>
          <p:nvPr/>
        </p:nvSpPr>
        <p:spPr>
          <a:xfrm>
            <a:off x="1979613" y="2605088"/>
            <a:ext cx="2058987" cy="341312"/>
          </a:xfrm>
          <a:prstGeom prst="rect">
            <a:avLst/>
          </a:prstGeom>
          <a:solidFill>
            <a:srgbClr val="FFFFCC"/>
          </a:solidFill>
          <a:ln w="9525" cap="flat" cmpd="sng">
            <a:solidFill>
              <a:schemeClr val="tx1"/>
            </a:solidFill>
            <a:prstDash val="solid"/>
            <a:miter/>
            <a:headEnd type="none" w="med" len="med"/>
            <a:tailEnd type="none" w="med" len="med"/>
          </a:ln>
        </p:spPr>
        <p:txBody>
          <a:bodyPr wrap="none" anchor="ctr" anchorCtr="0"/>
          <a:p>
            <a:pPr algn="ctr"/>
            <a:r>
              <a:rPr lang="en-US" altLang="zh-CN" sz="1800" b="1">
                <a:latin typeface="Tahoma" panose="020B0604030504040204" pitchFamily="34" charset="0"/>
              </a:rPr>
              <a:t>ActiveX</a:t>
            </a:r>
            <a:r>
              <a:rPr lang="zh-CN" altLang="en-US" sz="1800" b="1" dirty="0">
                <a:latin typeface="Tahoma" panose="020B0604030504040204" pitchFamily="34" charset="0"/>
              </a:rPr>
              <a:t>组件</a:t>
            </a:r>
            <a:endParaRPr lang="zh-CN" altLang="en-US" sz="1800" b="1" dirty="0">
              <a:latin typeface="Tahoma" panose="020B0604030504040204" pitchFamily="34" charset="0"/>
            </a:endParaRPr>
          </a:p>
        </p:txBody>
      </p:sp>
      <p:sp>
        <p:nvSpPr>
          <p:cNvPr id="5126" name="矩形 165935"/>
          <p:cNvSpPr/>
          <p:nvPr/>
        </p:nvSpPr>
        <p:spPr>
          <a:xfrm>
            <a:off x="4767263" y="1884363"/>
            <a:ext cx="1149350" cy="258762"/>
          </a:xfrm>
          <a:prstGeom prst="rect">
            <a:avLst/>
          </a:prstGeom>
          <a:solidFill>
            <a:srgbClr val="FFFFCC"/>
          </a:solidFill>
          <a:ln w="9525" cap="flat" cmpd="sng">
            <a:solidFill>
              <a:schemeClr val="tx1"/>
            </a:solidFill>
            <a:prstDash val="solid"/>
            <a:miter/>
            <a:headEnd type="none" w="med" len="med"/>
            <a:tailEnd type="none" w="med" len="med"/>
          </a:ln>
        </p:spPr>
        <p:txBody>
          <a:bodyPr wrap="none" anchor="ctr" anchorCtr="0"/>
          <a:p>
            <a:pPr algn="ctr"/>
            <a:endParaRPr lang="zh-CN" altLang="en-US" sz="1800" b="1" dirty="0">
              <a:solidFill>
                <a:schemeClr val="hlink"/>
              </a:solidFill>
              <a:latin typeface="Tahoma" panose="020B0604030504040204" pitchFamily="34" charset="0"/>
            </a:endParaRPr>
          </a:p>
        </p:txBody>
      </p:sp>
      <p:sp>
        <p:nvSpPr>
          <p:cNvPr id="5127" name="矩形 165936"/>
          <p:cNvSpPr/>
          <p:nvPr/>
        </p:nvSpPr>
        <p:spPr>
          <a:xfrm>
            <a:off x="4767263" y="2112963"/>
            <a:ext cx="2927350" cy="296862"/>
          </a:xfrm>
          <a:prstGeom prst="rect">
            <a:avLst/>
          </a:prstGeom>
          <a:solidFill>
            <a:srgbClr val="FFFFCC"/>
          </a:solidFill>
          <a:ln w="9525" cap="flat" cmpd="sng">
            <a:solidFill>
              <a:schemeClr val="tx1"/>
            </a:solidFill>
            <a:prstDash val="solid"/>
            <a:miter/>
            <a:headEnd type="none" w="med" len="med"/>
            <a:tailEnd type="none" w="med" len="med"/>
          </a:ln>
        </p:spPr>
        <p:txBody>
          <a:bodyPr wrap="none" anchor="ctr" anchorCtr="0"/>
          <a:p>
            <a:pPr algn="ctr"/>
            <a:r>
              <a:rPr lang="en-US" altLang="zh-CN" sz="1800" b="1" dirty="0" err="1">
                <a:latin typeface="Tahoma" panose="020B0604030504040204" pitchFamily="34" charset="0"/>
              </a:rPr>
              <a:t>Microsoft</a:t>
            </a:r>
            <a:r>
              <a:rPr lang="zh-CN" altLang="en-US" sz="1800" b="1" dirty="0">
                <a:latin typeface="Tahoma" panose="020B0604030504040204" pitchFamily="34" charset="0"/>
              </a:rPr>
              <a:t>基类</a:t>
            </a:r>
            <a:endParaRPr lang="zh-CN" altLang="en-US" sz="1800" b="1">
              <a:latin typeface="Tahoma" panose="020B0604030504040204" pitchFamily="34" charset="0"/>
            </a:endParaRPr>
          </a:p>
        </p:txBody>
      </p:sp>
      <p:sp>
        <p:nvSpPr>
          <p:cNvPr id="5128" name="矩形 165937"/>
          <p:cNvSpPr/>
          <p:nvPr/>
        </p:nvSpPr>
        <p:spPr>
          <a:xfrm>
            <a:off x="4767263" y="2528888"/>
            <a:ext cx="1149350" cy="149225"/>
          </a:xfrm>
          <a:prstGeom prst="rect">
            <a:avLst/>
          </a:prstGeom>
          <a:solidFill>
            <a:srgbClr val="FFFFCC"/>
          </a:solidFill>
          <a:ln w="9525" cap="flat" cmpd="sng">
            <a:solidFill>
              <a:schemeClr val="tx1"/>
            </a:solidFill>
            <a:prstDash val="solid"/>
            <a:miter/>
            <a:headEnd type="none" w="med" len="med"/>
            <a:tailEnd type="none" w="med" len="med"/>
          </a:ln>
        </p:spPr>
        <p:txBody>
          <a:bodyPr wrap="none" anchor="ctr" anchorCtr="0"/>
          <a:p>
            <a:pPr algn="ctr"/>
            <a:endParaRPr lang="zh-CN" altLang="en-US" sz="1800" b="1" dirty="0">
              <a:solidFill>
                <a:schemeClr val="hlink"/>
              </a:solidFill>
              <a:latin typeface="Tahoma" panose="020B0604030504040204" pitchFamily="34" charset="0"/>
            </a:endParaRPr>
          </a:p>
        </p:txBody>
      </p:sp>
      <p:sp>
        <p:nvSpPr>
          <p:cNvPr id="5129" name="矩形 165938"/>
          <p:cNvSpPr/>
          <p:nvPr/>
        </p:nvSpPr>
        <p:spPr>
          <a:xfrm>
            <a:off x="4767263" y="2647950"/>
            <a:ext cx="2298700" cy="298450"/>
          </a:xfrm>
          <a:prstGeom prst="rect">
            <a:avLst/>
          </a:prstGeom>
          <a:solidFill>
            <a:srgbClr val="FFFFCC"/>
          </a:solidFill>
          <a:ln w="9525" cap="flat" cmpd="sng">
            <a:solidFill>
              <a:schemeClr val="tx1"/>
            </a:solidFill>
            <a:prstDash val="solid"/>
            <a:miter/>
            <a:headEnd type="none" w="med" len="med"/>
            <a:tailEnd type="none" w="med" len="med"/>
          </a:ln>
        </p:spPr>
        <p:txBody>
          <a:bodyPr wrap="none" anchor="ctr" anchorCtr="0"/>
          <a:p>
            <a:pPr algn="ctr"/>
            <a:r>
              <a:rPr lang="zh-CN" altLang="en-US" sz="1800" b="1" dirty="0">
                <a:latin typeface="Tahoma" panose="020B0604030504040204" pitchFamily="34" charset="0"/>
              </a:rPr>
              <a:t>应用窗口</a:t>
            </a:r>
            <a:endParaRPr lang="zh-CN" altLang="en-US" sz="1800" b="1" dirty="0">
              <a:latin typeface="Tahoma" panose="020B0604030504040204" pitchFamily="34" charset="0"/>
            </a:endParaRPr>
          </a:p>
        </p:txBody>
      </p:sp>
      <p:sp>
        <p:nvSpPr>
          <p:cNvPr id="5130" name="直接连接符 165939"/>
          <p:cNvSpPr/>
          <p:nvPr/>
        </p:nvSpPr>
        <p:spPr>
          <a:xfrm flipH="1" flipV="1">
            <a:off x="4038600" y="2820988"/>
            <a:ext cx="728663" cy="0"/>
          </a:xfrm>
          <a:prstGeom prst="line">
            <a:avLst/>
          </a:prstGeom>
          <a:ln w="19050" cap="flat" cmpd="sng">
            <a:solidFill>
              <a:schemeClr val="tx1"/>
            </a:solidFill>
            <a:prstDash val="dash"/>
            <a:round/>
            <a:headEnd type="none" w="med" len="med"/>
            <a:tailEnd type="arrow" w="med" len="med"/>
          </a:ln>
        </p:spPr>
      </p:sp>
      <p:grpSp>
        <p:nvGrpSpPr>
          <p:cNvPr id="165941" name="组合 165940"/>
          <p:cNvGrpSpPr/>
          <p:nvPr/>
        </p:nvGrpSpPr>
        <p:grpSpPr>
          <a:xfrm>
            <a:off x="1258888" y="2965450"/>
            <a:ext cx="6796087" cy="2147888"/>
            <a:chOff x="818" y="1888"/>
            <a:chExt cx="4281" cy="1353"/>
          </a:xfrm>
        </p:grpSpPr>
        <p:sp>
          <p:nvSpPr>
            <p:cNvPr id="5132" name="矩形 165941"/>
            <p:cNvSpPr/>
            <p:nvPr/>
          </p:nvSpPr>
          <p:spPr>
            <a:xfrm>
              <a:off x="818" y="2205"/>
              <a:ext cx="4281" cy="1036"/>
            </a:xfrm>
            <a:prstGeom prst="rect">
              <a:avLst/>
            </a:prstGeom>
            <a:solidFill>
              <a:srgbClr val="CCFFFF"/>
            </a:solidFill>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ndParaRPr>
            </a:p>
          </p:txBody>
        </p:sp>
        <p:sp>
          <p:nvSpPr>
            <p:cNvPr id="5133" name="矩形 165942"/>
            <p:cNvSpPr/>
            <p:nvPr/>
          </p:nvSpPr>
          <p:spPr>
            <a:xfrm>
              <a:off x="818" y="1985"/>
              <a:ext cx="1195" cy="22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p>
              <a:pPr algn="ctr"/>
              <a:r>
                <a:rPr lang="zh-CN" altLang="en-US" sz="1800" b="1" dirty="0">
                  <a:solidFill>
                    <a:srgbClr val="000066"/>
                  </a:solidFill>
                  <a:latin typeface="Tahoma" panose="020B0604030504040204" pitchFamily="34" charset="0"/>
                </a:rPr>
                <a:t>业务对象</a:t>
              </a:r>
              <a:endParaRPr lang="zh-CN" altLang="en-US" sz="1800" b="1" dirty="0">
                <a:solidFill>
                  <a:srgbClr val="000066"/>
                </a:solidFill>
                <a:latin typeface="Tahoma" panose="020B0604030504040204" pitchFamily="34" charset="0"/>
              </a:endParaRPr>
            </a:p>
          </p:txBody>
        </p:sp>
        <p:sp>
          <p:nvSpPr>
            <p:cNvPr id="5134" name="矩形 165943"/>
            <p:cNvSpPr/>
            <p:nvPr/>
          </p:nvSpPr>
          <p:spPr>
            <a:xfrm>
              <a:off x="1272" y="2523"/>
              <a:ext cx="723" cy="153"/>
            </a:xfrm>
            <a:prstGeom prst="rect">
              <a:avLst/>
            </a:prstGeom>
            <a:solidFill>
              <a:srgbClr val="FFFFCC"/>
            </a:solidFill>
            <a:ln w="9525" cap="flat" cmpd="sng">
              <a:solidFill>
                <a:schemeClr val="tx1"/>
              </a:solidFill>
              <a:prstDash val="solid"/>
              <a:miter/>
              <a:headEnd type="none" w="med" len="med"/>
              <a:tailEnd type="none" w="med" len="med"/>
            </a:ln>
          </p:spPr>
          <p:txBody>
            <a:bodyPr wrap="none" anchor="ctr" anchorCtr="0"/>
            <a:p>
              <a:pPr algn="ctr"/>
              <a:endParaRPr lang="zh-CN" altLang="en-US" sz="1800" b="1" dirty="0">
                <a:solidFill>
                  <a:schemeClr val="hlink"/>
                </a:solidFill>
                <a:latin typeface="Tahoma" panose="020B0604030504040204" pitchFamily="34" charset="0"/>
              </a:endParaRPr>
            </a:p>
          </p:txBody>
        </p:sp>
        <p:sp>
          <p:nvSpPr>
            <p:cNvPr id="5135" name="矩形 165944"/>
            <p:cNvSpPr/>
            <p:nvPr/>
          </p:nvSpPr>
          <p:spPr>
            <a:xfrm>
              <a:off x="1272" y="2657"/>
              <a:ext cx="1382" cy="188"/>
            </a:xfrm>
            <a:prstGeom prst="rect">
              <a:avLst/>
            </a:prstGeom>
            <a:solidFill>
              <a:srgbClr val="FFFFCC"/>
            </a:solidFill>
            <a:ln w="9525" cap="flat" cmpd="sng">
              <a:solidFill>
                <a:schemeClr val="tx1"/>
              </a:solidFill>
              <a:prstDash val="solid"/>
              <a:miter/>
              <a:headEnd type="none" w="med" len="med"/>
              <a:tailEnd type="none" w="med" len="med"/>
            </a:ln>
          </p:spPr>
          <p:txBody>
            <a:bodyPr wrap="none" anchor="ctr" anchorCtr="0"/>
            <a:p>
              <a:pPr algn="ctr"/>
              <a:r>
                <a:rPr lang="zh-CN" altLang="en-US" sz="1800" b="1" dirty="0">
                  <a:latin typeface="Tahoma" panose="020B0604030504040204" pitchFamily="34" charset="0"/>
                </a:rPr>
                <a:t>控制业务对象</a:t>
              </a:r>
              <a:endParaRPr lang="zh-CN" altLang="en-US" sz="1800" b="1" dirty="0">
                <a:latin typeface="Tahoma" panose="020B0604030504040204" pitchFamily="34" charset="0"/>
              </a:endParaRPr>
            </a:p>
          </p:txBody>
        </p:sp>
        <p:sp>
          <p:nvSpPr>
            <p:cNvPr id="5136" name="矩形 165945"/>
            <p:cNvSpPr/>
            <p:nvPr/>
          </p:nvSpPr>
          <p:spPr>
            <a:xfrm>
              <a:off x="2122" y="2245"/>
              <a:ext cx="724" cy="94"/>
            </a:xfrm>
            <a:prstGeom prst="rect">
              <a:avLst/>
            </a:prstGeom>
            <a:solidFill>
              <a:srgbClr val="FFFFCC"/>
            </a:solidFill>
            <a:ln w="9525" cap="flat" cmpd="sng">
              <a:solidFill>
                <a:schemeClr val="tx1"/>
              </a:solidFill>
              <a:prstDash val="solid"/>
              <a:miter/>
              <a:headEnd type="none" w="med" len="med"/>
              <a:tailEnd type="none" w="med" len="med"/>
            </a:ln>
          </p:spPr>
          <p:txBody>
            <a:bodyPr wrap="none" anchor="ctr" anchorCtr="0"/>
            <a:p>
              <a:pPr algn="ctr"/>
              <a:endParaRPr lang="zh-CN" altLang="en-US" sz="1800" b="1" dirty="0">
                <a:solidFill>
                  <a:schemeClr val="hlink"/>
                </a:solidFill>
                <a:latin typeface="Tahoma" panose="020B0604030504040204" pitchFamily="34" charset="0"/>
              </a:endParaRPr>
            </a:p>
          </p:txBody>
        </p:sp>
        <p:sp>
          <p:nvSpPr>
            <p:cNvPr id="5137" name="矩形 165946"/>
            <p:cNvSpPr/>
            <p:nvPr/>
          </p:nvSpPr>
          <p:spPr>
            <a:xfrm>
              <a:off x="2122" y="2320"/>
              <a:ext cx="1909" cy="188"/>
            </a:xfrm>
            <a:prstGeom prst="rect">
              <a:avLst/>
            </a:prstGeom>
            <a:solidFill>
              <a:srgbClr val="FFFFCC"/>
            </a:solidFill>
            <a:ln w="9525" cap="flat" cmpd="sng">
              <a:solidFill>
                <a:schemeClr val="tx1"/>
              </a:solidFill>
              <a:prstDash val="solid"/>
              <a:miter/>
              <a:headEnd type="none" w="med" len="med"/>
              <a:tailEnd type="none" w="med" len="med"/>
            </a:ln>
          </p:spPr>
          <p:txBody>
            <a:bodyPr wrap="none" anchor="ctr" anchorCtr="0"/>
            <a:p>
              <a:pPr algn="ctr"/>
              <a:r>
                <a:rPr lang="en-US" altLang="zh-CN" sz="1800" b="1">
                  <a:latin typeface="Tahoma" panose="020B0604030504040204" pitchFamily="34" charset="0"/>
                </a:rPr>
                <a:t>《Facade》</a:t>
              </a:r>
              <a:r>
                <a:rPr lang="zh-CN" altLang="en-US" sz="1800" b="1" dirty="0">
                  <a:latin typeface="Tahoma" panose="020B0604030504040204" pitchFamily="34" charset="0"/>
                </a:rPr>
                <a:t>服务接口</a:t>
              </a:r>
              <a:endParaRPr lang="zh-CN" altLang="en-US" sz="1800" b="1" dirty="0">
                <a:latin typeface="Tahoma" panose="020B0604030504040204" pitchFamily="34" charset="0"/>
              </a:endParaRPr>
            </a:p>
          </p:txBody>
        </p:sp>
        <p:sp>
          <p:nvSpPr>
            <p:cNvPr id="5138" name="矩形 165947"/>
            <p:cNvSpPr/>
            <p:nvPr/>
          </p:nvSpPr>
          <p:spPr>
            <a:xfrm>
              <a:off x="3311" y="2582"/>
              <a:ext cx="724" cy="94"/>
            </a:xfrm>
            <a:prstGeom prst="rect">
              <a:avLst/>
            </a:prstGeom>
            <a:solidFill>
              <a:srgbClr val="FFFFCC"/>
            </a:solidFill>
            <a:ln w="9525" cap="flat" cmpd="sng">
              <a:solidFill>
                <a:schemeClr val="tx1"/>
              </a:solidFill>
              <a:prstDash val="solid"/>
              <a:miter/>
              <a:headEnd type="none" w="med" len="med"/>
              <a:tailEnd type="none" w="med" len="med"/>
            </a:ln>
          </p:spPr>
          <p:txBody>
            <a:bodyPr wrap="none" anchor="ctr" anchorCtr="0"/>
            <a:p>
              <a:pPr algn="ctr"/>
              <a:endParaRPr lang="zh-CN" altLang="en-US" sz="1800" b="1" dirty="0">
                <a:solidFill>
                  <a:schemeClr val="hlink"/>
                </a:solidFill>
                <a:latin typeface="Tahoma" panose="020B0604030504040204" pitchFamily="34" charset="0"/>
              </a:endParaRPr>
            </a:p>
          </p:txBody>
        </p:sp>
        <p:sp>
          <p:nvSpPr>
            <p:cNvPr id="5139" name="矩形 165948"/>
            <p:cNvSpPr/>
            <p:nvPr/>
          </p:nvSpPr>
          <p:spPr>
            <a:xfrm>
              <a:off x="3311" y="2657"/>
              <a:ext cx="1448" cy="188"/>
            </a:xfrm>
            <a:prstGeom prst="rect">
              <a:avLst/>
            </a:prstGeom>
            <a:solidFill>
              <a:srgbClr val="FFFFCC"/>
            </a:solidFill>
            <a:ln w="9525" cap="flat" cmpd="sng">
              <a:solidFill>
                <a:schemeClr val="tx1"/>
              </a:solidFill>
              <a:prstDash val="solid"/>
              <a:miter/>
              <a:headEnd type="none" w="med" len="med"/>
              <a:tailEnd type="none" w="med" len="med"/>
            </a:ln>
          </p:spPr>
          <p:txBody>
            <a:bodyPr wrap="none" anchor="ctr" anchorCtr="0"/>
            <a:p>
              <a:pPr algn="ctr"/>
              <a:r>
                <a:rPr lang="zh-CN" altLang="en-US" sz="1800" b="1" dirty="0">
                  <a:latin typeface="Tahoma" panose="020B0604030504040204" pitchFamily="34" charset="0"/>
                </a:rPr>
                <a:t>外部业务对象</a:t>
              </a:r>
              <a:endParaRPr lang="zh-CN" altLang="en-US" sz="1800" b="1" dirty="0">
                <a:latin typeface="Tahoma" panose="020B0604030504040204" pitchFamily="34" charset="0"/>
              </a:endParaRPr>
            </a:p>
          </p:txBody>
        </p:sp>
        <p:sp>
          <p:nvSpPr>
            <p:cNvPr id="5140" name="直接连接符 165949"/>
            <p:cNvSpPr/>
            <p:nvPr/>
          </p:nvSpPr>
          <p:spPr>
            <a:xfrm flipH="1">
              <a:off x="2653" y="2750"/>
              <a:ext cx="651" cy="0"/>
            </a:xfrm>
            <a:prstGeom prst="line">
              <a:avLst/>
            </a:prstGeom>
            <a:ln w="19050" cap="flat" cmpd="sng">
              <a:solidFill>
                <a:schemeClr val="tx1"/>
              </a:solidFill>
              <a:prstDash val="dash"/>
              <a:round/>
              <a:headEnd type="arrow" w="med" len="med"/>
              <a:tailEnd type="none" w="med" len="med"/>
            </a:ln>
          </p:spPr>
        </p:sp>
        <p:sp>
          <p:nvSpPr>
            <p:cNvPr id="5141" name="矩形 165950"/>
            <p:cNvSpPr/>
            <p:nvPr/>
          </p:nvSpPr>
          <p:spPr>
            <a:xfrm>
              <a:off x="2122" y="2962"/>
              <a:ext cx="724" cy="94"/>
            </a:xfrm>
            <a:prstGeom prst="rect">
              <a:avLst/>
            </a:prstGeom>
            <a:solidFill>
              <a:srgbClr val="FFFFCC"/>
            </a:solidFill>
            <a:ln w="9525" cap="flat" cmpd="sng">
              <a:solidFill>
                <a:schemeClr val="tx1"/>
              </a:solidFill>
              <a:prstDash val="solid"/>
              <a:miter/>
              <a:headEnd type="none" w="med" len="med"/>
              <a:tailEnd type="none" w="med" len="med"/>
            </a:ln>
          </p:spPr>
          <p:txBody>
            <a:bodyPr wrap="none" anchor="ctr" anchorCtr="0"/>
            <a:p>
              <a:pPr algn="ctr"/>
              <a:endParaRPr lang="zh-CN" altLang="en-US" sz="1800" b="1" dirty="0">
                <a:solidFill>
                  <a:schemeClr val="hlink"/>
                </a:solidFill>
                <a:latin typeface="Tahoma" panose="020B0604030504040204" pitchFamily="34" charset="0"/>
              </a:endParaRPr>
            </a:p>
          </p:txBody>
        </p:sp>
        <p:sp>
          <p:nvSpPr>
            <p:cNvPr id="5142" name="矩形 165951"/>
            <p:cNvSpPr/>
            <p:nvPr/>
          </p:nvSpPr>
          <p:spPr>
            <a:xfrm>
              <a:off x="2122" y="3036"/>
              <a:ext cx="1909" cy="188"/>
            </a:xfrm>
            <a:prstGeom prst="rect">
              <a:avLst/>
            </a:prstGeom>
            <a:solidFill>
              <a:srgbClr val="FFFFCC"/>
            </a:solidFill>
            <a:ln w="9525" cap="flat" cmpd="sng">
              <a:solidFill>
                <a:schemeClr val="tx1"/>
              </a:solidFill>
              <a:prstDash val="solid"/>
              <a:miter/>
              <a:headEnd type="none" w="med" len="med"/>
              <a:tailEnd type="none" w="med" len="med"/>
            </a:ln>
          </p:spPr>
          <p:txBody>
            <a:bodyPr wrap="none" anchor="ctr" anchorCtr="0"/>
            <a:p>
              <a:pPr algn="ctr"/>
              <a:r>
                <a:rPr lang="zh-CN" altLang="en-US" sz="1800" b="1" dirty="0">
                  <a:latin typeface="Tahoma" panose="020B0604030504040204" pitchFamily="34" charset="0"/>
                </a:rPr>
                <a:t>实体业务对象</a:t>
              </a:r>
              <a:endParaRPr lang="zh-CN" altLang="en-US" sz="1800" b="1" dirty="0">
                <a:latin typeface="Tahoma" panose="020B0604030504040204" pitchFamily="34" charset="0"/>
              </a:endParaRPr>
            </a:p>
          </p:txBody>
        </p:sp>
        <p:sp>
          <p:nvSpPr>
            <p:cNvPr id="5143" name="直接连接符 165952"/>
            <p:cNvSpPr/>
            <p:nvPr/>
          </p:nvSpPr>
          <p:spPr>
            <a:xfrm flipV="1">
              <a:off x="2062" y="2523"/>
              <a:ext cx="507" cy="136"/>
            </a:xfrm>
            <a:prstGeom prst="line">
              <a:avLst/>
            </a:prstGeom>
            <a:ln w="19050" cap="flat" cmpd="sng">
              <a:solidFill>
                <a:schemeClr val="tx1"/>
              </a:solidFill>
              <a:prstDash val="dash"/>
              <a:round/>
              <a:headEnd type="arrow" w="med" len="med"/>
              <a:tailEnd type="none" w="med" len="med"/>
            </a:ln>
          </p:spPr>
        </p:sp>
        <p:sp>
          <p:nvSpPr>
            <p:cNvPr id="5144" name="直接连接符 165953"/>
            <p:cNvSpPr/>
            <p:nvPr/>
          </p:nvSpPr>
          <p:spPr>
            <a:xfrm flipH="1" flipV="1">
              <a:off x="2915" y="2488"/>
              <a:ext cx="389" cy="171"/>
            </a:xfrm>
            <a:prstGeom prst="line">
              <a:avLst/>
            </a:prstGeom>
            <a:ln w="19050" cap="flat" cmpd="sng">
              <a:solidFill>
                <a:schemeClr val="tx1"/>
              </a:solidFill>
              <a:prstDash val="dash"/>
              <a:round/>
              <a:headEnd type="arrow" w="med" len="med"/>
              <a:tailEnd type="none" w="med" len="med"/>
            </a:ln>
          </p:spPr>
        </p:sp>
        <p:sp>
          <p:nvSpPr>
            <p:cNvPr id="5145" name="直接连接符 165954"/>
            <p:cNvSpPr/>
            <p:nvPr/>
          </p:nvSpPr>
          <p:spPr>
            <a:xfrm flipH="1" flipV="1">
              <a:off x="1602" y="2840"/>
              <a:ext cx="536" cy="300"/>
            </a:xfrm>
            <a:prstGeom prst="line">
              <a:avLst/>
            </a:prstGeom>
            <a:ln w="19050" cap="flat" cmpd="sng">
              <a:solidFill>
                <a:schemeClr val="tx1"/>
              </a:solidFill>
              <a:prstDash val="dash"/>
              <a:round/>
              <a:headEnd type="arrow" w="med" len="med"/>
              <a:tailEnd type="none" w="med" len="med"/>
            </a:ln>
          </p:spPr>
        </p:sp>
        <p:sp>
          <p:nvSpPr>
            <p:cNvPr id="5146" name="直接连接符 165955"/>
            <p:cNvSpPr/>
            <p:nvPr/>
          </p:nvSpPr>
          <p:spPr>
            <a:xfrm flipV="1">
              <a:off x="3857" y="2840"/>
              <a:ext cx="507" cy="182"/>
            </a:xfrm>
            <a:prstGeom prst="line">
              <a:avLst/>
            </a:prstGeom>
            <a:ln w="19050" cap="flat" cmpd="sng">
              <a:solidFill>
                <a:schemeClr val="tx1"/>
              </a:solidFill>
              <a:prstDash val="dash"/>
              <a:round/>
              <a:headEnd type="arrow" w="med" len="med"/>
              <a:tailEnd type="none" w="med" len="med"/>
            </a:ln>
          </p:spPr>
        </p:sp>
        <p:sp>
          <p:nvSpPr>
            <p:cNvPr id="5147" name="直接连接符 165956"/>
            <p:cNvSpPr/>
            <p:nvPr/>
          </p:nvSpPr>
          <p:spPr>
            <a:xfrm flipH="1">
              <a:off x="3028" y="1888"/>
              <a:ext cx="507" cy="408"/>
            </a:xfrm>
            <a:prstGeom prst="line">
              <a:avLst/>
            </a:prstGeom>
            <a:ln w="19050" cap="flat" cmpd="sng">
              <a:solidFill>
                <a:schemeClr val="tx1"/>
              </a:solidFill>
              <a:prstDash val="dash"/>
              <a:round/>
              <a:headEnd type="none" w="med" len="med"/>
              <a:tailEnd type="arrow" w="med" len="med"/>
            </a:ln>
          </p:spPr>
        </p:sp>
      </p:grpSp>
      <p:grpSp>
        <p:nvGrpSpPr>
          <p:cNvPr id="165958" name="组合 165957"/>
          <p:cNvGrpSpPr/>
          <p:nvPr/>
        </p:nvGrpSpPr>
        <p:grpSpPr>
          <a:xfrm>
            <a:off x="1258888" y="5143500"/>
            <a:ext cx="6796087" cy="1382713"/>
            <a:chOff x="818" y="3260"/>
            <a:chExt cx="4281" cy="871"/>
          </a:xfrm>
        </p:grpSpPr>
        <p:sp>
          <p:nvSpPr>
            <p:cNvPr id="5149" name="矩形 165958"/>
            <p:cNvSpPr/>
            <p:nvPr/>
          </p:nvSpPr>
          <p:spPr>
            <a:xfrm>
              <a:off x="818" y="3475"/>
              <a:ext cx="4281" cy="656"/>
            </a:xfrm>
            <a:prstGeom prst="rect">
              <a:avLst/>
            </a:prstGeom>
            <a:solidFill>
              <a:srgbClr val="CCFFFF"/>
            </a:solidFill>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ndParaRPr>
            </a:p>
          </p:txBody>
        </p:sp>
        <p:sp>
          <p:nvSpPr>
            <p:cNvPr id="5150" name="矩形 165959"/>
            <p:cNvSpPr/>
            <p:nvPr/>
          </p:nvSpPr>
          <p:spPr>
            <a:xfrm>
              <a:off x="818" y="3294"/>
              <a:ext cx="1149" cy="181"/>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p>
              <a:pPr algn="ctr"/>
              <a:endParaRPr lang="zh-CN" altLang="en-US" sz="1800" b="1" dirty="0">
                <a:solidFill>
                  <a:srgbClr val="000066"/>
                </a:solidFill>
                <a:latin typeface="Tahoma" panose="020B0604030504040204" pitchFamily="34" charset="0"/>
              </a:endParaRPr>
            </a:p>
            <a:p>
              <a:pPr algn="ctr"/>
              <a:r>
                <a:rPr lang="zh-CN" altLang="en-US" sz="1800" b="1" dirty="0">
                  <a:solidFill>
                    <a:srgbClr val="000066"/>
                  </a:solidFill>
                  <a:latin typeface="Tahoma" panose="020B0604030504040204" pitchFamily="34" charset="0"/>
                </a:rPr>
                <a:t>数据库</a:t>
              </a:r>
              <a:endParaRPr lang="zh-CN" altLang="en-US" sz="1800" b="1" dirty="0">
                <a:solidFill>
                  <a:srgbClr val="000066"/>
                </a:solidFill>
                <a:latin typeface="Tahoma" panose="020B0604030504040204" pitchFamily="34" charset="0"/>
              </a:endParaRPr>
            </a:p>
            <a:p>
              <a:pPr algn="ctr"/>
              <a:endParaRPr lang="zh-CN" altLang="en-US" sz="1800" b="1" dirty="0">
                <a:solidFill>
                  <a:schemeClr val="hlink"/>
                </a:solidFill>
                <a:latin typeface="Tahoma" panose="020B0604030504040204" pitchFamily="34" charset="0"/>
              </a:endParaRPr>
            </a:p>
          </p:txBody>
        </p:sp>
        <p:sp>
          <p:nvSpPr>
            <p:cNvPr id="5151" name="矩形 165960"/>
            <p:cNvSpPr/>
            <p:nvPr/>
          </p:nvSpPr>
          <p:spPr>
            <a:xfrm>
              <a:off x="1329" y="3636"/>
              <a:ext cx="723" cy="94"/>
            </a:xfrm>
            <a:prstGeom prst="rect">
              <a:avLst/>
            </a:prstGeom>
            <a:solidFill>
              <a:srgbClr val="FFFFCC"/>
            </a:solidFill>
            <a:ln w="9525" cap="flat" cmpd="sng">
              <a:solidFill>
                <a:schemeClr val="tx1"/>
              </a:solidFill>
              <a:prstDash val="solid"/>
              <a:miter/>
              <a:headEnd type="none" w="med" len="med"/>
              <a:tailEnd type="none" w="med" len="med"/>
            </a:ln>
          </p:spPr>
          <p:txBody>
            <a:bodyPr wrap="none" anchor="ctr" anchorCtr="0"/>
            <a:p>
              <a:pPr algn="ctr"/>
              <a:endParaRPr lang="zh-CN" altLang="en-US" sz="1800" b="1" dirty="0">
                <a:solidFill>
                  <a:schemeClr val="hlink"/>
                </a:solidFill>
                <a:latin typeface="Tahoma" panose="020B0604030504040204" pitchFamily="34" charset="0"/>
              </a:endParaRPr>
            </a:p>
          </p:txBody>
        </p:sp>
        <p:sp>
          <p:nvSpPr>
            <p:cNvPr id="5152" name="矩形 165961"/>
            <p:cNvSpPr/>
            <p:nvPr/>
          </p:nvSpPr>
          <p:spPr>
            <a:xfrm>
              <a:off x="3535" y="3657"/>
              <a:ext cx="557" cy="157"/>
            </a:xfrm>
            <a:prstGeom prst="rect">
              <a:avLst/>
            </a:prstGeom>
            <a:solidFill>
              <a:srgbClr val="FFFFCC"/>
            </a:solidFill>
            <a:ln w="9525" cap="flat" cmpd="sng">
              <a:solidFill>
                <a:schemeClr val="tx1"/>
              </a:solidFill>
              <a:prstDash val="solid"/>
              <a:miter/>
              <a:headEnd type="none" w="med" len="med"/>
              <a:tailEnd type="none" w="med" len="med"/>
            </a:ln>
          </p:spPr>
          <p:txBody>
            <a:bodyPr wrap="none" anchor="ctr" anchorCtr="0"/>
            <a:p>
              <a:pPr algn="ctr"/>
              <a:endParaRPr lang="zh-CN" altLang="en-US" sz="1800" b="1" dirty="0">
                <a:solidFill>
                  <a:schemeClr val="hlink"/>
                </a:solidFill>
                <a:latin typeface="Tahoma" panose="020B0604030504040204" pitchFamily="34" charset="0"/>
              </a:endParaRPr>
            </a:p>
          </p:txBody>
        </p:sp>
        <p:sp>
          <p:nvSpPr>
            <p:cNvPr id="5153" name="矩形 165962"/>
            <p:cNvSpPr/>
            <p:nvPr/>
          </p:nvSpPr>
          <p:spPr>
            <a:xfrm>
              <a:off x="3535" y="3793"/>
              <a:ext cx="1281" cy="190"/>
            </a:xfrm>
            <a:prstGeom prst="rect">
              <a:avLst/>
            </a:prstGeom>
            <a:solidFill>
              <a:srgbClr val="FFFFCC"/>
            </a:solidFill>
            <a:ln w="9525" cap="flat" cmpd="sng">
              <a:solidFill>
                <a:schemeClr val="tx1"/>
              </a:solidFill>
              <a:prstDash val="solid"/>
              <a:miter/>
              <a:headEnd type="none" w="med" len="med"/>
              <a:tailEnd type="none" w="med" len="med"/>
            </a:ln>
          </p:spPr>
          <p:txBody>
            <a:bodyPr wrap="none" anchor="ctr" anchorCtr="0"/>
            <a:p>
              <a:pPr algn="ctr"/>
              <a:r>
                <a:rPr lang="en-US" altLang="zh-CN" sz="1800" b="1">
                  <a:latin typeface="Tahoma" panose="020B0604030504040204" pitchFamily="34" charset="0"/>
                </a:rPr>
                <a:t>SQL</a:t>
              </a:r>
              <a:r>
                <a:rPr lang="zh-CN" altLang="en-US" sz="1800" b="1" dirty="0">
                  <a:latin typeface="Tahoma" panose="020B0604030504040204" pitchFamily="34" charset="0"/>
                </a:rPr>
                <a:t>产生器</a:t>
              </a:r>
              <a:endParaRPr lang="zh-CN" altLang="en-US" sz="1800" b="1" dirty="0">
                <a:latin typeface="Tahoma" panose="020B0604030504040204" pitchFamily="34" charset="0"/>
              </a:endParaRPr>
            </a:p>
          </p:txBody>
        </p:sp>
        <p:sp>
          <p:nvSpPr>
            <p:cNvPr id="5154" name="直接连接符 165963"/>
            <p:cNvSpPr/>
            <p:nvPr/>
          </p:nvSpPr>
          <p:spPr>
            <a:xfrm flipH="1">
              <a:off x="2983" y="3884"/>
              <a:ext cx="552" cy="0"/>
            </a:xfrm>
            <a:prstGeom prst="line">
              <a:avLst/>
            </a:prstGeom>
            <a:ln w="19050" cap="flat" cmpd="sng">
              <a:solidFill>
                <a:schemeClr val="tx1"/>
              </a:solidFill>
              <a:prstDash val="dash"/>
              <a:round/>
              <a:headEnd type="arrow" w="med" len="med"/>
              <a:tailEnd type="none" w="med" len="med"/>
            </a:ln>
          </p:spPr>
        </p:sp>
        <p:sp>
          <p:nvSpPr>
            <p:cNvPr id="5155" name="矩形 165964"/>
            <p:cNvSpPr/>
            <p:nvPr/>
          </p:nvSpPr>
          <p:spPr>
            <a:xfrm>
              <a:off x="1329" y="3702"/>
              <a:ext cx="1699" cy="323"/>
            </a:xfrm>
            <a:prstGeom prst="rect">
              <a:avLst/>
            </a:prstGeom>
            <a:solidFill>
              <a:srgbClr val="FFFFCC"/>
            </a:solidFill>
            <a:ln w="9525" cap="flat" cmpd="sng">
              <a:solidFill>
                <a:schemeClr val="tx1"/>
              </a:solidFill>
              <a:prstDash val="solid"/>
              <a:miter/>
              <a:headEnd type="none" w="med" len="med"/>
              <a:tailEnd type="none" w="med" len="med"/>
            </a:ln>
          </p:spPr>
          <p:txBody>
            <a:bodyPr wrap="none" anchor="ctr" anchorCtr="0"/>
            <a:p>
              <a:pPr algn="ctr"/>
              <a:r>
                <a:rPr lang="en-US" altLang="zh-CN" sz="1800" b="1">
                  <a:latin typeface="Tahoma" panose="020B0604030504040204" pitchFamily="34" charset="0"/>
                </a:rPr>
                <a:t>《Facade》</a:t>
              </a:r>
              <a:endParaRPr lang="en-US" altLang="zh-CN" sz="1800" b="1">
                <a:latin typeface="Tahoma" panose="020B0604030504040204" pitchFamily="34" charset="0"/>
              </a:endParaRPr>
            </a:p>
            <a:p>
              <a:pPr algn="ctr"/>
              <a:r>
                <a:rPr lang="zh-CN" altLang="en-US" sz="1800" b="1" dirty="0">
                  <a:latin typeface="Tahoma" panose="020B0604030504040204" pitchFamily="34" charset="0"/>
                </a:rPr>
                <a:t>对象到关系转换包</a:t>
              </a:r>
              <a:endParaRPr lang="zh-CN" altLang="en-US" sz="1800" b="1" dirty="0">
                <a:latin typeface="Tahoma" panose="020B0604030504040204" pitchFamily="34" charset="0"/>
              </a:endParaRPr>
            </a:p>
          </p:txBody>
        </p:sp>
        <p:sp>
          <p:nvSpPr>
            <p:cNvPr id="5156" name="直接连接符 165965"/>
            <p:cNvSpPr/>
            <p:nvPr/>
          </p:nvSpPr>
          <p:spPr>
            <a:xfrm flipV="1">
              <a:off x="2462" y="3260"/>
              <a:ext cx="593" cy="470"/>
            </a:xfrm>
            <a:prstGeom prst="line">
              <a:avLst/>
            </a:prstGeom>
            <a:ln w="19050" cap="flat" cmpd="sng">
              <a:solidFill>
                <a:schemeClr val="tx1"/>
              </a:solidFill>
              <a:prstDash val="dash"/>
              <a:round/>
              <a:headEnd type="arrow" w="med" len="med"/>
              <a:tailEnd type="none" w="med" len="med"/>
            </a:ln>
          </p:spPr>
        </p:sp>
      </p:grpSp>
      <p:sp>
        <p:nvSpPr>
          <p:cNvPr id="5157" name="等腰三角形 165966"/>
          <p:cNvSpPr/>
          <p:nvPr/>
        </p:nvSpPr>
        <p:spPr>
          <a:xfrm>
            <a:off x="6619875" y="2389188"/>
            <a:ext cx="287338" cy="152400"/>
          </a:xfrm>
          <a:prstGeom prst="triangle">
            <a:avLst>
              <a:gd name="adj" fmla="val 50000"/>
            </a:avLst>
          </a:prstGeom>
          <a:solidFill>
            <a:srgbClr val="FFFFCC"/>
          </a:solidFill>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ndParaRPr>
          </a:p>
        </p:txBody>
      </p:sp>
      <p:sp>
        <p:nvSpPr>
          <p:cNvPr id="5158" name="直接连接符 165967"/>
          <p:cNvSpPr/>
          <p:nvPr/>
        </p:nvSpPr>
        <p:spPr>
          <a:xfrm flipH="1">
            <a:off x="6764338" y="2533650"/>
            <a:ext cx="1587" cy="142875"/>
          </a:xfrm>
          <a:prstGeom prst="line">
            <a:avLst/>
          </a:prstGeom>
          <a:ln w="9525" cap="flat" cmpd="sng">
            <a:solidFill>
              <a:schemeClr val="tx1"/>
            </a:solidFill>
            <a:prstDash val="solid"/>
            <a:roun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5941"/>
                                        </p:tgtEl>
                                        <p:attrNameLst>
                                          <p:attrName>style.visibility</p:attrName>
                                        </p:attrNameLst>
                                      </p:cBhvr>
                                      <p:to>
                                        <p:strVal val="visible"/>
                                      </p:to>
                                    </p:set>
                                    <p:animEffect transition="in" filter="blinds(horizontal)">
                                      <p:cBhvr>
                                        <p:cTn id="7" dur="500"/>
                                        <p:tgtEl>
                                          <p:spTgt spid="1659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5958"/>
                                        </p:tgtEl>
                                        <p:attrNameLst>
                                          <p:attrName>style.visibility</p:attrName>
                                        </p:attrNameLst>
                                      </p:cBhvr>
                                      <p:to>
                                        <p:strVal val="visible"/>
                                      </p:to>
                                    </p:set>
                                    <p:animEffect transition="in" filter="blinds(horizontal)">
                                      <p:cBhvr>
                                        <p:cTn id="12" dur="500"/>
                                        <p:tgtEl>
                                          <p:spTgt spid="165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232449"/>
          <p:cNvSpPr>
            <a:spLocks noGrp="1"/>
          </p:cNvSpPr>
          <p:nvPr>
            <p:ph type="title"/>
          </p:nvPr>
        </p:nvSpPr>
        <p:spPr/>
        <p:txBody>
          <a:bodyPr anchor="ctr" anchorCtr="0"/>
          <a:p>
            <a:r>
              <a:rPr lang="en-US" altLang="zh-CN" err="1">
                <a:ea typeface="宋体" panose="02010600030101010101" pitchFamily="2" charset="-122"/>
              </a:rPr>
              <a:t>面向对象设计与复用</a:t>
            </a:r>
            <a:endParaRPr lang="zh-CN" altLang="en-US" dirty="0">
              <a:ea typeface="宋体" panose="02010600030101010101" pitchFamily="2" charset="-122"/>
            </a:endParaRPr>
          </a:p>
        </p:txBody>
      </p:sp>
      <p:sp>
        <p:nvSpPr>
          <p:cNvPr id="6146" name="文本占位符 232450"/>
          <p:cNvSpPr>
            <a:spLocks noGrp="1"/>
          </p:cNvSpPr>
          <p:nvPr>
            <p:ph idx="1"/>
          </p:nvPr>
        </p:nvSpPr>
        <p:spPr/>
        <p:txBody>
          <a:bodyPr anchor="t" anchorCtr="0"/>
          <a:p>
            <a:pPr marL="0" indent="0"/>
            <a:r>
              <a:rPr lang="zh-CN" altLang="en-US" b="1" dirty="0">
                <a:ea typeface="宋体" panose="02010600030101010101" pitchFamily="2" charset="-122"/>
              </a:rPr>
              <a:t> 关于包设计的</a:t>
            </a:r>
            <a:r>
              <a:rPr lang="en-US" altLang="zh-CN" b="1">
                <a:ea typeface="宋体" panose="02010600030101010101" pitchFamily="2" charset="-122"/>
              </a:rPr>
              <a:t>6</a:t>
            </a:r>
            <a:r>
              <a:rPr lang="zh-CN" altLang="en-US" b="1" dirty="0">
                <a:ea typeface="宋体" panose="02010600030101010101" pitchFamily="2" charset="-122"/>
              </a:rPr>
              <a:t>个原则</a:t>
            </a:r>
            <a:endParaRPr lang="zh-CN" altLang="en-US" b="1" dirty="0">
              <a:ea typeface="宋体" panose="02010600030101010101" pitchFamily="2" charset="-122"/>
            </a:endParaRPr>
          </a:p>
          <a:p>
            <a:pPr marL="0" indent="0">
              <a:buNone/>
            </a:pPr>
            <a:r>
              <a:rPr lang="zh-CN" altLang="en-US" sz="2800" dirty="0">
                <a:ea typeface="宋体" panose="02010600030101010101" pitchFamily="2" charset="-122"/>
              </a:rPr>
              <a:t>    包的创建、相互关系的管理以及包的使用</a:t>
            </a:r>
            <a:endParaRPr lang="zh-CN" altLang="en-US" sz="2800" dirty="0">
              <a:ea typeface="宋体" panose="02010600030101010101" pitchFamily="2" charset="-122"/>
            </a:endParaRPr>
          </a:p>
          <a:p>
            <a:pPr marL="0" indent="0"/>
            <a:r>
              <a:rPr lang="zh-CN" altLang="en-US" b="1" dirty="0">
                <a:ea typeface="宋体" panose="02010600030101010101" pitchFamily="2" charset="-122"/>
              </a:rPr>
              <a:t> 包的内聚性</a:t>
            </a:r>
            <a:r>
              <a:rPr lang="en-US" altLang="zh-CN" b="1">
                <a:ea typeface="宋体" panose="02010600030101010101" pitchFamily="2" charset="-122"/>
              </a:rPr>
              <a:t>3</a:t>
            </a:r>
            <a:r>
              <a:rPr lang="zh-CN" altLang="en-US" b="1" dirty="0">
                <a:ea typeface="宋体" panose="02010600030101010101" pitchFamily="2" charset="-122"/>
              </a:rPr>
              <a:t>个原则</a:t>
            </a:r>
            <a:endParaRPr lang="zh-CN" altLang="en-US" b="1" dirty="0">
              <a:ea typeface="宋体" panose="02010600030101010101" pitchFamily="2" charset="-122"/>
            </a:endParaRPr>
          </a:p>
          <a:p>
            <a:pPr marL="0" indent="0">
              <a:buNone/>
            </a:pPr>
            <a:r>
              <a:rPr lang="zh-CN" altLang="en-US" sz="2800" dirty="0">
                <a:ea typeface="宋体" panose="02010600030101010101" pitchFamily="2" charset="-122"/>
              </a:rPr>
              <a:t>    重用发布等价原则、共同重用原则、共同封闭原则，用来指导如何把类划分到包中的</a:t>
            </a:r>
            <a:endParaRPr lang="zh-CN" altLang="en-US" b="1" dirty="0">
              <a:ea typeface="宋体" panose="02010600030101010101" pitchFamily="2" charset="-122"/>
            </a:endParaRPr>
          </a:p>
          <a:p>
            <a:pPr marL="0" indent="0"/>
            <a:r>
              <a:rPr lang="zh-CN" altLang="en-US" b="1" dirty="0">
                <a:ea typeface="宋体" panose="02010600030101010101" pitchFamily="2" charset="-122"/>
              </a:rPr>
              <a:t> 包的耦合性</a:t>
            </a:r>
            <a:r>
              <a:rPr lang="en-US" altLang="zh-CN" b="1">
                <a:ea typeface="宋体" panose="02010600030101010101" pitchFamily="2" charset="-122"/>
              </a:rPr>
              <a:t>3</a:t>
            </a:r>
            <a:r>
              <a:rPr lang="zh-CN" altLang="en-US" b="1" dirty="0">
                <a:ea typeface="宋体" panose="02010600030101010101" pitchFamily="2" charset="-122"/>
              </a:rPr>
              <a:t>个原则</a:t>
            </a:r>
            <a:endParaRPr lang="zh-CN" altLang="en-US" b="1" dirty="0">
              <a:ea typeface="宋体" panose="02010600030101010101" pitchFamily="2" charset="-122"/>
            </a:endParaRPr>
          </a:p>
          <a:p>
            <a:pPr marL="0" indent="0">
              <a:lnSpc>
                <a:spcPct val="120000"/>
              </a:lnSpc>
              <a:buNone/>
            </a:pPr>
            <a:r>
              <a:rPr lang="zh-CN" altLang="en-US" sz="2800" dirty="0">
                <a:ea typeface="宋体" panose="02010600030101010101" pitchFamily="2" charset="-122"/>
              </a:rPr>
              <a:t>    无环依赖原则、稳定依赖原则、稳定抽象原则，用来处理包之间的相互关系的。</a:t>
            </a:r>
            <a:endParaRPr lang="zh-CN" altLang="en-US" sz="2800"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291841"/>
          <p:cNvSpPr>
            <a:spLocks noGrp="1"/>
          </p:cNvSpPr>
          <p:nvPr>
            <p:ph type="title"/>
          </p:nvPr>
        </p:nvSpPr>
        <p:spPr/>
        <p:txBody>
          <a:bodyPr anchor="ctr" anchorCtr="0"/>
          <a:p>
            <a:r>
              <a:rPr lang="en-US" altLang="zh-CN" err="1">
                <a:ea typeface="宋体" panose="02010600030101010101" pitchFamily="2" charset="-122"/>
              </a:rPr>
              <a:t>面向对象设计与复用</a:t>
            </a:r>
            <a:endParaRPr lang="zh-CN" altLang="en-US" dirty="0">
              <a:ea typeface="宋体" panose="02010600030101010101" pitchFamily="2" charset="-122"/>
            </a:endParaRPr>
          </a:p>
        </p:txBody>
      </p:sp>
      <p:sp>
        <p:nvSpPr>
          <p:cNvPr id="7170" name="文本占位符 291842"/>
          <p:cNvSpPr>
            <a:spLocks noGrp="1"/>
          </p:cNvSpPr>
          <p:nvPr>
            <p:ph idx="1"/>
          </p:nvPr>
        </p:nvSpPr>
        <p:spPr/>
        <p:txBody>
          <a:bodyPr anchor="t" anchorCtr="0"/>
          <a:p>
            <a:pPr marL="0" indent="0"/>
            <a:r>
              <a:rPr lang="zh-CN" altLang="en-US" b="1" dirty="0">
                <a:ea typeface="宋体" panose="02010600030101010101" pitchFamily="2" charset="-122"/>
              </a:rPr>
              <a:t> 代码设计</a:t>
            </a:r>
            <a:endParaRPr lang="zh-CN" altLang="en-US" b="1" dirty="0">
              <a:ea typeface="宋体" panose="02010600030101010101" pitchFamily="2" charset="-122"/>
            </a:endParaRPr>
          </a:p>
          <a:p>
            <a:pPr marL="0" indent="0">
              <a:lnSpc>
                <a:spcPct val="110000"/>
              </a:lnSpc>
              <a:buNone/>
            </a:pPr>
            <a:r>
              <a:rPr lang="zh-CN" altLang="en-US" sz="2800" dirty="0">
                <a:ea typeface="宋体" panose="02010600030101010101" pitchFamily="2" charset="-122"/>
              </a:rPr>
              <a:t>    类是逻辑的，代码是物理的，是类的具体实现</a:t>
            </a:r>
            <a:endParaRPr lang="zh-CN" altLang="en-US" sz="2800" dirty="0">
              <a:ea typeface="宋体" panose="02010600030101010101" pitchFamily="2" charset="-122"/>
            </a:endParaRPr>
          </a:p>
          <a:p>
            <a:pPr marL="0" indent="0">
              <a:lnSpc>
                <a:spcPct val="110000"/>
              </a:lnSpc>
              <a:buNone/>
            </a:pPr>
            <a:r>
              <a:rPr lang="zh-CN" altLang="en-US" sz="2800" dirty="0">
                <a:ea typeface="宋体" panose="02010600030101010101" pitchFamily="2" charset="-122"/>
              </a:rPr>
              <a:t>    代码设计主要考虑代码的形式、部署方式和位置、代码的性能、可靠性和可移植性等等</a:t>
            </a:r>
            <a:endParaRPr lang="zh-CN" altLang="en-US" sz="2800" dirty="0">
              <a:ea typeface="宋体" panose="02010600030101010101" pitchFamily="2" charset="-122"/>
            </a:endParaRPr>
          </a:p>
          <a:p>
            <a:pPr marL="0" indent="0">
              <a:lnSpc>
                <a:spcPct val="110000"/>
              </a:lnSpc>
              <a:buNone/>
            </a:pPr>
            <a:r>
              <a:rPr lang="zh-CN" altLang="en-US" sz="2800" dirty="0">
                <a:ea typeface="宋体" panose="02010600030101010101" pitchFamily="2" charset="-122"/>
              </a:rPr>
              <a:t>    代码一般有如下几种形式：</a:t>
            </a:r>
            <a:endParaRPr lang="zh-CN" altLang="en-US" sz="2800" dirty="0">
              <a:ea typeface="宋体" panose="02010600030101010101" pitchFamily="2" charset="-122"/>
            </a:endParaRPr>
          </a:p>
          <a:p>
            <a:pPr marL="0" indent="0">
              <a:lnSpc>
                <a:spcPct val="110000"/>
              </a:lnSpc>
              <a:buNone/>
            </a:pPr>
            <a:r>
              <a:rPr lang="zh-CN" altLang="en-US" sz="2800" dirty="0">
                <a:ea typeface="宋体" panose="02010600030101010101" pitchFamily="2" charset="-122"/>
              </a:rPr>
              <a:t>    源代码，</a:t>
            </a:r>
            <a:r>
              <a:rPr lang="en-US" altLang="zh-CN" sz="2800">
                <a:ea typeface="宋体" panose="02010600030101010101" pitchFamily="2" charset="-122"/>
              </a:rPr>
              <a:t>.</a:t>
            </a:r>
            <a:r>
              <a:rPr lang="en-US" altLang="zh-CN" sz="2800" err="1">
                <a:ea typeface="宋体" panose="02010600030101010101" pitchFamily="2" charset="-122"/>
              </a:rPr>
              <a:t>cpp</a:t>
            </a:r>
            <a:r>
              <a:rPr lang="en-US" altLang="zh-CN" sz="2800">
                <a:ea typeface="宋体" panose="02010600030101010101" pitchFamily="2" charset="-122"/>
              </a:rPr>
              <a:t> .c .java</a:t>
            </a:r>
            <a:r>
              <a:rPr lang="zh-CN" altLang="en-US" sz="2800" dirty="0">
                <a:ea typeface="宋体" panose="02010600030101010101" pitchFamily="2" charset="-122"/>
              </a:rPr>
              <a:t>等等</a:t>
            </a:r>
            <a:endParaRPr lang="zh-CN" altLang="en-US" sz="2800" dirty="0">
              <a:ea typeface="宋体" panose="02010600030101010101" pitchFamily="2" charset="-122"/>
            </a:endParaRPr>
          </a:p>
          <a:p>
            <a:pPr marL="0" indent="0">
              <a:lnSpc>
                <a:spcPct val="110000"/>
              </a:lnSpc>
              <a:buNone/>
            </a:pPr>
            <a:r>
              <a:rPr lang="zh-CN" altLang="en-US" sz="2800" dirty="0">
                <a:ea typeface="宋体" panose="02010600030101010101" pitchFamily="2" charset="-122"/>
              </a:rPr>
              <a:t>    二进制代码，</a:t>
            </a:r>
            <a:r>
              <a:rPr lang="en-US" altLang="zh-CN" sz="2800">
                <a:ea typeface="宋体" panose="02010600030101010101" pitchFamily="2" charset="-122"/>
              </a:rPr>
              <a:t>.lib  .</a:t>
            </a:r>
            <a:r>
              <a:rPr lang="en-US" altLang="zh-CN" sz="2800" err="1">
                <a:ea typeface="宋体" panose="02010600030101010101" pitchFamily="2" charset="-122"/>
              </a:rPr>
              <a:t>obj</a:t>
            </a:r>
            <a:r>
              <a:rPr lang="en-US" altLang="zh-CN" sz="2800">
                <a:ea typeface="宋体" panose="02010600030101010101" pitchFamily="2" charset="-122"/>
              </a:rPr>
              <a:t> .class</a:t>
            </a:r>
            <a:r>
              <a:rPr lang="zh-CN" altLang="en-US" sz="2800" dirty="0">
                <a:ea typeface="宋体" panose="02010600030101010101" pitchFamily="2" charset="-122"/>
              </a:rPr>
              <a:t>等等</a:t>
            </a:r>
            <a:endParaRPr lang="zh-CN" altLang="en-US" sz="2800" dirty="0">
              <a:ea typeface="宋体" panose="02010600030101010101" pitchFamily="2" charset="-122"/>
            </a:endParaRPr>
          </a:p>
          <a:p>
            <a:pPr marL="0" indent="0">
              <a:lnSpc>
                <a:spcPct val="110000"/>
              </a:lnSpc>
              <a:buNone/>
            </a:pPr>
            <a:r>
              <a:rPr lang="zh-CN" altLang="en-US" sz="2800" dirty="0">
                <a:ea typeface="宋体" panose="02010600030101010101" pitchFamily="2" charset="-122"/>
              </a:rPr>
              <a:t>    可执行代码，</a:t>
            </a:r>
            <a:r>
              <a:rPr lang="en-US" altLang="zh-CN" sz="2800">
                <a:ea typeface="宋体" panose="02010600030101010101" pitchFamily="2" charset="-122"/>
              </a:rPr>
              <a:t>.exe .</a:t>
            </a:r>
            <a:r>
              <a:rPr lang="en-US" altLang="zh-CN" sz="2800" err="1">
                <a:ea typeface="宋体" panose="02010600030101010101" pitchFamily="2" charset="-122"/>
              </a:rPr>
              <a:t>dll</a:t>
            </a:r>
            <a:r>
              <a:rPr lang="zh-CN" altLang="en-US" sz="2800" dirty="0">
                <a:ea typeface="宋体" panose="02010600030101010101" pitchFamily="2" charset="-122"/>
              </a:rPr>
              <a:t>等等</a:t>
            </a:r>
            <a:endParaRPr lang="zh-CN" altLang="en-US" sz="2800" dirty="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292865"/>
          <p:cNvSpPr>
            <a:spLocks noGrp="1"/>
          </p:cNvSpPr>
          <p:nvPr>
            <p:ph type="title"/>
          </p:nvPr>
        </p:nvSpPr>
        <p:spPr/>
        <p:txBody>
          <a:bodyPr anchor="ctr" anchorCtr="0"/>
          <a:p>
            <a:r>
              <a:rPr lang="en-US" altLang="zh-CN" err="1">
                <a:ea typeface="宋体" panose="02010600030101010101" pitchFamily="2" charset="-122"/>
              </a:rPr>
              <a:t>面向对象设计与复用</a:t>
            </a:r>
            <a:endParaRPr lang="zh-CN" altLang="en-US" dirty="0">
              <a:ea typeface="宋体" panose="02010600030101010101" pitchFamily="2" charset="-122"/>
            </a:endParaRPr>
          </a:p>
        </p:txBody>
      </p:sp>
      <p:pic>
        <p:nvPicPr>
          <p:cNvPr id="8194" name="图片 292866"/>
          <p:cNvPicPr>
            <a:picLocks noChangeAspect="1"/>
          </p:cNvPicPr>
          <p:nvPr/>
        </p:nvPicPr>
        <p:blipFill>
          <a:blip r:embed="rId1"/>
          <a:stretch>
            <a:fillRect/>
          </a:stretch>
        </p:blipFill>
        <p:spPr>
          <a:xfrm>
            <a:off x="1042988" y="1628775"/>
            <a:ext cx="7345362" cy="3840163"/>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234497"/>
          <p:cNvSpPr>
            <a:spLocks noGrp="1"/>
          </p:cNvSpPr>
          <p:nvPr>
            <p:ph type="title"/>
          </p:nvPr>
        </p:nvSpPr>
        <p:spPr/>
        <p:txBody>
          <a:bodyPr anchor="ctr" anchorCtr="0"/>
          <a:p>
            <a:r>
              <a:rPr lang="en-US" altLang="zh-CN" err="1">
                <a:ea typeface="宋体" panose="02010600030101010101" pitchFamily="2" charset="-122"/>
              </a:rPr>
              <a:t>面向对象设计与复用</a:t>
            </a:r>
            <a:endParaRPr lang="zh-CN" altLang="en-US" dirty="0">
              <a:ea typeface="宋体" panose="02010600030101010101" pitchFamily="2" charset="-122"/>
            </a:endParaRPr>
          </a:p>
        </p:txBody>
      </p:sp>
      <p:sp>
        <p:nvSpPr>
          <p:cNvPr id="9218" name="文本占位符 234498"/>
          <p:cNvSpPr>
            <a:spLocks noGrp="1"/>
          </p:cNvSpPr>
          <p:nvPr>
            <p:ph idx="1"/>
          </p:nvPr>
        </p:nvSpPr>
        <p:spPr/>
        <p:txBody>
          <a:bodyPr anchor="t" anchorCtr="0"/>
          <a:p>
            <a:pPr marL="0" indent="0"/>
            <a:r>
              <a:rPr lang="zh-CN" altLang="en-US" b="1" dirty="0">
                <a:ea typeface="宋体" panose="02010600030101010101" pitchFamily="2" charset="-122"/>
              </a:rPr>
              <a:t> 类设计</a:t>
            </a:r>
            <a:endParaRPr lang="zh-CN" altLang="en-US" b="1" dirty="0">
              <a:ea typeface="宋体" panose="02010600030101010101" pitchFamily="2" charset="-122"/>
            </a:endParaRPr>
          </a:p>
          <a:p>
            <a:pPr marL="0" indent="0">
              <a:lnSpc>
                <a:spcPct val="110000"/>
              </a:lnSpc>
              <a:buNone/>
            </a:pPr>
            <a:r>
              <a:rPr lang="zh-CN" altLang="en-US" sz="2800" dirty="0">
                <a:ea typeface="宋体" panose="02010600030101010101" pitchFamily="2" charset="-122"/>
              </a:rPr>
              <a:t>    对象</a:t>
            </a:r>
            <a:r>
              <a:rPr lang="en-US" altLang="zh-CN" sz="2800">
                <a:ea typeface="宋体" panose="02010600030101010101" pitchFamily="2" charset="-122"/>
              </a:rPr>
              <a:t>(object)</a:t>
            </a:r>
            <a:r>
              <a:rPr lang="zh-CN" altLang="en-US" sz="2800" dirty="0">
                <a:ea typeface="宋体" panose="02010600030101010101" pitchFamily="2" charset="-122"/>
              </a:rPr>
              <a:t>是问题域中一些事物的抽象</a:t>
            </a:r>
            <a:endParaRPr lang="zh-CN" altLang="en-US" sz="2800" dirty="0">
              <a:ea typeface="宋体" panose="02010600030101010101" pitchFamily="2" charset="-122"/>
            </a:endParaRPr>
          </a:p>
          <a:p>
            <a:pPr marL="0" indent="0">
              <a:lnSpc>
                <a:spcPct val="110000"/>
              </a:lnSpc>
              <a:buNone/>
            </a:pPr>
            <a:r>
              <a:rPr lang="zh-CN" altLang="en-US" sz="2800" dirty="0">
                <a:ea typeface="宋体" panose="02010600030101010101" pitchFamily="2" charset="-122"/>
              </a:rPr>
              <a:t>    类是对象特征的描述，一个类刻画了一组具有相同属性特征和行为特征的对象</a:t>
            </a:r>
            <a:endParaRPr lang="zh-CN" altLang="en-US" sz="2800" dirty="0">
              <a:ea typeface="宋体" panose="02010600030101010101" pitchFamily="2" charset="-122"/>
            </a:endParaRPr>
          </a:p>
          <a:p>
            <a:pPr marL="0" indent="0">
              <a:lnSpc>
                <a:spcPct val="110000"/>
              </a:lnSpc>
              <a:buNone/>
            </a:pPr>
            <a:r>
              <a:rPr lang="zh-CN" altLang="en-US" sz="2800" dirty="0">
                <a:ea typeface="宋体" panose="02010600030101010101" pitchFamily="2" charset="-122"/>
              </a:rPr>
              <a:t>    类的设计包括了：</a:t>
            </a:r>
            <a:endParaRPr lang="zh-CN" altLang="en-US" sz="2800" dirty="0">
              <a:ea typeface="宋体" panose="02010600030101010101" pitchFamily="2" charset="-122"/>
            </a:endParaRPr>
          </a:p>
          <a:p>
            <a:pPr marL="0" indent="0">
              <a:lnSpc>
                <a:spcPct val="110000"/>
              </a:lnSpc>
              <a:buNone/>
            </a:pPr>
            <a:r>
              <a:rPr lang="zh-CN" altLang="en-US" sz="2800" dirty="0">
                <a:ea typeface="宋体" panose="02010600030101010101" pitchFamily="2" charset="-122"/>
              </a:rPr>
              <a:t>    </a:t>
            </a:r>
            <a:r>
              <a:rPr lang="zh-CN" altLang="en-US" sz="2800" b="1" dirty="0">
                <a:solidFill>
                  <a:srgbClr val="FFFF00"/>
                </a:solidFill>
                <a:ea typeface="宋体" panose="02010600030101010101" pitchFamily="2" charset="-122"/>
              </a:rPr>
              <a:t>类的组织与表示</a:t>
            </a:r>
            <a:endParaRPr lang="zh-CN" altLang="en-US" sz="2800" b="1" dirty="0">
              <a:solidFill>
                <a:srgbClr val="FFFF00"/>
              </a:solidFill>
              <a:ea typeface="宋体" panose="02010600030101010101" pitchFamily="2" charset="-122"/>
            </a:endParaRPr>
          </a:p>
          <a:p>
            <a:pPr marL="0" indent="0">
              <a:lnSpc>
                <a:spcPct val="110000"/>
              </a:lnSpc>
              <a:buNone/>
            </a:pPr>
            <a:r>
              <a:rPr lang="zh-CN" altLang="en-US" sz="2800" b="1" dirty="0">
                <a:solidFill>
                  <a:srgbClr val="FFFF00"/>
                </a:solidFill>
                <a:ea typeface="宋体" panose="02010600030101010101" pitchFamily="2" charset="-122"/>
              </a:rPr>
              <a:t>    行为的组织与表示</a:t>
            </a:r>
            <a:endParaRPr lang="zh-CN" altLang="en-US" sz="2800" b="1" dirty="0">
              <a:solidFill>
                <a:srgbClr val="FFFF00"/>
              </a:solidFill>
              <a:ea typeface="宋体" panose="02010600030101010101" pitchFamily="2" charset="-122"/>
            </a:endParaRPr>
          </a:p>
          <a:p>
            <a:pPr marL="0" indent="0">
              <a:lnSpc>
                <a:spcPct val="110000"/>
              </a:lnSpc>
              <a:buNone/>
            </a:pPr>
            <a:r>
              <a:rPr lang="zh-CN" altLang="en-US" sz="2800" b="1" dirty="0">
                <a:solidFill>
                  <a:srgbClr val="FFFF00"/>
                </a:solidFill>
                <a:ea typeface="宋体" panose="02010600030101010101" pitchFamily="2" charset="-122"/>
              </a:rPr>
              <a:t>    属性的组织与表示</a:t>
            </a:r>
            <a:endParaRPr lang="zh-CN" altLang="en-US" sz="2800" b="1" dirty="0">
              <a:solidFill>
                <a:srgbClr val="FFFF00"/>
              </a:solidFill>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235521"/>
          <p:cNvSpPr>
            <a:spLocks noGrp="1"/>
          </p:cNvSpPr>
          <p:nvPr>
            <p:ph type="title"/>
          </p:nvPr>
        </p:nvSpPr>
        <p:spPr/>
        <p:txBody>
          <a:bodyPr anchor="ctr" anchorCtr="0"/>
          <a:p>
            <a:r>
              <a:rPr lang="en-US" altLang="zh-CN" err="1">
                <a:ea typeface="宋体" panose="02010600030101010101" pitchFamily="2" charset="-122"/>
              </a:rPr>
              <a:t>面向对象设计与复用</a:t>
            </a:r>
            <a:endParaRPr lang="zh-CN" altLang="en-US" dirty="0">
              <a:ea typeface="宋体" panose="02010600030101010101" pitchFamily="2" charset="-122"/>
            </a:endParaRPr>
          </a:p>
        </p:txBody>
      </p:sp>
      <p:sp>
        <p:nvSpPr>
          <p:cNvPr id="10242" name="文本占位符 235522"/>
          <p:cNvSpPr>
            <a:spLocks noGrp="1"/>
          </p:cNvSpPr>
          <p:nvPr>
            <p:ph idx="1"/>
          </p:nvPr>
        </p:nvSpPr>
        <p:spPr/>
        <p:txBody>
          <a:bodyPr anchor="t" anchorCtr="0"/>
          <a:p>
            <a:pPr marL="0" indent="0"/>
            <a:r>
              <a:rPr lang="zh-CN" altLang="en-US" b="1" dirty="0">
                <a:ea typeface="宋体" panose="02010600030101010101" pitchFamily="2" charset="-122"/>
              </a:rPr>
              <a:t> 类的组织与表示</a:t>
            </a:r>
            <a:endParaRPr lang="zh-CN" altLang="en-US" b="1" dirty="0">
              <a:ea typeface="宋体" panose="02010600030101010101" pitchFamily="2" charset="-122"/>
            </a:endParaRPr>
          </a:p>
          <a:p>
            <a:pPr lvl="1">
              <a:lnSpc>
                <a:spcPct val="105000"/>
              </a:lnSpc>
            </a:pPr>
            <a:r>
              <a:rPr lang="zh-CN" altLang="zh-CN" dirty="0">
                <a:ea typeface="宋体" panose="02010600030101010101" pitchFamily="2" charset="-122"/>
              </a:rPr>
              <a:t>类的发现</a:t>
            </a:r>
            <a:r>
              <a:rPr lang="en-US" altLang="zh-CN" dirty="0">
                <a:ea typeface="宋体" panose="02010600030101010101" pitchFamily="2" charset="-122"/>
              </a:rPr>
              <a:t> - </a:t>
            </a:r>
            <a:r>
              <a:rPr lang="zh-CN" altLang="en-US" dirty="0">
                <a:ea typeface="宋体" panose="02010600030101010101" pitchFamily="2" charset="-122"/>
              </a:rPr>
              <a:t>果篮里装了苹果、香蕉、葡萄、桃</a:t>
            </a:r>
            <a:endParaRPr lang="zh-CN" altLang="zh-CN" dirty="0">
              <a:ea typeface="宋体" panose="02010600030101010101" pitchFamily="2" charset="-122"/>
            </a:endParaRPr>
          </a:p>
          <a:p>
            <a:pPr lvl="1">
              <a:lnSpc>
                <a:spcPct val="105000"/>
              </a:lnSpc>
            </a:pPr>
            <a:r>
              <a:rPr lang="zh-CN" altLang="zh-CN" dirty="0">
                <a:ea typeface="宋体" panose="02010600030101010101" pitchFamily="2" charset="-122"/>
              </a:rPr>
              <a:t>聚类分析</a:t>
            </a:r>
            <a:r>
              <a:rPr lang="en-US" altLang="zh-CN" dirty="0">
                <a:ea typeface="宋体" panose="02010600030101010101" pitchFamily="2" charset="-122"/>
              </a:rPr>
              <a:t> - </a:t>
            </a:r>
            <a:r>
              <a:rPr lang="zh-CN" altLang="en-US" dirty="0">
                <a:ea typeface="宋体" panose="02010600030101010101" pitchFamily="2" charset="-122"/>
                <a:sym typeface="+mn-ea"/>
              </a:rPr>
              <a:t>苹果、香蕉、葡萄、桃</a:t>
            </a:r>
            <a:endParaRPr lang="zh-CN" altLang="zh-CN" dirty="0">
              <a:ea typeface="宋体" panose="02010600030101010101" pitchFamily="2" charset="-122"/>
            </a:endParaRPr>
          </a:p>
          <a:p>
            <a:pPr lvl="1">
              <a:lnSpc>
                <a:spcPct val="105000"/>
              </a:lnSpc>
            </a:pPr>
            <a:r>
              <a:rPr lang="zh-CN" altLang="zh-CN" dirty="0">
                <a:ea typeface="宋体" panose="02010600030101010101" pitchFamily="2" charset="-122"/>
              </a:rPr>
              <a:t>类的再抽象</a:t>
            </a:r>
            <a:r>
              <a:rPr lang="en-US" altLang="zh-CN" dirty="0">
                <a:ea typeface="宋体" panose="02010600030101010101" pitchFamily="2" charset="-122"/>
              </a:rPr>
              <a:t> - </a:t>
            </a:r>
            <a:r>
              <a:rPr lang="zh-CN" altLang="en-US" dirty="0">
                <a:ea typeface="宋体" panose="02010600030101010101" pitchFamily="2" charset="-122"/>
              </a:rPr>
              <a:t>水果，链表模板</a:t>
            </a:r>
            <a:endParaRPr lang="zh-CN" altLang="zh-CN" dirty="0">
              <a:ea typeface="宋体" panose="02010600030101010101" pitchFamily="2" charset="-122"/>
            </a:endParaRPr>
          </a:p>
          <a:p>
            <a:pPr lvl="1">
              <a:lnSpc>
                <a:spcPct val="105000"/>
              </a:lnSpc>
            </a:pPr>
            <a:r>
              <a:rPr lang="zh-CN" altLang="zh-CN" dirty="0">
                <a:ea typeface="宋体" panose="02010600030101010101" pitchFamily="2" charset="-122"/>
              </a:rPr>
              <a:t>类的拆分</a:t>
            </a:r>
            <a:r>
              <a:rPr lang="en-US" altLang="zh-CN" dirty="0">
                <a:ea typeface="宋体" panose="02010600030101010101" pitchFamily="2" charset="-122"/>
              </a:rPr>
              <a:t> - </a:t>
            </a:r>
            <a:r>
              <a:rPr lang="zh-CN" altLang="en-US" dirty="0">
                <a:ea typeface="宋体" panose="02010600030101010101" pitchFamily="2" charset="-122"/>
              </a:rPr>
              <a:t>果篮里的鲜花</a:t>
            </a:r>
            <a:endParaRPr lang="zh-CN" altLang="zh-CN" dirty="0">
              <a:ea typeface="宋体" panose="02010600030101010101" pitchFamily="2" charset="-122"/>
            </a:endParaRPr>
          </a:p>
          <a:p>
            <a:pPr lvl="1">
              <a:lnSpc>
                <a:spcPct val="105000"/>
              </a:lnSpc>
            </a:pPr>
            <a:r>
              <a:rPr lang="zh-CN" altLang="zh-CN" dirty="0">
                <a:ea typeface="宋体" panose="02010600030101010101" pitchFamily="2" charset="-122"/>
              </a:rPr>
              <a:t>类的可见性</a:t>
            </a:r>
            <a:r>
              <a:rPr lang="en-US" altLang="zh-CN" dirty="0">
                <a:ea typeface="宋体" panose="02010600030101010101" pitchFamily="2" charset="-122"/>
              </a:rPr>
              <a:t> - </a:t>
            </a:r>
            <a:r>
              <a:rPr lang="zh-CN" altLang="en-US" dirty="0">
                <a:ea typeface="宋体" panose="02010600030101010101" pitchFamily="2" charset="-122"/>
              </a:rPr>
              <a:t>果篮的编织材料</a:t>
            </a:r>
            <a:endParaRPr lang="zh-CN" altLang="zh-CN" dirty="0">
              <a:ea typeface="宋体" panose="02010600030101010101" pitchFamily="2" charset="-122"/>
            </a:endParaRPr>
          </a:p>
          <a:p>
            <a:pPr lvl="1">
              <a:lnSpc>
                <a:spcPct val="105000"/>
              </a:lnSpc>
            </a:pPr>
            <a:r>
              <a:rPr lang="zh-CN" altLang="zh-CN" dirty="0">
                <a:ea typeface="宋体" panose="02010600030101010101" pitchFamily="2" charset="-122"/>
              </a:rPr>
              <a:t>类的复用性</a:t>
            </a:r>
            <a:r>
              <a:rPr lang="en-US" altLang="zh-CN" dirty="0">
                <a:ea typeface="宋体" panose="02010600030101010101" pitchFamily="2" charset="-122"/>
              </a:rPr>
              <a:t> - </a:t>
            </a:r>
            <a:r>
              <a:rPr lang="zh-CN" altLang="en-US" dirty="0">
                <a:ea typeface="宋体" panose="02010600030101010101" pitchFamily="2" charset="-122"/>
              </a:rPr>
              <a:t>内紧外</a:t>
            </a:r>
            <a:r>
              <a:rPr lang="zh-CN" altLang="en-US" dirty="0">
                <a:ea typeface="宋体" panose="02010600030101010101" pitchFamily="2" charset="-122"/>
              </a:rPr>
              <a:t>松，降低类间的耦合度，提高内聚度</a:t>
            </a:r>
            <a:endParaRPr lang="zh-CN" altLang="en-US" dirty="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236545"/>
          <p:cNvSpPr>
            <a:spLocks noGrp="1"/>
          </p:cNvSpPr>
          <p:nvPr>
            <p:ph type="title"/>
          </p:nvPr>
        </p:nvSpPr>
        <p:spPr/>
        <p:txBody>
          <a:bodyPr anchor="ctr" anchorCtr="0"/>
          <a:p>
            <a:r>
              <a:rPr lang="en-US" altLang="zh-CN" err="1">
                <a:ea typeface="宋体" panose="02010600030101010101" pitchFamily="2" charset="-122"/>
              </a:rPr>
              <a:t>面向对象设计与复用</a:t>
            </a:r>
            <a:endParaRPr lang="zh-CN" altLang="en-US" dirty="0">
              <a:ea typeface="宋体" panose="02010600030101010101" pitchFamily="2" charset="-122"/>
            </a:endParaRPr>
          </a:p>
        </p:txBody>
      </p:sp>
      <p:sp>
        <p:nvSpPr>
          <p:cNvPr id="11266" name="文本占位符 236546"/>
          <p:cNvSpPr>
            <a:spLocks noGrp="1"/>
          </p:cNvSpPr>
          <p:nvPr>
            <p:ph idx="1"/>
          </p:nvPr>
        </p:nvSpPr>
        <p:spPr>
          <a:xfrm>
            <a:off x="457200" y="1600200"/>
            <a:ext cx="8353425" cy="4526280"/>
          </a:xfrm>
        </p:spPr>
        <p:txBody>
          <a:bodyPr anchor="t" anchorCtr="0"/>
          <a:p>
            <a:pPr marL="0" indent="0"/>
            <a:r>
              <a:rPr lang="zh-CN" altLang="en-US" b="1" dirty="0">
                <a:ea typeface="宋体" panose="02010600030101010101" pitchFamily="2" charset="-122"/>
              </a:rPr>
              <a:t> 行为的组织与表示</a:t>
            </a:r>
            <a:endParaRPr lang="zh-CN" altLang="en-US" b="1" dirty="0">
              <a:ea typeface="宋体" panose="02010600030101010101" pitchFamily="2" charset="-122"/>
            </a:endParaRPr>
          </a:p>
          <a:p>
            <a:pPr lvl="1">
              <a:lnSpc>
                <a:spcPct val="105000"/>
              </a:lnSpc>
            </a:pPr>
            <a:r>
              <a:rPr lang="zh-CN" altLang="zh-CN" dirty="0">
                <a:ea typeface="宋体" panose="02010600030101010101" pitchFamily="2" charset="-122"/>
              </a:rPr>
              <a:t>行为的参与者</a:t>
            </a:r>
            <a:r>
              <a:rPr lang="en-US" altLang="zh-CN" dirty="0">
                <a:ea typeface="宋体" panose="02010600030101010101" pitchFamily="2" charset="-122"/>
              </a:rPr>
              <a:t> - </a:t>
            </a:r>
            <a:r>
              <a:rPr lang="zh-CN" altLang="en-US" dirty="0">
                <a:ea typeface="宋体" panose="02010600030101010101" pitchFamily="2" charset="-122"/>
              </a:rPr>
              <a:t>老鼠吃各种水果，犬吠人</a:t>
            </a:r>
            <a:r>
              <a:rPr lang="en-US" altLang="zh-CN" dirty="0">
                <a:ea typeface="宋体" panose="02010600030101010101" pitchFamily="2" charset="-122"/>
              </a:rPr>
              <a:t>/</a:t>
            </a:r>
            <a:r>
              <a:rPr lang="zh-CN" altLang="en-US" dirty="0">
                <a:ea typeface="宋体" panose="02010600030101010101" pitchFamily="2" charset="-122"/>
              </a:rPr>
              <a:t>门</a:t>
            </a:r>
            <a:r>
              <a:rPr lang="en-US" altLang="zh-CN" dirty="0">
                <a:ea typeface="宋体" panose="02010600030101010101" pitchFamily="2" charset="-122"/>
              </a:rPr>
              <a:t>/</a:t>
            </a:r>
            <a:r>
              <a:rPr lang="zh-CN" altLang="en-US" dirty="0">
                <a:ea typeface="宋体" panose="02010600030101010101" pitchFamily="2" charset="-122"/>
              </a:rPr>
              <a:t>车</a:t>
            </a:r>
            <a:endParaRPr lang="zh-CN" altLang="zh-CN" dirty="0">
              <a:ea typeface="宋体" panose="02010600030101010101" pitchFamily="2" charset="-122"/>
            </a:endParaRPr>
          </a:p>
          <a:p>
            <a:pPr lvl="1">
              <a:lnSpc>
                <a:spcPct val="105000"/>
              </a:lnSpc>
            </a:pPr>
            <a:r>
              <a:rPr lang="zh-CN" altLang="zh-CN" dirty="0">
                <a:ea typeface="宋体" panose="02010600030101010101" pitchFamily="2" charset="-122"/>
              </a:rPr>
              <a:t>行为的分组与接口</a:t>
            </a:r>
            <a:r>
              <a:rPr lang="en-US" altLang="zh-CN" dirty="0">
                <a:ea typeface="宋体" panose="02010600030101010101" pitchFamily="2" charset="-122"/>
              </a:rPr>
              <a:t> - </a:t>
            </a:r>
            <a:r>
              <a:rPr lang="zh-CN" altLang="en-US" dirty="0">
                <a:ea typeface="宋体" panose="02010600030101010101" pitchFamily="2" charset="-122"/>
              </a:rPr>
              <a:t>吃苹果、吃香蕉</a:t>
            </a:r>
            <a:r>
              <a:rPr lang="en-US" altLang="zh-CN" dirty="0">
                <a:ea typeface="宋体" panose="02010600030101010101" pitchFamily="2" charset="-122"/>
              </a:rPr>
              <a:t>... </a:t>
            </a:r>
            <a:r>
              <a:rPr lang="zh-CN" altLang="en-US" dirty="0">
                <a:ea typeface="宋体" panose="02010600030101010101" pitchFamily="2" charset="-122"/>
              </a:rPr>
              <a:t>吃水果</a:t>
            </a:r>
            <a:endParaRPr lang="zh-CN" altLang="zh-CN" dirty="0">
              <a:ea typeface="宋体" panose="02010600030101010101" pitchFamily="2" charset="-122"/>
            </a:endParaRPr>
          </a:p>
          <a:p>
            <a:pPr lvl="1">
              <a:lnSpc>
                <a:spcPct val="105000"/>
              </a:lnSpc>
            </a:pPr>
            <a:r>
              <a:rPr lang="zh-CN" altLang="zh-CN" dirty="0">
                <a:ea typeface="宋体" panose="02010600030101010101" pitchFamily="2" charset="-122"/>
              </a:rPr>
              <a:t>行为的分解</a:t>
            </a:r>
            <a:r>
              <a:rPr lang="en-US" altLang="zh-CN" dirty="0">
                <a:ea typeface="宋体" panose="02010600030101010101" pitchFamily="2" charset="-122"/>
              </a:rPr>
              <a:t> - </a:t>
            </a:r>
            <a:r>
              <a:rPr lang="zh-CN" altLang="en-US" dirty="0">
                <a:ea typeface="宋体" panose="02010600030101010101" pitchFamily="2" charset="-122"/>
              </a:rPr>
              <a:t>剥皮、吃果肉、吐核，抽象</a:t>
            </a:r>
            <a:r>
              <a:rPr lang="zh-CN" altLang="en-US" dirty="0">
                <a:ea typeface="宋体" panose="02010600030101010101" pitchFamily="2" charset="-122"/>
              </a:rPr>
              <a:t>与封装</a:t>
            </a:r>
            <a:endParaRPr lang="zh-CN" altLang="zh-CN" dirty="0">
              <a:ea typeface="宋体" panose="02010600030101010101" pitchFamily="2" charset="-122"/>
            </a:endParaRPr>
          </a:p>
          <a:p>
            <a:pPr lvl="1">
              <a:lnSpc>
                <a:spcPct val="105000"/>
              </a:lnSpc>
            </a:pPr>
            <a:r>
              <a:rPr lang="zh-CN" altLang="zh-CN" dirty="0">
                <a:ea typeface="宋体" panose="02010600030101010101" pitchFamily="2" charset="-122"/>
              </a:rPr>
              <a:t>行为的可见性</a:t>
            </a:r>
            <a:r>
              <a:rPr lang="en-US" altLang="zh-CN" dirty="0">
                <a:ea typeface="宋体" panose="02010600030101010101" pitchFamily="2" charset="-122"/>
              </a:rPr>
              <a:t> - </a:t>
            </a:r>
            <a:r>
              <a:rPr lang="zh-CN" altLang="en-US" dirty="0">
                <a:ea typeface="宋体" panose="02010600030101010101" pitchFamily="2" charset="-122"/>
              </a:rPr>
              <a:t>吐核，应用</a:t>
            </a:r>
            <a:r>
              <a:rPr lang="zh-CN" altLang="en-US" dirty="0">
                <a:ea typeface="宋体" panose="02010600030101010101" pitchFamily="2" charset="-122"/>
              </a:rPr>
              <a:t>程序加载文件</a:t>
            </a:r>
            <a:endParaRPr lang="zh-CN" altLang="zh-CN" dirty="0">
              <a:ea typeface="宋体" panose="02010600030101010101" pitchFamily="2" charset="-122"/>
            </a:endParaRPr>
          </a:p>
          <a:p>
            <a:pPr lvl="1">
              <a:lnSpc>
                <a:spcPct val="105000"/>
              </a:lnSpc>
            </a:pPr>
            <a:r>
              <a:rPr lang="zh-CN" altLang="zh-CN" dirty="0">
                <a:ea typeface="宋体" panose="02010600030101010101" pitchFamily="2" charset="-122"/>
              </a:rPr>
              <a:t>行为的返回结果</a:t>
            </a:r>
            <a:r>
              <a:rPr lang="en-US" altLang="zh-CN" dirty="0">
                <a:ea typeface="宋体" panose="02010600030101010101" pitchFamily="2" charset="-122"/>
              </a:rPr>
              <a:t> - </a:t>
            </a:r>
            <a:r>
              <a:rPr lang="zh-CN" altLang="en-US" sz="2400" dirty="0">
                <a:ea typeface="宋体" panose="02010600030101010101" pitchFamily="2" charset="-122"/>
              </a:rPr>
              <a:t>吃水果返回空、吃没吃、吃多少</a:t>
            </a:r>
            <a:endParaRPr lang="zh-CN" altLang="zh-CN" sz="2400" dirty="0">
              <a:ea typeface="宋体" panose="02010600030101010101" pitchFamily="2" charset="-122"/>
            </a:endParaRPr>
          </a:p>
          <a:p>
            <a:pPr lvl="1">
              <a:lnSpc>
                <a:spcPct val="105000"/>
              </a:lnSpc>
            </a:pPr>
            <a:r>
              <a:rPr lang="zh-CN" altLang="zh-CN" dirty="0">
                <a:ea typeface="宋体" panose="02010600030101010101" pitchFamily="2" charset="-122"/>
              </a:rPr>
              <a:t>行为的差异</a:t>
            </a:r>
            <a:r>
              <a:rPr lang="en-US" altLang="zh-CN" dirty="0">
                <a:ea typeface="宋体" panose="02010600030101010101" pitchFamily="2" charset="-122"/>
              </a:rPr>
              <a:t> - </a:t>
            </a:r>
            <a:r>
              <a:rPr lang="zh-CN" altLang="en-US" dirty="0">
                <a:ea typeface="宋体" panose="02010600030101010101" pitchFamily="2" charset="-122"/>
              </a:rPr>
              <a:t>吃不同水果有什么</a:t>
            </a:r>
            <a:r>
              <a:rPr lang="zh-CN" altLang="en-US" dirty="0">
                <a:ea typeface="宋体" panose="02010600030101010101" pitchFamily="2" charset="-122"/>
              </a:rPr>
              <a:t>不同</a:t>
            </a:r>
            <a:endParaRPr lang="zh-CN" altLang="en-US" dirty="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COMMONDATA" val="eyJoZGlkIjoiMGRiZDA4NTg4NjgwMmMzYzYzNzhiZWQ1MWNiMzU4ZjkifQ=="/>
</p:tagLst>
</file>

<file path=ppt/theme/theme1.xml><?xml version="1.0" encoding="utf-8"?>
<a:theme xmlns:a="http://schemas.openxmlformats.org/drawingml/2006/main" name="MS_CN_BriefOfCommunicationIndustry003-10_commun3[1]">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_CN_BriefOfCommunicationIndustry003-10_commun3[1]">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MS_CN_BriefOfCommunicationIndustry003-10_commun3[1]">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MS_CN_BriefOfCommunicationIndustry003-10_commun3[1]</Template>
  <TotalTime>0</TotalTime>
  <Words>1860</Words>
  <Application>WPS 演示</Application>
  <PresentationFormat>在屏幕上显示</PresentationFormat>
  <Paragraphs>149</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14</vt:i4>
      </vt:variant>
    </vt:vector>
  </HeadingPairs>
  <TitlesOfParts>
    <vt:vector size="25" baseType="lpstr">
      <vt:lpstr>Arial</vt:lpstr>
      <vt:lpstr>宋体</vt:lpstr>
      <vt:lpstr>Wingdings</vt:lpstr>
      <vt:lpstr>Tahoma</vt:lpstr>
      <vt:lpstr>Times New Roman</vt:lpstr>
      <vt:lpstr>微软雅黑</vt:lpstr>
      <vt:lpstr>Arial Unicode MS</vt:lpstr>
      <vt:lpstr>Calibri</vt:lpstr>
      <vt:lpstr>MS_CN_BriefOfCommunicationIndustry003-10_commun3[1]</vt:lpstr>
      <vt:lpstr>1_MS_CN_BriefOfCommunicationIndustry003-10_commun3[1]</vt:lpstr>
      <vt:lpstr>2_MS_CN_BriefOfCommunicationIndustry003-10_commun3[1]</vt:lpstr>
      <vt:lpstr>面向对象设计与复用</vt:lpstr>
      <vt:lpstr>面向对象设计与复用</vt:lpstr>
      <vt:lpstr>三层的逻辑框架</vt:lpstr>
      <vt:lpstr>面向对象设计与复用</vt:lpstr>
      <vt:lpstr>面向对象设计与复用</vt:lpstr>
      <vt:lpstr>面向对象设计与复用</vt:lpstr>
      <vt:lpstr>面向对象设计与复用</vt:lpstr>
      <vt:lpstr>面向对象设计与复用</vt:lpstr>
      <vt:lpstr>面向对象设计与复用</vt:lpstr>
      <vt:lpstr>面向对象设计与复用</vt:lpstr>
      <vt:lpstr>面向对象设计与复用</vt:lpstr>
      <vt:lpstr>面向对象设计与复用</vt:lpstr>
      <vt:lpstr>面向对象设计与复用</vt:lpstr>
      <vt:lpstr>面向对象设计与复用</vt:lpstr>
    </vt:vector>
  </TitlesOfParts>
  <Company>JLU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dc:title>
  <dc:creator>zhangxj</dc:creator>
  <cp:lastModifiedBy>Roland</cp:lastModifiedBy>
  <cp:revision>433</cp:revision>
  <dcterms:created xsi:type="dcterms:W3CDTF">2003-01-10T05:22:00Z</dcterms:created>
  <dcterms:modified xsi:type="dcterms:W3CDTF">2024-09-05T03:50:26Z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2052-11.8.2.12089</vt:lpwstr>
  </property>
  <property fmtid="{D5CDD505-2E9C-101B-9397-08002B2CF9AE}" pid="4" name="ICV">
    <vt:lpwstr>C09863CF33AE40C9B07FE42B1E9A8DDE</vt:lpwstr>
  </property>
</Properties>
</file>