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sldIdLst>
    <p:sldId id="445" r:id="rId2"/>
    <p:sldId id="465" r:id="rId3"/>
    <p:sldId id="469" r:id="rId4"/>
    <p:sldId id="470" r:id="rId5"/>
    <p:sldId id="471" r:id="rId6"/>
    <p:sldId id="472" r:id="rId7"/>
    <p:sldId id="473" r:id="rId8"/>
    <p:sldId id="474" r:id="rId9"/>
    <p:sldId id="475" r:id="rId10"/>
    <p:sldId id="476" r:id="rId11"/>
    <p:sldId id="477" r:id="rId12"/>
    <p:sldId id="478" r:id="rId13"/>
    <p:sldId id="479" r:id="rId14"/>
    <p:sldId id="480" r:id="rId15"/>
    <p:sldId id="499" r:id="rId16"/>
    <p:sldId id="481" r:id="rId17"/>
    <p:sldId id="482" r:id="rId18"/>
    <p:sldId id="483" r:id="rId19"/>
    <p:sldId id="487" r:id="rId20"/>
    <p:sldId id="488" r:id="rId21"/>
    <p:sldId id="489" r:id="rId22"/>
    <p:sldId id="497" r:id="rId23"/>
    <p:sldId id="484" r:id="rId24"/>
    <p:sldId id="485" r:id="rId25"/>
    <p:sldId id="486" r:id="rId26"/>
    <p:sldId id="492" r:id="rId27"/>
    <p:sldId id="490" r:id="rId28"/>
    <p:sldId id="494" r:id="rId29"/>
    <p:sldId id="498" r:id="rId30"/>
    <p:sldId id="500" r:id="rId31"/>
    <p:sldId id="495" r:id="rId32"/>
    <p:sldId id="496" r:id="rId33"/>
    <p:sldId id="491" r:id="rId34"/>
    <p:sldId id="501" r:id="rId35"/>
    <p:sldId id="502" r:id="rId36"/>
    <p:sldId id="505" r:id="rId37"/>
    <p:sldId id="503" r:id="rId38"/>
    <p:sldId id="504" r:id="rId39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buFont typeface="Arial" panose="020B0604020202020204" pitchFamily="34" charset="0"/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8">
          <p15:clr>
            <a:srgbClr val="A4A3A4"/>
          </p15:clr>
        </p15:guide>
        <p15:guide id="2" pos="292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00"/>
    <a:srgbClr val="0000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44" autoAdjust="0"/>
    <p:restoredTop sz="94660" autoAdjust="0"/>
  </p:normalViewPr>
  <p:slideViewPr>
    <p:cSldViewPr>
      <p:cViewPr varScale="1">
        <p:scale>
          <a:sx n="107" d="100"/>
          <a:sy n="107" d="100"/>
        </p:scale>
        <p:origin x="1008" y="-1530"/>
      </p:cViewPr>
      <p:guideLst>
        <p:guide orient="horz" pos="2198"/>
        <p:guide pos="292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198" cy="7619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课程名学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1"/>
          <p:cNvGrpSpPr/>
          <p:nvPr/>
        </p:nvGrpSpPr>
        <p:grpSpPr>
          <a:xfrm>
            <a:off x="607651" y="2220512"/>
            <a:ext cx="749450" cy="999267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" name="同心圆 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" name="椭圆 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5" name="矩形 4"/>
          <p:cNvSpPr/>
          <p:nvPr/>
        </p:nvSpPr>
        <p:spPr>
          <a:xfrm>
            <a:off x="-1496892" y="7449140"/>
            <a:ext cx="10562035" cy="69527"/>
          </a:xfrm>
          <a:prstGeom prst="rect">
            <a:avLst/>
          </a:prstGeom>
          <a:solidFill>
            <a:schemeClr val="accent6">
              <a:alpha val="84000"/>
            </a:schemeClr>
          </a:solidFill>
          <a:ln>
            <a:noFill/>
          </a:ln>
          <a:effectLst>
            <a:outerShdw blurRad="139700" dist="38100" dir="5400000" algn="t" rotWithShape="0">
              <a:prstClr val="black">
                <a:alpha val="22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7" name="TextBox 74"/>
          <p:cNvSpPr txBox="1"/>
          <p:nvPr/>
        </p:nvSpPr>
        <p:spPr>
          <a:xfrm>
            <a:off x="1510095" y="2356091"/>
            <a:ext cx="7362337" cy="669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设计模式</a:t>
            </a:r>
            <a:r>
              <a:rPr lang="en-US" altLang="zh-CN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-</a:t>
            </a:r>
            <a:r>
              <a:rPr lang="zh-CN" altLang="en-US" sz="3750" b="1" dirty="0">
                <a:solidFill>
                  <a:schemeClr val="accent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总结</a:t>
            </a:r>
            <a:endParaRPr lang="en-US" altLang="zh-CN" sz="3750" b="1" dirty="0">
              <a:solidFill>
                <a:schemeClr val="accent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9" name="TextBox 46"/>
          <p:cNvSpPr txBox="1"/>
          <p:nvPr/>
        </p:nvSpPr>
        <p:spPr>
          <a:xfrm>
            <a:off x="413484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10" name="椭圆 9"/>
          <p:cNvSpPr/>
          <p:nvPr/>
        </p:nvSpPr>
        <p:spPr>
          <a:xfrm>
            <a:off x="7804165" y="1093733"/>
            <a:ext cx="386710" cy="515613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sp>
        <p:nvSpPr>
          <p:cNvPr id="11" name="椭圆 10"/>
          <p:cNvSpPr/>
          <p:nvPr/>
        </p:nvSpPr>
        <p:spPr>
          <a:xfrm>
            <a:off x="8121802" y="136617"/>
            <a:ext cx="212133" cy="282844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8702760" y="1401308"/>
            <a:ext cx="169672" cy="226229"/>
            <a:chOff x="304800" y="673100"/>
            <a:chExt cx="4000500" cy="4000500"/>
          </a:xfrm>
          <a:solidFill>
            <a:schemeClr val="accent3"/>
          </a:solidFill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accent1"/>
                </a:solidFill>
              </a:endParaRPr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8509489" y="527901"/>
            <a:ext cx="222278" cy="296371"/>
            <a:chOff x="304800" y="673100"/>
            <a:chExt cx="4000500" cy="4000500"/>
          </a:xfrm>
          <a:effectLst>
            <a:outerShdw blurRad="381000" dist="152400" dir="8100000" algn="tr" rotWithShape="0">
              <a:prstClr val="black">
                <a:alpha val="70000"/>
              </a:prstClr>
            </a:outerShdw>
          </a:effectLst>
        </p:grpSpPr>
        <p:sp>
          <p:nvSpPr>
            <p:cNvPr id="16" name="同心圆 1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7" name="椭圆 16"/>
            <p:cNvSpPr/>
            <p:nvPr/>
          </p:nvSpPr>
          <p:spPr>
            <a:xfrm>
              <a:off x="479425" y="847725"/>
              <a:ext cx="3651250" cy="3651250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grpSp>
        <p:nvGrpSpPr>
          <p:cNvPr id="18" name="组合 17"/>
          <p:cNvGrpSpPr/>
          <p:nvPr/>
        </p:nvGrpSpPr>
        <p:grpSpPr>
          <a:xfrm>
            <a:off x="7457231" y="127442"/>
            <a:ext cx="315275" cy="420366"/>
            <a:chOff x="304800" y="673100"/>
            <a:chExt cx="4000500" cy="4000500"/>
          </a:xfrm>
          <a:solidFill>
            <a:schemeClr val="accent4"/>
          </a:solidFill>
          <a:effectLst>
            <a:outerShdw blurRad="317500" dist="190500" dir="8100000" algn="tr" rotWithShape="0">
              <a:prstClr val="black">
                <a:alpha val="50000"/>
              </a:prstClr>
            </a:outerShdw>
          </a:effectLst>
        </p:grpSpPr>
        <p:sp>
          <p:nvSpPr>
            <p:cNvPr id="19" name="同心圆 1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0" name="椭圆 1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1" name="椭圆 20"/>
          <p:cNvSpPr/>
          <p:nvPr/>
        </p:nvSpPr>
        <p:spPr>
          <a:xfrm>
            <a:off x="8596693" y="2187073"/>
            <a:ext cx="106067" cy="14142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>
            <a:innerShdw blurRad="63500" dist="50800" dir="189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53">
              <a:solidFill>
                <a:schemeClr val="accent1"/>
              </a:solidFill>
            </a:endParaRPr>
          </a:p>
        </p:txBody>
      </p:sp>
      <p:grpSp>
        <p:nvGrpSpPr>
          <p:cNvPr id="26" name="组合 25"/>
          <p:cNvGrpSpPr/>
          <p:nvPr/>
        </p:nvGrpSpPr>
        <p:grpSpPr>
          <a:xfrm>
            <a:off x="683514" y="165685"/>
            <a:ext cx="601799" cy="802398"/>
            <a:chOff x="304800" y="673100"/>
            <a:chExt cx="4000500" cy="4000500"/>
          </a:xfrm>
          <a:solidFill>
            <a:schemeClr val="accent1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27" name="同心圆 26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28" name="椭圆 27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29" name="组合 28"/>
          <p:cNvGrpSpPr/>
          <p:nvPr/>
        </p:nvGrpSpPr>
        <p:grpSpPr>
          <a:xfrm>
            <a:off x="1775599" y="894519"/>
            <a:ext cx="387022" cy="516029"/>
            <a:chOff x="304800" y="673100"/>
            <a:chExt cx="4000500" cy="4000500"/>
          </a:xfrm>
          <a:solidFill>
            <a:schemeClr val="accent2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0" name="同心圆 29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1" name="椭圆 30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45672" y="975481"/>
            <a:ext cx="561109" cy="748145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3" name="同心圆 32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4" name="椭圆 33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360883" y="3261786"/>
            <a:ext cx="304705" cy="406273"/>
            <a:chOff x="304800" y="673100"/>
            <a:chExt cx="4000500" cy="4000500"/>
          </a:xfrm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6" name="同心圆 35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/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6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37" name="椭圆 36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chemeClr val="bg1">
                    <a:lumMod val="75000"/>
                  </a:schemeClr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126577" y="4223868"/>
            <a:ext cx="874894" cy="1166525"/>
            <a:chOff x="304800" y="673100"/>
            <a:chExt cx="4000500" cy="4000500"/>
          </a:xfrm>
          <a:solidFill>
            <a:schemeClr val="accent3"/>
          </a:solidFill>
          <a:effectLst>
            <a:outerShdw blurRad="444500" dist="254000" dir="6840000" algn="tr" rotWithShape="0">
              <a:prstClr val="black">
                <a:alpha val="24000"/>
              </a:prstClr>
            </a:outerShdw>
          </a:effectLst>
        </p:grpSpPr>
        <p:sp>
          <p:nvSpPr>
            <p:cNvPr id="39" name="同心圆 38"/>
            <p:cNvSpPr/>
            <p:nvPr/>
          </p:nvSpPr>
          <p:spPr>
            <a:xfrm>
              <a:off x="304800" y="673100"/>
              <a:ext cx="4000500" cy="4000500"/>
            </a:xfrm>
            <a:prstGeom prst="donut">
              <a:avLst>
                <a:gd name="adj" fmla="val 4879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  <p:sp>
          <p:nvSpPr>
            <p:cNvPr id="40" name="椭圆 39"/>
            <p:cNvSpPr/>
            <p:nvPr/>
          </p:nvSpPr>
          <p:spPr>
            <a:xfrm>
              <a:off x="392113" y="760413"/>
              <a:ext cx="3825874" cy="3825874"/>
            </a:xfrm>
            <a:prstGeom prst="ellips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 dirty="0">
                <a:solidFill>
                  <a:srgbClr val="C00000"/>
                </a:solidFill>
                <a:ea typeface="微软雅黑" pitchFamily="34" charset="-122"/>
              </a:endParaRPr>
            </a:p>
          </p:txBody>
        </p:sp>
      </p:grpSp>
      <p:sp>
        <p:nvSpPr>
          <p:cNvPr id="41" name="TextBox 102"/>
          <p:cNvSpPr txBox="1"/>
          <p:nvPr/>
        </p:nvSpPr>
        <p:spPr>
          <a:xfrm>
            <a:off x="-419390" y="8349580"/>
            <a:ext cx="807009" cy="332781"/>
          </a:xfrm>
          <a:prstGeom prst="rect">
            <a:avLst/>
          </a:prstGeom>
          <a:noFill/>
        </p:spPr>
        <p:txBody>
          <a:bodyPr wrap="none" lIns="47177" tIns="23589" rIns="47177" bIns="23589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</p:spTree>
    <p:extLst>
      <p:ext uri="{BB962C8B-B14F-4D97-AF65-F5344CB8AC3E}">
        <p14:creationId xmlns:p14="http://schemas.microsoft.com/office/powerpoint/2010/main" val="35844876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章名及主要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49864" y="287380"/>
            <a:ext cx="7886700" cy="707037"/>
          </a:xfrm>
        </p:spPr>
        <p:txBody>
          <a:bodyPr/>
          <a:lstStyle>
            <a:lvl1pPr algn="ctr">
              <a:defRPr sz="3300">
                <a:solidFill>
                  <a:srgbClr val="0070C0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3340475" y="1427911"/>
            <a:ext cx="2501616" cy="4595561"/>
          </a:xfrm>
          <a:prstGeom prst="rect">
            <a:avLst/>
          </a:prstGeom>
          <a:gradFill>
            <a:gsLst>
              <a:gs pos="0">
                <a:schemeClr val="bg1">
                  <a:lumMod val="82000"/>
                  <a:lumOff val="18000"/>
                </a:schemeClr>
              </a:gs>
              <a:gs pos="47000">
                <a:srgbClr val="F5F5F5"/>
              </a:gs>
              <a:gs pos="100000">
                <a:schemeClr val="bg1">
                  <a:lumMod val="95000"/>
                  <a:lumOff val="5000"/>
                </a:schemeClr>
              </a:gs>
            </a:gsLst>
            <a:lin ang="18900000" scaled="0"/>
          </a:gradFill>
          <a:ln w="7938" cap="flat">
            <a:noFill/>
            <a:prstDash val="solid"/>
            <a:miter lim="800000"/>
            <a:headEnd/>
            <a:tailEnd/>
          </a:ln>
          <a:effectLst>
            <a:outerShdw blurRad="228600" dist="114300" dir="2700000" algn="tl" rotWithShape="0">
              <a:prstClr val="black">
                <a:alpha val="25000"/>
              </a:prstClr>
            </a:outerShdw>
          </a:effectLst>
        </p:spPr>
        <p:txBody>
          <a:bodyPr vert="horz" wrap="square" lIns="70593" tIns="35297" rIns="70593" bIns="35297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grpSp>
        <p:nvGrpSpPr>
          <p:cNvPr id="4" name="组合 3"/>
          <p:cNvGrpSpPr/>
          <p:nvPr/>
        </p:nvGrpSpPr>
        <p:grpSpPr>
          <a:xfrm>
            <a:off x="2526985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5" name="同心圆 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6" name="椭圆 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7" name="椭圆 6"/>
          <p:cNvSpPr/>
          <p:nvPr/>
        </p:nvSpPr>
        <p:spPr>
          <a:xfrm>
            <a:off x="2614830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 dirty="0"/>
          </a:p>
        </p:txBody>
      </p:sp>
      <p:grpSp>
        <p:nvGrpSpPr>
          <p:cNvPr id="8" name="组合 7"/>
          <p:cNvGrpSpPr/>
          <p:nvPr/>
        </p:nvGrpSpPr>
        <p:grpSpPr>
          <a:xfrm>
            <a:off x="2514085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9" name="同心圆 8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0" name="椭圆 9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1" name="椭圆 10"/>
          <p:cNvSpPr/>
          <p:nvPr/>
        </p:nvSpPr>
        <p:spPr>
          <a:xfrm>
            <a:off x="2601929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2" name="组合 11"/>
          <p:cNvGrpSpPr/>
          <p:nvPr/>
        </p:nvGrpSpPr>
        <p:grpSpPr>
          <a:xfrm>
            <a:off x="2514085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3" name="同心圆 12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4" name="椭圆 13"/>
            <p:cNvSpPr/>
            <p:nvPr/>
          </p:nvSpPr>
          <p:spPr>
            <a:xfrm>
              <a:off x="1484232" y="1093652"/>
              <a:ext cx="1504272" cy="1504274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5" name="椭圆 14"/>
          <p:cNvSpPr/>
          <p:nvPr/>
        </p:nvSpPr>
        <p:spPr>
          <a:xfrm>
            <a:off x="2601929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16" name="组合 15"/>
          <p:cNvGrpSpPr/>
          <p:nvPr/>
        </p:nvGrpSpPr>
        <p:grpSpPr>
          <a:xfrm>
            <a:off x="6035110" y="1547290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17" name="同心圆 16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18" name="椭圆 17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19" name="椭圆 18"/>
          <p:cNvSpPr/>
          <p:nvPr/>
        </p:nvSpPr>
        <p:spPr>
          <a:xfrm>
            <a:off x="6122953" y="1667854"/>
            <a:ext cx="546826" cy="750512"/>
          </a:xfrm>
          <a:prstGeom prst="ellipse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0" name="组合 19"/>
          <p:cNvGrpSpPr/>
          <p:nvPr/>
        </p:nvGrpSpPr>
        <p:grpSpPr>
          <a:xfrm>
            <a:off x="6022210" y="3193404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1" name="同心圆 20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2" name="椭圆 21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3" name="椭圆 22"/>
          <p:cNvSpPr/>
          <p:nvPr/>
        </p:nvSpPr>
        <p:spPr>
          <a:xfrm>
            <a:off x="6110052" y="3313968"/>
            <a:ext cx="546826" cy="750512"/>
          </a:xfrm>
          <a:prstGeom prst="ellipse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grpSp>
        <p:nvGrpSpPr>
          <p:cNvPr id="24" name="组合 23"/>
          <p:cNvGrpSpPr/>
          <p:nvPr/>
        </p:nvGrpSpPr>
        <p:grpSpPr>
          <a:xfrm>
            <a:off x="6022210" y="4762586"/>
            <a:ext cx="722511" cy="991637"/>
            <a:chOff x="1463339" y="1072758"/>
            <a:chExt cx="1546058" cy="1546058"/>
          </a:xfrm>
          <a:effectLst>
            <a:outerShdw blurRad="330200" dist="215900" dir="6900000" sx="81000" sy="81000" algn="t" rotWithShape="0">
              <a:prstClr val="black">
                <a:alpha val="49000"/>
              </a:prstClr>
            </a:outerShdw>
          </a:effectLst>
        </p:grpSpPr>
        <p:sp>
          <p:nvSpPr>
            <p:cNvPr id="25" name="同心圆 24"/>
            <p:cNvSpPr/>
            <p:nvPr/>
          </p:nvSpPr>
          <p:spPr>
            <a:xfrm>
              <a:off x="1463339" y="1072758"/>
              <a:ext cx="1546058" cy="1546058"/>
            </a:xfrm>
            <a:prstGeom prst="donut">
              <a:avLst>
                <a:gd name="adj" fmla="val 4879"/>
              </a:avLst>
            </a:prstGeom>
            <a:gradFill>
              <a:gsLst>
                <a:gs pos="0">
                  <a:schemeClr val="bg1">
                    <a:lumMod val="95000"/>
                  </a:schemeClr>
                </a:gs>
                <a:gs pos="55000">
                  <a:schemeClr val="bg1">
                    <a:lumMod val="95000"/>
                  </a:schemeClr>
                </a:gs>
                <a:gs pos="100000">
                  <a:schemeClr val="bg1">
                    <a:lumMod val="85000"/>
                  </a:schemeClr>
                </a:gs>
              </a:gsLst>
              <a:lin ang="81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>
                <a:solidFill>
                  <a:schemeClr val="tx1"/>
                </a:solidFill>
              </a:endParaRPr>
            </a:p>
          </p:txBody>
        </p:sp>
        <p:sp>
          <p:nvSpPr>
            <p:cNvPr id="26" name="椭圆 25"/>
            <p:cNvSpPr/>
            <p:nvPr/>
          </p:nvSpPr>
          <p:spPr>
            <a:xfrm>
              <a:off x="1484232" y="1093651"/>
              <a:ext cx="1504273" cy="1504273"/>
            </a:xfrm>
            <a:prstGeom prst="ellipse">
              <a:avLst/>
            </a:prstGeom>
            <a:gradFill>
              <a:gsLst>
                <a:gs pos="0">
                  <a:schemeClr val="bg1"/>
                </a:gs>
                <a:gs pos="51000">
                  <a:schemeClr val="bg1">
                    <a:lumMod val="95000"/>
                  </a:schemeClr>
                </a:gs>
                <a:gs pos="100000">
                  <a:srgbClr val="C5C5C5"/>
                </a:gs>
              </a:gsLst>
              <a:lin ang="189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1853"/>
            </a:p>
          </p:txBody>
        </p:sp>
      </p:grpSp>
      <p:sp>
        <p:nvSpPr>
          <p:cNvPr id="27" name="椭圆 26"/>
          <p:cNvSpPr/>
          <p:nvPr/>
        </p:nvSpPr>
        <p:spPr>
          <a:xfrm>
            <a:off x="6110052" y="4883150"/>
            <a:ext cx="546826" cy="750512"/>
          </a:xfrm>
          <a:prstGeom prst="ellipse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6687" tIns="53343" rIns="106687" bIns="53343" rtlCol="0" anchor="ctr"/>
          <a:lstStyle/>
          <a:p>
            <a:pPr algn="ctr"/>
            <a:endParaRPr lang="zh-CN" altLang="en-US" sz="1853"/>
          </a:p>
        </p:txBody>
      </p:sp>
      <p:sp>
        <p:nvSpPr>
          <p:cNvPr id="28" name="TextBox 2053"/>
          <p:cNvSpPr txBox="1"/>
          <p:nvPr/>
        </p:nvSpPr>
        <p:spPr>
          <a:xfrm>
            <a:off x="2618079" y="1741429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Humnst777 BlkCn BT" panose="020B0803030504020204" pitchFamily="34" charset="0"/>
              </a:rPr>
              <a:t>01</a:t>
            </a:r>
            <a:endParaRPr lang="zh-CN" altLang="en-US" sz="2393" dirty="0">
              <a:solidFill>
                <a:schemeClr val="bg1"/>
              </a:solidFill>
              <a:latin typeface="Humnst777 BlkCn BT" panose="020B0803030504020204" pitchFamily="34" charset="0"/>
            </a:endParaRPr>
          </a:p>
        </p:txBody>
      </p:sp>
      <p:sp>
        <p:nvSpPr>
          <p:cNvPr id="29" name="TextBox 100"/>
          <p:cNvSpPr txBox="1"/>
          <p:nvPr/>
        </p:nvSpPr>
        <p:spPr>
          <a:xfrm>
            <a:off x="2614827" y="3303361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02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0" name="TextBox 101"/>
          <p:cNvSpPr txBox="1"/>
          <p:nvPr/>
        </p:nvSpPr>
        <p:spPr>
          <a:xfrm>
            <a:off x="2614830" y="4906992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03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1" name="TextBox 102"/>
          <p:cNvSpPr txBox="1"/>
          <p:nvPr/>
        </p:nvSpPr>
        <p:spPr>
          <a:xfrm>
            <a:off x="6110052" y="489322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06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2" name="TextBox 103"/>
          <p:cNvSpPr txBox="1"/>
          <p:nvPr/>
        </p:nvSpPr>
        <p:spPr>
          <a:xfrm>
            <a:off x="6129161" y="336226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05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3" name="TextBox 104"/>
          <p:cNvSpPr txBox="1"/>
          <p:nvPr/>
        </p:nvSpPr>
        <p:spPr>
          <a:xfrm>
            <a:off x="6133645" y="1708276"/>
            <a:ext cx="546826" cy="475970"/>
          </a:xfrm>
          <a:prstGeom prst="rect">
            <a:avLst/>
          </a:prstGeom>
          <a:noFill/>
        </p:spPr>
        <p:txBody>
          <a:bodyPr wrap="square" lIns="106687" tIns="53343" rIns="106687" bIns="53343" rtlCol="0">
            <a:spAutoFit/>
          </a:bodyPr>
          <a:lstStyle/>
          <a:p>
            <a:r>
              <a:rPr lang="en-US" altLang="zh-CN" sz="2393" dirty="0">
                <a:solidFill>
                  <a:schemeClr val="bg1"/>
                </a:solidFill>
                <a:latin typeface="DFGothic-EB" panose="02010609010101010101" pitchFamily="1" charset="-128"/>
                <a:ea typeface="DFGothic-EB" panose="02010609010101010101" pitchFamily="1" charset="-128"/>
              </a:rPr>
              <a:t>04</a:t>
            </a:r>
            <a:endParaRPr lang="zh-CN" altLang="en-US" sz="2393" dirty="0">
              <a:solidFill>
                <a:schemeClr val="bg1"/>
              </a:solidFill>
              <a:latin typeface="DFGothic-EB" panose="02010609010101010101" pitchFamily="1" charset="-128"/>
              <a:ea typeface="DFGothic-EB" panose="02010609010101010101" pitchFamily="1" charset="-128"/>
            </a:endParaRPr>
          </a:p>
        </p:txBody>
      </p:sp>
      <p:sp>
        <p:nvSpPr>
          <p:cNvPr id="34" name="Freeform 11"/>
          <p:cNvSpPr>
            <a:spLocks/>
          </p:cNvSpPr>
          <p:nvPr/>
        </p:nvSpPr>
        <p:spPr bwMode="auto">
          <a:xfrm>
            <a:off x="3451657" y="1547289"/>
            <a:ext cx="1116587" cy="2123944"/>
          </a:xfrm>
          <a:custGeom>
            <a:avLst/>
            <a:gdLst>
              <a:gd name="T0" fmla="*/ 2209 w 2293"/>
              <a:gd name="T1" fmla="*/ 0 h 3267"/>
              <a:gd name="T2" fmla="*/ 83 w 2293"/>
              <a:gd name="T3" fmla="*/ 0 h 3267"/>
              <a:gd name="T4" fmla="*/ 0 w 2293"/>
              <a:gd name="T5" fmla="*/ 83 h 3267"/>
              <a:gd name="T6" fmla="*/ 0 w 2293"/>
              <a:gd name="T7" fmla="*/ 3184 h 3267"/>
              <a:gd name="T8" fmla="*/ 83 w 2293"/>
              <a:gd name="T9" fmla="*/ 3267 h 3267"/>
              <a:gd name="T10" fmla="*/ 2209 w 2293"/>
              <a:gd name="T11" fmla="*/ 3267 h 3267"/>
              <a:gd name="T12" fmla="*/ 2293 w 2293"/>
              <a:gd name="T13" fmla="*/ 3184 h 3267"/>
              <a:gd name="T14" fmla="*/ 2293 w 2293"/>
              <a:gd name="T15" fmla="*/ 83 h 3267"/>
              <a:gd name="T16" fmla="*/ 2209 w 2293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3" y="3229"/>
                  <a:pt x="2293" y="3184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2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5" name="Freeform 12"/>
          <p:cNvSpPr>
            <a:spLocks/>
          </p:cNvSpPr>
          <p:nvPr/>
        </p:nvSpPr>
        <p:spPr bwMode="auto">
          <a:xfrm>
            <a:off x="4632104" y="1547289"/>
            <a:ext cx="1115618" cy="2123944"/>
          </a:xfrm>
          <a:custGeom>
            <a:avLst/>
            <a:gdLst>
              <a:gd name="T0" fmla="*/ 2209 w 2292"/>
              <a:gd name="T1" fmla="*/ 0 h 3267"/>
              <a:gd name="T2" fmla="*/ 83 w 2292"/>
              <a:gd name="T3" fmla="*/ 0 h 3267"/>
              <a:gd name="T4" fmla="*/ 0 w 2292"/>
              <a:gd name="T5" fmla="*/ 83 h 3267"/>
              <a:gd name="T6" fmla="*/ 0 w 2292"/>
              <a:gd name="T7" fmla="*/ 3184 h 3267"/>
              <a:gd name="T8" fmla="*/ 83 w 2292"/>
              <a:gd name="T9" fmla="*/ 3267 h 3267"/>
              <a:gd name="T10" fmla="*/ 2209 w 2292"/>
              <a:gd name="T11" fmla="*/ 3267 h 3267"/>
              <a:gd name="T12" fmla="*/ 2292 w 2292"/>
              <a:gd name="T13" fmla="*/ 3184 h 3267"/>
              <a:gd name="T14" fmla="*/ 2292 w 2292"/>
              <a:gd name="T15" fmla="*/ 83 h 3267"/>
              <a:gd name="T16" fmla="*/ 2209 w 2292"/>
              <a:gd name="T17" fmla="*/ 0 h 326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7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4"/>
                </a:lnTo>
                <a:cubicBezTo>
                  <a:pt x="0" y="3229"/>
                  <a:pt x="37" y="3267"/>
                  <a:pt x="83" y="3267"/>
                </a:cubicBezTo>
                <a:lnTo>
                  <a:pt x="2209" y="3267"/>
                </a:lnTo>
                <a:cubicBezTo>
                  <a:pt x="2255" y="3267"/>
                  <a:pt x="2292" y="3229"/>
                  <a:pt x="2292" y="3184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3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6" name="Freeform 13"/>
          <p:cNvSpPr>
            <a:spLocks/>
          </p:cNvSpPr>
          <p:nvPr/>
        </p:nvSpPr>
        <p:spPr bwMode="auto">
          <a:xfrm>
            <a:off x="4632104" y="3751284"/>
            <a:ext cx="1115618" cy="2123944"/>
          </a:xfrm>
          <a:custGeom>
            <a:avLst/>
            <a:gdLst>
              <a:gd name="T0" fmla="*/ 2209 w 2292"/>
              <a:gd name="T1" fmla="*/ 0 h 3266"/>
              <a:gd name="T2" fmla="*/ 83 w 2292"/>
              <a:gd name="T3" fmla="*/ 0 h 3266"/>
              <a:gd name="T4" fmla="*/ 0 w 2292"/>
              <a:gd name="T5" fmla="*/ 83 h 3266"/>
              <a:gd name="T6" fmla="*/ 0 w 2292"/>
              <a:gd name="T7" fmla="*/ 3183 h 3266"/>
              <a:gd name="T8" fmla="*/ 83 w 2292"/>
              <a:gd name="T9" fmla="*/ 3266 h 3266"/>
              <a:gd name="T10" fmla="*/ 2209 w 2292"/>
              <a:gd name="T11" fmla="*/ 3266 h 3266"/>
              <a:gd name="T12" fmla="*/ 2292 w 2292"/>
              <a:gd name="T13" fmla="*/ 3183 h 3266"/>
              <a:gd name="T14" fmla="*/ 2292 w 2292"/>
              <a:gd name="T15" fmla="*/ 83 h 3266"/>
              <a:gd name="T16" fmla="*/ 2209 w 2292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2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2" y="3229"/>
                  <a:pt x="2292" y="3183"/>
                </a:cubicBezTo>
                <a:lnTo>
                  <a:pt x="2292" y="83"/>
                </a:lnTo>
                <a:cubicBezTo>
                  <a:pt x="2292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4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7" name="Freeform 14"/>
          <p:cNvSpPr>
            <a:spLocks/>
          </p:cNvSpPr>
          <p:nvPr/>
        </p:nvSpPr>
        <p:spPr bwMode="auto">
          <a:xfrm>
            <a:off x="3451657" y="3751284"/>
            <a:ext cx="1116587" cy="2123944"/>
          </a:xfrm>
          <a:custGeom>
            <a:avLst/>
            <a:gdLst>
              <a:gd name="T0" fmla="*/ 2209 w 2293"/>
              <a:gd name="T1" fmla="*/ 0 h 3266"/>
              <a:gd name="T2" fmla="*/ 83 w 2293"/>
              <a:gd name="T3" fmla="*/ 0 h 3266"/>
              <a:gd name="T4" fmla="*/ 0 w 2293"/>
              <a:gd name="T5" fmla="*/ 83 h 3266"/>
              <a:gd name="T6" fmla="*/ 0 w 2293"/>
              <a:gd name="T7" fmla="*/ 3183 h 3266"/>
              <a:gd name="T8" fmla="*/ 83 w 2293"/>
              <a:gd name="T9" fmla="*/ 3266 h 3266"/>
              <a:gd name="T10" fmla="*/ 2209 w 2293"/>
              <a:gd name="T11" fmla="*/ 3266 h 3266"/>
              <a:gd name="T12" fmla="*/ 2293 w 2293"/>
              <a:gd name="T13" fmla="*/ 3183 h 3266"/>
              <a:gd name="T14" fmla="*/ 2293 w 2293"/>
              <a:gd name="T15" fmla="*/ 83 h 3266"/>
              <a:gd name="T16" fmla="*/ 2209 w 2293"/>
              <a:gd name="T17" fmla="*/ 0 h 326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</a:cxnLst>
            <a:rect l="0" t="0" r="r" b="b"/>
            <a:pathLst>
              <a:path w="2293" h="3266">
                <a:moveTo>
                  <a:pt x="2209" y="0"/>
                </a:moveTo>
                <a:lnTo>
                  <a:pt x="83" y="0"/>
                </a:lnTo>
                <a:cubicBezTo>
                  <a:pt x="37" y="0"/>
                  <a:pt x="0" y="37"/>
                  <a:pt x="0" y="83"/>
                </a:cubicBezTo>
                <a:lnTo>
                  <a:pt x="0" y="3183"/>
                </a:lnTo>
                <a:cubicBezTo>
                  <a:pt x="0" y="3229"/>
                  <a:pt x="37" y="3266"/>
                  <a:pt x="83" y="3266"/>
                </a:cubicBezTo>
                <a:lnTo>
                  <a:pt x="2209" y="3266"/>
                </a:lnTo>
                <a:cubicBezTo>
                  <a:pt x="2255" y="3266"/>
                  <a:pt x="2293" y="3229"/>
                  <a:pt x="2293" y="3183"/>
                </a:cubicBezTo>
                <a:lnTo>
                  <a:pt x="2293" y="83"/>
                </a:lnTo>
                <a:cubicBezTo>
                  <a:pt x="2293" y="37"/>
                  <a:pt x="2255" y="0"/>
                  <a:pt x="2209" y="0"/>
                </a:cubicBezTo>
                <a:close/>
              </a:path>
            </a:pathLst>
          </a:custGeom>
          <a:blipFill>
            <a:blip r:embed="rId5"/>
            <a:stretch>
              <a:fillRect/>
            </a:stretch>
          </a:blipFill>
          <a:ln>
            <a:noFill/>
          </a:ln>
        </p:spPr>
        <p:txBody>
          <a:bodyPr vert="horz" wrap="square" lIns="105629" tIns="52814" rIns="105629" bIns="52814" numCol="1" anchor="t" anchorCtr="0" compatLnSpc="1">
            <a:prstTxWarp prst="textNoShape">
              <a:avLst/>
            </a:prstTxWarp>
          </a:bodyPr>
          <a:lstStyle/>
          <a:p>
            <a:endParaRPr lang="zh-CN" altLang="en-US" sz="1853"/>
          </a:p>
        </p:txBody>
      </p:sp>
      <p:sp>
        <p:nvSpPr>
          <p:cNvPr id="39" name="文本占位符 38"/>
          <p:cNvSpPr>
            <a:spLocks noGrp="1"/>
          </p:cNvSpPr>
          <p:nvPr>
            <p:ph type="body" sz="quarter" idx="10" hasCustomPrompt="1"/>
          </p:nvPr>
        </p:nvSpPr>
        <p:spPr>
          <a:xfrm>
            <a:off x="6924841" y="4940163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6" name="文本占位符 38"/>
          <p:cNvSpPr>
            <a:spLocks noGrp="1"/>
          </p:cNvSpPr>
          <p:nvPr>
            <p:ph type="body" sz="quarter" idx="11" hasCustomPrompt="1"/>
          </p:nvPr>
        </p:nvSpPr>
        <p:spPr>
          <a:xfrm>
            <a:off x="511426" y="3395437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7" name="文本占位符 38"/>
          <p:cNvSpPr>
            <a:spLocks noGrp="1"/>
          </p:cNvSpPr>
          <p:nvPr>
            <p:ph type="body" sz="quarter" idx="12" hasCustomPrompt="1"/>
          </p:nvPr>
        </p:nvSpPr>
        <p:spPr>
          <a:xfrm>
            <a:off x="517269" y="500766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8" name="文本占位符 38"/>
          <p:cNvSpPr>
            <a:spLocks noGrp="1"/>
          </p:cNvSpPr>
          <p:nvPr>
            <p:ph type="body" sz="quarter" idx="13" hasCustomPrompt="1"/>
          </p:nvPr>
        </p:nvSpPr>
        <p:spPr>
          <a:xfrm>
            <a:off x="6836482" y="1708275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49" name="文本占位符 38"/>
          <p:cNvSpPr>
            <a:spLocks noGrp="1"/>
          </p:cNvSpPr>
          <p:nvPr>
            <p:ph type="body" sz="quarter" idx="14" hasCustomPrompt="1"/>
          </p:nvPr>
        </p:nvSpPr>
        <p:spPr>
          <a:xfrm>
            <a:off x="6924841" y="3336532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  <p:sp>
        <p:nvSpPr>
          <p:cNvPr id="50" name="文本占位符 38"/>
          <p:cNvSpPr>
            <a:spLocks noGrp="1"/>
          </p:cNvSpPr>
          <p:nvPr>
            <p:ph type="body" sz="quarter" idx="15" hasCustomPrompt="1"/>
          </p:nvPr>
        </p:nvSpPr>
        <p:spPr>
          <a:xfrm>
            <a:off x="617444" y="1860676"/>
            <a:ext cx="1803797" cy="56832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</a:lstStyle>
          <a:p>
            <a:pPr lvl="0"/>
            <a:r>
              <a:rPr lang="zh-CN" altLang="en-US" dirty="0"/>
              <a:t>单击此处编辑母版文本样式级</a:t>
            </a:r>
          </a:p>
        </p:txBody>
      </p:sp>
    </p:spTree>
    <p:extLst>
      <p:ext uri="{BB962C8B-B14F-4D97-AF65-F5344CB8AC3E}">
        <p14:creationId xmlns:p14="http://schemas.microsoft.com/office/powerpoint/2010/main" val="41094107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1330682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与内容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燕尾形 10"/>
          <p:cNvSpPr/>
          <p:nvPr/>
        </p:nvSpPr>
        <p:spPr>
          <a:xfrm>
            <a:off x="7531084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2" name="燕尾形 11"/>
          <p:cNvSpPr/>
          <p:nvPr/>
        </p:nvSpPr>
        <p:spPr>
          <a:xfrm>
            <a:off x="7833825" y="414578"/>
            <a:ext cx="161462" cy="209140"/>
          </a:xfrm>
          <a:prstGeom prst="chevron">
            <a:avLst/>
          </a:prstGeom>
          <a:solidFill>
            <a:schemeClr val="accent3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3" name="燕尾形 12"/>
          <p:cNvSpPr/>
          <p:nvPr/>
        </p:nvSpPr>
        <p:spPr>
          <a:xfrm>
            <a:off x="8136566" y="414578"/>
            <a:ext cx="161462" cy="209140"/>
          </a:xfrm>
          <a:prstGeom prst="chevron">
            <a:avLst/>
          </a:prstGeom>
          <a:solidFill>
            <a:schemeClr val="accent4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4" name="燕尾形 13"/>
          <p:cNvSpPr/>
          <p:nvPr/>
        </p:nvSpPr>
        <p:spPr>
          <a:xfrm>
            <a:off x="8439306" y="414578"/>
            <a:ext cx="161462" cy="209140"/>
          </a:xfrm>
          <a:prstGeom prst="chevron">
            <a:avLst/>
          </a:prstGeom>
          <a:solidFill>
            <a:schemeClr val="accent1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sp>
        <p:nvSpPr>
          <p:cNvPr id="15" name="燕尾形 14"/>
          <p:cNvSpPr/>
          <p:nvPr/>
        </p:nvSpPr>
        <p:spPr>
          <a:xfrm>
            <a:off x="8742047" y="414578"/>
            <a:ext cx="161462" cy="209140"/>
          </a:xfrm>
          <a:prstGeom prst="chevron">
            <a:avLst/>
          </a:prstGeom>
          <a:solidFill>
            <a:schemeClr val="accent2"/>
          </a:solidFill>
          <a:ln w="12700">
            <a:noFill/>
          </a:ln>
          <a:effectLst>
            <a:outerShdw blurRad="457200" dist="304800" dir="7800000" sx="89000" sy="89000" algn="tr" rotWithShape="0">
              <a:prstClr val="black">
                <a:alpha val="38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zh-CN" altLang="en-US" sz="1604"/>
          </a:p>
        </p:txBody>
      </p:sp>
      <p:cxnSp>
        <p:nvCxnSpPr>
          <p:cNvPr id="18" name="直接连接符 17"/>
          <p:cNvCxnSpPr/>
          <p:nvPr/>
        </p:nvCxnSpPr>
        <p:spPr>
          <a:xfrm>
            <a:off x="158635" y="6522441"/>
            <a:ext cx="8933308" cy="23215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标题 1"/>
          <p:cNvSpPr>
            <a:spLocks noGrp="1"/>
          </p:cNvSpPr>
          <p:nvPr>
            <p:ph type="title"/>
          </p:nvPr>
        </p:nvSpPr>
        <p:spPr>
          <a:xfrm>
            <a:off x="677097" y="125002"/>
            <a:ext cx="3176441" cy="498717"/>
          </a:xfrm>
          <a:prstGeom prst="rect">
            <a:avLst/>
          </a:prstGeom>
        </p:spPr>
        <p:txBody>
          <a:bodyPr vert="horz" lIns="123444" tIns="61722" rIns="123444" bIns="61722" rtlCol="0" anchor="ctr">
            <a:noAutofit/>
          </a:bodyPr>
          <a:lstStyle>
            <a:lvl1pPr>
              <a:defRPr lang="zh-CN" altLang="en-US" sz="1871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marL="0" lvl="0" algn="l"/>
            <a:r>
              <a:rPr lang="zh-CN" altLang="en-US"/>
              <a:t>单击此处编辑母版标题样式</a:t>
            </a:r>
            <a:endParaRPr lang="zh-CN" altLang="en-US" dirty="0"/>
          </a:p>
        </p:txBody>
      </p:sp>
      <p:sp>
        <p:nvSpPr>
          <p:cNvPr id="3" name="矩形 2"/>
          <p:cNvSpPr/>
          <p:nvPr/>
        </p:nvSpPr>
        <p:spPr>
          <a:xfrm>
            <a:off x="0" y="374360"/>
            <a:ext cx="317270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  <p:sp>
        <p:nvSpPr>
          <p:cNvPr id="16" name="矩形 15"/>
          <p:cNvSpPr/>
          <p:nvPr/>
        </p:nvSpPr>
        <p:spPr>
          <a:xfrm>
            <a:off x="343296" y="374360"/>
            <a:ext cx="115252" cy="623396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169"/>
          </a:p>
        </p:txBody>
      </p:sp>
    </p:spTree>
    <p:extLst>
      <p:ext uri="{BB962C8B-B14F-4D97-AF65-F5344CB8AC3E}">
        <p14:creationId xmlns:p14="http://schemas.microsoft.com/office/powerpoint/2010/main" val="41158124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457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32ECB4F7-CDA6-4D6A-8231-574AF9D11862}" type="datetimeFigureOut">
              <a:rPr lang="zh-CN" altLang="en-US" smtClean="0"/>
              <a:t>2024/10/24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124201" y="6356351"/>
            <a:ext cx="2895599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1" y="6356351"/>
            <a:ext cx="2133600" cy="365125"/>
          </a:xfrm>
          <a:prstGeom prst="rect">
            <a:avLst/>
          </a:prstGeom>
        </p:spPr>
        <p:txBody>
          <a:bodyPr/>
          <a:lstStyle/>
          <a:p>
            <a:fld id="{8460C981-4EE3-450C-BD26-AA72518E114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77289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68313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074" y="1125538"/>
            <a:ext cx="4021614" cy="5183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872735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gradFill flip="none" rotWithShape="1">
          <a:gsLst>
            <a:gs pos="0">
              <a:schemeClr val="bg1">
                <a:lumMod val="95000"/>
              </a:schemeClr>
            </a:gs>
            <a:gs pos="99000">
              <a:schemeClr val="bg1">
                <a:lumMod val="95000"/>
              </a:schemeClr>
            </a:gs>
          </a:gsLst>
          <a:lin ang="162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/>
        </p:nvCxnSpPr>
        <p:spPr>
          <a:xfrm>
            <a:off x="363837" y="615637"/>
            <a:ext cx="8293540" cy="181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43"/>
          <p:cNvSpPr txBox="1"/>
          <p:nvPr/>
        </p:nvSpPr>
        <p:spPr>
          <a:xfrm>
            <a:off x="1910375" y="8884826"/>
            <a:ext cx="896399" cy="3774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853" dirty="0"/>
              <a:t>延迟符</a:t>
            </a:r>
          </a:p>
        </p:txBody>
      </p:sp>
      <p:sp>
        <p:nvSpPr>
          <p:cNvPr id="54" name="标题占位符 53"/>
          <p:cNvSpPr>
            <a:spLocks noGrp="1"/>
          </p:cNvSpPr>
          <p:nvPr>
            <p:ph type="title"/>
          </p:nvPr>
        </p:nvSpPr>
        <p:spPr>
          <a:xfrm>
            <a:off x="363836" y="75415"/>
            <a:ext cx="7886700" cy="4859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2" name="文本占位符 1"/>
          <p:cNvSpPr>
            <a:spLocks noGrp="1"/>
          </p:cNvSpPr>
          <p:nvPr>
            <p:ph type="body" idx="1"/>
          </p:nvPr>
        </p:nvSpPr>
        <p:spPr>
          <a:xfrm>
            <a:off x="685800" y="995892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71543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6" r:id="rId5"/>
    <p:sldLayoutId id="2147483667" r:id="rId6"/>
  </p:sldLayoutIdLst>
  <p:txStyles>
    <p:titleStyle>
      <a:lvl1pPr algn="l" defTabSz="825056" rtl="0" eaLnBrk="1" latinLnBrk="0" hangingPunct="1">
        <a:spcBef>
          <a:spcPct val="0"/>
        </a:spcBef>
        <a:buNone/>
        <a:defRPr sz="2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9396" indent="-309396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874" kern="1200">
          <a:solidFill>
            <a:schemeClr val="tx1"/>
          </a:solidFill>
          <a:latin typeface="+mn-lt"/>
          <a:ea typeface="+mn-ea"/>
          <a:cs typeface="+mn-cs"/>
        </a:defRPr>
      </a:lvl1pPr>
      <a:lvl2pPr marL="670358" indent="-257830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2540" kern="1200">
          <a:solidFill>
            <a:schemeClr val="tx1"/>
          </a:solidFill>
          <a:latin typeface="+mn-lt"/>
          <a:ea typeface="+mn-ea"/>
          <a:cs typeface="+mn-cs"/>
        </a:defRPr>
      </a:lvl2pPr>
      <a:lvl3pPr marL="103131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2139" kern="1200">
          <a:solidFill>
            <a:schemeClr val="tx1"/>
          </a:solidFill>
          <a:latin typeface="+mn-lt"/>
          <a:ea typeface="+mn-ea"/>
          <a:cs typeface="+mn-cs"/>
        </a:defRPr>
      </a:lvl3pPr>
      <a:lvl4pPr marL="144384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5" kern="1200">
          <a:solidFill>
            <a:schemeClr val="tx1"/>
          </a:solidFill>
          <a:latin typeface="+mn-lt"/>
          <a:ea typeface="+mn-ea"/>
          <a:cs typeface="+mn-cs"/>
        </a:defRPr>
      </a:lvl4pPr>
      <a:lvl5pPr marL="185637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»"/>
        <a:defRPr sz="1805" kern="1200">
          <a:solidFill>
            <a:schemeClr val="tx1"/>
          </a:solidFill>
          <a:latin typeface="+mn-lt"/>
          <a:ea typeface="+mn-ea"/>
          <a:cs typeface="+mn-cs"/>
        </a:defRPr>
      </a:lvl5pPr>
      <a:lvl6pPr marL="2268901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6pPr>
      <a:lvl7pPr marL="2681429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7pPr>
      <a:lvl8pPr marL="3093956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8pPr>
      <a:lvl9pPr marL="3506483" indent="-206264" algn="l" defTabSz="825056" rtl="0" eaLnBrk="1" latinLnBrk="0" hangingPunct="1">
        <a:spcBef>
          <a:spcPct val="20000"/>
        </a:spcBef>
        <a:buFont typeface="Arial" panose="020B0604020202020204" pitchFamily="34" charset="0"/>
        <a:buChar char="•"/>
        <a:defRPr sz="180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1pPr>
      <a:lvl2pPr marL="41252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2pPr>
      <a:lvl3pPr marL="825056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3pPr>
      <a:lvl4pPr marL="1237583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4pPr>
      <a:lvl5pPr marL="165011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5pPr>
      <a:lvl6pPr marL="2062637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6pPr>
      <a:lvl7pPr marL="2475165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7pPr>
      <a:lvl8pPr marL="2887692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8pPr>
      <a:lvl9pPr marL="3300220" algn="l" defTabSz="825056" rtl="0" eaLnBrk="1" latinLnBrk="0" hangingPunct="1">
        <a:defRPr sz="160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5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5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17.emf"/><Relationship Id="rId4" Type="http://schemas.openxmlformats.org/officeDocument/2006/relationships/image" Target="../media/image16.em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80203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创建型模式</a:t>
            </a:r>
            <a:r>
              <a:rPr lang="en-US" altLang="zh-CN" dirty="0"/>
              <a:t>:</a:t>
            </a:r>
            <a:r>
              <a:rPr lang="zh-CN" altLang="en-US" dirty="0"/>
              <a:t>生成器模式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E6172FE-3E3B-4F6A-BF0D-9A8B84D16414}"/>
              </a:ext>
            </a:extLst>
          </p:cNvPr>
          <p:cNvSpPr/>
          <p:nvPr/>
        </p:nvSpPr>
        <p:spPr>
          <a:xfrm>
            <a:off x="4952990" y="1752644"/>
            <a:ext cx="1600158" cy="1219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F14A3-CFC4-47B9-8E36-A9ACED3A631C}"/>
              </a:ext>
            </a:extLst>
          </p:cNvPr>
          <p:cNvSpPr/>
          <p:nvPr/>
        </p:nvSpPr>
        <p:spPr>
          <a:xfrm>
            <a:off x="139369" y="3569738"/>
            <a:ext cx="5274936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class Director {</a:t>
            </a:r>
          </a:p>
          <a:p>
            <a:pPr algn="l"/>
            <a:r>
              <a:rPr lang="en-US" altLang="zh-CN" sz="2400" dirty="0"/>
              <a:t>public:</a:t>
            </a:r>
          </a:p>
          <a:p>
            <a:pPr algn="l"/>
            <a:r>
              <a:rPr lang="en-US" altLang="zh-CN" sz="2400" dirty="0"/>
              <a:t>      Director(Builder &amp; builder);</a:t>
            </a:r>
          </a:p>
          <a:p>
            <a:pPr algn="l"/>
            <a:r>
              <a:rPr lang="en-US" altLang="zh-CN" sz="2400" dirty="0"/>
              <a:t>      virtual ~Director( );</a:t>
            </a:r>
          </a:p>
          <a:p>
            <a:pPr algn="l"/>
            <a:r>
              <a:rPr lang="en-US" altLang="zh-CN" sz="2400" dirty="0"/>
              <a:t>      virtual Product * </a:t>
            </a:r>
            <a:r>
              <a:rPr lang="en-US" altLang="zh-CN" sz="2400" dirty="0" err="1"/>
              <a:t>makeProduct</a:t>
            </a:r>
            <a:r>
              <a:rPr lang="en-US" altLang="zh-CN" sz="2400" dirty="0"/>
              <a:t>( ) = 0; </a:t>
            </a:r>
          </a:p>
          <a:p>
            <a:pPr algn="l"/>
            <a:r>
              <a:rPr lang="en-US" altLang="zh-CN" sz="2400" dirty="0"/>
              <a:t>Protected:</a:t>
            </a:r>
          </a:p>
          <a:p>
            <a:pPr algn="l"/>
            <a:r>
              <a:rPr lang="en-US" altLang="zh-CN" sz="2400" dirty="0"/>
              <a:t>     Builder * </a:t>
            </a:r>
            <a:r>
              <a:rPr lang="en-US" altLang="zh-CN" sz="2400" dirty="0" err="1"/>
              <a:t>mpBuilder</a:t>
            </a:r>
            <a:r>
              <a:rPr lang="en-US" altLang="zh-CN" sz="2400" dirty="0"/>
              <a:t>;</a:t>
            </a:r>
          </a:p>
          <a:p>
            <a:pPr algn="l"/>
            <a:r>
              <a:rPr lang="en-US" altLang="zh-CN" sz="2400" dirty="0"/>
              <a:t>};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2FA13706-59F2-4410-9BE4-91AA55D5E142}"/>
              </a:ext>
            </a:extLst>
          </p:cNvPr>
          <p:cNvSpPr txBox="1"/>
          <p:nvPr/>
        </p:nvSpPr>
        <p:spPr>
          <a:xfrm>
            <a:off x="554539" y="687551"/>
            <a:ext cx="2569699" cy="258532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altLang="zh-CN" dirty="0"/>
              <a:t>class Product {</a:t>
            </a:r>
          </a:p>
          <a:p>
            <a:pPr algn="l"/>
            <a:r>
              <a:rPr lang="en-US" altLang="zh-CN" dirty="0"/>
              <a:t>   …</a:t>
            </a:r>
          </a:p>
          <a:p>
            <a:pPr algn="l"/>
            <a:r>
              <a:rPr lang="en-US" altLang="zh-CN" dirty="0"/>
              <a:t>private:</a:t>
            </a:r>
          </a:p>
          <a:p>
            <a:pPr algn="l"/>
            <a:r>
              <a:rPr lang="en-US" altLang="zh-CN" dirty="0"/>
              <a:t>   </a:t>
            </a:r>
            <a:r>
              <a:rPr lang="zh-CN" altLang="en-US" dirty="0"/>
              <a:t>复杂数据</a:t>
            </a:r>
            <a:r>
              <a:rPr lang="en-US" altLang="zh-CN" dirty="0"/>
              <a:t>1; </a:t>
            </a:r>
          </a:p>
          <a:p>
            <a:pPr algn="l"/>
            <a:r>
              <a:rPr lang="zh-CN" altLang="en-US" dirty="0"/>
              <a:t>   复杂数据</a:t>
            </a:r>
            <a:r>
              <a:rPr lang="en-US" altLang="zh-CN" dirty="0"/>
              <a:t>2;</a:t>
            </a:r>
          </a:p>
          <a:p>
            <a:pPr algn="l"/>
            <a:r>
              <a:rPr lang="zh-CN" altLang="en-US" dirty="0"/>
              <a:t>   复杂数据</a:t>
            </a:r>
            <a:r>
              <a:rPr lang="en-US" altLang="zh-CN" dirty="0"/>
              <a:t>3;</a:t>
            </a:r>
          </a:p>
          <a:p>
            <a:pPr algn="l"/>
            <a:r>
              <a:rPr lang="en-US" altLang="zh-CN" dirty="0"/>
              <a:t>    …</a:t>
            </a:r>
          </a:p>
          <a:p>
            <a:pPr algn="l"/>
            <a:r>
              <a:rPr lang="zh-CN" altLang="en-US" dirty="0"/>
              <a:t>   复杂数据</a:t>
            </a:r>
            <a:r>
              <a:rPr lang="en-US" altLang="zh-CN" dirty="0"/>
              <a:t>N;</a:t>
            </a:r>
          </a:p>
          <a:p>
            <a:pPr algn="l"/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A730CC3-0D5E-433C-87FA-3A01D4E9E23B}"/>
              </a:ext>
            </a:extLst>
          </p:cNvPr>
          <p:cNvSpPr txBox="1"/>
          <p:nvPr/>
        </p:nvSpPr>
        <p:spPr>
          <a:xfrm>
            <a:off x="3886218" y="928386"/>
            <a:ext cx="358130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Proudct</a:t>
            </a:r>
            <a:r>
              <a:rPr lang="zh-CN" altLang="en-US" dirty="0">
                <a:solidFill>
                  <a:srgbClr val="FF0000"/>
                </a:solidFill>
              </a:rPr>
              <a:t>的创建过程复杂且有变化，如算法、不同的组成部件、不同的装配过程等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5BA8E91E-40BD-451F-9236-361B9DB7EF2A}"/>
              </a:ext>
            </a:extLst>
          </p:cNvPr>
          <p:cNvSpPr/>
          <p:nvPr/>
        </p:nvSpPr>
        <p:spPr>
          <a:xfrm>
            <a:off x="5257782" y="2729916"/>
            <a:ext cx="4648078" cy="415498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400" dirty="0"/>
              <a:t>class Builder {</a:t>
            </a:r>
          </a:p>
          <a:p>
            <a:pPr algn="l"/>
            <a:r>
              <a:rPr lang="en-US" altLang="zh-CN" sz="2400" dirty="0"/>
              <a:t>public:</a:t>
            </a:r>
          </a:p>
          <a:p>
            <a:pPr algn="l"/>
            <a:r>
              <a:rPr lang="en-US" altLang="zh-CN" sz="2400" dirty="0"/>
              <a:t>      virtual ~ Builder( );</a:t>
            </a:r>
          </a:p>
          <a:p>
            <a:pPr algn="l"/>
            <a:r>
              <a:rPr lang="en-US" altLang="zh-CN" sz="2400" dirty="0"/>
              <a:t>      virtual void </a:t>
            </a:r>
            <a:r>
              <a:rPr lang="en-US" altLang="zh-CN" sz="2400" dirty="0" err="1"/>
              <a:t>buildProduct</a:t>
            </a:r>
            <a:r>
              <a:rPr lang="en-US" altLang="zh-CN" sz="2400" dirty="0"/>
              <a:t>()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virtual void </a:t>
            </a:r>
            <a:r>
              <a:rPr lang="en-US" altLang="zh-CN" sz="2400" dirty="0" err="1"/>
              <a:t>buildSubPartA</a:t>
            </a:r>
            <a:r>
              <a:rPr lang="en-US" altLang="zh-CN" sz="2400" dirty="0"/>
              <a:t>( );</a:t>
            </a:r>
          </a:p>
          <a:p>
            <a:pPr algn="l"/>
            <a:r>
              <a:rPr lang="en-US" altLang="zh-CN" sz="2400" dirty="0"/>
              <a:t>      virtual void </a:t>
            </a:r>
            <a:r>
              <a:rPr lang="en-US" altLang="zh-CN" sz="2400" dirty="0" err="1"/>
              <a:t>buildSubPartB</a:t>
            </a:r>
            <a:r>
              <a:rPr lang="en-US" altLang="zh-CN" sz="2400" dirty="0"/>
              <a:t>( )</a:t>
            </a:r>
            <a:r>
              <a:rPr lang="zh-CN" altLang="en-US" sz="2400" dirty="0"/>
              <a:t>；</a:t>
            </a:r>
            <a:endParaRPr lang="en-US" altLang="zh-CN" sz="2400" dirty="0"/>
          </a:p>
          <a:p>
            <a:pPr algn="l"/>
            <a:r>
              <a:rPr lang="en-US" altLang="zh-CN" sz="2400" dirty="0"/>
              <a:t>      Product * </a:t>
            </a:r>
            <a:r>
              <a:rPr lang="en-US" altLang="zh-CN" sz="2400" dirty="0" err="1"/>
              <a:t>getProduct</a:t>
            </a:r>
            <a:r>
              <a:rPr lang="en-US" altLang="zh-CN" sz="2400" dirty="0"/>
              <a:t>() </a:t>
            </a:r>
            <a:br>
              <a:rPr lang="en-US" altLang="zh-CN" sz="2400" dirty="0"/>
            </a:br>
            <a:r>
              <a:rPr lang="en-US" altLang="zh-CN" sz="2400" dirty="0"/>
              <a:t>             {return result;</a:t>
            </a:r>
            <a:r>
              <a:rPr lang="zh-CN" altLang="en-US" sz="2400" dirty="0"/>
              <a:t> </a:t>
            </a:r>
            <a:r>
              <a:rPr lang="en-US" altLang="zh-CN" sz="2400" dirty="0"/>
              <a:t>}</a:t>
            </a:r>
          </a:p>
          <a:p>
            <a:pPr algn="l"/>
            <a:r>
              <a:rPr lang="en-US" altLang="zh-CN" sz="2400" dirty="0"/>
              <a:t>protected:</a:t>
            </a:r>
          </a:p>
          <a:p>
            <a:pPr algn="l"/>
            <a:r>
              <a:rPr lang="en-US" altLang="zh-CN" sz="2400" dirty="0"/>
              <a:t>      Product *  result; </a:t>
            </a:r>
          </a:p>
          <a:p>
            <a:pPr algn="l"/>
            <a:r>
              <a:rPr lang="en-US" altLang="zh-CN" sz="2400" dirty="0"/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89420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创建型模式</a:t>
            </a:r>
            <a:r>
              <a:rPr lang="en-US" altLang="zh-CN" dirty="0"/>
              <a:t>:</a:t>
            </a:r>
            <a:r>
              <a:rPr lang="zh-CN" altLang="en-US" dirty="0"/>
              <a:t>生成器模式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F14A3-CFC4-47B9-8E36-A9ACED3A631C}"/>
              </a:ext>
            </a:extLst>
          </p:cNvPr>
          <p:cNvSpPr/>
          <p:nvPr/>
        </p:nvSpPr>
        <p:spPr>
          <a:xfrm>
            <a:off x="363854" y="914466"/>
            <a:ext cx="801806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2000" dirty="0"/>
              <a:t>class Director123:public</a:t>
            </a:r>
            <a:r>
              <a:rPr lang="zh-CN" altLang="en-US" sz="2000" dirty="0"/>
              <a:t> </a:t>
            </a:r>
            <a:r>
              <a:rPr lang="en-US" altLang="zh-CN" sz="2000" dirty="0"/>
              <a:t>Director {</a:t>
            </a:r>
          </a:p>
          <a:p>
            <a:pPr algn="l"/>
            <a:r>
              <a:rPr lang="en-US" altLang="zh-CN" sz="2000" dirty="0"/>
              <a:t>public:</a:t>
            </a:r>
          </a:p>
          <a:p>
            <a:pPr algn="l"/>
            <a:r>
              <a:rPr lang="en-US" altLang="zh-CN" sz="2000" dirty="0"/>
              <a:t>      virtual Product * </a:t>
            </a:r>
            <a:r>
              <a:rPr lang="en-US" altLang="zh-CN" sz="2000" dirty="0" err="1"/>
              <a:t>makeProduct</a:t>
            </a:r>
            <a:r>
              <a:rPr lang="en-US" altLang="zh-CN" sz="2000" dirty="0"/>
              <a:t>(</a:t>
            </a:r>
            <a:r>
              <a:rPr lang="zh-CN" altLang="en-US" sz="2000" dirty="0"/>
              <a:t>参数</a:t>
            </a:r>
            <a:r>
              <a:rPr lang="en-US" altLang="zh-CN" sz="2000" dirty="0"/>
              <a:t>) { 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err="1"/>
              <a:t>mpBuilder</a:t>
            </a:r>
            <a:r>
              <a:rPr lang="en-US" altLang="zh-CN" sz="2000" dirty="0"/>
              <a:t>- &gt;</a:t>
            </a:r>
            <a:r>
              <a:rPr lang="en-US" altLang="zh-CN" sz="2000" dirty="0" err="1"/>
              <a:t>buildProduct</a:t>
            </a:r>
            <a:r>
              <a:rPr lang="en-US" altLang="zh-CN" sz="2000" dirty="0"/>
              <a:t>( );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err="1"/>
              <a:t>mpBuilder</a:t>
            </a:r>
            <a:r>
              <a:rPr lang="en-US" altLang="zh-CN" sz="2000" dirty="0"/>
              <a:t>- &gt;</a:t>
            </a:r>
            <a:r>
              <a:rPr lang="en-US" altLang="zh-CN" sz="2000" dirty="0" err="1"/>
              <a:t>buildSubPartA</a:t>
            </a:r>
            <a:r>
              <a:rPr lang="en-US" altLang="zh-CN" sz="2000" dirty="0"/>
              <a:t>( );</a:t>
            </a:r>
          </a:p>
          <a:p>
            <a:pPr algn="l"/>
            <a:r>
              <a:rPr lang="en-US" altLang="zh-CN" sz="2000" dirty="0"/>
              <a:t>        </a:t>
            </a:r>
            <a:r>
              <a:rPr lang="en-US" altLang="zh-CN" sz="2000" dirty="0" err="1"/>
              <a:t>mpBuilder</a:t>
            </a:r>
            <a:r>
              <a:rPr lang="en-US" altLang="zh-CN" sz="2000" dirty="0"/>
              <a:t>- &gt; </a:t>
            </a:r>
            <a:r>
              <a:rPr lang="en-US" altLang="zh-CN" sz="2000" dirty="0" err="1"/>
              <a:t>buildSubPartB</a:t>
            </a:r>
            <a:r>
              <a:rPr lang="en-US" altLang="zh-CN" sz="2000" dirty="0"/>
              <a:t>( );</a:t>
            </a:r>
          </a:p>
          <a:p>
            <a:pPr algn="l"/>
            <a:r>
              <a:rPr lang="en-US" altLang="zh-CN" sz="2000" dirty="0"/>
              <a:t>       return </a:t>
            </a:r>
            <a:r>
              <a:rPr lang="en-US" altLang="zh-CN" sz="2000" dirty="0" err="1"/>
              <a:t>mpBuilder</a:t>
            </a:r>
            <a:r>
              <a:rPr lang="en-US" altLang="zh-CN" sz="2000" dirty="0"/>
              <a:t>-&gt;</a:t>
            </a:r>
            <a:r>
              <a:rPr lang="en-US" altLang="zh-CN" sz="2000" dirty="0" err="1"/>
              <a:t>getProduct</a:t>
            </a:r>
            <a:r>
              <a:rPr lang="en-US" altLang="zh-CN" sz="2000" dirty="0"/>
              <a:t>();</a:t>
            </a:r>
          </a:p>
          <a:p>
            <a:pPr algn="l"/>
            <a:r>
              <a:rPr lang="en-US" altLang="zh-CN" sz="2000" dirty="0"/>
              <a:t>}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CAC32E-F776-4EB7-8654-521E4D2E54F3}"/>
              </a:ext>
            </a:extLst>
          </p:cNvPr>
          <p:cNvSpPr txBox="1"/>
          <p:nvPr/>
        </p:nvSpPr>
        <p:spPr>
          <a:xfrm>
            <a:off x="372793" y="4189208"/>
            <a:ext cx="8018082" cy="175432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class </a:t>
            </a:r>
            <a:r>
              <a:rPr lang="en-US" altLang="zh-CN" sz="1800" dirty="0" err="1"/>
              <a:t>BuilderXyz:public</a:t>
            </a:r>
            <a:r>
              <a:rPr lang="zh-CN" altLang="en-US" sz="1800" dirty="0"/>
              <a:t> </a:t>
            </a:r>
            <a:r>
              <a:rPr lang="en-US" altLang="zh-CN" sz="1800" dirty="0"/>
              <a:t>Builder {</a:t>
            </a:r>
          </a:p>
          <a:p>
            <a:pPr algn="l"/>
            <a:r>
              <a:rPr lang="en-US" altLang="zh-CN" sz="1800" dirty="0"/>
              <a:t>public:</a:t>
            </a:r>
          </a:p>
          <a:p>
            <a:pPr algn="l"/>
            <a:r>
              <a:rPr lang="en-US" altLang="zh-CN" sz="1800" dirty="0"/>
              <a:t>      virtual void </a:t>
            </a:r>
            <a:r>
              <a:rPr lang="en-US" altLang="zh-CN" sz="1800" dirty="0" err="1"/>
              <a:t>buildProduct</a:t>
            </a:r>
            <a:r>
              <a:rPr lang="en-US" altLang="zh-CN" sz="1800" dirty="0"/>
              <a:t>() {}</a:t>
            </a:r>
          </a:p>
          <a:p>
            <a:pPr algn="l"/>
            <a:r>
              <a:rPr lang="en-US" altLang="zh-CN" sz="1800" dirty="0"/>
              <a:t>      virtual void </a:t>
            </a:r>
            <a:r>
              <a:rPr lang="en-US" altLang="zh-CN" sz="1800" dirty="0" err="1"/>
              <a:t>buildSubPartA</a:t>
            </a:r>
            <a:r>
              <a:rPr lang="en-US" altLang="zh-CN" sz="1800" dirty="0"/>
              <a:t>( ) {}</a:t>
            </a:r>
          </a:p>
          <a:p>
            <a:pPr algn="l"/>
            <a:r>
              <a:rPr lang="en-US" altLang="zh-CN" sz="1800" dirty="0"/>
              <a:t>      virtual void </a:t>
            </a:r>
            <a:r>
              <a:rPr lang="en-US" altLang="zh-CN" sz="1800" dirty="0" err="1"/>
              <a:t>buildSubPartB</a:t>
            </a:r>
            <a:r>
              <a:rPr lang="en-US" altLang="zh-CN" sz="1800" dirty="0"/>
              <a:t>( ) { }</a:t>
            </a:r>
          </a:p>
          <a:p>
            <a:pPr algn="l"/>
            <a:r>
              <a:rPr lang="en-US" altLang="zh-CN" dirty="0"/>
              <a:t>};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5909630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创建型模式</a:t>
            </a:r>
            <a:r>
              <a:rPr lang="en-US" altLang="zh-CN" dirty="0"/>
              <a:t>:</a:t>
            </a:r>
            <a:r>
              <a:rPr lang="zh-CN" altLang="en-US" dirty="0"/>
              <a:t>原型方法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F14A3-CFC4-47B9-8E36-A9ACED3A631C}"/>
              </a:ext>
            </a:extLst>
          </p:cNvPr>
          <p:cNvSpPr/>
          <p:nvPr/>
        </p:nvSpPr>
        <p:spPr>
          <a:xfrm>
            <a:off x="457308" y="766547"/>
            <a:ext cx="801806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/>
              <a:t>其它创建模式的都是静态的，即产品的类型在编译时就确定了。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动态切换不同类型的对象，可用原型方法。</a:t>
            </a:r>
            <a:endParaRPr lang="en-US" altLang="zh-CN" sz="2000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BCAC32E-F776-4EB7-8654-521E4D2E54F3}"/>
              </a:ext>
            </a:extLst>
          </p:cNvPr>
          <p:cNvSpPr txBox="1"/>
          <p:nvPr/>
        </p:nvSpPr>
        <p:spPr>
          <a:xfrm>
            <a:off x="363836" y="2057436"/>
            <a:ext cx="3293788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class </a:t>
            </a:r>
            <a:r>
              <a:rPr lang="en-US" altLang="zh-CN" sz="1800" dirty="0" err="1"/>
              <a:t>IClonable</a:t>
            </a:r>
            <a:r>
              <a:rPr lang="en-US" altLang="zh-CN" sz="1800" dirty="0"/>
              <a:t>  {</a:t>
            </a:r>
          </a:p>
          <a:p>
            <a:pPr algn="l"/>
            <a:r>
              <a:rPr lang="en-US" altLang="zh-CN" dirty="0"/>
              <a:t>public:</a:t>
            </a:r>
          </a:p>
          <a:p>
            <a:pPr algn="l"/>
            <a:r>
              <a:rPr lang="en-US" altLang="zh-CN" dirty="0"/>
              <a:t>     virtual ~</a:t>
            </a:r>
            <a:r>
              <a:rPr lang="en-US" altLang="zh-CN" sz="1800" dirty="0"/>
              <a:t> </a:t>
            </a:r>
            <a:r>
              <a:rPr lang="en-US" altLang="zh-CN" sz="1800" dirty="0" err="1"/>
              <a:t>IClonable</a:t>
            </a:r>
            <a:r>
              <a:rPr lang="en-US" altLang="zh-CN" dirty="0"/>
              <a:t>() { }</a:t>
            </a:r>
          </a:p>
          <a:p>
            <a:pPr algn="l"/>
            <a:r>
              <a:rPr lang="en-US" altLang="zh-CN" sz="1800" dirty="0"/>
              <a:t>     virtual Product * clone( ) =0</a:t>
            </a:r>
            <a:r>
              <a:rPr lang="zh-CN" altLang="en-US" sz="1800" dirty="0"/>
              <a:t>；</a:t>
            </a:r>
            <a:endParaRPr lang="en-US" altLang="zh-CN" sz="1800" dirty="0"/>
          </a:p>
          <a:p>
            <a:pPr algn="l"/>
            <a:r>
              <a:rPr lang="en-US" altLang="zh-CN" dirty="0"/>
              <a:t>};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4092E9-8F0A-412C-A6D5-42E0E45D6ED1}"/>
              </a:ext>
            </a:extLst>
          </p:cNvPr>
          <p:cNvSpPr txBox="1"/>
          <p:nvPr/>
        </p:nvSpPr>
        <p:spPr>
          <a:xfrm>
            <a:off x="363844" y="3809990"/>
            <a:ext cx="8111527" cy="286232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class </a:t>
            </a:r>
            <a:r>
              <a:rPr lang="en-US" altLang="zh-CN" sz="1800" dirty="0" err="1"/>
              <a:t>ProductMgr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dirty="0"/>
              <a:t>public:</a:t>
            </a:r>
          </a:p>
          <a:p>
            <a:pPr algn="l"/>
            <a:r>
              <a:rPr lang="en-US" altLang="zh-CN" sz="1800" dirty="0"/>
              <a:t>         </a:t>
            </a:r>
            <a:r>
              <a:rPr lang="en-US" altLang="zh-CN" sz="1800" dirty="0" err="1"/>
              <a:t>ProductMgr</a:t>
            </a:r>
            <a:r>
              <a:rPr lang="en-US" altLang="zh-CN" sz="1800" dirty="0"/>
              <a:t>() { </a:t>
            </a:r>
            <a:r>
              <a:rPr lang="en-US" altLang="zh-CN" sz="1800" dirty="0" err="1"/>
              <a:t>mProtoA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ProductA</a:t>
            </a:r>
            <a:r>
              <a:rPr lang="en-US" altLang="zh-CN" sz="1800" dirty="0"/>
              <a:t>();   </a:t>
            </a:r>
            <a:r>
              <a:rPr lang="en-US" altLang="zh-CN" sz="1800" dirty="0" err="1"/>
              <a:t>mProtoB</a:t>
            </a:r>
            <a:r>
              <a:rPr lang="en-US" altLang="zh-CN" sz="1800" dirty="0"/>
              <a:t> = new </a:t>
            </a:r>
            <a:r>
              <a:rPr lang="en-US" altLang="zh-CN" sz="1800" dirty="0" err="1"/>
              <a:t>ProductB</a:t>
            </a:r>
            <a:r>
              <a:rPr lang="en-US" altLang="zh-CN" sz="1800" dirty="0"/>
              <a:t>()</a:t>
            </a:r>
            <a:r>
              <a:rPr lang="en-US" altLang="zh-CN" dirty="0"/>
              <a:t>;</a:t>
            </a:r>
            <a:r>
              <a:rPr lang="zh-CN" altLang="en-US" dirty="0"/>
              <a:t> </a:t>
            </a:r>
            <a:r>
              <a:rPr lang="en-US" altLang="zh-CN" sz="1800" dirty="0"/>
              <a:t>}</a:t>
            </a:r>
          </a:p>
          <a:p>
            <a:pPr algn="l"/>
            <a:r>
              <a:rPr lang="en-US" altLang="zh-CN" dirty="0"/>
              <a:t>         ~</a:t>
            </a:r>
            <a:r>
              <a:rPr lang="en-US" altLang="zh-CN" sz="1800" dirty="0"/>
              <a:t> </a:t>
            </a:r>
            <a:r>
              <a:rPr lang="en-US" altLang="zh-CN" sz="1800" dirty="0" err="1"/>
              <a:t>ProductMgr</a:t>
            </a:r>
            <a:r>
              <a:rPr lang="en-US" altLang="zh-CN" dirty="0"/>
              <a:t>() { delete </a:t>
            </a:r>
            <a:r>
              <a:rPr lang="en-US" altLang="zh-CN" dirty="0" err="1"/>
              <a:t>mProtoA</a:t>
            </a:r>
            <a:r>
              <a:rPr lang="en-US" altLang="zh-CN" dirty="0"/>
              <a:t>; delete </a:t>
            </a:r>
            <a:r>
              <a:rPr lang="en-US" altLang="zh-CN" dirty="0" err="1"/>
              <a:t>mProtoB</a:t>
            </a:r>
            <a:r>
              <a:rPr lang="en-US" altLang="zh-CN" dirty="0"/>
              <a:t>;}</a:t>
            </a:r>
          </a:p>
          <a:p>
            <a:pPr algn="l"/>
            <a:r>
              <a:rPr lang="en-US" altLang="zh-CN" sz="1800" dirty="0"/>
              <a:t>         void </a:t>
            </a:r>
            <a:r>
              <a:rPr lang="en-US" altLang="zh-CN" sz="1800" dirty="0" err="1"/>
              <a:t>changeSampleA</a:t>
            </a:r>
            <a:r>
              <a:rPr lang="en-US" altLang="zh-CN" sz="1800" dirty="0"/>
              <a:t>(</a:t>
            </a:r>
            <a:r>
              <a:rPr lang="en-US" altLang="zh-CN" sz="1800" dirty="0" err="1"/>
              <a:t>ProductA</a:t>
            </a:r>
            <a:r>
              <a:rPr lang="en-US" altLang="zh-CN" sz="1800" dirty="0"/>
              <a:t>  * sample) { delete </a:t>
            </a:r>
            <a:r>
              <a:rPr lang="en-US" altLang="zh-CN" sz="1800" dirty="0" err="1"/>
              <a:t>mProtoA;mProtoA</a:t>
            </a:r>
            <a:r>
              <a:rPr lang="en-US" altLang="zh-CN" sz="1800" dirty="0"/>
              <a:t> = sample;}</a:t>
            </a:r>
          </a:p>
          <a:p>
            <a:pPr algn="l"/>
            <a:r>
              <a:rPr lang="en-US" altLang="zh-CN" dirty="0"/>
              <a:t>         </a:t>
            </a:r>
            <a:r>
              <a:rPr lang="en-US" altLang="zh-CN" dirty="0" err="1"/>
              <a:t>ProductA</a:t>
            </a:r>
            <a:r>
              <a:rPr lang="en-US" altLang="zh-CN" dirty="0"/>
              <a:t> * </a:t>
            </a:r>
            <a:r>
              <a:rPr lang="en-US" altLang="zh-CN" dirty="0" err="1"/>
              <a:t>createA</a:t>
            </a:r>
            <a:r>
              <a:rPr lang="en-US" altLang="zh-CN" dirty="0"/>
              <a:t>( )  { return </a:t>
            </a:r>
            <a:r>
              <a:rPr lang="en-US" altLang="zh-CN" dirty="0" err="1"/>
              <a:t>mProtoA</a:t>
            </a:r>
            <a:r>
              <a:rPr lang="en-US" altLang="zh-CN" dirty="0"/>
              <a:t>-&gt;clone(); }</a:t>
            </a:r>
            <a:endParaRPr lang="en-US" altLang="zh-CN" sz="1800" dirty="0"/>
          </a:p>
          <a:p>
            <a:pPr algn="l"/>
            <a:r>
              <a:rPr lang="en-US" altLang="zh-CN" dirty="0"/>
              <a:t>private:</a:t>
            </a:r>
          </a:p>
          <a:p>
            <a:pPr algn="l"/>
            <a:r>
              <a:rPr lang="en-US" altLang="zh-CN" sz="1800" dirty="0"/>
              <a:t>   </a:t>
            </a:r>
            <a:r>
              <a:rPr lang="en-US" altLang="zh-CN" sz="1800" dirty="0" err="1"/>
              <a:t>ProductA</a:t>
            </a:r>
            <a:r>
              <a:rPr lang="en-US" altLang="zh-CN" sz="1800" dirty="0"/>
              <a:t>  *  </a:t>
            </a:r>
            <a:r>
              <a:rPr lang="en-US" altLang="zh-CN" sz="1800" dirty="0" err="1"/>
              <a:t>mProtoA</a:t>
            </a:r>
            <a:r>
              <a:rPr lang="en-US" altLang="zh-CN" sz="1800" dirty="0"/>
              <a:t>;  //</a:t>
            </a:r>
            <a:r>
              <a:rPr lang="zh-CN" altLang="en-US" sz="1800" dirty="0"/>
              <a:t>样本</a:t>
            </a:r>
            <a:r>
              <a:rPr lang="en-US" altLang="zh-CN" sz="1800" dirty="0"/>
              <a:t>A</a:t>
            </a:r>
          </a:p>
          <a:p>
            <a:r>
              <a:rPr lang="en-US" altLang="zh-CN" sz="1800" dirty="0"/>
              <a:t>   </a:t>
            </a:r>
            <a:r>
              <a:rPr lang="en-US" altLang="zh-CN" sz="1800" dirty="0" err="1"/>
              <a:t>ProductB</a:t>
            </a:r>
            <a:r>
              <a:rPr lang="en-US" altLang="zh-CN" sz="1800" dirty="0"/>
              <a:t>  *  </a:t>
            </a:r>
            <a:r>
              <a:rPr lang="en-US" altLang="zh-CN" sz="1800" dirty="0" err="1"/>
              <a:t>mProtoB</a:t>
            </a:r>
            <a:r>
              <a:rPr lang="en-US" altLang="zh-CN" sz="1800" dirty="0"/>
              <a:t>;</a:t>
            </a:r>
            <a:r>
              <a:rPr lang="en-US" altLang="zh-CN" dirty="0"/>
              <a:t>  //</a:t>
            </a:r>
            <a:r>
              <a:rPr lang="zh-CN" altLang="en-US" dirty="0"/>
              <a:t>样本</a:t>
            </a:r>
            <a:r>
              <a:rPr lang="en-US" altLang="zh-CN" dirty="0"/>
              <a:t>B  </a:t>
            </a:r>
            <a:r>
              <a:rPr lang="en-US" altLang="zh-CN" sz="1800" dirty="0"/>
              <a:t>    </a:t>
            </a:r>
          </a:p>
          <a:p>
            <a:pPr algn="l"/>
            <a:r>
              <a:rPr lang="en-US" altLang="zh-CN" dirty="0"/>
              <a:t>};</a:t>
            </a:r>
            <a:endParaRPr lang="en-US" altLang="zh-CN" sz="1800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265B5D32-9FE4-4B18-B85D-EF86252D88B8}"/>
              </a:ext>
            </a:extLst>
          </p:cNvPr>
          <p:cNvSpPr txBox="1"/>
          <p:nvPr/>
        </p:nvSpPr>
        <p:spPr>
          <a:xfrm>
            <a:off x="3774015" y="2057436"/>
            <a:ext cx="4572000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class </a:t>
            </a:r>
            <a:r>
              <a:rPr lang="en-US" altLang="zh-CN" sz="1800" dirty="0" err="1"/>
              <a:t>ProductA</a:t>
            </a:r>
            <a:r>
              <a:rPr lang="en-US" altLang="zh-CN" sz="1800" dirty="0"/>
              <a:t>: public </a:t>
            </a:r>
            <a:r>
              <a:rPr lang="en-US" altLang="zh-CN" sz="1800" dirty="0" err="1"/>
              <a:t>IClonable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dirty="0"/>
              <a:t>public:</a:t>
            </a:r>
          </a:p>
          <a:p>
            <a:pPr algn="l"/>
            <a:r>
              <a:rPr lang="en-US" altLang="zh-CN" sz="1800" dirty="0"/>
              <a:t>     virtual </a:t>
            </a:r>
            <a:r>
              <a:rPr lang="en-US" altLang="zh-CN" sz="1800" dirty="0" err="1"/>
              <a:t>ProductA</a:t>
            </a:r>
            <a:r>
              <a:rPr lang="en-US" altLang="zh-CN" sz="1800" dirty="0"/>
              <a:t> * clone( )</a:t>
            </a:r>
            <a:br>
              <a:rPr lang="en-US" altLang="zh-CN" sz="1800" dirty="0"/>
            </a:br>
            <a:r>
              <a:rPr lang="en-US" altLang="zh-CN" sz="1800" dirty="0"/>
              <a:t>        { return new </a:t>
            </a:r>
            <a:r>
              <a:rPr lang="en-US" altLang="zh-CN" sz="1800" dirty="0" err="1"/>
              <a:t>ProductA</a:t>
            </a:r>
            <a:r>
              <a:rPr lang="en-US" altLang="zh-CN" sz="1800" dirty="0"/>
              <a:t>();   }</a:t>
            </a:r>
          </a:p>
          <a:p>
            <a:pPr algn="l"/>
            <a:r>
              <a:rPr lang="en-US" altLang="zh-CN" dirty="0"/>
              <a:t>};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16310126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创建型模式</a:t>
            </a:r>
            <a:r>
              <a:rPr lang="en-US" altLang="zh-CN" dirty="0"/>
              <a:t>:</a:t>
            </a:r>
            <a:r>
              <a:rPr lang="zh-CN" altLang="en-US" dirty="0"/>
              <a:t>单例</a:t>
            </a:r>
            <a:r>
              <a:rPr lang="en-US" altLang="zh-CN" dirty="0"/>
              <a:t>/</a:t>
            </a:r>
            <a:r>
              <a:rPr lang="zh-CN" altLang="en-US" dirty="0"/>
              <a:t>多例模式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F14A3-CFC4-47B9-8E36-A9ACED3A631C}"/>
              </a:ext>
            </a:extLst>
          </p:cNvPr>
          <p:cNvSpPr/>
          <p:nvPr/>
        </p:nvSpPr>
        <p:spPr>
          <a:xfrm>
            <a:off x="457308" y="766547"/>
            <a:ext cx="8018064" cy="1015663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/>
              <a:t>限制对象的实例个数，一个或至多</a:t>
            </a:r>
            <a:r>
              <a:rPr lang="en-US" altLang="zh-CN" sz="2000" dirty="0"/>
              <a:t>N</a:t>
            </a:r>
            <a:r>
              <a:rPr lang="zh-CN" altLang="en-US" sz="2000" dirty="0"/>
              <a:t>个。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最常用单例模式。</a:t>
            </a:r>
            <a:endParaRPr lang="en-US" altLang="zh-CN" sz="2000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64092E9-8F0A-412C-A6D5-42E0E45D6ED1}"/>
              </a:ext>
            </a:extLst>
          </p:cNvPr>
          <p:cNvSpPr txBox="1"/>
          <p:nvPr/>
        </p:nvSpPr>
        <p:spPr>
          <a:xfrm>
            <a:off x="421387" y="2133634"/>
            <a:ext cx="8018082" cy="452431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en-US" altLang="zh-CN" sz="1800" dirty="0"/>
              <a:t>class </a:t>
            </a:r>
            <a:r>
              <a:rPr lang="en-US" altLang="zh-CN" sz="1800" dirty="0" err="1"/>
              <a:t>ProductMgr</a:t>
            </a:r>
            <a:r>
              <a:rPr lang="en-US" altLang="zh-CN" sz="1800" dirty="0"/>
              <a:t> {</a:t>
            </a:r>
          </a:p>
          <a:p>
            <a:pPr algn="l"/>
            <a:r>
              <a:rPr lang="en-US" altLang="zh-CN" dirty="0"/>
              <a:t>public:</a:t>
            </a:r>
          </a:p>
          <a:p>
            <a:pPr algn="l"/>
            <a:r>
              <a:rPr lang="en-US" altLang="zh-CN" sz="1800" dirty="0"/>
              <a:t>        </a:t>
            </a:r>
            <a:r>
              <a:rPr lang="en-US" altLang="zh-CN" sz="1800" dirty="0">
                <a:solidFill>
                  <a:srgbClr val="0000FF"/>
                </a:solidFill>
              </a:rPr>
              <a:t> static </a:t>
            </a:r>
            <a:r>
              <a:rPr lang="en-US" altLang="zh-CN" sz="1800" dirty="0"/>
              <a:t>Product &amp; </a:t>
            </a:r>
            <a:r>
              <a:rPr lang="en-US" altLang="zh-CN" sz="1800" dirty="0" err="1"/>
              <a:t>getInstance</a:t>
            </a:r>
            <a:r>
              <a:rPr lang="en-US" altLang="zh-CN" sz="1800" dirty="0"/>
              <a:t>( ) { </a:t>
            </a:r>
          </a:p>
          <a:p>
            <a:pPr algn="l"/>
            <a:r>
              <a:rPr lang="en-US" altLang="zh-CN" dirty="0"/>
              <a:t>                   static Product  instance;</a:t>
            </a:r>
          </a:p>
          <a:p>
            <a:pPr algn="l"/>
            <a:r>
              <a:rPr lang="en-US" altLang="zh-CN" sz="1800" dirty="0"/>
              <a:t>                    </a:t>
            </a:r>
            <a:r>
              <a:rPr lang="en-US" altLang="zh-CN" dirty="0"/>
              <a:t>return instance;</a:t>
            </a:r>
            <a:r>
              <a:rPr lang="en-US" altLang="zh-CN" sz="1800" dirty="0"/>
              <a:t> </a:t>
            </a:r>
          </a:p>
          <a:p>
            <a:pPr algn="l"/>
            <a:r>
              <a:rPr lang="en-US" altLang="zh-CN" dirty="0"/>
              <a:t>       }</a:t>
            </a:r>
            <a:endParaRPr lang="en-US" altLang="zh-CN" sz="1800" dirty="0"/>
          </a:p>
          <a:p>
            <a:pPr algn="l"/>
            <a:r>
              <a:rPr lang="en-US" altLang="zh-CN" dirty="0">
                <a:solidFill>
                  <a:srgbClr val="0000FF"/>
                </a:solidFill>
              </a:rPr>
              <a:t>private:</a:t>
            </a:r>
          </a:p>
          <a:p>
            <a:pPr algn="l"/>
            <a:r>
              <a:rPr lang="en-US" altLang="zh-CN" sz="1800" dirty="0"/>
              <a:t>         </a:t>
            </a:r>
            <a:r>
              <a:rPr lang="en-US" altLang="zh-CN" sz="1800" dirty="0" err="1"/>
              <a:t>ProductMgr</a:t>
            </a:r>
            <a:r>
              <a:rPr lang="en-US" altLang="zh-CN" sz="1800" dirty="0"/>
              <a:t>( );</a:t>
            </a:r>
          </a:p>
          <a:p>
            <a:pPr algn="l"/>
            <a:r>
              <a:rPr lang="en-US" altLang="zh-CN" dirty="0"/>
              <a:t>public:</a:t>
            </a:r>
          </a:p>
          <a:p>
            <a:r>
              <a:rPr lang="en-US" altLang="zh-CN" sz="1800" dirty="0"/>
              <a:t>         ~</a:t>
            </a:r>
            <a:r>
              <a:rPr lang="en-US" altLang="zh-CN" sz="1800" dirty="0" err="1"/>
              <a:t>ProductMgr</a:t>
            </a:r>
            <a:r>
              <a:rPr lang="en-US" altLang="zh-CN" sz="1800" dirty="0"/>
              <a:t>( );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ProductMgr</a:t>
            </a:r>
            <a:r>
              <a:rPr lang="en-US" altLang="zh-CN" dirty="0"/>
              <a:t>( const </a:t>
            </a:r>
            <a:r>
              <a:rPr lang="en-US" altLang="zh-CN" dirty="0" err="1"/>
              <a:t>ProductMgr</a:t>
            </a:r>
            <a:r>
              <a:rPr lang="en-US" altLang="zh-CN" dirty="0"/>
              <a:t> &amp; ) </a:t>
            </a:r>
            <a:r>
              <a:rPr lang="en-US" altLang="zh-CN" dirty="0">
                <a:solidFill>
                  <a:srgbClr val="0000FF"/>
                </a:solidFill>
              </a:rPr>
              <a:t>= delete;</a:t>
            </a:r>
          </a:p>
          <a:p>
            <a:r>
              <a:rPr lang="en-US" altLang="zh-CN" dirty="0"/>
              <a:t>         </a:t>
            </a:r>
            <a:r>
              <a:rPr lang="en-US" altLang="zh-CN" dirty="0" err="1"/>
              <a:t>ProductMgr</a:t>
            </a:r>
            <a:r>
              <a:rPr lang="en-US" altLang="zh-CN" dirty="0"/>
              <a:t>( </a:t>
            </a:r>
            <a:r>
              <a:rPr lang="en-US" altLang="zh-CN" dirty="0" err="1"/>
              <a:t>ProductMgr</a:t>
            </a:r>
            <a:r>
              <a:rPr lang="en-US" altLang="zh-CN" dirty="0"/>
              <a:t> &amp;&amp; ) </a:t>
            </a:r>
            <a:r>
              <a:rPr lang="en-US" altLang="zh-CN" dirty="0">
                <a:solidFill>
                  <a:srgbClr val="0000FF"/>
                </a:solidFill>
              </a:rPr>
              <a:t>= delete;</a:t>
            </a:r>
          </a:p>
          <a:p>
            <a:r>
              <a:rPr lang="en-US" altLang="zh-CN" sz="1800" dirty="0"/>
              <a:t>         </a:t>
            </a:r>
            <a:r>
              <a:rPr lang="en-US" altLang="zh-CN" dirty="0" err="1"/>
              <a:t>ProductMgr</a:t>
            </a:r>
            <a:r>
              <a:rPr lang="en-US" altLang="zh-CN" dirty="0"/>
              <a:t> &amp; operator=( const </a:t>
            </a:r>
            <a:r>
              <a:rPr lang="en-US" altLang="zh-CN" dirty="0" err="1"/>
              <a:t>ProductMgr</a:t>
            </a:r>
            <a:r>
              <a:rPr lang="en-US" altLang="zh-CN" dirty="0"/>
              <a:t>&amp;) </a:t>
            </a:r>
            <a:r>
              <a:rPr lang="en-US" altLang="zh-CN" dirty="0">
                <a:solidFill>
                  <a:srgbClr val="0000FF"/>
                </a:solidFill>
              </a:rPr>
              <a:t>= delete</a:t>
            </a:r>
            <a:r>
              <a:rPr lang="en-US" altLang="zh-CN" dirty="0"/>
              <a:t>;</a:t>
            </a:r>
          </a:p>
          <a:p>
            <a:r>
              <a:rPr lang="en-US" altLang="zh-CN" sz="1800" dirty="0"/>
              <a:t>public:</a:t>
            </a:r>
          </a:p>
          <a:p>
            <a:r>
              <a:rPr lang="en-US" altLang="zh-CN" dirty="0"/>
              <a:t>         …</a:t>
            </a:r>
            <a:endParaRPr lang="en-US" altLang="zh-CN" sz="1800" dirty="0"/>
          </a:p>
          <a:p>
            <a:pPr algn="l"/>
            <a:r>
              <a:rPr lang="en-US" altLang="zh-CN" dirty="0"/>
              <a:t>};</a:t>
            </a:r>
            <a:endParaRPr lang="en-US" altLang="zh-CN" sz="1800" dirty="0"/>
          </a:p>
        </p:txBody>
      </p:sp>
    </p:spTree>
    <p:extLst>
      <p:ext uri="{BB962C8B-B14F-4D97-AF65-F5344CB8AC3E}">
        <p14:creationId xmlns:p14="http://schemas.microsoft.com/office/powerpoint/2010/main" val="958814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结构型模式、行为型模式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F14A3-CFC4-47B9-8E36-A9ACED3A631C}"/>
              </a:ext>
            </a:extLst>
          </p:cNvPr>
          <p:cNvSpPr/>
          <p:nvPr/>
        </p:nvSpPr>
        <p:spPr>
          <a:xfrm>
            <a:off x="457308" y="1066862"/>
            <a:ext cx="8018064" cy="50167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/>
              <a:t>针对接口变化：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分离接口和实现</a:t>
            </a:r>
            <a:r>
              <a:rPr lang="en-US" altLang="zh-CN" sz="2000" dirty="0"/>
              <a:t>-  </a:t>
            </a:r>
            <a:r>
              <a:rPr lang="zh-CN" altLang="en-US" sz="2000" dirty="0"/>
              <a:t>桥接模式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适配接口的不同</a:t>
            </a:r>
            <a:r>
              <a:rPr lang="en-US" altLang="zh-CN" sz="2000" dirty="0"/>
              <a:t>-  </a:t>
            </a:r>
            <a:r>
              <a:rPr lang="zh-CN" altLang="en-US" sz="2000" dirty="0"/>
              <a:t>适配器模式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简化接口的访问</a:t>
            </a:r>
            <a:r>
              <a:rPr lang="en-US" altLang="zh-CN" sz="2000" dirty="0"/>
              <a:t>-  </a:t>
            </a:r>
            <a:r>
              <a:rPr lang="zh-CN" altLang="en-US" sz="2000" dirty="0"/>
              <a:t>门面模式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一致的方式访问各对象</a:t>
            </a:r>
            <a:r>
              <a:rPr lang="en-US" altLang="zh-CN" sz="2000" dirty="0"/>
              <a:t>- </a:t>
            </a:r>
            <a:r>
              <a:rPr lang="zh-CN" altLang="en-US" sz="2000" dirty="0"/>
              <a:t>迭代器模式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一致的方式发送通知</a:t>
            </a:r>
            <a:r>
              <a:rPr lang="en-US" altLang="zh-CN" sz="2000" dirty="0"/>
              <a:t>-  </a:t>
            </a:r>
            <a:r>
              <a:rPr lang="zh-CN" altLang="en-US" sz="2000" dirty="0"/>
              <a:t>观察者模式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通过抽象使得接口稳定，实现可变</a:t>
            </a:r>
            <a:r>
              <a:rPr lang="en-US" altLang="zh-CN" sz="2000" dirty="0"/>
              <a:t>-  </a:t>
            </a:r>
            <a:r>
              <a:rPr lang="zh-CN" altLang="en-US" sz="2000" dirty="0"/>
              <a:t>命令模式、解释器模式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</a:t>
            </a:r>
          </a:p>
          <a:p>
            <a:pPr algn="l"/>
            <a:r>
              <a:rPr lang="zh-CN" altLang="en-US" sz="2000" dirty="0"/>
              <a:t>针对实现变化：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分析变化的原因、变化前后的差异、变化的后果、数据的处理</a:t>
            </a:r>
            <a:endParaRPr lang="en-US" altLang="zh-CN" sz="2000" dirty="0"/>
          </a:p>
          <a:p>
            <a:pPr algn="l"/>
            <a:endParaRPr lang="en-US" altLang="zh-CN" sz="2000" dirty="0"/>
          </a:p>
          <a:p>
            <a:pPr algn="l"/>
            <a:r>
              <a:rPr lang="zh-CN" altLang="en-US" sz="2000" dirty="0"/>
              <a:t>特殊目的：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</a:t>
            </a:r>
            <a:r>
              <a:rPr lang="zh-CN" altLang="en-US" sz="2000" dirty="0"/>
              <a:t>隐藏实现细节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</a:t>
            </a:r>
            <a:r>
              <a:rPr lang="zh-CN" altLang="en-US" sz="2000" dirty="0"/>
              <a:t>允许多个方向变化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</a:t>
            </a:r>
          </a:p>
          <a:p>
            <a:pPr algn="l"/>
            <a:endParaRPr lang="en-US" altLang="zh-CN" sz="2000" dirty="0"/>
          </a:p>
        </p:txBody>
      </p:sp>
    </p:spTree>
    <p:extLst>
      <p:ext uri="{BB962C8B-B14F-4D97-AF65-F5344CB8AC3E}">
        <p14:creationId xmlns:p14="http://schemas.microsoft.com/office/powerpoint/2010/main" val="396697804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接口变化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F14A3-CFC4-47B9-8E36-A9ACED3A631C}"/>
              </a:ext>
            </a:extLst>
          </p:cNvPr>
          <p:cNvSpPr/>
          <p:nvPr/>
        </p:nvSpPr>
        <p:spPr>
          <a:xfrm>
            <a:off x="457308" y="762070"/>
            <a:ext cx="8018064" cy="255454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l"/>
            <a:r>
              <a:rPr lang="zh-CN" altLang="en-US" sz="2000" dirty="0"/>
              <a:t>接口变化的适应：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分离接口和实现</a:t>
            </a:r>
            <a:r>
              <a:rPr lang="en-US" altLang="zh-CN" sz="2000" dirty="0"/>
              <a:t>-  </a:t>
            </a:r>
            <a:r>
              <a:rPr lang="zh-CN" altLang="en-US" sz="2000" dirty="0"/>
              <a:t>桥接模式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适配接口的不同</a:t>
            </a:r>
            <a:r>
              <a:rPr lang="en-US" altLang="zh-CN" sz="2000" dirty="0"/>
              <a:t>-  </a:t>
            </a:r>
            <a:r>
              <a:rPr lang="zh-CN" altLang="en-US" sz="2000" dirty="0"/>
              <a:t>适配器模式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简化接口的访问</a:t>
            </a:r>
            <a:r>
              <a:rPr lang="en-US" altLang="zh-CN" sz="2000" dirty="0"/>
              <a:t>-  </a:t>
            </a:r>
            <a:r>
              <a:rPr lang="zh-CN" altLang="en-US" sz="2000" dirty="0"/>
              <a:t>门面模式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一致的方式访问各对象</a:t>
            </a:r>
            <a:r>
              <a:rPr lang="en-US" altLang="zh-CN" sz="2000" dirty="0"/>
              <a:t>- </a:t>
            </a:r>
            <a:r>
              <a:rPr lang="zh-CN" altLang="en-US" sz="2000" dirty="0"/>
              <a:t>迭代器模式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一致的方式发送通知</a:t>
            </a:r>
            <a:r>
              <a:rPr lang="en-US" altLang="zh-CN" sz="2000" dirty="0"/>
              <a:t>-  </a:t>
            </a:r>
            <a:r>
              <a:rPr lang="zh-CN" altLang="en-US" sz="2000" dirty="0"/>
              <a:t>观察者模式</a:t>
            </a:r>
            <a:endParaRPr lang="en-US" altLang="zh-CN" sz="2000" dirty="0"/>
          </a:p>
          <a:p>
            <a:pPr algn="l"/>
            <a:r>
              <a:rPr lang="en-US" altLang="zh-CN" sz="2000" dirty="0"/>
              <a:t>          </a:t>
            </a:r>
            <a:r>
              <a:rPr lang="zh-CN" altLang="en-US" sz="2000" dirty="0"/>
              <a:t>通过抽象使得接口稳定，实现可变</a:t>
            </a:r>
            <a:r>
              <a:rPr lang="en-US" altLang="zh-CN" sz="2000" dirty="0"/>
              <a:t>-  </a:t>
            </a:r>
            <a:r>
              <a:rPr lang="zh-CN" altLang="en-US" sz="2000" dirty="0"/>
              <a:t>命令模式、解释器模式</a:t>
            </a:r>
            <a:r>
              <a:rPr lang="en-US" altLang="zh-CN" sz="2000" dirty="0"/>
              <a:t>         </a:t>
            </a:r>
          </a:p>
          <a:p>
            <a:pPr algn="l"/>
            <a:endParaRPr lang="en-US" altLang="zh-CN" sz="2000" dirty="0"/>
          </a:p>
        </p:txBody>
      </p:sp>
      <p:sp>
        <p:nvSpPr>
          <p:cNvPr id="4" name="文本占位符 215042">
            <a:extLst>
              <a:ext uri="{FF2B5EF4-FFF2-40B4-BE49-F238E27FC236}">
                <a16:creationId xmlns:a16="http://schemas.microsoft.com/office/drawing/2014/main" id="{27DAE903-327C-4D3A-9988-AC7CFF39B757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57308" y="3602867"/>
            <a:ext cx="2836600" cy="24661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900" dirty="0"/>
              <a:t>class Foo1 {</a:t>
            </a:r>
          </a:p>
          <a:p>
            <a:pPr marL="0" indent="0" algn="l">
              <a:buNone/>
            </a:pPr>
            <a:r>
              <a:rPr lang="en-US" altLang="zh-CN" sz="2900" dirty="0"/>
              <a:t>public:</a:t>
            </a:r>
          </a:p>
          <a:p>
            <a:pPr marL="0" indent="0" algn="l">
              <a:buNone/>
            </a:pPr>
            <a:r>
              <a:rPr lang="en-US" altLang="zh-CN" sz="2900" dirty="0"/>
              <a:t>       void f1( ); </a:t>
            </a:r>
          </a:p>
          <a:p>
            <a:pPr marL="0" indent="0" algn="l">
              <a:buNone/>
            </a:pPr>
            <a:r>
              <a:rPr lang="en-US" altLang="zh-CN" sz="2900" dirty="0"/>
              <a:t>       void g1( );</a:t>
            </a:r>
          </a:p>
          <a:p>
            <a:pPr marL="0" indent="0" algn="l">
              <a:buNone/>
            </a:pPr>
            <a:r>
              <a:rPr lang="en-US" altLang="zh-CN" sz="2900" dirty="0"/>
              <a:t>       void h1( );</a:t>
            </a:r>
          </a:p>
          <a:p>
            <a:pPr marL="0" indent="0" algn="l">
              <a:buNone/>
            </a:pPr>
            <a:r>
              <a:rPr lang="en-US" altLang="zh-CN" sz="2900" dirty="0"/>
              <a:t>       …</a:t>
            </a:r>
          </a:p>
          <a:p>
            <a:pPr marL="0" indent="0" algn="l">
              <a:buNone/>
            </a:pPr>
            <a:r>
              <a:rPr lang="en-US" altLang="zh-CN" sz="2900" dirty="0"/>
              <a:t>};</a:t>
            </a:r>
            <a:r>
              <a:rPr lang="en-US" altLang="zh-CN" sz="2000" dirty="0"/>
              <a:t>	</a:t>
            </a:r>
          </a:p>
        </p:txBody>
      </p:sp>
      <p:sp>
        <p:nvSpPr>
          <p:cNvPr id="5" name="文本占位符 215042">
            <a:extLst>
              <a:ext uri="{FF2B5EF4-FFF2-40B4-BE49-F238E27FC236}">
                <a16:creationId xmlns:a16="http://schemas.microsoft.com/office/drawing/2014/main" id="{7AA09992-E1F5-468A-90EF-92542FA9AC7C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810020" y="3583993"/>
            <a:ext cx="2836600" cy="24661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77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900" dirty="0"/>
              <a:t>class Foo2 {</a:t>
            </a:r>
          </a:p>
          <a:p>
            <a:pPr marL="0" indent="0" algn="l">
              <a:buNone/>
            </a:pPr>
            <a:r>
              <a:rPr lang="en-US" altLang="zh-CN" sz="2900" dirty="0"/>
              <a:t>public:</a:t>
            </a:r>
          </a:p>
          <a:p>
            <a:pPr marL="0" indent="0" algn="l">
              <a:buNone/>
            </a:pPr>
            <a:r>
              <a:rPr lang="en-US" altLang="zh-CN" sz="2900" dirty="0"/>
              <a:t>       void f2( ); </a:t>
            </a:r>
          </a:p>
          <a:p>
            <a:pPr marL="0" indent="0" algn="l">
              <a:buNone/>
            </a:pPr>
            <a:r>
              <a:rPr lang="en-US" altLang="zh-CN" sz="2900" dirty="0"/>
              <a:t>       void g2( );</a:t>
            </a:r>
          </a:p>
          <a:p>
            <a:pPr marL="0" indent="0" algn="l">
              <a:buNone/>
            </a:pPr>
            <a:r>
              <a:rPr lang="en-US" altLang="zh-CN" sz="2900" dirty="0"/>
              <a:t>       void h2( );</a:t>
            </a:r>
          </a:p>
          <a:p>
            <a:pPr marL="0" indent="0" algn="l">
              <a:buNone/>
            </a:pPr>
            <a:r>
              <a:rPr lang="en-US" altLang="zh-CN" sz="2900" dirty="0"/>
              <a:t>       …</a:t>
            </a:r>
          </a:p>
          <a:p>
            <a:pPr marL="0" indent="0" algn="l">
              <a:buNone/>
            </a:pPr>
            <a:r>
              <a:rPr lang="en-US" altLang="zh-CN" sz="2900" dirty="0"/>
              <a:t>};</a:t>
            </a:r>
            <a:r>
              <a:rPr lang="en-US" altLang="zh-CN" sz="2000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7490004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分离接口和实现</a:t>
            </a:r>
            <a:r>
              <a:rPr lang="en-US" altLang="zh-CN" sz="2400" dirty="0"/>
              <a:t>-</a:t>
            </a:r>
            <a:r>
              <a:rPr lang="zh-CN" altLang="en-US" sz="2400" dirty="0"/>
              <a:t>桥接模式</a:t>
            </a:r>
            <a:endParaRPr lang="zh-CN" alt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12058E-9D39-4580-84C1-FD81042A34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1371654"/>
            <a:ext cx="4124325" cy="22987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 dirty="0"/>
              <a:t>class  A {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public</a:t>
            </a:r>
            <a:r>
              <a:rPr lang="zh-CN" altLang="en-US" sz="1800" b="1" dirty="0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 dirty="0"/>
              <a:t>     </a:t>
            </a:r>
            <a:r>
              <a:rPr lang="en-US" altLang="zh-CN" sz="1800" b="1" dirty="0" err="1"/>
              <a:t>virutal</a:t>
            </a:r>
            <a:r>
              <a:rPr lang="en-US" altLang="zh-CN" sz="1800" b="1" dirty="0"/>
              <a:t> ~A</a:t>
            </a:r>
            <a:r>
              <a:rPr lang="zh-CN" altLang="en-US" sz="1800" b="1" dirty="0"/>
              <a:t>（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 * p</a:t>
            </a:r>
            <a:r>
              <a:rPr lang="zh-CN" altLang="en-US" sz="1800" b="1" dirty="0"/>
              <a:t>）</a:t>
            </a:r>
            <a:r>
              <a:rPr lang="en-US" altLang="zh-CN" sz="1800" b="1" dirty="0"/>
              <a:t>: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(p) {}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f( ) {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-&gt;f( ); }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virtual void g( ) {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-&gt;g( );}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     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  * </a:t>
            </a:r>
            <a:r>
              <a:rPr lang="en-US" altLang="zh-CN" sz="1800" b="1" dirty="0" err="1"/>
              <a:t>impA</a:t>
            </a:r>
            <a:r>
              <a:rPr lang="en-US" altLang="zh-CN" sz="1800" b="1" dirty="0"/>
              <a:t>;</a:t>
            </a:r>
          </a:p>
          <a:p>
            <a:pPr eaLnBrk="1" hangingPunct="1">
              <a:buClrTx/>
              <a:buSzTx/>
            </a:pPr>
            <a:r>
              <a:rPr lang="en-US" altLang="zh-CN" sz="1800" b="1" dirty="0"/>
              <a:t>};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C4FAC7-5BF9-4B17-B4AA-B80C4E0D7C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62675" y="1219254"/>
            <a:ext cx="2225675" cy="25733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~ImpA();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g( );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protected: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x;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  int    y;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D6DCBE3-B265-44AF-977A-20D41174A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7675" y="4589517"/>
            <a:ext cx="3883025" cy="14747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 NewA:pubic 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</a:t>
            </a:r>
            <a:r>
              <a:rPr lang="zh-CN" altLang="en-US" sz="1800" b="1"/>
              <a:t>：</a:t>
            </a:r>
          </a:p>
          <a:p>
            <a:pPr eaLnBrk="1" hangingPunct="1">
              <a:buClrTx/>
              <a:buSzTx/>
            </a:pPr>
            <a:r>
              <a:rPr lang="zh-CN" altLang="en-US" sz="1800" b="1"/>
              <a:t>     </a:t>
            </a:r>
            <a:r>
              <a:rPr lang="en-US" altLang="zh-CN" sz="1800" b="1"/>
              <a:t>virutal ~NewA(ImpA * p):A(p) {}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h( ) {  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7" name="Line 6">
            <a:extLst>
              <a:ext uri="{FF2B5EF4-FFF2-40B4-BE49-F238E27FC236}">
                <a16:creationId xmlns:a16="http://schemas.microsoft.com/office/drawing/2014/main" id="{7E5CF741-DF91-445D-B3EC-2997B4E89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4410075" y="2362254"/>
            <a:ext cx="16764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9" name="Rectangle 7">
            <a:extLst>
              <a:ext uri="{FF2B5EF4-FFF2-40B4-BE49-F238E27FC236}">
                <a16:creationId xmlns:a16="http://schemas.microsoft.com/office/drawing/2014/main" id="{E5305F32-CA0A-459B-862B-7FF6287DB68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53075" y="4648254"/>
            <a:ext cx="3381375" cy="12001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b="1"/>
              <a:t>class ImpA1:public ImpA {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     virtual void f( ) { /*</a:t>
            </a:r>
            <a:r>
              <a:rPr lang="zh-CN" altLang="en-US" sz="1800" b="1"/>
              <a:t>新实现*</a:t>
            </a:r>
            <a:r>
              <a:rPr lang="en-US" altLang="zh-CN" sz="1800" b="1"/>
              <a:t>/}</a:t>
            </a:r>
          </a:p>
          <a:p>
            <a:pPr eaLnBrk="1" hangingPunct="1">
              <a:buClrTx/>
              <a:buSzTx/>
            </a:pPr>
            <a:r>
              <a:rPr lang="en-US" altLang="zh-CN" sz="1800" b="1"/>
              <a:t>};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038AAC3F-4997-4539-84AD-B247C5D171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47875" y="3733854"/>
            <a:ext cx="76200" cy="762000"/>
          </a:xfrm>
          <a:prstGeom prst="up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D5102877-4D12-4908-98A9-D61C2B3419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77075" y="3810054"/>
            <a:ext cx="76200" cy="762000"/>
          </a:xfrm>
          <a:prstGeom prst="upArrow">
            <a:avLst>
              <a:gd name="adj1" fmla="val 50000"/>
              <a:gd name="adj2" fmla="val 250000"/>
            </a:avLst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vert="eaVert" wrap="none" anchor="ctr"/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Bef>
                <a:spcPct val="20000"/>
              </a:spcBef>
            </a:pPr>
            <a:endParaRPr lang="zh-CN" altLang="en-US"/>
          </a:p>
        </p:txBody>
      </p:sp>
      <p:sp>
        <p:nvSpPr>
          <p:cNvPr id="12" name="Text Box 10">
            <a:extLst>
              <a:ext uri="{FF2B5EF4-FFF2-40B4-BE49-F238E27FC236}">
                <a16:creationId xmlns:a16="http://schemas.microsoft.com/office/drawing/2014/main" id="{05819786-7375-4BBF-8F5E-192D74913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24075" y="3962454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/>
              <a:t>继承</a:t>
            </a:r>
          </a:p>
        </p:txBody>
      </p:sp>
      <p:sp>
        <p:nvSpPr>
          <p:cNvPr id="13" name="Text Box 11">
            <a:extLst>
              <a:ext uri="{FF2B5EF4-FFF2-40B4-BE49-F238E27FC236}">
                <a16:creationId xmlns:a16="http://schemas.microsoft.com/office/drawing/2014/main" id="{CA77C73E-9497-4978-BAB6-A3285C84CF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29475" y="4038654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/>
              <a:t>继承</a:t>
            </a:r>
          </a:p>
        </p:txBody>
      </p:sp>
      <p:sp>
        <p:nvSpPr>
          <p:cNvPr id="14" name="Text Box 12">
            <a:extLst>
              <a:ext uri="{FF2B5EF4-FFF2-40B4-BE49-F238E27FC236}">
                <a16:creationId xmlns:a16="http://schemas.microsoft.com/office/drawing/2014/main" id="{179E6867-5E6C-4280-AA69-C446C45959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438454"/>
            <a:ext cx="762000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</a:pPr>
            <a:r>
              <a:rPr lang="zh-CN" altLang="en-US" sz="1800" b="1" dirty="0"/>
              <a:t>关联</a:t>
            </a:r>
          </a:p>
        </p:txBody>
      </p:sp>
    </p:spTree>
    <p:extLst>
      <p:ext uri="{BB962C8B-B14F-4D97-AF65-F5344CB8AC3E}">
        <p14:creationId xmlns:p14="http://schemas.microsoft.com/office/powerpoint/2010/main" val="40541438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适配接口的不同</a:t>
            </a:r>
            <a:r>
              <a:rPr lang="en-US" altLang="zh-CN" sz="2400" dirty="0"/>
              <a:t>-</a:t>
            </a:r>
            <a:r>
              <a:rPr lang="zh-CN" altLang="en-US" sz="2400" dirty="0"/>
              <a:t>适配器模式（类适配器</a:t>
            </a:r>
            <a:r>
              <a:rPr lang="en-US" altLang="zh-CN" sz="2400" dirty="0"/>
              <a:t>/</a:t>
            </a:r>
            <a:r>
              <a:rPr lang="zh-CN" altLang="en-US" sz="2400" dirty="0"/>
              <a:t>对象适配器</a:t>
            </a:r>
            <a:r>
              <a:rPr lang="en-US" altLang="zh-CN" sz="2400" dirty="0"/>
              <a:t>)</a:t>
            </a:r>
            <a:endParaRPr lang="zh-CN" altLang="en-US" dirty="0"/>
          </a:p>
        </p:txBody>
      </p:sp>
      <p:sp>
        <p:nvSpPr>
          <p:cNvPr id="15" name="Rectangle 3">
            <a:extLst>
              <a:ext uri="{FF2B5EF4-FFF2-40B4-BE49-F238E27FC236}">
                <a16:creationId xmlns:a16="http://schemas.microsoft.com/office/drawing/2014/main" id="{AC00A537-2D80-4408-B770-B58FA079D56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0537" y="1706469"/>
            <a:ext cx="2981325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/>
              <a:t>class Student {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~Student();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void </a:t>
            </a:r>
            <a:r>
              <a:rPr lang="zh-CN" altLang="en-US" sz="1800"/>
              <a:t>上课</a:t>
            </a:r>
            <a:r>
              <a:rPr lang="en-US" altLang="zh-CN" sz="1800"/>
              <a:t>( ) =0;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       virtual void </a:t>
            </a:r>
            <a:r>
              <a:rPr lang="zh-CN" altLang="en-US" sz="1800"/>
              <a:t>休息 </a:t>
            </a:r>
            <a:r>
              <a:rPr lang="en-US" altLang="zh-CN" sz="1800"/>
              <a:t>( )= 0; </a:t>
            </a:r>
          </a:p>
          <a:p>
            <a:pPr eaLnBrk="1" hangingPunct="1">
              <a:buClrTx/>
              <a:buSzTx/>
            </a:pPr>
            <a:r>
              <a:rPr lang="en-US" altLang="zh-CN" sz="1800"/>
              <a:t>}</a:t>
            </a:r>
            <a:r>
              <a:rPr lang="zh-CN" altLang="en-US" sz="1800"/>
              <a:t>；</a:t>
            </a:r>
          </a:p>
        </p:txBody>
      </p:sp>
      <p:sp>
        <p:nvSpPr>
          <p:cNvPr id="16" name="Rectangle 4">
            <a:extLst>
              <a:ext uri="{FF2B5EF4-FFF2-40B4-BE49-F238E27FC236}">
                <a16:creationId xmlns:a16="http://schemas.microsoft.com/office/drawing/2014/main" id="{6355D440-D32F-4986-B173-E2A696D86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91000" y="1701310"/>
            <a:ext cx="4059536" cy="17494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dirty="0"/>
              <a:t>class Singer{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~ Singer( 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唱歌</a:t>
            </a:r>
            <a:r>
              <a:rPr lang="en-US" altLang="zh-CN" sz="1800" dirty="0"/>
              <a:t>();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玩</a:t>
            </a:r>
            <a:r>
              <a:rPr lang="en-US" altLang="zh-CN" sz="1800" dirty="0"/>
              <a:t>();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}</a:t>
            </a:r>
            <a:r>
              <a:rPr lang="zh-CN" altLang="en-US" sz="1800" dirty="0"/>
              <a:t>；</a:t>
            </a:r>
          </a:p>
        </p:txBody>
      </p:sp>
      <p:sp>
        <p:nvSpPr>
          <p:cNvPr id="17" name="Rectangle 5">
            <a:extLst>
              <a:ext uri="{FF2B5EF4-FFF2-40B4-BE49-F238E27FC236}">
                <a16:creationId xmlns:a16="http://schemas.microsoft.com/office/drawing/2014/main" id="{436DAC52-4D8F-47F0-A09B-0B5E4CF6D5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5070" y="3657594"/>
            <a:ext cx="4147289" cy="2585323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>
            <a:lvl1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eaLnBrk="0" hangingPunct="0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</a:pPr>
            <a:r>
              <a:rPr lang="en-US" altLang="zh-CN" sz="1800" dirty="0"/>
              <a:t>class </a:t>
            </a:r>
            <a:r>
              <a:rPr lang="zh-CN" altLang="en-US" sz="1800" dirty="0"/>
              <a:t>声乐学生</a:t>
            </a:r>
            <a:r>
              <a:rPr lang="en-US" altLang="zh-CN" sz="1800" dirty="0"/>
              <a:t>: public Student{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public: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</a:t>
            </a:r>
            <a:r>
              <a:rPr lang="zh-CN" altLang="en-US" sz="1800" dirty="0"/>
              <a:t>声乐学生</a:t>
            </a:r>
            <a:r>
              <a:rPr lang="en-US" altLang="zh-CN" sz="1800" dirty="0"/>
              <a:t>(Singer * s): </a:t>
            </a:r>
            <a:r>
              <a:rPr lang="en-US" altLang="zh-CN" sz="1800" dirty="0" err="1"/>
              <a:t>ss</a:t>
            </a:r>
            <a:r>
              <a:rPr lang="en-US" altLang="zh-CN" sz="1800" dirty="0"/>
              <a:t>(s) { }     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~ </a:t>
            </a:r>
            <a:r>
              <a:rPr lang="zh-CN" altLang="en-US" sz="1800" dirty="0"/>
              <a:t>声乐学生 </a:t>
            </a:r>
            <a:r>
              <a:rPr lang="en-US" altLang="zh-CN" sz="1800" dirty="0"/>
              <a:t>();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上课</a:t>
            </a:r>
            <a:r>
              <a:rPr lang="en-US" altLang="zh-CN" sz="1800" dirty="0"/>
              <a:t>( ) { ss.</a:t>
            </a:r>
            <a:r>
              <a:rPr lang="zh-CN" altLang="en-US" sz="1800" dirty="0"/>
              <a:t>唱歌</a:t>
            </a:r>
            <a:r>
              <a:rPr lang="en-US" altLang="zh-CN" sz="1800" dirty="0"/>
              <a:t>();  }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 virtual void </a:t>
            </a:r>
            <a:r>
              <a:rPr lang="zh-CN" altLang="en-US" sz="1800" dirty="0"/>
              <a:t>休息</a:t>
            </a:r>
            <a:r>
              <a:rPr lang="en-US" altLang="zh-CN" sz="1800" dirty="0"/>
              <a:t>( ) { ss.</a:t>
            </a:r>
            <a:r>
              <a:rPr lang="zh-CN" altLang="en-US" sz="1800" dirty="0"/>
              <a:t>玩</a:t>
            </a:r>
            <a:r>
              <a:rPr lang="en-US" altLang="zh-CN" sz="1800" dirty="0"/>
              <a:t>(); }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private: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      Singer *  </a:t>
            </a:r>
            <a:r>
              <a:rPr lang="en-US" altLang="zh-CN" sz="1800" dirty="0" err="1"/>
              <a:t>ss</a:t>
            </a:r>
            <a:r>
              <a:rPr lang="en-US" altLang="zh-CN" sz="1800" dirty="0"/>
              <a:t>; </a:t>
            </a:r>
          </a:p>
          <a:p>
            <a:pPr eaLnBrk="1" hangingPunct="1">
              <a:buClrTx/>
              <a:buSzTx/>
            </a:pPr>
            <a:r>
              <a:rPr lang="en-US" altLang="zh-CN" sz="1800" dirty="0"/>
              <a:t>};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81EEFA-3F7F-4C68-BF7F-BDA7CEFDA53F}"/>
              </a:ext>
            </a:extLst>
          </p:cNvPr>
          <p:cNvSpPr txBox="1"/>
          <p:nvPr/>
        </p:nvSpPr>
        <p:spPr>
          <a:xfrm>
            <a:off x="457308" y="1041739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rgbClr val="0000FF"/>
                </a:solidFill>
              </a:rPr>
              <a:t>对象适配器</a:t>
            </a:r>
            <a:r>
              <a:rPr lang="en-US" altLang="zh-CN" sz="1800" b="1" dirty="0">
                <a:solidFill>
                  <a:srgbClr val="0000FF"/>
                </a:solidFill>
              </a:rPr>
              <a:t>: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850971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简化接口的访问</a:t>
            </a:r>
            <a:r>
              <a:rPr lang="en-US" altLang="zh-CN" sz="2400" dirty="0"/>
              <a:t>-</a:t>
            </a:r>
            <a:r>
              <a:rPr lang="zh-CN" altLang="en-US" sz="2400" dirty="0"/>
              <a:t>门面模式</a:t>
            </a:r>
            <a:endParaRPr lang="zh-CN" altLang="en-US" dirty="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0C707B50-2656-4B7C-BCFA-3A0526F3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66804" y="3124260"/>
            <a:ext cx="5410200" cy="29718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endParaRPr lang="zh-CN" altLang="zh-CN" sz="1800"/>
          </a:p>
        </p:txBody>
      </p:sp>
      <p:sp>
        <p:nvSpPr>
          <p:cNvPr id="8" name="Text Box 5">
            <a:extLst>
              <a:ext uri="{FF2B5EF4-FFF2-40B4-BE49-F238E27FC236}">
                <a16:creationId xmlns:a16="http://schemas.microsoft.com/office/drawing/2014/main" id="{F0108151-4F9E-44E2-9716-634E039192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4" y="518166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C</a:t>
            </a:r>
          </a:p>
        </p:txBody>
      </p:sp>
      <p:sp>
        <p:nvSpPr>
          <p:cNvPr id="9" name="Text Box 6">
            <a:extLst>
              <a:ext uri="{FF2B5EF4-FFF2-40B4-BE49-F238E27FC236}">
                <a16:creationId xmlns:a16="http://schemas.microsoft.com/office/drawing/2014/main" id="{34A69407-D80D-4BB7-B3ED-E5E2966955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4" y="381006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B</a:t>
            </a:r>
          </a:p>
        </p:txBody>
      </p:sp>
      <p:sp>
        <p:nvSpPr>
          <p:cNvPr id="10" name="Text Box 7">
            <a:extLst>
              <a:ext uri="{FF2B5EF4-FFF2-40B4-BE49-F238E27FC236}">
                <a16:creationId xmlns:a16="http://schemas.microsoft.com/office/drawing/2014/main" id="{EAF719F1-29D1-498C-A4C9-351E3CA801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4" y="518166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D</a:t>
            </a:r>
          </a:p>
        </p:txBody>
      </p:sp>
      <p:sp>
        <p:nvSpPr>
          <p:cNvPr id="11" name="Text Box 8">
            <a:extLst>
              <a:ext uri="{FF2B5EF4-FFF2-40B4-BE49-F238E27FC236}">
                <a16:creationId xmlns:a16="http://schemas.microsoft.com/office/drawing/2014/main" id="{273623B1-D356-4970-8C7D-81CA159F8B0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4" y="3733860"/>
            <a:ext cx="1219200" cy="3762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/>
              <a:t>A</a:t>
            </a:r>
          </a:p>
        </p:txBody>
      </p:sp>
      <p:sp>
        <p:nvSpPr>
          <p:cNvPr id="12" name="Line 9">
            <a:extLst>
              <a:ext uri="{FF2B5EF4-FFF2-40B4-BE49-F238E27FC236}">
                <a16:creationId xmlns:a16="http://schemas.microsoft.com/office/drawing/2014/main" id="{64F75F14-5397-4DA8-ADCA-90F35C063FBD}"/>
              </a:ext>
            </a:extLst>
          </p:cNvPr>
          <p:cNvSpPr>
            <a:spLocks noChangeShapeType="1"/>
          </p:cNvSpPr>
          <p:nvPr/>
        </p:nvSpPr>
        <p:spPr bwMode="auto">
          <a:xfrm>
            <a:off x="2895604" y="388626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3" name="Line 10">
            <a:extLst>
              <a:ext uri="{FF2B5EF4-FFF2-40B4-BE49-F238E27FC236}">
                <a16:creationId xmlns:a16="http://schemas.microsoft.com/office/drawing/2014/main" id="{0976B76A-C969-4EB2-AEF0-DE86BDA44C7A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9804" y="4114860"/>
            <a:ext cx="7620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" name="Line 11">
            <a:extLst>
              <a:ext uri="{FF2B5EF4-FFF2-40B4-BE49-F238E27FC236}">
                <a16:creationId xmlns:a16="http://schemas.microsoft.com/office/drawing/2014/main" id="{E4E27080-FBF5-4B3D-94B3-312FA14AA02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95604" y="5334060"/>
            <a:ext cx="1524000" cy="7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" name="Line 12">
            <a:extLst>
              <a:ext uri="{FF2B5EF4-FFF2-40B4-BE49-F238E27FC236}">
                <a16:creationId xmlns:a16="http://schemas.microsoft.com/office/drawing/2014/main" id="{D1941C6D-5755-4BB4-93D0-F9D21061EBA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029204" y="4191060"/>
            <a:ext cx="0" cy="990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0" name="Oval 13">
            <a:extLst>
              <a:ext uri="{FF2B5EF4-FFF2-40B4-BE49-F238E27FC236}">
                <a16:creationId xmlns:a16="http://schemas.microsoft.com/office/drawing/2014/main" id="{A98CD98F-64D7-41AC-8C2D-B443F51EF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00204" y="114306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用户</a:t>
            </a:r>
            <a:r>
              <a:rPr lang="en-US" altLang="zh-CN" sz="1800"/>
              <a:t>1</a:t>
            </a:r>
          </a:p>
        </p:txBody>
      </p:sp>
      <p:sp>
        <p:nvSpPr>
          <p:cNvPr id="21" name="Oval 14">
            <a:extLst>
              <a:ext uri="{FF2B5EF4-FFF2-40B4-BE49-F238E27FC236}">
                <a16:creationId xmlns:a16="http://schemas.microsoft.com/office/drawing/2014/main" id="{87961E7C-D0C7-4DB2-9B92-3B6E0B441D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4" y="1143060"/>
            <a:ext cx="1371600" cy="685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/>
              <a:t>用户</a:t>
            </a:r>
            <a:r>
              <a:rPr lang="en-US" altLang="zh-CN" sz="1800"/>
              <a:t>2</a:t>
            </a:r>
          </a:p>
        </p:txBody>
      </p:sp>
      <p:sp>
        <p:nvSpPr>
          <p:cNvPr id="22" name="Line 15">
            <a:extLst>
              <a:ext uri="{FF2B5EF4-FFF2-40B4-BE49-F238E27FC236}">
                <a16:creationId xmlns:a16="http://schemas.microsoft.com/office/drawing/2014/main" id="{6ACACE0E-721A-42A6-81F1-178FC064C596}"/>
              </a:ext>
            </a:extLst>
          </p:cNvPr>
          <p:cNvSpPr>
            <a:spLocks noChangeShapeType="1"/>
          </p:cNvSpPr>
          <p:nvPr/>
        </p:nvSpPr>
        <p:spPr bwMode="auto">
          <a:xfrm>
            <a:off x="2362204" y="1828860"/>
            <a:ext cx="9906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" name="Line 16">
            <a:extLst>
              <a:ext uri="{FF2B5EF4-FFF2-40B4-BE49-F238E27FC236}">
                <a16:creationId xmlns:a16="http://schemas.microsoft.com/office/drawing/2014/main" id="{5756F3D1-266E-4061-844B-C5D7C3C552E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733804" y="1828860"/>
            <a:ext cx="1371600" cy="990600"/>
          </a:xfrm>
          <a:prstGeom prst="line">
            <a:avLst/>
          </a:prstGeom>
          <a:noFill/>
          <a:ln w="5080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4" name="Rectangle 17">
            <a:extLst>
              <a:ext uri="{FF2B5EF4-FFF2-40B4-BE49-F238E27FC236}">
                <a16:creationId xmlns:a16="http://schemas.microsoft.com/office/drawing/2014/main" id="{4F904401-DC21-464A-81DD-4F9CBEFCA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4" y="2819460"/>
            <a:ext cx="1752600" cy="533400"/>
          </a:xfrm>
          <a:prstGeom prst="rect">
            <a:avLst/>
          </a:prstGeom>
          <a:solidFill>
            <a:schemeClr val="accent2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algn="ctr">
              <a:spcBef>
                <a:spcPct val="2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algn="ctr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400" b="1" dirty="0">
                <a:solidFill>
                  <a:schemeClr val="bg1"/>
                </a:solidFill>
              </a:rPr>
              <a:t>门户</a:t>
            </a:r>
          </a:p>
        </p:txBody>
      </p:sp>
      <p:sp>
        <p:nvSpPr>
          <p:cNvPr id="25" name="Line 18">
            <a:extLst>
              <a:ext uri="{FF2B5EF4-FFF2-40B4-BE49-F238E27FC236}">
                <a16:creationId xmlns:a16="http://schemas.microsoft.com/office/drawing/2014/main" id="{AB47899D-D265-4DEA-9FE6-FABCA6AC668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209804" y="3352860"/>
            <a:ext cx="1143000" cy="381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9">
            <a:extLst>
              <a:ext uri="{FF2B5EF4-FFF2-40B4-BE49-F238E27FC236}">
                <a16:creationId xmlns:a16="http://schemas.microsoft.com/office/drawing/2014/main" id="{F6A387D4-8696-4D16-BC2C-F92DFDBA0A1D}"/>
              </a:ext>
            </a:extLst>
          </p:cNvPr>
          <p:cNvSpPr>
            <a:spLocks noChangeShapeType="1"/>
          </p:cNvSpPr>
          <p:nvPr/>
        </p:nvSpPr>
        <p:spPr bwMode="auto">
          <a:xfrm>
            <a:off x="3962404" y="3352860"/>
            <a:ext cx="990600" cy="4572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" name="Line 20">
            <a:extLst>
              <a:ext uri="{FF2B5EF4-FFF2-40B4-BE49-F238E27FC236}">
                <a16:creationId xmlns:a16="http://schemas.microsoft.com/office/drawing/2014/main" id="{8E647CB8-6DF5-4082-8396-736642E541BF}"/>
              </a:ext>
            </a:extLst>
          </p:cNvPr>
          <p:cNvSpPr>
            <a:spLocks noChangeShapeType="1"/>
          </p:cNvSpPr>
          <p:nvPr/>
        </p:nvSpPr>
        <p:spPr bwMode="auto">
          <a:xfrm>
            <a:off x="3810004" y="3352860"/>
            <a:ext cx="838200" cy="1905000"/>
          </a:xfrm>
          <a:prstGeom prst="line">
            <a:avLst/>
          </a:prstGeom>
          <a:noFill/>
          <a:ln w="50800">
            <a:solidFill>
              <a:srgbClr val="00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732445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一致的方式访问各对象：合成模式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81EEFA-3F7F-4C68-BF7F-BDA7CEFDA53F}"/>
              </a:ext>
            </a:extLst>
          </p:cNvPr>
          <p:cNvSpPr txBox="1"/>
          <p:nvPr/>
        </p:nvSpPr>
        <p:spPr>
          <a:xfrm>
            <a:off x="463619" y="838268"/>
            <a:ext cx="563865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以一致的方式访问整体、子部分和更小的子部分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26813F7-8BB9-414C-8E93-E2150D6799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2100" y="1828842"/>
            <a:ext cx="7339527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1931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面向对象程序设计</a:t>
            </a:r>
            <a:r>
              <a:rPr lang="en-US" altLang="zh-CN" dirty="0"/>
              <a:t>-</a:t>
            </a:r>
            <a:r>
              <a:rPr lang="zh-CN" altLang="en-US" dirty="0"/>
              <a:t>类复用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85800" y="995892"/>
            <a:ext cx="7886700" cy="471904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zh-CN" altLang="en-US" dirty="0"/>
              <a:t>开闭原则</a:t>
            </a:r>
            <a:endParaRPr lang="en-US" altLang="zh-CN" dirty="0"/>
          </a:p>
          <a:p>
            <a:pPr lvl="1"/>
            <a:r>
              <a:rPr lang="zh-CN" altLang="en-US" dirty="0"/>
              <a:t>抽象与封装原则</a:t>
            </a:r>
          </a:p>
          <a:p>
            <a:pPr lvl="1"/>
            <a:r>
              <a:rPr lang="zh-CN" altLang="en-US" dirty="0"/>
              <a:t>针对接口编程，而不是针对实现编程</a:t>
            </a:r>
          </a:p>
          <a:p>
            <a:pPr lvl="1"/>
            <a:r>
              <a:rPr lang="zh-CN" altLang="en-US" dirty="0"/>
              <a:t>组合优先原则</a:t>
            </a:r>
            <a:r>
              <a:rPr lang="en-US" altLang="zh-CN" dirty="0"/>
              <a:t>(</a:t>
            </a:r>
            <a:r>
              <a:rPr lang="zh-CN" altLang="en-US" dirty="0"/>
              <a:t>而不是继承</a:t>
            </a:r>
            <a:r>
              <a:rPr lang="en-US" altLang="zh-CN" dirty="0"/>
              <a:t>)</a:t>
            </a:r>
          </a:p>
          <a:p>
            <a:pPr lvl="1"/>
            <a:r>
              <a:rPr lang="zh-CN" altLang="en-US" sz="2800" dirty="0">
                <a:solidFill>
                  <a:schemeClr val="tx1"/>
                </a:solidFill>
                <a:latin typeface="+mj-lt"/>
                <a:ea typeface="+mj-ea"/>
              </a:rPr>
              <a:t>单一职责原则</a:t>
            </a:r>
            <a:endParaRPr lang="en-US" altLang="zh-CN" sz="2800" dirty="0">
              <a:latin typeface="+mj-lt"/>
              <a:ea typeface="+mj-ea"/>
            </a:endParaRPr>
          </a:p>
          <a:p>
            <a:pPr lvl="1"/>
            <a:r>
              <a:rPr lang="zh-CN" altLang="en-US" sz="2800" dirty="0">
                <a:solidFill>
                  <a:schemeClr val="tx1"/>
                </a:solidFill>
                <a:latin typeface="+mj-lt"/>
                <a:ea typeface="+mj-ea"/>
              </a:rPr>
              <a:t>里氏替换原则</a:t>
            </a:r>
            <a:endParaRPr lang="en-US" altLang="zh-CN" sz="2800" dirty="0">
              <a:solidFill>
                <a:schemeClr val="tx1"/>
              </a:solidFill>
              <a:latin typeface="+mj-lt"/>
              <a:ea typeface="+mj-ea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依赖倒转原则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多接口分离原则</a:t>
            </a:r>
            <a:endParaRPr lang="en-US" altLang="zh-CN" dirty="0"/>
          </a:p>
          <a:p>
            <a:pPr lvl="1"/>
            <a:r>
              <a:rPr lang="zh-CN" altLang="en-US" dirty="0"/>
              <a:t>迪米特法则：委托而不是直接交互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20140491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一致的方式访问各对象：迭代器模式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81EEFA-3F7F-4C68-BF7F-BDA7CEFDA53F}"/>
              </a:ext>
            </a:extLst>
          </p:cNvPr>
          <p:cNvSpPr txBox="1"/>
          <p:nvPr/>
        </p:nvSpPr>
        <p:spPr>
          <a:xfrm>
            <a:off x="363836" y="912755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以一致的方式遍历不同容器</a:t>
            </a:r>
          </a:p>
        </p:txBody>
      </p:sp>
      <p:graphicFrame>
        <p:nvGraphicFramePr>
          <p:cNvPr id="7" name="对象 6">
            <a:extLst>
              <a:ext uri="{FF2B5EF4-FFF2-40B4-BE49-F238E27FC236}">
                <a16:creationId xmlns:a16="http://schemas.microsoft.com/office/drawing/2014/main" id="{832A58D5-218E-4AD6-86B3-F27CE169ACE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31754386"/>
              </p:ext>
            </p:extLst>
          </p:nvPr>
        </p:nvGraphicFramePr>
        <p:xfrm>
          <a:off x="351155" y="1371654"/>
          <a:ext cx="8564131" cy="49415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8813800" imgH="4102100" progId="Visio.Drawing.11">
                  <p:embed/>
                </p:oleObj>
              </mc:Choice>
              <mc:Fallback>
                <p:oleObj r:id="rId2" imgW="8813800" imgH="4102100" progId="Visio.Drawing.11">
                  <p:embed/>
                  <p:pic>
                    <p:nvPicPr>
                      <p:cNvPr id="8" name="对象 7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51155" y="1371654"/>
                        <a:ext cx="8564131" cy="49415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42083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2400" dirty="0"/>
              <a:t>一致的方式发送通知：观察者模式</a:t>
            </a:r>
            <a:endParaRPr lang="zh-CN" altLang="en-US" dirty="0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AB81EEFA-3F7F-4C68-BF7F-BDA7CEFDA53F}"/>
              </a:ext>
            </a:extLst>
          </p:cNvPr>
          <p:cNvSpPr txBox="1"/>
          <p:nvPr/>
        </p:nvSpPr>
        <p:spPr>
          <a:xfrm>
            <a:off x="363836" y="912755"/>
            <a:ext cx="57321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1" dirty="0">
                <a:solidFill>
                  <a:srgbClr val="0000FF"/>
                </a:solidFill>
              </a:rPr>
              <a:t>Subject</a:t>
            </a:r>
            <a:r>
              <a:rPr lang="zh-CN" altLang="en-US" b="1" dirty="0">
                <a:solidFill>
                  <a:srgbClr val="0000FF"/>
                </a:solidFill>
              </a:rPr>
              <a:t>的事件触发后，自动通知相关的观察者</a:t>
            </a:r>
          </a:p>
        </p:txBody>
      </p:sp>
      <p:pic>
        <p:nvPicPr>
          <p:cNvPr id="5" name="图片 205826">
            <a:extLst>
              <a:ext uri="{FF2B5EF4-FFF2-40B4-BE49-F238E27FC236}">
                <a16:creationId xmlns:a16="http://schemas.microsoft.com/office/drawing/2014/main" id="{856B4BA8-0D7E-4041-B78F-26E04044B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2057400"/>
            <a:ext cx="80010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846686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通过抽象使得接口稳定且具体实现可变</a:t>
            </a:r>
            <a:r>
              <a:rPr lang="en-US" altLang="zh-CN" sz="2400" dirty="0"/>
              <a:t>-</a:t>
            </a:r>
            <a:r>
              <a:rPr lang="zh-CN" altLang="en-US" sz="2400" dirty="0"/>
              <a:t>命令模式</a:t>
            </a:r>
            <a:endParaRPr lang="zh-CN" altLang="en-US" dirty="0"/>
          </a:p>
        </p:txBody>
      </p:sp>
      <p:sp>
        <p:nvSpPr>
          <p:cNvPr id="7" name="文本占位符 215042">
            <a:extLst>
              <a:ext uri="{FF2B5EF4-FFF2-40B4-BE49-F238E27FC236}">
                <a16:creationId xmlns:a16="http://schemas.microsoft.com/office/drawing/2014/main" id="{967E4240-FD62-4311-ADC3-7486B35D1219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63836" y="914466"/>
            <a:ext cx="3276514" cy="293526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class Object {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public</a:t>
            </a:r>
            <a:r>
              <a:rPr lang="zh-CN" altLang="en-US" sz="2000" dirty="0"/>
              <a:t>：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zh-CN" altLang="en-US" sz="2000" dirty="0"/>
              <a:t>      </a:t>
            </a:r>
            <a:r>
              <a:rPr lang="en-US" altLang="zh-CN" sz="2000" dirty="0"/>
              <a:t>void  procedure1( );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void  procedure1(A* pa);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2000" dirty="0"/>
              <a:t>      void  procedure2 ( 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2000" dirty="0"/>
              <a:t>      void  procedure3 (B &amp; b );</a:t>
            </a:r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2000" dirty="0"/>
              <a:t>       …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</p:txBody>
      </p:sp>
      <p:sp>
        <p:nvSpPr>
          <p:cNvPr id="8" name="文本占位符 215042">
            <a:extLst>
              <a:ext uri="{FF2B5EF4-FFF2-40B4-BE49-F238E27FC236}">
                <a16:creationId xmlns:a16="http://schemas.microsoft.com/office/drawing/2014/main" id="{39DECAB4-96DB-4ED5-BA39-FF74EB8FBA44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4267208" y="914466"/>
            <a:ext cx="4343286" cy="182875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class Object {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public</a:t>
            </a:r>
            <a:r>
              <a:rPr lang="zh-CN" altLang="en-US" sz="2000" dirty="0"/>
              <a:t>：</a:t>
            </a:r>
            <a:endParaRPr lang="en-US" altLang="zh-CN" sz="2000" dirty="0"/>
          </a:p>
          <a:p>
            <a:pPr marL="609600" indent="-609600" fontAlgn="auto">
              <a:spcAft>
                <a:spcPts val="0"/>
              </a:spcAft>
              <a:buNone/>
            </a:pPr>
            <a:r>
              <a:rPr lang="en-US" altLang="zh-CN" sz="2000" dirty="0"/>
              <a:t>       void  procedure ( Command &amp; </a:t>
            </a:r>
            <a:r>
              <a:rPr lang="en-US" altLang="zh-CN" sz="2000" dirty="0" err="1"/>
              <a:t>cmd</a:t>
            </a:r>
            <a:r>
              <a:rPr lang="en-US" altLang="zh-CN" sz="2000" dirty="0"/>
              <a:t>);</a:t>
            </a:r>
          </a:p>
          <a:p>
            <a:pPr marL="609600" indent="-609600" fontAlgn="auto"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</p:txBody>
      </p:sp>
      <p:sp>
        <p:nvSpPr>
          <p:cNvPr id="3" name="箭头: 右 2">
            <a:extLst>
              <a:ext uri="{FF2B5EF4-FFF2-40B4-BE49-F238E27FC236}">
                <a16:creationId xmlns:a16="http://schemas.microsoft.com/office/drawing/2014/main" id="{59D0EDCD-9E03-4C1C-99EE-4A834013C102}"/>
              </a:ext>
            </a:extLst>
          </p:cNvPr>
          <p:cNvSpPr/>
          <p:nvPr/>
        </p:nvSpPr>
        <p:spPr>
          <a:xfrm>
            <a:off x="3640350" y="1676446"/>
            <a:ext cx="703056" cy="1295366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27D3587-85A6-4A55-87C8-2D370A846080}"/>
              </a:ext>
            </a:extLst>
          </p:cNvPr>
          <p:cNvSpPr txBox="1"/>
          <p:nvPr/>
        </p:nvSpPr>
        <p:spPr>
          <a:xfrm>
            <a:off x="4495802" y="2944900"/>
            <a:ext cx="365750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class Command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   virtual ~ Command();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   virtual void </a:t>
            </a:r>
            <a:r>
              <a:rPr lang="en-US" altLang="zh-CN" dirty="0" err="1"/>
              <a:t>excute</a:t>
            </a:r>
            <a:r>
              <a:rPr lang="en-US" altLang="zh-CN" dirty="0"/>
              <a:t>(Object * obj);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25B24B63-359E-404A-9D4A-988C4B50C415}"/>
              </a:ext>
            </a:extLst>
          </p:cNvPr>
          <p:cNvSpPr txBox="1"/>
          <p:nvPr/>
        </p:nvSpPr>
        <p:spPr>
          <a:xfrm>
            <a:off x="3846240" y="4952960"/>
            <a:ext cx="4764254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class </a:t>
            </a:r>
            <a:r>
              <a:rPr lang="en-US" altLang="zh-CN" dirty="0" err="1"/>
              <a:t>XyzCommand</a:t>
            </a:r>
            <a:r>
              <a:rPr lang="en-US" altLang="zh-CN" dirty="0"/>
              <a:t>: public Command {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public</a:t>
            </a:r>
            <a:r>
              <a:rPr lang="zh-CN" altLang="en-US" dirty="0"/>
              <a:t>：</a:t>
            </a:r>
            <a:endParaRPr lang="en-US" altLang="zh-CN" dirty="0"/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         virtual void </a:t>
            </a:r>
            <a:r>
              <a:rPr lang="en-US" altLang="zh-CN" dirty="0" err="1"/>
              <a:t>excute</a:t>
            </a:r>
            <a:r>
              <a:rPr lang="en-US" altLang="zh-CN" dirty="0"/>
              <a:t>(Object * obj);</a:t>
            </a:r>
          </a:p>
          <a:p>
            <a:pPr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dirty="0"/>
              <a:t>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2337114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通过抽象使得接口稳定且具体实现可变</a:t>
            </a:r>
            <a:r>
              <a:rPr lang="en-US" altLang="zh-CN" sz="2400" dirty="0"/>
              <a:t>-</a:t>
            </a:r>
            <a:r>
              <a:rPr lang="zh-CN" altLang="en-US" sz="2400" dirty="0"/>
              <a:t>解释器模式</a:t>
            </a:r>
            <a:endParaRPr lang="zh-CN" altLang="en-US" dirty="0"/>
          </a:p>
        </p:txBody>
      </p:sp>
      <p:pic>
        <p:nvPicPr>
          <p:cNvPr id="13" name="Picture 2">
            <a:extLst>
              <a:ext uri="{FF2B5EF4-FFF2-40B4-BE49-F238E27FC236}">
                <a16:creationId xmlns:a16="http://schemas.microsoft.com/office/drawing/2014/main" id="{38273198-734D-415D-A422-7B91E237A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020" y="1219258"/>
            <a:ext cx="8175960" cy="5257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981695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实现的变化</a:t>
            </a:r>
            <a:endParaRPr lang="zh-CN" altLang="en-US" dirty="0"/>
          </a:p>
        </p:txBody>
      </p:sp>
      <p:sp>
        <p:nvSpPr>
          <p:cNvPr id="7" name="文本占位符 215042">
            <a:extLst>
              <a:ext uri="{FF2B5EF4-FFF2-40B4-BE49-F238E27FC236}">
                <a16:creationId xmlns:a16="http://schemas.microsoft.com/office/drawing/2014/main" id="{967E4240-FD62-4311-ADC3-7486B35D1219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2362258" y="914466"/>
            <a:ext cx="3886098" cy="175255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lnSpcReduction="1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zh-CN" altLang="en-US" sz="2000" dirty="0"/>
              <a:t>实现变化：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分析变化的原因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分析变化后的差异 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分析变化的后果、影响</a:t>
            </a:r>
            <a:endParaRPr lang="en-US" altLang="zh-CN" sz="2000" dirty="0"/>
          </a:p>
          <a:p>
            <a:pPr marL="0" indent="0" algn="l">
              <a:buNone/>
            </a:pPr>
            <a:r>
              <a:rPr lang="en-US" altLang="zh-CN" sz="2000" dirty="0"/>
              <a:t>          </a:t>
            </a:r>
            <a:r>
              <a:rPr lang="zh-CN" altLang="en-US" sz="2000" dirty="0"/>
              <a:t>数据的处理</a:t>
            </a:r>
            <a:r>
              <a:rPr lang="en-US" altLang="zh-CN" sz="2000" dirty="0"/>
              <a:t>	</a:t>
            </a:r>
          </a:p>
        </p:txBody>
      </p:sp>
      <p:sp>
        <p:nvSpPr>
          <p:cNvPr id="9" name="文本占位符 215042">
            <a:extLst>
              <a:ext uri="{FF2B5EF4-FFF2-40B4-BE49-F238E27FC236}">
                <a16:creationId xmlns:a16="http://schemas.microsoft.com/office/drawing/2014/main" id="{D36FBB2E-7E5D-44DF-8B02-A69998A75413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363836" y="3200406"/>
            <a:ext cx="2836600" cy="24661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900" dirty="0"/>
              <a:t>class Foo {</a:t>
            </a:r>
          </a:p>
          <a:p>
            <a:pPr marL="0" indent="0" algn="l">
              <a:buNone/>
            </a:pPr>
            <a:r>
              <a:rPr lang="en-US" altLang="zh-CN" sz="2900" dirty="0"/>
              <a:t>public:</a:t>
            </a:r>
          </a:p>
          <a:p>
            <a:pPr marL="0" indent="0" algn="l">
              <a:buNone/>
            </a:pPr>
            <a:r>
              <a:rPr lang="en-US" altLang="zh-CN" sz="2900" dirty="0"/>
              <a:t>       void f( ) {             </a:t>
            </a:r>
          </a:p>
          <a:p>
            <a:pPr marL="0" indent="0" algn="l">
              <a:buNone/>
            </a:pPr>
            <a:r>
              <a:rPr lang="en-US" altLang="zh-CN" sz="2900" dirty="0"/>
              <a:t>               </a:t>
            </a:r>
            <a:r>
              <a:rPr lang="zh-CN" altLang="en-US" sz="2900" dirty="0">
                <a:solidFill>
                  <a:srgbClr val="0000FF"/>
                </a:solidFill>
              </a:rPr>
              <a:t>代码块</a:t>
            </a:r>
            <a:r>
              <a:rPr lang="en-US" altLang="zh-CN" sz="2900" dirty="0">
                <a:solidFill>
                  <a:srgbClr val="0000FF"/>
                </a:solidFill>
              </a:rPr>
              <a:t>1</a:t>
            </a:r>
          </a:p>
          <a:p>
            <a:pPr marL="0" indent="0" algn="l">
              <a:buNone/>
            </a:pPr>
            <a:r>
              <a:rPr lang="en-US" altLang="zh-CN" sz="2900" dirty="0"/>
              <a:t>        } </a:t>
            </a:r>
          </a:p>
          <a:p>
            <a:pPr marL="0" indent="0" algn="l">
              <a:buNone/>
            </a:pPr>
            <a:r>
              <a:rPr lang="en-US" altLang="zh-CN" sz="2900" dirty="0"/>
              <a:t>private:</a:t>
            </a:r>
          </a:p>
          <a:p>
            <a:pPr marL="0" indent="0" algn="l">
              <a:buNone/>
            </a:pPr>
            <a:r>
              <a:rPr lang="en-US" altLang="zh-CN" sz="2900" dirty="0">
                <a:solidFill>
                  <a:srgbClr val="0000FF"/>
                </a:solidFill>
              </a:rPr>
              <a:t>        </a:t>
            </a:r>
            <a:r>
              <a:rPr lang="zh-CN" altLang="en-US" sz="2900" dirty="0">
                <a:solidFill>
                  <a:srgbClr val="0000FF"/>
                </a:solidFill>
              </a:rPr>
              <a:t>数据</a:t>
            </a:r>
            <a:r>
              <a:rPr lang="en-US" altLang="zh-CN" sz="2900" dirty="0">
                <a:solidFill>
                  <a:srgbClr val="0000FF"/>
                </a:solidFill>
              </a:rPr>
              <a:t>1</a:t>
            </a:r>
            <a:r>
              <a:rPr lang="en-US" altLang="zh-CN" sz="2900" dirty="0"/>
              <a:t>   </a:t>
            </a:r>
          </a:p>
          <a:p>
            <a:pPr marL="0" indent="0" algn="l">
              <a:buNone/>
            </a:pPr>
            <a:r>
              <a:rPr lang="en-US" altLang="zh-CN" sz="2900" dirty="0"/>
              <a:t>};</a:t>
            </a:r>
            <a:r>
              <a:rPr lang="en-US" altLang="zh-CN" sz="2000" dirty="0"/>
              <a:t>	</a:t>
            </a:r>
          </a:p>
        </p:txBody>
      </p:sp>
      <p:sp>
        <p:nvSpPr>
          <p:cNvPr id="10" name="文本占位符 215042">
            <a:extLst>
              <a:ext uri="{FF2B5EF4-FFF2-40B4-BE49-F238E27FC236}">
                <a16:creationId xmlns:a16="http://schemas.microsoft.com/office/drawing/2014/main" id="{97AFC4C6-B885-4983-AA8D-401097C675DA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413936" y="3200406"/>
            <a:ext cx="2836600" cy="246617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buNone/>
            </a:pPr>
            <a:r>
              <a:rPr lang="en-US" altLang="zh-CN" sz="2900" dirty="0"/>
              <a:t>class Foo {</a:t>
            </a:r>
          </a:p>
          <a:p>
            <a:pPr marL="0" indent="0" algn="l">
              <a:buNone/>
            </a:pPr>
            <a:r>
              <a:rPr lang="en-US" altLang="zh-CN" sz="2900" dirty="0"/>
              <a:t>public:</a:t>
            </a:r>
          </a:p>
          <a:p>
            <a:pPr marL="0" indent="0" algn="l">
              <a:buNone/>
            </a:pPr>
            <a:r>
              <a:rPr lang="en-US" altLang="zh-CN" sz="2900" dirty="0"/>
              <a:t>       void f( ) {             </a:t>
            </a:r>
          </a:p>
          <a:p>
            <a:pPr marL="0" indent="0" algn="l">
              <a:buNone/>
            </a:pPr>
            <a:r>
              <a:rPr lang="en-US" altLang="zh-CN" sz="2900" dirty="0"/>
              <a:t>               </a:t>
            </a:r>
            <a:r>
              <a:rPr lang="zh-CN" altLang="en-US" sz="2900" dirty="0">
                <a:solidFill>
                  <a:srgbClr val="0000FF"/>
                </a:solidFill>
              </a:rPr>
              <a:t>代码块</a:t>
            </a:r>
            <a:r>
              <a:rPr lang="en-US" altLang="zh-CN" sz="2900" dirty="0">
                <a:solidFill>
                  <a:srgbClr val="0000FF"/>
                </a:solidFill>
              </a:rPr>
              <a:t>2</a:t>
            </a:r>
          </a:p>
          <a:p>
            <a:pPr marL="0" indent="0" algn="l">
              <a:buNone/>
            </a:pPr>
            <a:r>
              <a:rPr lang="en-US" altLang="zh-CN" sz="2900" dirty="0"/>
              <a:t>        }  </a:t>
            </a:r>
          </a:p>
          <a:p>
            <a:pPr marL="0" indent="0" algn="l">
              <a:buNone/>
            </a:pPr>
            <a:r>
              <a:rPr lang="en-US" altLang="zh-CN" sz="2900" dirty="0"/>
              <a:t> private:</a:t>
            </a:r>
          </a:p>
          <a:p>
            <a:pPr marL="0" indent="0" algn="l">
              <a:buNone/>
            </a:pPr>
            <a:r>
              <a:rPr lang="en-US" altLang="zh-CN" sz="2900" dirty="0">
                <a:solidFill>
                  <a:srgbClr val="0000FF"/>
                </a:solidFill>
              </a:rPr>
              <a:t>        </a:t>
            </a:r>
            <a:r>
              <a:rPr lang="zh-CN" altLang="en-US" sz="2900" dirty="0">
                <a:solidFill>
                  <a:srgbClr val="0000FF"/>
                </a:solidFill>
              </a:rPr>
              <a:t>数据</a:t>
            </a:r>
            <a:r>
              <a:rPr lang="en-US" altLang="zh-CN" sz="2900" dirty="0">
                <a:solidFill>
                  <a:srgbClr val="0000FF"/>
                </a:solidFill>
              </a:rPr>
              <a:t>2</a:t>
            </a:r>
            <a:r>
              <a:rPr lang="en-US" altLang="zh-CN" sz="2900" dirty="0"/>
              <a:t>    </a:t>
            </a:r>
          </a:p>
          <a:p>
            <a:pPr marL="0" indent="0" algn="l">
              <a:buNone/>
            </a:pPr>
            <a:r>
              <a:rPr lang="en-US" altLang="zh-CN" sz="2900" dirty="0"/>
              <a:t>};</a:t>
            </a:r>
            <a:r>
              <a:rPr lang="en-US" altLang="zh-CN" sz="2000" dirty="0"/>
              <a:t>	</a:t>
            </a: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9109E5E7-172E-4BA5-BEF4-9BDC490A0CB7}"/>
              </a:ext>
            </a:extLst>
          </p:cNvPr>
          <p:cNvSpPr/>
          <p:nvPr/>
        </p:nvSpPr>
        <p:spPr>
          <a:xfrm>
            <a:off x="3352832" y="4267178"/>
            <a:ext cx="1904950" cy="30479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61084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实现的变化原因：扩充已有对象的功能</a:t>
            </a:r>
            <a:r>
              <a:rPr lang="en-US" altLang="zh-CN" sz="2400" dirty="0"/>
              <a:t>-</a:t>
            </a:r>
            <a:r>
              <a:rPr lang="zh-CN" altLang="en-US" sz="2400" dirty="0"/>
              <a:t>装饰器模式</a:t>
            </a:r>
            <a:endParaRPr lang="zh-CN" altLang="en-US" dirty="0"/>
          </a:p>
        </p:txBody>
      </p:sp>
      <p:pic>
        <p:nvPicPr>
          <p:cNvPr id="4" name="Picture 5" descr="2009-11-29_211304_2">
            <a:extLst>
              <a:ext uri="{FF2B5EF4-FFF2-40B4-BE49-F238E27FC236}">
                <a16:creationId xmlns:a16="http://schemas.microsoft.com/office/drawing/2014/main" id="{87C062B7-2F2E-44F2-A4EC-7563346E71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828800"/>
            <a:ext cx="8229600" cy="419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053472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实现的变化原因：算法不同</a:t>
            </a:r>
            <a:r>
              <a:rPr lang="en-US" altLang="zh-CN" sz="2400" dirty="0"/>
              <a:t>-</a:t>
            </a:r>
            <a:r>
              <a:rPr lang="zh-CN" altLang="en-US" sz="2400" dirty="0"/>
              <a:t>策略模式</a:t>
            </a:r>
            <a:endParaRPr lang="zh-CN" altLang="en-US" dirty="0"/>
          </a:p>
        </p:txBody>
      </p:sp>
      <p:pic>
        <p:nvPicPr>
          <p:cNvPr id="5" name="Picture 2" descr="http://my.csdn.net/uploads/201205/11/1336732187_4598.jpg">
            <a:extLst>
              <a:ext uri="{FF2B5EF4-FFF2-40B4-BE49-F238E27FC236}">
                <a16:creationId xmlns:a16="http://schemas.microsoft.com/office/drawing/2014/main" id="{FFCFACE4-EE0A-4811-8A9E-5E8CDD97D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1981238"/>
            <a:ext cx="8076988" cy="39622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167004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实现的变化原因：状态不同</a:t>
            </a:r>
            <a:r>
              <a:rPr lang="en-US" altLang="zh-CN" sz="2400" dirty="0"/>
              <a:t>-</a:t>
            </a:r>
            <a:r>
              <a:rPr lang="zh-CN" altLang="en-US" sz="2400" dirty="0"/>
              <a:t>状态模式</a:t>
            </a:r>
            <a:endParaRPr lang="zh-CN" altLang="en-US" dirty="0"/>
          </a:p>
        </p:txBody>
      </p:sp>
      <p:pic>
        <p:nvPicPr>
          <p:cNvPr id="5" name="Picture 3">
            <a:extLst>
              <a:ext uri="{FF2B5EF4-FFF2-40B4-BE49-F238E27FC236}">
                <a16:creationId xmlns:a16="http://schemas.microsoft.com/office/drawing/2014/main" id="{8FC04515-9EFA-4F06-BD75-B9B3BD693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81200"/>
            <a:ext cx="8001000" cy="3962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46DA0589-DF05-42FE-BE31-69F8ECE5662B}"/>
              </a:ext>
            </a:extLst>
          </p:cNvPr>
          <p:cNvSpPr txBox="1"/>
          <p:nvPr/>
        </p:nvSpPr>
        <p:spPr>
          <a:xfrm>
            <a:off x="609600" y="1086591"/>
            <a:ext cx="67055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1" dirty="0">
                <a:solidFill>
                  <a:srgbClr val="0000FF"/>
                </a:solidFill>
              </a:rPr>
              <a:t>不同的状态导致不同的行为后果，状态可切换</a:t>
            </a:r>
            <a:r>
              <a:rPr lang="en-US" altLang="zh-CN" b="1" dirty="0">
                <a:solidFill>
                  <a:srgbClr val="0000FF"/>
                </a:solidFill>
              </a:rPr>
              <a:t>(</a:t>
            </a:r>
            <a:r>
              <a:rPr lang="zh-CN" altLang="en-US" b="1" dirty="0">
                <a:solidFill>
                  <a:srgbClr val="0000FF"/>
                </a:solidFill>
              </a:rPr>
              <a:t>自动或手动</a:t>
            </a:r>
            <a:r>
              <a:rPr lang="en-US" altLang="zh-CN" b="1" dirty="0">
                <a:solidFill>
                  <a:srgbClr val="0000FF"/>
                </a:solidFill>
              </a:rPr>
              <a:t>)</a:t>
            </a:r>
            <a:endParaRPr lang="zh-CN" altLang="en-US" b="1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3651239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实现的变化原因：子步骤不同</a:t>
            </a:r>
            <a:r>
              <a:rPr lang="en-US" altLang="zh-CN" sz="2400" dirty="0"/>
              <a:t>-</a:t>
            </a:r>
            <a:r>
              <a:rPr lang="zh-CN" altLang="en-US" sz="2400" dirty="0"/>
              <a:t>模板方法模式</a:t>
            </a:r>
            <a:endParaRPr lang="zh-CN" altLang="en-US" dirty="0"/>
          </a:p>
        </p:txBody>
      </p:sp>
      <p:sp>
        <p:nvSpPr>
          <p:cNvPr id="7" name="文本占位符 222210">
            <a:extLst>
              <a:ext uri="{FF2B5EF4-FFF2-40B4-BE49-F238E27FC236}">
                <a16:creationId xmlns:a16="http://schemas.microsoft.com/office/drawing/2014/main" id="{5E697E4A-EC2F-494C-BD41-1F963CF54AC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63836" y="1600248"/>
            <a:ext cx="4117975" cy="4194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ProcessFile</a:t>
            </a: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void Process()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      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      </a:t>
            </a:r>
            <a:r>
              <a:rPr lang="en-US" altLang="zh-CN" sz="2000" dirty="0" err="1"/>
              <a:t>doFile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      </a:t>
            </a:r>
            <a:r>
              <a:rPr lang="en-US" altLang="zh-CN" sz="2000" dirty="0" err="1"/>
              <a:t>closeFile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doFile</a:t>
            </a:r>
            <a:r>
              <a:rPr lang="en-US" altLang="zh-CN" sz="2000" dirty="0"/>
              <a:t>() { 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() {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closeFile</a:t>
            </a:r>
            <a:r>
              <a:rPr lang="en-US" altLang="zh-CN" sz="2000" dirty="0"/>
              <a:t>() 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8" name="文本框 222211">
            <a:extLst>
              <a:ext uri="{FF2B5EF4-FFF2-40B4-BE49-F238E27FC236}">
                <a16:creationId xmlns:a16="http://schemas.microsoft.com/office/drawing/2014/main" id="{785AA6FE-5036-4A6D-BDC5-263A1FB8E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811" y="1600248"/>
            <a:ext cx="3962400" cy="34258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MyProcessFile</a:t>
            </a:r>
            <a:r>
              <a:rPr lang="zh-CN" altLang="en-US" sz="2000" dirty="0"/>
              <a:t>：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ProcessFile</a:t>
            </a:r>
            <a:endParaRPr lang="en-US" altLang="zh-CN" sz="2000" dirty="0"/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protected</a:t>
            </a:r>
            <a:r>
              <a:rPr lang="zh-CN" altLang="en-US" sz="2000" dirty="0"/>
              <a:t>：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virtual void 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()  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//......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virtual void </a:t>
            </a:r>
            <a:r>
              <a:rPr lang="en-US" altLang="zh-CN" sz="2000" dirty="0" err="1"/>
              <a:t>doFile</a:t>
            </a:r>
            <a:r>
              <a:rPr lang="en-US" altLang="zh-CN" sz="2000" dirty="0"/>
              <a:t>() 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//......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402724447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实现的变化原因：子步骤不同</a:t>
            </a:r>
            <a:r>
              <a:rPr lang="en-US" altLang="zh-CN" sz="2400" dirty="0"/>
              <a:t>-</a:t>
            </a:r>
            <a:r>
              <a:rPr lang="zh-CN" altLang="en-US" sz="2400" dirty="0"/>
              <a:t>模板方法模式</a:t>
            </a:r>
            <a:endParaRPr lang="zh-CN" altLang="en-US" dirty="0"/>
          </a:p>
        </p:txBody>
      </p:sp>
      <p:sp>
        <p:nvSpPr>
          <p:cNvPr id="7" name="文本占位符 222210">
            <a:extLst>
              <a:ext uri="{FF2B5EF4-FFF2-40B4-BE49-F238E27FC236}">
                <a16:creationId xmlns:a16="http://schemas.microsoft.com/office/drawing/2014/main" id="{5E697E4A-EC2F-494C-BD41-1F963CF54AC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63836" y="1600248"/>
            <a:ext cx="4117975" cy="4194175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ProcessFile</a:t>
            </a:r>
            <a:r>
              <a:rPr lang="en-US" altLang="zh-CN" sz="2000" dirty="0"/>
              <a:t>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void Process() 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      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      </a:t>
            </a:r>
            <a:r>
              <a:rPr lang="en-US" altLang="zh-CN" sz="2000" dirty="0" err="1"/>
              <a:t>doFile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       </a:t>
            </a:r>
            <a:r>
              <a:rPr lang="en-US" altLang="zh-CN" sz="2000" dirty="0" err="1"/>
              <a:t>closeFile</a:t>
            </a:r>
            <a:r>
              <a:rPr lang="en-US" altLang="zh-CN" sz="2000" dirty="0"/>
              <a:t>();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doFile</a:t>
            </a:r>
            <a:r>
              <a:rPr lang="en-US" altLang="zh-CN" sz="2000" dirty="0"/>
              <a:t>() { }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() {  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virtual void </a:t>
            </a:r>
            <a:r>
              <a:rPr lang="en-US" altLang="zh-CN" sz="2000" dirty="0" err="1"/>
              <a:t>closeFile</a:t>
            </a:r>
            <a:r>
              <a:rPr lang="en-US" altLang="zh-CN" sz="2000" dirty="0"/>
              <a:t>() {}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8" name="文本框 222211">
            <a:extLst>
              <a:ext uri="{FF2B5EF4-FFF2-40B4-BE49-F238E27FC236}">
                <a16:creationId xmlns:a16="http://schemas.microsoft.com/office/drawing/2014/main" id="{785AA6FE-5036-4A6D-BDC5-263A1FB8E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2811" y="1600248"/>
            <a:ext cx="3962400" cy="342582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spAutoFit/>
          </a:bodyPr>
          <a:lstStyle>
            <a:lvl1pPr marL="342900" indent="-342900"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</a:t>
            </a:r>
            <a:r>
              <a:rPr lang="en-US" altLang="zh-CN" sz="2000" dirty="0" err="1"/>
              <a:t>MyProcessFile</a:t>
            </a:r>
            <a:r>
              <a:rPr lang="zh-CN" altLang="en-US" sz="2000" dirty="0"/>
              <a:t>：</a:t>
            </a:r>
            <a:r>
              <a:rPr lang="en-US" altLang="zh-CN" sz="2000" dirty="0"/>
              <a:t>public </a:t>
            </a:r>
            <a:r>
              <a:rPr lang="en-US" altLang="zh-CN" sz="2000" dirty="0" err="1"/>
              <a:t>ProcessFile</a:t>
            </a:r>
            <a:endParaRPr lang="en-US" altLang="zh-CN" sz="2000" dirty="0"/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protected</a:t>
            </a:r>
            <a:r>
              <a:rPr lang="zh-CN" altLang="en-US" sz="2000" dirty="0"/>
              <a:t>：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virtual void </a:t>
            </a:r>
            <a:r>
              <a:rPr lang="en-US" altLang="zh-CN" sz="2000" dirty="0" err="1"/>
              <a:t>openFile</a:t>
            </a:r>
            <a:r>
              <a:rPr lang="en-US" altLang="zh-CN" sz="2000" dirty="0"/>
              <a:t>()  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   //......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virtual void </a:t>
            </a:r>
            <a:r>
              <a:rPr lang="en-US" altLang="zh-CN" sz="2000" dirty="0" err="1"/>
              <a:t>doFile</a:t>
            </a:r>
            <a:r>
              <a:rPr lang="en-US" altLang="zh-CN" sz="2000" dirty="0"/>
              <a:t>() 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    //......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    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8098630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类中的变化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650" y="749476"/>
            <a:ext cx="7886700" cy="106154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zh-CN" altLang="en-US" dirty="0"/>
              <a:t>接口变化</a:t>
            </a:r>
            <a:endParaRPr lang="en-US" altLang="zh-CN" dirty="0"/>
          </a:p>
          <a:p>
            <a:r>
              <a:rPr lang="zh-CN" altLang="en-US" dirty="0"/>
              <a:t>实现变化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022A421-36D2-4570-A75B-33527EE0F394}"/>
              </a:ext>
            </a:extLst>
          </p:cNvPr>
          <p:cNvSpPr>
            <a:spLocks noRot="1"/>
          </p:cNvSpPr>
          <p:nvPr/>
        </p:nvSpPr>
        <p:spPr>
          <a:xfrm>
            <a:off x="663650" y="2000118"/>
            <a:ext cx="8229600" cy="464807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>
            <a:lvl1pPr marL="342900" indent="-3429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Char char="v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" panose="05000000000000000000" pitchFamily="2" charset="2"/>
              <a:buChar char="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90000"/>
              <a:buFont typeface="Wingdings" panose="05000000000000000000" pitchFamily="2" charset="2"/>
              <a:buChar char="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85000"/>
              <a:buFont typeface="Wingdings" panose="05000000000000000000" pitchFamily="2" charset="2"/>
              <a:buChar char="v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class A {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public: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void func01( ) { }  </a:t>
            </a:r>
            <a:r>
              <a:rPr lang="en-US" altLang="zh-CN" sz="1800" b="1" dirty="0">
                <a:solidFill>
                  <a:srgbClr val="0000FF"/>
                </a:solidFill>
              </a:rPr>
              <a:t>//1.</a:t>
            </a:r>
            <a:r>
              <a:rPr lang="zh-CN" altLang="en-US" sz="1800" b="1" dirty="0">
                <a:solidFill>
                  <a:srgbClr val="0000FF"/>
                </a:solidFill>
              </a:rPr>
              <a:t>修改实现代码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void func01(int);  //</a:t>
            </a:r>
            <a:r>
              <a:rPr lang="en-US" altLang="zh-CN" sz="1800" b="1" dirty="0">
                <a:solidFill>
                  <a:srgbClr val="FF0000"/>
                </a:solidFill>
              </a:rPr>
              <a:t>2.</a:t>
            </a:r>
            <a:r>
              <a:rPr lang="zh-CN" altLang="en-US" sz="1800" b="1" dirty="0">
                <a:solidFill>
                  <a:srgbClr val="FF0000"/>
                </a:solidFill>
              </a:rPr>
              <a:t>增加一个重载的</a:t>
            </a:r>
            <a:r>
              <a:rPr lang="en-US" altLang="zh-CN" sz="1800" b="1" dirty="0">
                <a:solidFill>
                  <a:srgbClr val="FF0000"/>
                </a:solidFill>
              </a:rPr>
              <a:t>func01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void func02( );      //</a:t>
            </a:r>
            <a:r>
              <a:rPr lang="en-US" altLang="zh-CN" sz="1800" b="1" dirty="0">
                <a:solidFill>
                  <a:srgbClr val="FF0000"/>
                </a:solidFill>
              </a:rPr>
              <a:t>3.</a:t>
            </a:r>
            <a:r>
              <a:rPr lang="zh-CN" altLang="en-US" sz="1800" b="1" dirty="0">
                <a:solidFill>
                  <a:srgbClr val="FF0000"/>
                </a:solidFill>
              </a:rPr>
              <a:t>增加一个新函数</a:t>
            </a:r>
            <a:r>
              <a:rPr lang="en-US" altLang="zh-CN" sz="1800" b="1" dirty="0">
                <a:solidFill>
                  <a:srgbClr val="FF0000"/>
                </a:solidFill>
              </a:rPr>
              <a:t>func02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void func03( );      //</a:t>
            </a:r>
            <a:r>
              <a:rPr lang="en-US" altLang="zh-CN" sz="1800" b="1" dirty="0">
                <a:solidFill>
                  <a:srgbClr val="FF0000"/>
                </a:solidFill>
              </a:rPr>
              <a:t>4.</a:t>
            </a:r>
            <a:r>
              <a:rPr lang="zh-CN" altLang="en-US" sz="1800" b="1" dirty="0">
                <a:solidFill>
                  <a:srgbClr val="FF0000"/>
                </a:solidFill>
              </a:rPr>
              <a:t>删除原有</a:t>
            </a:r>
            <a:r>
              <a:rPr lang="en-US" altLang="zh-CN" sz="1800" b="1" dirty="0">
                <a:solidFill>
                  <a:srgbClr val="FF0000"/>
                </a:solidFill>
              </a:rPr>
              <a:t>A</a:t>
            </a:r>
            <a:r>
              <a:rPr lang="zh-CN" altLang="en-US" sz="1800" b="1" dirty="0">
                <a:solidFill>
                  <a:srgbClr val="FF0000"/>
                </a:solidFill>
              </a:rPr>
              <a:t>类的</a:t>
            </a:r>
            <a:r>
              <a:rPr lang="en-US" altLang="zh-CN" sz="1800" b="1" dirty="0">
                <a:solidFill>
                  <a:srgbClr val="FF0000"/>
                </a:solidFill>
              </a:rPr>
              <a:t>func03(</a:t>
            </a:r>
            <a:r>
              <a:rPr lang="zh-CN" altLang="en-US" sz="1800" b="1" dirty="0">
                <a:solidFill>
                  <a:srgbClr val="FF0000"/>
                </a:solidFill>
              </a:rPr>
              <a:t>面向对象不支持</a:t>
            </a:r>
            <a:r>
              <a:rPr lang="en-US" altLang="zh-CN" sz="1800" b="1" dirty="0">
                <a:solidFill>
                  <a:srgbClr val="FF0000"/>
                </a:solidFill>
              </a:rPr>
              <a:t>)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int * func04( );     // </a:t>
            </a:r>
            <a:r>
              <a:rPr lang="en-US" altLang="zh-CN" sz="1800" b="1" dirty="0">
                <a:solidFill>
                  <a:srgbClr val="FF0000"/>
                </a:solidFill>
              </a:rPr>
              <a:t>5.</a:t>
            </a:r>
            <a:r>
              <a:rPr lang="zh-CN" altLang="en-US" sz="1800" b="1" dirty="0">
                <a:solidFill>
                  <a:srgbClr val="FF0000"/>
                </a:solidFill>
              </a:rPr>
              <a:t>改原有</a:t>
            </a:r>
            <a:r>
              <a:rPr lang="en-US" altLang="zh-CN" sz="1800" b="1" dirty="0">
                <a:solidFill>
                  <a:srgbClr val="FF0000"/>
                </a:solidFill>
              </a:rPr>
              <a:t>A::func04</a:t>
            </a:r>
            <a:r>
              <a:rPr lang="zh-CN" altLang="en-US" sz="1800" b="1" dirty="0">
                <a:solidFill>
                  <a:srgbClr val="FF0000"/>
                </a:solidFill>
              </a:rPr>
              <a:t>的返回类型</a:t>
            </a:r>
            <a:endParaRPr lang="en-US" altLang="zh-CN" sz="1800" b="1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protected: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void  func05(){}    //</a:t>
            </a:r>
            <a:r>
              <a:rPr lang="en-US" altLang="zh-CN" sz="1800" b="1" dirty="0">
                <a:solidFill>
                  <a:srgbClr val="0000FF"/>
                </a:solidFill>
              </a:rPr>
              <a:t>6.</a:t>
            </a:r>
            <a:r>
              <a:rPr lang="zh-CN" altLang="en-US" sz="1800" b="1" dirty="0">
                <a:solidFill>
                  <a:srgbClr val="0000FF"/>
                </a:solidFill>
              </a:rPr>
              <a:t>修改实现代码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void  func06();      //</a:t>
            </a:r>
            <a:r>
              <a:rPr lang="en-US" altLang="zh-CN" sz="1800" b="1" dirty="0">
                <a:solidFill>
                  <a:srgbClr val="0000FF"/>
                </a:solidFill>
              </a:rPr>
              <a:t>7.</a:t>
            </a:r>
            <a:r>
              <a:rPr lang="zh-CN" altLang="en-US" sz="1800" b="1" dirty="0">
                <a:solidFill>
                  <a:srgbClr val="0000FF"/>
                </a:solidFill>
              </a:rPr>
              <a:t>增加一个新函数</a:t>
            </a:r>
            <a:r>
              <a:rPr lang="en-US" altLang="zh-CN" sz="1800" b="1" dirty="0">
                <a:solidFill>
                  <a:srgbClr val="0000FF"/>
                </a:solidFill>
              </a:rPr>
              <a:t>func06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private: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void  func07(){}    //</a:t>
            </a:r>
            <a:r>
              <a:rPr lang="en-US" altLang="zh-CN" sz="1800" b="1" dirty="0">
                <a:solidFill>
                  <a:srgbClr val="0000FF"/>
                </a:solidFill>
              </a:rPr>
              <a:t>8.</a:t>
            </a:r>
            <a:r>
              <a:rPr lang="zh-CN" altLang="en-US" sz="1800" b="1" dirty="0">
                <a:solidFill>
                  <a:srgbClr val="0000FF"/>
                </a:solidFill>
              </a:rPr>
              <a:t>修改实现代码</a:t>
            </a:r>
            <a:r>
              <a:rPr lang="en-US" altLang="zh-CN" sz="1800" b="1" dirty="0">
                <a:solidFill>
                  <a:srgbClr val="0000FF"/>
                </a:solidFill>
              </a:rPr>
              <a:t> </a:t>
            </a:r>
            <a:r>
              <a:rPr lang="en-US" altLang="zh-CN" sz="1800" b="1" dirty="0"/>
              <a:t>	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void  func08();      //</a:t>
            </a:r>
            <a:r>
              <a:rPr lang="en-US" altLang="zh-CN" sz="1800" b="1" dirty="0">
                <a:solidFill>
                  <a:srgbClr val="0000FF"/>
                </a:solidFill>
              </a:rPr>
              <a:t>9.</a:t>
            </a:r>
            <a:r>
              <a:rPr lang="zh-CN" altLang="en-US" sz="1800" b="1" dirty="0">
                <a:solidFill>
                  <a:srgbClr val="0000FF"/>
                </a:solidFill>
              </a:rPr>
              <a:t>增加一个新函数</a:t>
            </a:r>
            <a:r>
              <a:rPr lang="en-US" altLang="zh-CN" sz="1800" b="1" dirty="0">
                <a:solidFill>
                  <a:srgbClr val="0000FF"/>
                </a:solidFill>
              </a:rPr>
              <a:t>func08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float     </a:t>
            </a:r>
            <a:r>
              <a:rPr lang="en-US" altLang="zh-CN" sz="1800" b="1" dirty="0" err="1"/>
              <a:t>mData</a:t>
            </a:r>
            <a:r>
              <a:rPr lang="en-US" altLang="zh-CN" sz="1800" b="1" dirty="0"/>
              <a:t>;      //</a:t>
            </a:r>
            <a:r>
              <a:rPr lang="en-US" altLang="zh-CN" sz="1800" b="1" dirty="0">
                <a:solidFill>
                  <a:srgbClr val="0000FF"/>
                </a:solidFill>
              </a:rPr>
              <a:t>10.</a:t>
            </a:r>
            <a:r>
              <a:rPr lang="zh-CN" altLang="en-US" sz="1800" b="1" dirty="0">
                <a:solidFill>
                  <a:srgbClr val="0000FF"/>
                </a:solidFill>
              </a:rPr>
              <a:t>修改数据的类型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int     </a:t>
            </a:r>
            <a:r>
              <a:rPr lang="en-US" altLang="zh-CN" sz="1800" b="1" dirty="0" err="1"/>
              <a:t>mNewData</a:t>
            </a:r>
            <a:r>
              <a:rPr lang="en-US" altLang="zh-CN" sz="1800" b="1" dirty="0"/>
              <a:t>;  //</a:t>
            </a:r>
            <a:r>
              <a:rPr lang="en-US" altLang="zh-CN" sz="1800" b="1" dirty="0">
                <a:solidFill>
                  <a:srgbClr val="0000FF"/>
                </a:solidFill>
              </a:rPr>
              <a:t>11. </a:t>
            </a:r>
            <a:r>
              <a:rPr lang="zh-CN" altLang="en-US" sz="1800" b="1" dirty="0">
                <a:solidFill>
                  <a:srgbClr val="0000FF"/>
                </a:solidFill>
              </a:rPr>
              <a:t>增加一个新的数据成员</a:t>
            </a:r>
            <a:endParaRPr lang="en-US" altLang="zh-CN" sz="1800" b="1" dirty="0">
              <a:solidFill>
                <a:srgbClr val="0000FF"/>
              </a:solidFill>
            </a:endParaRP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      …</a:t>
            </a:r>
          </a:p>
          <a:p>
            <a:pPr marL="0" lvl="0" indent="0" eaLnBrk="1" hangingPunct="1">
              <a:lnSpc>
                <a:spcPct val="80000"/>
              </a:lnSpc>
              <a:buNone/>
            </a:pPr>
            <a:r>
              <a:rPr lang="en-US" altLang="zh-CN" sz="1800" b="1" dirty="0"/>
              <a:t>};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CC85EC88-100A-46D3-9CFD-FB7B4CD03E21}"/>
              </a:ext>
            </a:extLst>
          </p:cNvPr>
          <p:cNvSpPr txBox="1"/>
          <p:nvPr/>
        </p:nvSpPr>
        <p:spPr>
          <a:xfrm>
            <a:off x="6019762" y="2286030"/>
            <a:ext cx="2743200" cy="95410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红色</a:t>
            </a:r>
            <a:r>
              <a:rPr lang="zh-CN" altLang="en-US" dirty="0"/>
              <a:t>为职责变化</a:t>
            </a:r>
            <a:r>
              <a:rPr lang="zh-CN" altLang="en-US" dirty="0">
                <a:solidFill>
                  <a:srgbClr val="0000FF"/>
                </a:solidFill>
              </a:rPr>
              <a:t>蓝色</a:t>
            </a:r>
            <a:r>
              <a:rPr lang="zh-CN" altLang="en-US" dirty="0"/>
              <a:t>为实现变化</a:t>
            </a:r>
          </a:p>
        </p:txBody>
      </p:sp>
    </p:spTree>
    <p:extLst>
      <p:ext uri="{BB962C8B-B14F-4D97-AF65-F5344CB8AC3E}">
        <p14:creationId xmlns:p14="http://schemas.microsoft.com/office/powerpoint/2010/main" val="15016679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实现的变化后果：交互过于复杂</a:t>
            </a:r>
            <a:r>
              <a:rPr lang="en-US" altLang="zh-CN" sz="2400" dirty="0"/>
              <a:t>-</a:t>
            </a:r>
            <a:r>
              <a:rPr lang="zh-CN" altLang="en-US" sz="2400" dirty="0"/>
              <a:t>中介者模式</a:t>
            </a:r>
            <a:endParaRPr lang="zh-CN" altLang="en-US" dirty="0"/>
          </a:p>
        </p:txBody>
      </p:sp>
      <p:sp>
        <p:nvSpPr>
          <p:cNvPr id="7" name="文本占位符 222210">
            <a:extLst>
              <a:ext uri="{FF2B5EF4-FFF2-40B4-BE49-F238E27FC236}">
                <a16:creationId xmlns:a16="http://schemas.microsoft.com/office/drawing/2014/main" id="{5E697E4A-EC2F-494C-BD41-1F963CF54AC0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296439" y="914466"/>
            <a:ext cx="3513581" cy="251453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A{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void f(B&amp; </a:t>
            </a:r>
            <a:r>
              <a:rPr lang="en-US" altLang="zh-CN" sz="2000" dirty="0" err="1"/>
              <a:t>b,C</a:t>
            </a:r>
            <a:r>
              <a:rPr lang="en-US" altLang="zh-CN" sz="2000" dirty="0"/>
              <a:t>&amp; </a:t>
            </a:r>
            <a:r>
              <a:rPr lang="en-US" altLang="zh-CN" sz="2000" dirty="0" err="1"/>
              <a:t>c,D</a:t>
            </a:r>
            <a:r>
              <a:rPr lang="en-US" altLang="zh-CN" sz="2000" dirty="0"/>
              <a:t>&amp; d){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b.xxx</a:t>
            </a:r>
            <a:r>
              <a:rPr lang="en-US" altLang="zh-CN" sz="2000" dirty="0"/>
              <a:t>(c,*this);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c.yyy</a:t>
            </a:r>
            <a:r>
              <a:rPr lang="en-US" altLang="zh-CN" sz="2000" dirty="0"/>
              <a:t>( *this, d);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        </a:t>
            </a:r>
            <a:r>
              <a:rPr lang="en-US" altLang="zh-CN" sz="2000" dirty="0" err="1"/>
              <a:t>d.zzz</a:t>
            </a:r>
            <a:r>
              <a:rPr lang="en-US" altLang="zh-CN" sz="2000" dirty="0"/>
              <a:t>(c);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       }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8" name="文本框 222211">
            <a:extLst>
              <a:ext uri="{FF2B5EF4-FFF2-40B4-BE49-F238E27FC236}">
                <a16:creationId xmlns:a16="http://schemas.microsoft.com/office/drawing/2014/main" id="{785AA6FE-5036-4A6D-BDC5-263A1FB8EA4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6" y="609674"/>
            <a:ext cx="4472569" cy="3908762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>
            <a:lvl1pPr marL="342900" indent="-342900"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ctr"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algn="ctr" fontAlgn="base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defRPr sz="28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B 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void xxx(C &amp; ,A &amp;) { …  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  <a:endParaRPr lang="en-US" altLang="zh-CN" sz="2000" dirty="0"/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endParaRPr lang="en-US" altLang="zh-CN" sz="2000" dirty="0"/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C {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yyy</a:t>
            </a:r>
            <a:r>
              <a:rPr lang="en-US" altLang="zh-CN" sz="2000" dirty="0"/>
              <a:t>(A &amp; ,D&amp; ) { …. }</a:t>
            </a:r>
          </a:p>
          <a:p>
            <a:pPr algn="l">
              <a:lnSpc>
                <a:spcPct val="80000"/>
              </a:lnSpc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</a:t>
            </a:r>
            <a:r>
              <a:rPr lang="zh-CN" altLang="en-US" sz="2000" dirty="0"/>
              <a:t>；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class D {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      void </a:t>
            </a:r>
            <a:r>
              <a:rPr lang="en-US" altLang="zh-CN" sz="2000" dirty="0" err="1"/>
              <a:t>zzz</a:t>
            </a:r>
            <a:r>
              <a:rPr lang="en-US" altLang="zh-CN" sz="2000" dirty="0"/>
              <a:t>( C&amp;) { …  }</a:t>
            </a:r>
          </a:p>
          <a:p>
            <a:pPr algn="l">
              <a:lnSpc>
                <a:spcPct val="80000"/>
              </a:lnSpc>
              <a:spcBef>
                <a:spcPct val="50000"/>
              </a:spcBef>
              <a:buClr>
                <a:schemeClr val="hlink"/>
              </a:buClr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3" name="椭圆 2">
            <a:extLst>
              <a:ext uri="{FF2B5EF4-FFF2-40B4-BE49-F238E27FC236}">
                <a16:creationId xmlns:a16="http://schemas.microsoft.com/office/drawing/2014/main" id="{73AD86C0-36FD-472E-9222-1E3E483A2EEC}"/>
              </a:ext>
            </a:extLst>
          </p:cNvPr>
          <p:cNvSpPr/>
          <p:nvPr/>
        </p:nvSpPr>
        <p:spPr>
          <a:xfrm>
            <a:off x="1066892" y="4724366"/>
            <a:ext cx="1142970" cy="83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A</a:t>
            </a:r>
            <a:endParaRPr lang="zh-CN" altLang="en-US" dirty="0"/>
          </a:p>
        </p:txBody>
      </p:sp>
      <p:sp>
        <p:nvSpPr>
          <p:cNvPr id="9" name="椭圆 8">
            <a:extLst>
              <a:ext uri="{FF2B5EF4-FFF2-40B4-BE49-F238E27FC236}">
                <a16:creationId xmlns:a16="http://schemas.microsoft.com/office/drawing/2014/main" id="{A6684CE5-DA7E-47D5-A32E-E1616F9820C7}"/>
              </a:ext>
            </a:extLst>
          </p:cNvPr>
          <p:cNvSpPr/>
          <p:nvPr/>
        </p:nvSpPr>
        <p:spPr>
          <a:xfrm>
            <a:off x="1125225" y="5867336"/>
            <a:ext cx="1142970" cy="83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</a:t>
            </a:r>
            <a:endParaRPr lang="zh-CN" altLang="en-US" dirty="0"/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E59A093B-733E-4206-9ADB-A176AFAA8495}"/>
              </a:ext>
            </a:extLst>
          </p:cNvPr>
          <p:cNvSpPr/>
          <p:nvPr/>
        </p:nvSpPr>
        <p:spPr>
          <a:xfrm>
            <a:off x="3164707" y="5333950"/>
            <a:ext cx="1523960" cy="83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Mediator</a:t>
            </a:r>
            <a:endParaRPr lang="zh-CN" altLang="en-US" dirty="0"/>
          </a:p>
        </p:txBody>
      </p:sp>
      <p:sp>
        <p:nvSpPr>
          <p:cNvPr id="11" name="椭圆 10">
            <a:extLst>
              <a:ext uri="{FF2B5EF4-FFF2-40B4-BE49-F238E27FC236}">
                <a16:creationId xmlns:a16="http://schemas.microsoft.com/office/drawing/2014/main" id="{91C4E5F1-89D9-43FE-B0C4-5F39D030C9AC}"/>
              </a:ext>
            </a:extLst>
          </p:cNvPr>
          <p:cNvSpPr/>
          <p:nvPr/>
        </p:nvSpPr>
        <p:spPr>
          <a:xfrm>
            <a:off x="5410178" y="4724366"/>
            <a:ext cx="1142970" cy="83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</a:t>
            </a:r>
            <a:endParaRPr lang="zh-CN" altLang="en-US" dirty="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B0E32C6-BE32-40E5-A673-5DBF3FD424A3}"/>
              </a:ext>
            </a:extLst>
          </p:cNvPr>
          <p:cNvSpPr/>
          <p:nvPr/>
        </p:nvSpPr>
        <p:spPr>
          <a:xfrm>
            <a:off x="5410178" y="5867336"/>
            <a:ext cx="1142970" cy="83817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</a:t>
            </a:r>
            <a:endParaRPr lang="zh-CN" altLang="en-US" dirty="0"/>
          </a:p>
        </p:txBody>
      </p:sp>
      <p:sp>
        <p:nvSpPr>
          <p:cNvPr id="5" name="箭头: 左右 4">
            <a:extLst>
              <a:ext uri="{FF2B5EF4-FFF2-40B4-BE49-F238E27FC236}">
                <a16:creationId xmlns:a16="http://schemas.microsoft.com/office/drawing/2014/main" id="{F28DBCA9-BEDC-42FB-A339-6C9B026627AA}"/>
              </a:ext>
            </a:extLst>
          </p:cNvPr>
          <p:cNvSpPr/>
          <p:nvPr/>
        </p:nvSpPr>
        <p:spPr>
          <a:xfrm rot="19925327">
            <a:off x="4641251" y="5257356"/>
            <a:ext cx="815923" cy="2285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箭头: 左右 12">
            <a:extLst>
              <a:ext uri="{FF2B5EF4-FFF2-40B4-BE49-F238E27FC236}">
                <a16:creationId xmlns:a16="http://schemas.microsoft.com/office/drawing/2014/main" id="{492A0EB0-248F-4944-9D44-B1101AAB08A4}"/>
              </a:ext>
            </a:extLst>
          </p:cNvPr>
          <p:cNvSpPr/>
          <p:nvPr/>
        </p:nvSpPr>
        <p:spPr>
          <a:xfrm rot="1764814">
            <a:off x="4625292" y="6002431"/>
            <a:ext cx="815923" cy="228594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箭头: 左右 13">
            <a:extLst>
              <a:ext uri="{FF2B5EF4-FFF2-40B4-BE49-F238E27FC236}">
                <a16:creationId xmlns:a16="http://schemas.microsoft.com/office/drawing/2014/main" id="{4825B982-86F7-410D-9AD2-B12BD9FD5D85}"/>
              </a:ext>
            </a:extLst>
          </p:cNvPr>
          <p:cNvSpPr/>
          <p:nvPr/>
        </p:nvSpPr>
        <p:spPr>
          <a:xfrm rot="1281656">
            <a:off x="2277339" y="5334306"/>
            <a:ext cx="815923" cy="241831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箭头: 左右 14">
            <a:extLst>
              <a:ext uri="{FF2B5EF4-FFF2-40B4-BE49-F238E27FC236}">
                <a16:creationId xmlns:a16="http://schemas.microsoft.com/office/drawing/2014/main" id="{1D4070E4-9419-49BF-AE2E-6EC99FD17C15}"/>
              </a:ext>
            </a:extLst>
          </p:cNvPr>
          <p:cNvSpPr/>
          <p:nvPr/>
        </p:nvSpPr>
        <p:spPr>
          <a:xfrm rot="19925327">
            <a:off x="2346172" y="6115894"/>
            <a:ext cx="815923" cy="213918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箭头: 下 5">
            <a:extLst>
              <a:ext uri="{FF2B5EF4-FFF2-40B4-BE49-F238E27FC236}">
                <a16:creationId xmlns:a16="http://schemas.microsoft.com/office/drawing/2014/main" id="{9A173C4B-9384-464C-969A-8DB5E0BBA5CF}"/>
              </a:ext>
            </a:extLst>
          </p:cNvPr>
          <p:cNvSpPr/>
          <p:nvPr/>
        </p:nvSpPr>
        <p:spPr>
          <a:xfrm>
            <a:off x="2895644" y="3581396"/>
            <a:ext cx="1676356" cy="76198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2747030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实现的变化原因：数据的存储和恢复</a:t>
            </a:r>
            <a:r>
              <a:rPr lang="en-US" altLang="zh-CN" sz="2400" dirty="0"/>
              <a:t>-</a:t>
            </a:r>
            <a:r>
              <a:rPr lang="zh-CN" altLang="en-US" sz="2400" dirty="0"/>
              <a:t>备忘录模式</a:t>
            </a:r>
            <a:endParaRPr lang="zh-CN" altLang="en-US" dirty="0"/>
          </a:p>
        </p:txBody>
      </p:sp>
      <p:pic>
        <p:nvPicPr>
          <p:cNvPr id="9" name="Picture 4" descr="https://upload-images.jianshu.io/upload_images/19600297-6ea44e1467740f16.png">
            <a:extLst>
              <a:ext uri="{FF2B5EF4-FFF2-40B4-BE49-F238E27FC236}">
                <a16:creationId xmlns:a16="http://schemas.microsoft.com/office/drawing/2014/main" id="{6A68AE77-540E-4444-ACAA-78C4F93191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506" y="1600248"/>
            <a:ext cx="8105775" cy="31718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7251326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实现的变化原因：数据的共享</a:t>
            </a:r>
            <a:r>
              <a:rPr lang="en-US" altLang="zh-CN" sz="2400" dirty="0"/>
              <a:t>-</a:t>
            </a:r>
            <a:r>
              <a:rPr lang="zh-CN" altLang="en-US" sz="2400" dirty="0"/>
              <a:t>享元模式</a:t>
            </a:r>
            <a:endParaRPr lang="zh-CN" altLang="en-US" dirty="0"/>
          </a:p>
        </p:txBody>
      </p:sp>
      <p:sp>
        <p:nvSpPr>
          <p:cNvPr id="4" name="文本占位符 222210">
            <a:extLst>
              <a:ext uri="{FF2B5EF4-FFF2-40B4-BE49-F238E27FC236}">
                <a16:creationId xmlns:a16="http://schemas.microsoft.com/office/drawing/2014/main" id="{8CF5A849-519F-47A4-8001-4F1644EC9EEB}"/>
              </a:ext>
            </a:extLst>
          </p:cNvPr>
          <p:cNvSpPr>
            <a:spLocks noGrp="1" noRot="1" noChangeArrowheads="1"/>
          </p:cNvSpPr>
          <p:nvPr>
            <p:ph idx="1"/>
          </p:nvPr>
        </p:nvSpPr>
        <p:spPr>
          <a:xfrm>
            <a:off x="363836" y="1600248"/>
            <a:ext cx="3141392" cy="289552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20000"/>
          </a:bodyPr>
          <a:lstStyle/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class Character{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public: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Character * clone( );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…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protected: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>
                <a:solidFill>
                  <a:srgbClr val="0000FF"/>
                </a:solidFill>
              </a:rPr>
              <a:t>内蕴状态：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行位置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列位置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</a:t>
            </a:r>
            <a:r>
              <a:rPr lang="zh-CN" altLang="en-US" sz="2000" dirty="0"/>
              <a:t>字符的</a:t>
            </a:r>
            <a:r>
              <a:rPr lang="en-US" altLang="zh-CN" sz="2000" dirty="0"/>
              <a:t>ASCII</a:t>
            </a:r>
            <a:r>
              <a:rPr lang="zh-CN" altLang="en-US" sz="2000" dirty="0"/>
              <a:t>码</a:t>
            </a:r>
            <a:endParaRPr lang="en-US" altLang="zh-CN" sz="2000" dirty="0"/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  </a:t>
            </a: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      </a:t>
            </a:r>
            <a:r>
              <a:rPr lang="zh-CN" altLang="en-US" sz="2000" dirty="0">
                <a:solidFill>
                  <a:srgbClr val="0000FF"/>
                </a:solidFill>
              </a:rPr>
              <a:t>共享的外蕴状态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>
              <a:lnSpc>
                <a:spcPct val="80000"/>
              </a:lnSpc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sp>
        <p:nvSpPr>
          <p:cNvPr id="6" name="文本占位符 222210">
            <a:extLst>
              <a:ext uri="{FF2B5EF4-FFF2-40B4-BE49-F238E27FC236}">
                <a16:creationId xmlns:a16="http://schemas.microsoft.com/office/drawing/2014/main" id="{CE5690E3-0EAB-40E8-9ADE-1F0995F8E3C2}"/>
              </a:ext>
            </a:extLst>
          </p:cNvPr>
          <p:cNvSpPr txBox="1">
            <a:spLocks noRot="1" noChangeArrowheads="1"/>
          </p:cNvSpPr>
          <p:nvPr/>
        </p:nvSpPr>
        <p:spPr>
          <a:xfrm>
            <a:off x="5714970" y="1600248"/>
            <a:ext cx="3033838" cy="251453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lnSpc>
                <a:spcPct val="80000"/>
              </a:lnSpc>
              <a:spcAft>
                <a:spcPts val="0"/>
              </a:spcAft>
              <a:buNone/>
            </a:pPr>
            <a:r>
              <a:rPr lang="en-US" altLang="zh-CN" sz="2000" dirty="0"/>
              <a:t>struct </a:t>
            </a:r>
            <a:r>
              <a:rPr lang="zh-CN" altLang="en-US" sz="2000" dirty="0">
                <a:solidFill>
                  <a:srgbClr val="0000FF"/>
                </a:solidFill>
              </a:rPr>
              <a:t>外蕴状态</a:t>
            </a:r>
            <a:endParaRPr lang="en-US" altLang="zh-CN" sz="2000" dirty="0">
              <a:solidFill>
                <a:srgbClr val="0000FF"/>
              </a:solidFill>
            </a:endParaRP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{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字体</a:t>
            </a:r>
            <a:endParaRPr lang="en-US" altLang="zh-CN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字号</a:t>
            </a:r>
            <a:endParaRPr lang="en-US" altLang="zh-CN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颜色</a:t>
            </a:r>
            <a:endParaRPr lang="en-US" altLang="zh-CN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   </a:t>
            </a:r>
            <a:r>
              <a:rPr lang="zh-CN" altLang="en-US" sz="2000" dirty="0"/>
              <a:t>斜体</a:t>
            </a:r>
            <a:endParaRPr lang="en-US" altLang="zh-CN" sz="2000" dirty="0"/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         …</a:t>
            </a:r>
          </a:p>
          <a:p>
            <a:pPr fontAlgn="auto">
              <a:lnSpc>
                <a:spcPct val="800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n-US" altLang="zh-CN" sz="2000" dirty="0"/>
              <a:t>};</a:t>
            </a:r>
          </a:p>
        </p:txBody>
      </p:sp>
      <p:cxnSp>
        <p:nvCxnSpPr>
          <p:cNvPr id="7" name="直接箭头连接符 6">
            <a:extLst>
              <a:ext uri="{FF2B5EF4-FFF2-40B4-BE49-F238E27FC236}">
                <a16:creationId xmlns:a16="http://schemas.microsoft.com/office/drawing/2014/main" id="{E64C7ACB-D949-46B8-9CC9-3C67F35AFE15}"/>
              </a:ext>
            </a:extLst>
          </p:cNvPr>
          <p:cNvCxnSpPr>
            <a:cxnSpLocks/>
          </p:cNvCxnSpPr>
          <p:nvPr/>
        </p:nvCxnSpPr>
        <p:spPr>
          <a:xfrm flipV="1">
            <a:off x="2604934" y="1752644"/>
            <a:ext cx="3033838" cy="2285940"/>
          </a:xfrm>
          <a:prstGeom prst="straightConnector1">
            <a:avLst/>
          </a:prstGeom>
          <a:ln w="476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807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2106E97-D350-4372-8B4B-E5F2ADFA9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DFD5A36-3522-4736-A6C9-F4EFA4C70E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trike="sngStrike" dirty="0"/>
              <a:t>策略模式</a:t>
            </a:r>
            <a:r>
              <a:rPr lang="en-US" altLang="zh-CN" strike="sngStrike" dirty="0"/>
              <a:t>(Strategy Pattern) 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trike="sngStrike" dirty="0"/>
              <a:t>状态模式</a:t>
            </a:r>
            <a:r>
              <a:rPr lang="en-US" altLang="zh-CN" strike="sngStrike" dirty="0"/>
              <a:t>(State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trike="sngStrike" dirty="0"/>
              <a:t>中介者模式</a:t>
            </a:r>
            <a:r>
              <a:rPr lang="en-US" altLang="zh-CN" strike="sngStrike" dirty="0"/>
              <a:t>(Mediator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trike="sngStrike" dirty="0">
                <a:solidFill>
                  <a:schemeClr val="tx2"/>
                </a:solidFill>
              </a:rPr>
              <a:t>迭代器模式</a:t>
            </a:r>
            <a:r>
              <a:rPr lang="en-US" altLang="zh-CN" strike="sngStrike" dirty="0">
                <a:solidFill>
                  <a:schemeClr val="tx2"/>
                </a:solidFill>
              </a:rPr>
              <a:t>(Iterator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u="sng" strike="sngStrike" dirty="0">
                <a:solidFill>
                  <a:schemeClr val="tx2"/>
                </a:solidFill>
              </a:rPr>
              <a:t>命令模式</a:t>
            </a:r>
            <a:r>
              <a:rPr lang="en-US" altLang="zh-CN" u="sng" strike="sngStrike" dirty="0">
                <a:solidFill>
                  <a:schemeClr val="tx2"/>
                </a:solidFill>
              </a:rPr>
              <a:t>(Command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>
                <a:solidFill>
                  <a:schemeClr val="tx2"/>
                </a:solidFill>
              </a:rPr>
              <a:t>责任链模式</a:t>
            </a:r>
            <a:r>
              <a:rPr lang="en-US" altLang="zh-CN" dirty="0">
                <a:solidFill>
                  <a:schemeClr val="tx2"/>
                </a:solidFill>
              </a:rPr>
              <a:t>(Chain of Responsibility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trike="sngStrike" dirty="0"/>
              <a:t>观察者模式</a:t>
            </a:r>
            <a:r>
              <a:rPr lang="en-US" altLang="zh-CN" strike="sngStrike" dirty="0"/>
              <a:t>(Observer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trike="sngStrike" dirty="0"/>
              <a:t>模板方法模式</a:t>
            </a:r>
            <a:r>
              <a:rPr lang="en-US" altLang="zh-CN" strike="sngStrike" dirty="0"/>
              <a:t>(Template Method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/>
              <a:t>访问者模式</a:t>
            </a:r>
            <a:r>
              <a:rPr lang="en-US" altLang="zh-CN" dirty="0"/>
              <a:t>(</a:t>
            </a:r>
            <a:r>
              <a:rPr lang="en-US" altLang="zh-CN" dirty="0" err="1"/>
              <a:t>Vistor</a:t>
            </a:r>
            <a:r>
              <a:rPr lang="en-US" altLang="zh-CN" dirty="0"/>
              <a:t>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trike="sngStrike" dirty="0"/>
              <a:t>备忘录模式</a:t>
            </a:r>
            <a:r>
              <a:rPr lang="en-US" altLang="zh-CN" strike="sngStrike" dirty="0"/>
              <a:t>(Memento Pattern)</a:t>
            </a:r>
            <a:r>
              <a:rPr lang="zh-CN" altLang="en-US" strike="sngStrike" dirty="0"/>
              <a:t>：数据</a:t>
            </a:r>
            <a:endParaRPr lang="en-US" altLang="zh-CN" strike="sngStrike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trike="sngStrike" dirty="0"/>
              <a:t>解释器模式</a:t>
            </a:r>
            <a:r>
              <a:rPr lang="en-US" altLang="zh-CN" strike="sngStrike" dirty="0"/>
              <a:t>(Interpreter Pattern)</a:t>
            </a:r>
          </a:p>
          <a:p>
            <a:pPr marL="609600" indent="-609600">
              <a:buFont typeface="Wingdings" panose="05000000000000000000" pitchFamily="2" charset="2"/>
              <a:buAutoNum type="arabicPeriod"/>
            </a:pPr>
            <a:endParaRPr lang="en-US" altLang="zh-CN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strike="sngStrike" dirty="0"/>
              <a:t>享元：数据</a:t>
            </a:r>
            <a:endParaRPr lang="en-US" altLang="zh-CN" strike="sngStrike" dirty="0"/>
          </a:p>
          <a:p>
            <a:pPr marL="609600" indent="-609600">
              <a:buFont typeface="Wingdings" panose="05000000000000000000" pitchFamily="2" charset="2"/>
              <a:buAutoNum type="arabicPeriod"/>
            </a:pPr>
            <a:r>
              <a:rPr lang="zh-CN" altLang="en-US" dirty="0"/>
              <a:t>代理：隐藏实现细节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5905063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特殊目的：隐藏实现细节</a:t>
            </a:r>
            <a:r>
              <a:rPr lang="en-US" altLang="zh-CN" sz="2400" dirty="0"/>
              <a:t>-</a:t>
            </a:r>
            <a:r>
              <a:rPr lang="zh-CN" altLang="en-US" sz="2400" dirty="0"/>
              <a:t>桥接的特例</a:t>
            </a:r>
            <a:r>
              <a:rPr lang="en-US" altLang="zh-CN" sz="2400" dirty="0"/>
              <a:t>-</a:t>
            </a:r>
            <a:r>
              <a:rPr lang="en-US" altLang="zh-CN" sz="2400" dirty="0" err="1"/>
              <a:t>PImpl</a:t>
            </a:r>
            <a:r>
              <a:rPr lang="zh-CN" altLang="en-US" sz="2400" dirty="0"/>
              <a:t>模式</a:t>
            </a:r>
            <a:endParaRPr lang="zh-CN" altLang="en-US" dirty="0"/>
          </a:p>
        </p:txBody>
      </p:sp>
      <p:sp>
        <p:nvSpPr>
          <p:cNvPr id="8" name="矩形: 圆角 7">
            <a:extLst>
              <a:ext uri="{FF2B5EF4-FFF2-40B4-BE49-F238E27FC236}">
                <a16:creationId xmlns:a16="http://schemas.microsoft.com/office/drawing/2014/main" id="{AC7F53A3-DC69-41B3-8F59-46F4AB2DC0DE}"/>
              </a:ext>
            </a:extLst>
          </p:cNvPr>
          <p:cNvSpPr/>
          <p:nvPr/>
        </p:nvSpPr>
        <p:spPr>
          <a:xfrm>
            <a:off x="2552753" y="692720"/>
            <a:ext cx="3124118" cy="2276938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sz="2000" dirty="0"/>
              <a:t>class Foo {</a:t>
            </a:r>
          </a:p>
          <a:p>
            <a:r>
              <a:rPr lang="en-US" altLang="zh-CN" sz="2000" dirty="0"/>
              <a:t>public:</a:t>
            </a:r>
          </a:p>
          <a:p>
            <a:r>
              <a:rPr lang="en-US" altLang="zh-CN" sz="2000" dirty="0"/>
              <a:t>      void f( ) { …</a:t>
            </a:r>
            <a:r>
              <a:rPr lang="zh-CN" altLang="en-US" sz="2000" dirty="0"/>
              <a:t> </a:t>
            </a:r>
            <a:r>
              <a:rPr lang="en-US" altLang="zh-CN" sz="2000" dirty="0"/>
              <a:t>}</a:t>
            </a:r>
          </a:p>
          <a:p>
            <a:r>
              <a:rPr lang="en-US" altLang="zh-CN" sz="2000" dirty="0"/>
              <a:t>      void g( ) { … }</a:t>
            </a:r>
          </a:p>
          <a:p>
            <a:r>
              <a:rPr lang="en-US" altLang="zh-CN" sz="2000" dirty="0"/>
              <a:t>private:</a:t>
            </a:r>
          </a:p>
          <a:p>
            <a:r>
              <a:rPr lang="en-US" altLang="zh-CN" sz="2000" dirty="0"/>
              <a:t>      ….</a:t>
            </a:r>
          </a:p>
          <a:p>
            <a:r>
              <a:rPr lang="en-US" altLang="zh-CN" sz="2000" dirty="0"/>
              <a:t>};</a:t>
            </a:r>
            <a:endParaRPr lang="zh-CN" altLang="en-US" sz="2000" dirty="0"/>
          </a:p>
        </p:txBody>
      </p:sp>
      <p:sp>
        <p:nvSpPr>
          <p:cNvPr id="9" name="矩形: 圆角 8">
            <a:extLst>
              <a:ext uri="{FF2B5EF4-FFF2-40B4-BE49-F238E27FC236}">
                <a16:creationId xmlns:a16="http://schemas.microsoft.com/office/drawing/2014/main" id="{9640C13C-0D2A-4CB9-8F2E-DCF01586B6F8}"/>
              </a:ext>
            </a:extLst>
          </p:cNvPr>
          <p:cNvSpPr/>
          <p:nvPr/>
        </p:nvSpPr>
        <p:spPr>
          <a:xfrm>
            <a:off x="381110" y="4038584"/>
            <a:ext cx="3486059" cy="2657928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class Foo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void f( ) { </a:t>
            </a:r>
            <a:r>
              <a:rPr lang="en-US" altLang="zh-CN" dirty="0" err="1"/>
              <a:t>mpImp</a:t>
            </a:r>
            <a:r>
              <a:rPr lang="en-US" altLang="zh-CN" dirty="0"/>
              <a:t>-&gt;f( );}</a:t>
            </a:r>
          </a:p>
          <a:p>
            <a:r>
              <a:rPr lang="en-US" altLang="zh-CN" dirty="0"/>
              <a:t>      void g( ) { </a:t>
            </a:r>
            <a:r>
              <a:rPr lang="en-US" altLang="zh-CN" dirty="0" err="1"/>
              <a:t>mpImp</a:t>
            </a:r>
            <a:r>
              <a:rPr lang="en-US" altLang="zh-CN" dirty="0"/>
              <a:t>-&gt;g( );}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  </a:t>
            </a:r>
            <a:r>
              <a:rPr lang="en-US" altLang="zh-CN" dirty="0" err="1"/>
              <a:t>FooImp</a:t>
            </a:r>
            <a:r>
              <a:rPr lang="en-US" altLang="zh-CN" dirty="0"/>
              <a:t> * </a:t>
            </a:r>
            <a:r>
              <a:rPr lang="en-US" altLang="zh-CN" dirty="0" err="1"/>
              <a:t>mpImp</a:t>
            </a:r>
            <a:r>
              <a:rPr lang="en-US" altLang="zh-CN" dirty="0"/>
              <a:t>;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0" name="矩形: 圆角 9">
            <a:extLst>
              <a:ext uri="{FF2B5EF4-FFF2-40B4-BE49-F238E27FC236}">
                <a16:creationId xmlns:a16="http://schemas.microsoft.com/office/drawing/2014/main" id="{AE141532-4A58-4E41-ABBF-788E0BB4D01E}"/>
              </a:ext>
            </a:extLst>
          </p:cNvPr>
          <p:cNvSpPr/>
          <p:nvPr/>
        </p:nvSpPr>
        <p:spPr>
          <a:xfrm>
            <a:off x="4952990" y="4038583"/>
            <a:ext cx="4114692" cy="2586231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FooImp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void f( ) ;</a:t>
            </a:r>
          </a:p>
          <a:p>
            <a:r>
              <a:rPr lang="en-US" altLang="zh-CN" dirty="0"/>
              <a:t>      void g( );</a:t>
            </a:r>
          </a:p>
          <a:p>
            <a:r>
              <a:rPr lang="en-US" altLang="zh-CN" dirty="0"/>
              <a:t>private:</a:t>
            </a:r>
          </a:p>
          <a:p>
            <a:r>
              <a:rPr lang="en-US" altLang="zh-CN" dirty="0"/>
              <a:t>      ….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2" name="箭头: 下 11">
            <a:extLst>
              <a:ext uri="{FF2B5EF4-FFF2-40B4-BE49-F238E27FC236}">
                <a16:creationId xmlns:a16="http://schemas.microsoft.com/office/drawing/2014/main" id="{FDEBE2F0-E70C-4AD2-9A34-7CB0934ECD32}"/>
              </a:ext>
            </a:extLst>
          </p:cNvPr>
          <p:cNvSpPr/>
          <p:nvPr/>
        </p:nvSpPr>
        <p:spPr>
          <a:xfrm>
            <a:off x="3733822" y="3101063"/>
            <a:ext cx="1828752" cy="59074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4150CEED-4D80-4B42-9BAE-FBC10EB02B24}"/>
              </a:ext>
            </a:extLst>
          </p:cNvPr>
          <p:cNvCxnSpPr/>
          <p:nvPr/>
        </p:nvCxnSpPr>
        <p:spPr>
          <a:xfrm flipV="1">
            <a:off x="2552753" y="4524483"/>
            <a:ext cx="2552633" cy="1419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435508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特殊目的：隐藏实现细节</a:t>
            </a:r>
            <a:r>
              <a:rPr lang="en-US" altLang="zh-CN" sz="2400" dirty="0"/>
              <a:t>-</a:t>
            </a:r>
            <a:r>
              <a:rPr lang="zh-CN" altLang="en-US" sz="2400" dirty="0"/>
              <a:t>代理模式</a:t>
            </a:r>
            <a:endParaRPr lang="zh-CN" altLang="en-US" dirty="0"/>
          </a:p>
        </p:txBody>
      </p:sp>
      <p:pic>
        <p:nvPicPr>
          <p:cNvPr id="11" name="Picture 3" descr="201106202015028733">
            <a:extLst>
              <a:ext uri="{FF2B5EF4-FFF2-40B4-BE49-F238E27FC236}">
                <a16:creationId xmlns:a16="http://schemas.microsoft.com/office/drawing/2014/main" id="{630861B9-1B2D-4A39-A5BA-8F7C44B60D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936" y="1219200"/>
            <a:ext cx="7467600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087194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特殊目的：使消息沿对象链传递</a:t>
            </a:r>
            <a:r>
              <a:rPr lang="en-US" altLang="zh-CN" sz="2400" dirty="0"/>
              <a:t>-</a:t>
            </a:r>
            <a:r>
              <a:rPr lang="zh-CN" altLang="en-US" sz="2400" dirty="0"/>
              <a:t>责任链模式</a:t>
            </a:r>
            <a:endParaRPr lang="zh-CN" altLang="en-US" dirty="0"/>
          </a:p>
        </p:txBody>
      </p:sp>
      <p:pic>
        <p:nvPicPr>
          <p:cNvPr id="4" name="Picture 3" descr="jt-2002-4-15-chainofresp">
            <a:extLst>
              <a:ext uri="{FF2B5EF4-FFF2-40B4-BE49-F238E27FC236}">
                <a16:creationId xmlns:a16="http://schemas.microsoft.com/office/drawing/2014/main" id="{339888D5-7552-491A-9814-4536AEAEBA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" y="1555115"/>
            <a:ext cx="7848600" cy="4289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7336276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2400" dirty="0"/>
              <a:t> </a:t>
            </a:r>
            <a:r>
              <a:rPr lang="zh-CN" altLang="en-US" sz="2400" dirty="0"/>
              <a:t>特殊目的：多方向变化</a:t>
            </a:r>
            <a:r>
              <a:rPr lang="en-US" altLang="zh-CN" sz="2400" dirty="0"/>
              <a:t>-</a:t>
            </a:r>
            <a:r>
              <a:rPr lang="zh-CN" altLang="en-US" sz="2400" dirty="0"/>
              <a:t>访问者模式</a:t>
            </a:r>
            <a:endParaRPr lang="zh-CN" alt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530CF6D8-3D08-4C32-90C4-7D19BE9BD1C3}"/>
              </a:ext>
            </a:extLst>
          </p:cNvPr>
          <p:cNvSpPr/>
          <p:nvPr/>
        </p:nvSpPr>
        <p:spPr>
          <a:xfrm>
            <a:off x="5562574" y="1295456"/>
            <a:ext cx="914376" cy="68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/>
              <a:t>Animal</a:t>
            </a:r>
            <a:endParaRPr lang="zh-CN" alt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DBA97107-114D-4931-82C6-FABF53F0E241}"/>
              </a:ext>
            </a:extLst>
          </p:cNvPr>
          <p:cNvSpPr/>
          <p:nvPr/>
        </p:nvSpPr>
        <p:spPr>
          <a:xfrm>
            <a:off x="7700526" y="1295456"/>
            <a:ext cx="838178" cy="68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Food</a:t>
            </a:r>
            <a:endParaRPr lang="zh-CN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45749A6-D70F-4E8F-A023-0D4FB7897886}"/>
              </a:ext>
            </a:extLst>
          </p:cNvPr>
          <p:cNvSpPr/>
          <p:nvPr/>
        </p:nvSpPr>
        <p:spPr>
          <a:xfrm>
            <a:off x="5127760" y="2299501"/>
            <a:ext cx="838178" cy="68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Dog</a:t>
            </a:r>
            <a:endParaRPr lang="zh-CN" altLang="en-US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9896320F-9F77-4AAC-9A5C-78B3DB476086}"/>
              </a:ext>
            </a:extLst>
          </p:cNvPr>
          <p:cNvSpPr/>
          <p:nvPr/>
        </p:nvSpPr>
        <p:spPr>
          <a:xfrm>
            <a:off x="6172158" y="2286030"/>
            <a:ext cx="838178" cy="68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Tiger</a:t>
            </a:r>
            <a:endParaRPr lang="zh-CN" altLang="en-US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CC68112D-6036-4DF3-AAC8-463C71826341}"/>
              </a:ext>
            </a:extLst>
          </p:cNvPr>
          <p:cNvSpPr/>
          <p:nvPr/>
        </p:nvSpPr>
        <p:spPr>
          <a:xfrm>
            <a:off x="7281437" y="2286030"/>
            <a:ext cx="838178" cy="68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Meat</a:t>
            </a:r>
            <a:endParaRPr lang="zh-CN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DB281B8-229E-4310-AF2F-D863A85C428D}"/>
              </a:ext>
            </a:extLst>
          </p:cNvPr>
          <p:cNvSpPr/>
          <p:nvPr/>
        </p:nvSpPr>
        <p:spPr>
          <a:xfrm>
            <a:off x="8232539" y="2286030"/>
            <a:ext cx="838178" cy="68578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Bone</a:t>
            </a:r>
            <a:endParaRPr lang="zh-CN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5D708E62-F271-4076-B512-256BF8B8FD65}"/>
              </a:ext>
            </a:extLst>
          </p:cNvPr>
          <p:cNvCxnSpPr>
            <a:cxnSpLocks/>
            <a:stCxn id="6" idx="0"/>
            <a:endCxn id="3" idx="2"/>
          </p:cNvCxnSpPr>
          <p:nvPr/>
        </p:nvCxnSpPr>
        <p:spPr>
          <a:xfrm flipV="1">
            <a:off x="5546849" y="1981238"/>
            <a:ext cx="472913" cy="3182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BCB8F8AB-3AB9-4B3A-8A13-4FB2F128F707}"/>
              </a:ext>
            </a:extLst>
          </p:cNvPr>
          <p:cNvCxnSpPr>
            <a:cxnSpLocks/>
            <a:stCxn id="7" idx="0"/>
            <a:endCxn id="3" idx="2"/>
          </p:cNvCxnSpPr>
          <p:nvPr/>
        </p:nvCxnSpPr>
        <p:spPr>
          <a:xfrm flipH="1" flipV="1">
            <a:off x="6019762" y="1981238"/>
            <a:ext cx="571485" cy="3047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DE2A17BD-6D07-46D9-9127-707389A0A282}"/>
              </a:ext>
            </a:extLst>
          </p:cNvPr>
          <p:cNvCxnSpPr/>
          <p:nvPr/>
        </p:nvCxnSpPr>
        <p:spPr>
          <a:xfrm flipV="1">
            <a:off x="7741263" y="1981238"/>
            <a:ext cx="434814" cy="318263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A312CFE3-DE2C-4F20-80A7-9B373BCE9610}"/>
              </a:ext>
            </a:extLst>
          </p:cNvPr>
          <p:cNvCxnSpPr/>
          <p:nvPr/>
        </p:nvCxnSpPr>
        <p:spPr>
          <a:xfrm flipH="1" flipV="1">
            <a:off x="8112846" y="1981238"/>
            <a:ext cx="609584" cy="30479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95BE43A3-0417-4DCF-9827-BDFC9E677706}"/>
              </a:ext>
            </a:extLst>
          </p:cNvPr>
          <p:cNvSpPr txBox="1"/>
          <p:nvPr/>
        </p:nvSpPr>
        <p:spPr>
          <a:xfrm>
            <a:off x="720654" y="847707"/>
            <a:ext cx="3558933" cy="34163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altLang="zh-CN" dirty="0"/>
              <a:t> //</a:t>
            </a:r>
            <a:r>
              <a:rPr lang="zh-CN" altLang="en-US" dirty="0"/>
              <a:t>若</a:t>
            </a:r>
            <a:r>
              <a:rPr lang="en-US" altLang="zh-CN" dirty="0"/>
              <a:t>Animal</a:t>
            </a:r>
            <a:r>
              <a:rPr lang="zh-CN" altLang="en-US" dirty="0"/>
              <a:t>，</a:t>
            </a:r>
            <a:r>
              <a:rPr lang="en-US" altLang="zh-CN" dirty="0"/>
              <a:t>Fool</a:t>
            </a:r>
            <a:r>
              <a:rPr lang="zh-CN" altLang="en-US" dirty="0"/>
              <a:t>都有子类变化，</a:t>
            </a:r>
            <a:r>
              <a:rPr lang="en-US" altLang="zh-CN" dirty="0"/>
              <a:t>f( )</a:t>
            </a:r>
            <a:r>
              <a:rPr lang="zh-CN" altLang="en-US" dirty="0"/>
              <a:t>的实现难以稳定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class </a:t>
            </a:r>
            <a:r>
              <a:rPr lang="en-US" altLang="zh-CN" dirty="0" err="1"/>
              <a:t>XxxAnimal</a:t>
            </a:r>
            <a:r>
              <a:rPr lang="en-US" altLang="zh-CN" dirty="0"/>
              <a:t> {</a:t>
            </a:r>
          </a:p>
          <a:p>
            <a:r>
              <a:rPr lang="en-US" altLang="zh-CN" dirty="0"/>
              <a:t>public:</a:t>
            </a:r>
          </a:p>
          <a:p>
            <a:r>
              <a:rPr lang="en-US" altLang="zh-CN" dirty="0"/>
              <a:t>       virtual void eat(Food &amp; ) {</a:t>
            </a:r>
          </a:p>
          <a:p>
            <a:r>
              <a:rPr lang="en-US" altLang="zh-CN" dirty="0"/>
              <a:t>           //</a:t>
            </a:r>
            <a:r>
              <a:rPr lang="zh-CN" altLang="en-US" dirty="0"/>
              <a:t>怎么办？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       virtual void cook(Food &amp;) {</a:t>
            </a:r>
          </a:p>
          <a:p>
            <a:r>
              <a:rPr lang="en-US" altLang="zh-CN" dirty="0"/>
              <a:t>           //</a:t>
            </a:r>
            <a:r>
              <a:rPr lang="zh-CN" altLang="en-US" dirty="0"/>
              <a:t>怎么办？</a:t>
            </a:r>
            <a:endParaRPr lang="en-US" altLang="zh-CN" dirty="0"/>
          </a:p>
          <a:p>
            <a:r>
              <a:rPr lang="en-US" altLang="zh-CN" dirty="0"/>
              <a:t>       }</a:t>
            </a:r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18" name="箭头: 下 17">
            <a:extLst>
              <a:ext uri="{FF2B5EF4-FFF2-40B4-BE49-F238E27FC236}">
                <a16:creationId xmlns:a16="http://schemas.microsoft.com/office/drawing/2014/main" id="{644A1634-84DD-4508-BACD-FB556937B3AB}"/>
              </a:ext>
            </a:extLst>
          </p:cNvPr>
          <p:cNvSpPr/>
          <p:nvPr/>
        </p:nvSpPr>
        <p:spPr>
          <a:xfrm>
            <a:off x="3868277" y="3525856"/>
            <a:ext cx="3124118" cy="890567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8249A4FC-7C65-4297-A0C7-9E6CAC8269B9}"/>
              </a:ext>
            </a:extLst>
          </p:cNvPr>
          <p:cNvSpPr txBox="1"/>
          <p:nvPr/>
        </p:nvSpPr>
        <p:spPr>
          <a:xfrm>
            <a:off x="1295486" y="5029158"/>
            <a:ext cx="7086414" cy="147732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zh-CN" altLang="en-US" dirty="0"/>
              <a:t>各方妥协：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需求方： </a:t>
            </a:r>
            <a:r>
              <a:rPr lang="en-US" altLang="zh-CN" dirty="0"/>
              <a:t>Animal</a:t>
            </a:r>
            <a:r>
              <a:rPr lang="zh-CN" altLang="en-US" dirty="0"/>
              <a:t>的子类和</a:t>
            </a:r>
            <a:r>
              <a:rPr lang="en-US" altLang="zh-CN" dirty="0"/>
              <a:t>Food</a:t>
            </a:r>
            <a:r>
              <a:rPr lang="zh-CN" altLang="en-US" dirty="0"/>
              <a:t>的子类，至少一个子类数量稳定。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程序员：综合使用静态多态和动态多态，适应变化</a:t>
            </a:r>
          </a:p>
        </p:txBody>
      </p:sp>
    </p:spTree>
    <p:extLst>
      <p:ext uri="{BB962C8B-B14F-4D97-AF65-F5344CB8AC3E}">
        <p14:creationId xmlns:p14="http://schemas.microsoft.com/office/powerpoint/2010/main" val="359332082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86062" y="220400"/>
            <a:ext cx="8475252" cy="772009"/>
          </a:xfrm>
        </p:spPr>
        <p:txBody>
          <a:bodyPr/>
          <a:lstStyle/>
          <a:p>
            <a:r>
              <a:rPr lang="zh-CN" altLang="en-US" sz="2400" dirty="0"/>
              <a:t>访问者模式：</a:t>
            </a:r>
            <a:br>
              <a:rPr lang="en-US" altLang="zh-CN" sz="2400" dirty="0"/>
            </a:br>
            <a:r>
              <a:rPr lang="en-US" altLang="zh-CN" sz="2400" dirty="0">
                <a:solidFill>
                  <a:srgbClr val="0000FF"/>
                </a:solidFill>
              </a:rPr>
              <a:t>Food</a:t>
            </a:r>
            <a:r>
              <a:rPr lang="zh-CN" altLang="en-US" sz="2400" dirty="0">
                <a:solidFill>
                  <a:srgbClr val="0000FF"/>
                </a:solidFill>
              </a:rPr>
              <a:t>子类稳定，</a:t>
            </a:r>
            <a:r>
              <a:rPr lang="en-US" altLang="zh-CN" sz="2400" dirty="0">
                <a:solidFill>
                  <a:srgbClr val="0000FF"/>
                </a:solidFill>
              </a:rPr>
              <a:t>Animal</a:t>
            </a:r>
            <a:r>
              <a:rPr lang="zh-CN" altLang="en-US" sz="2400" dirty="0">
                <a:solidFill>
                  <a:srgbClr val="0000FF"/>
                </a:solidFill>
              </a:rPr>
              <a:t>的子类可增加，</a:t>
            </a:r>
            <a:r>
              <a:rPr lang="en-US" altLang="zh-CN" sz="2400" dirty="0">
                <a:solidFill>
                  <a:srgbClr val="0000FF"/>
                </a:solidFill>
              </a:rPr>
              <a:t>Animal</a:t>
            </a:r>
            <a:r>
              <a:rPr lang="zh-CN" altLang="en-US" sz="2400" dirty="0">
                <a:solidFill>
                  <a:srgbClr val="0000FF"/>
                </a:solidFill>
              </a:rPr>
              <a:t>的行为可增加</a:t>
            </a:r>
            <a:endParaRPr lang="zh-CN" altLang="en-US" dirty="0">
              <a:solidFill>
                <a:srgbClr val="0000FF"/>
              </a:solidFill>
            </a:endParaRPr>
          </a:p>
        </p:txBody>
      </p:sp>
      <p:graphicFrame>
        <p:nvGraphicFramePr>
          <p:cNvPr id="16" name="对象 15">
            <a:extLst>
              <a:ext uri="{FF2B5EF4-FFF2-40B4-BE49-F238E27FC236}">
                <a16:creationId xmlns:a16="http://schemas.microsoft.com/office/drawing/2014/main" id="{126CE836-6D12-4FE3-8DF7-E68F8FE1969A}"/>
              </a:ext>
            </a:extLst>
          </p:cNvPr>
          <p:cNvGraphicFramePr/>
          <p:nvPr/>
        </p:nvGraphicFramePr>
        <p:xfrm>
          <a:off x="3451225" y="767715"/>
          <a:ext cx="6250305" cy="57245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r:id="rId2" imgW="5994400" imgH="3441700" progId="Visio.Drawing.11">
                  <p:embed/>
                </p:oleObj>
              </mc:Choice>
              <mc:Fallback>
                <p:oleObj r:id="rId2" imgW="5994400" imgH="3441700" progId="Visio.Drawing.11">
                  <p:embed/>
                  <p:pic>
                    <p:nvPicPr>
                      <p:cNvPr id="15" name="对象 14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3451225" y="767715"/>
                        <a:ext cx="6250305" cy="57245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0" name="Group 4">
            <a:extLst>
              <a:ext uri="{FF2B5EF4-FFF2-40B4-BE49-F238E27FC236}">
                <a16:creationId xmlns:a16="http://schemas.microsoft.com/office/drawing/2014/main" id="{6793332C-21E5-4284-B0E7-C688C56F4F9C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2866" y="3936365"/>
            <a:ext cx="3101372" cy="2555875"/>
            <a:chOff x="1725" y="1356"/>
            <a:chExt cx="2310" cy="1610"/>
          </a:xfrm>
        </p:grpSpPr>
        <p:sp>
          <p:nvSpPr>
            <p:cNvPr id="21" name="AutoShape 3">
              <a:extLst>
                <a:ext uri="{FF2B5EF4-FFF2-40B4-BE49-F238E27FC236}">
                  <a16:creationId xmlns:a16="http://schemas.microsoft.com/office/drawing/2014/main" id="{4DB6415F-281C-4FF6-BEE9-98CEA444DDD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1725" y="1356"/>
              <a:ext cx="2310" cy="160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2" name="Rectangle 5">
              <a:extLst>
                <a:ext uri="{FF2B5EF4-FFF2-40B4-BE49-F238E27FC236}">
                  <a16:creationId xmlns:a16="http://schemas.microsoft.com/office/drawing/2014/main" id="{15D59421-A5B0-4C7B-B6F0-D3905CE96D3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735"/>
              <a:ext cx="1066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3" name="Rectangle 6">
              <a:extLst>
                <a:ext uri="{FF2B5EF4-FFF2-40B4-BE49-F238E27FC236}">
                  <a16:creationId xmlns:a16="http://schemas.microsoft.com/office/drawing/2014/main" id="{7D6D4D92-50BD-4AB5-AC00-2449D68F0F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735"/>
              <a:ext cx="1066" cy="169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4" name="Rectangle 7">
              <a:extLst>
                <a:ext uri="{FF2B5EF4-FFF2-40B4-BE49-F238E27FC236}">
                  <a16:creationId xmlns:a16="http://schemas.microsoft.com/office/drawing/2014/main" id="{18D8752C-9866-4F94-81D7-D0E9E09D290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27" y="1761"/>
              <a:ext cx="11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5" name="Rectangle 8">
              <a:extLst>
                <a:ext uri="{FF2B5EF4-FFF2-40B4-BE49-F238E27FC236}">
                  <a16:creationId xmlns:a16="http://schemas.microsoft.com/office/drawing/2014/main" id="{B37C837B-5447-4D39-9477-B080ED4D0D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1" y="1761"/>
              <a:ext cx="377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accept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6" name="Rectangle 9">
              <a:extLst>
                <a:ext uri="{FF2B5EF4-FFF2-40B4-BE49-F238E27FC236}">
                  <a16:creationId xmlns:a16="http://schemas.microsoft.com/office/drawing/2014/main" id="{E7F64E34-1D4E-43E6-AB68-2E18DF90C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4" y="1761"/>
              <a:ext cx="112" cy="12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(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7" name="Rectangle 10">
              <a:extLst>
                <a:ext uri="{FF2B5EF4-FFF2-40B4-BE49-F238E27FC236}">
                  <a16:creationId xmlns:a16="http://schemas.microsoft.com/office/drawing/2014/main" id="{0C60EB35-D34A-4D59-8664-28109E6007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65" y="1760"/>
              <a:ext cx="578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in </a:t>
              </a:r>
              <a:r>
                <a:rPr kumimoji="0" lang="en-US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Visitor)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28" name="Rectangle 12">
              <a:extLst>
                <a:ext uri="{FF2B5EF4-FFF2-40B4-BE49-F238E27FC236}">
                  <a16:creationId xmlns:a16="http://schemas.microsoft.com/office/drawing/2014/main" id="{6017897D-A051-4F50-BAEA-0F4A24F520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566"/>
              <a:ext cx="1066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29" name="Rectangle 13">
              <a:extLst>
                <a:ext uri="{FF2B5EF4-FFF2-40B4-BE49-F238E27FC236}">
                  <a16:creationId xmlns:a16="http://schemas.microsoft.com/office/drawing/2014/main" id="{D0E0710F-EA4D-4667-A780-C104FB7200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566"/>
              <a:ext cx="1066" cy="169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0" name="Rectangle 14">
              <a:extLst>
                <a:ext uri="{FF2B5EF4-FFF2-40B4-BE49-F238E27FC236}">
                  <a16:creationId xmlns:a16="http://schemas.microsoft.com/office/drawing/2014/main" id="{44B925D1-94E1-42B8-916F-9D4224683A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372"/>
              <a:ext cx="1066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1" name="Rectangle 15">
              <a:extLst>
                <a:ext uri="{FF2B5EF4-FFF2-40B4-BE49-F238E27FC236}">
                  <a16:creationId xmlns:a16="http://schemas.microsoft.com/office/drawing/2014/main" id="{7B5D9D57-66E6-4B27-8996-F47B0A1D98E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1372"/>
              <a:ext cx="1066" cy="219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2" name="Rectangle 16">
              <a:extLst>
                <a:ext uri="{FF2B5EF4-FFF2-40B4-BE49-F238E27FC236}">
                  <a16:creationId xmlns:a16="http://schemas.microsoft.com/office/drawing/2014/main" id="{0859F783-9DDE-441A-BD77-328DE5B30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50" y="1417"/>
              <a:ext cx="265" cy="1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Food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3" name="Rectangle 17">
              <a:extLst>
                <a:ext uri="{FF2B5EF4-FFF2-40B4-BE49-F238E27FC236}">
                  <a16:creationId xmlns:a16="http://schemas.microsoft.com/office/drawing/2014/main" id="{6D9C737E-23E0-42F3-88DA-1EAC959F2F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80"/>
              <a:ext cx="1082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4" name="Rectangle 18">
              <a:extLst>
                <a:ext uri="{FF2B5EF4-FFF2-40B4-BE49-F238E27FC236}">
                  <a16:creationId xmlns:a16="http://schemas.microsoft.com/office/drawing/2014/main" id="{94C271E3-2B41-42BF-8350-0A353931E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780"/>
              <a:ext cx="1082" cy="168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5" name="Rectangle 19">
              <a:extLst>
                <a:ext uri="{FF2B5EF4-FFF2-40B4-BE49-F238E27FC236}">
                  <a16:creationId xmlns:a16="http://schemas.microsoft.com/office/drawing/2014/main" id="{827EF294-FB78-4A11-B1E7-5F9124B191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94" y="2805"/>
              <a:ext cx="112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6" name="Rectangle 20">
              <a:extLst>
                <a:ext uri="{FF2B5EF4-FFF2-40B4-BE49-F238E27FC236}">
                  <a16:creationId xmlns:a16="http://schemas.microsoft.com/office/drawing/2014/main" id="{1174727F-4DC4-47B1-AA20-D882BE3DEF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7" y="2805"/>
              <a:ext cx="783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</a:t>
              </a:r>
              <a:r>
                <a:rPr kumimoji="0" lang="zh-CN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ccept</a:t>
              </a:r>
              <a:r>
                <a:rPr kumimoji="0" lang="en-US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(in</a:t>
              </a:r>
              <a:r>
                <a:rPr kumimoji="0" lang="en-US" altLang="zh-CN" sz="1300" b="1" i="0" u="none" strike="noStrike" cap="none" normalizeH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 Visitor)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37" name="Rectangle 24">
              <a:extLst>
                <a:ext uri="{FF2B5EF4-FFF2-40B4-BE49-F238E27FC236}">
                  <a16:creationId xmlns:a16="http://schemas.microsoft.com/office/drawing/2014/main" id="{2154A604-C800-47D1-A22D-85DF09456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10"/>
              <a:ext cx="1082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8" name="Rectangle 25">
              <a:extLst>
                <a:ext uri="{FF2B5EF4-FFF2-40B4-BE49-F238E27FC236}">
                  <a16:creationId xmlns:a16="http://schemas.microsoft.com/office/drawing/2014/main" id="{087690C6-B6F9-4C43-A86A-430E097712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610"/>
              <a:ext cx="1082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39" name="Rectangle 26">
              <a:extLst>
                <a:ext uri="{FF2B5EF4-FFF2-40B4-BE49-F238E27FC236}">
                  <a16:creationId xmlns:a16="http://schemas.microsoft.com/office/drawing/2014/main" id="{115E924D-C9AC-4F59-8B7E-93F603376C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17"/>
              <a:ext cx="1082" cy="193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0" name="Rectangle 27">
              <a:extLst>
                <a:ext uri="{FF2B5EF4-FFF2-40B4-BE49-F238E27FC236}">
                  <a16:creationId xmlns:a16="http://schemas.microsoft.com/office/drawing/2014/main" id="{7905DB99-CFBB-4540-B337-79E6B0DAAD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76" y="2417"/>
              <a:ext cx="1082" cy="193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1" name="Rectangle 28">
              <a:extLst>
                <a:ext uri="{FF2B5EF4-FFF2-40B4-BE49-F238E27FC236}">
                  <a16:creationId xmlns:a16="http://schemas.microsoft.com/office/drawing/2014/main" id="{EBA9C004-09AE-4E0B-B391-EB90AF2835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7" y="2460"/>
              <a:ext cx="281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Meat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2" name="Rectangle 29">
              <a:extLst>
                <a:ext uri="{FF2B5EF4-FFF2-40B4-BE49-F238E27FC236}">
                  <a16:creationId xmlns:a16="http://schemas.microsoft.com/office/drawing/2014/main" id="{33658A3E-1625-4210-BB02-9116B331C5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797"/>
              <a:ext cx="889" cy="169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3" name="Rectangle 30">
              <a:extLst>
                <a:ext uri="{FF2B5EF4-FFF2-40B4-BE49-F238E27FC236}">
                  <a16:creationId xmlns:a16="http://schemas.microsoft.com/office/drawing/2014/main" id="{D379B439-3DEE-4A67-AA1A-6BDD3BD699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1" y="2785"/>
              <a:ext cx="889" cy="169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4" name="Rectangle 32">
              <a:extLst>
                <a:ext uri="{FF2B5EF4-FFF2-40B4-BE49-F238E27FC236}">
                  <a16:creationId xmlns:a16="http://schemas.microsoft.com/office/drawing/2014/main" id="{C33252A3-9C15-4235-9E4C-C73D1AC9AA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794"/>
              <a:ext cx="827" cy="1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r>
                <a:rPr kumimoji="0" lang="zh-CN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accept</a:t>
              </a: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(in Visitor)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5" name="Rectangle 35">
              <a:extLst>
                <a:ext uri="{FF2B5EF4-FFF2-40B4-BE49-F238E27FC236}">
                  <a16:creationId xmlns:a16="http://schemas.microsoft.com/office/drawing/2014/main" id="{477A5BDD-138B-42CC-BC88-696DD3A9D7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07" y="2786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46" name="Rectangle 36">
              <a:extLst>
                <a:ext uri="{FF2B5EF4-FFF2-40B4-BE49-F238E27FC236}">
                  <a16:creationId xmlns:a16="http://schemas.microsoft.com/office/drawing/2014/main" id="{A93E3296-77A1-4CAB-A696-BCF8A78D05D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43" y="2588"/>
              <a:ext cx="889" cy="168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7" name="Rectangle 37">
              <a:extLst>
                <a:ext uri="{FF2B5EF4-FFF2-40B4-BE49-F238E27FC236}">
                  <a16:creationId xmlns:a16="http://schemas.microsoft.com/office/drawing/2014/main" id="{846D4762-D4CA-49D1-938A-F9C47EA91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596"/>
              <a:ext cx="889" cy="168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8" name="Rectangle 38">
              <a:extLst>
                <a:ext uri="{FF2B5EF4-FFF2-40B4-BE49-F238E27FC236}">
                  <a16:creationId xmlns:a16="http://schemas.microsoft.com/office/drawing/2014/main" id="{A3F4B608-9D07-4184-803A-6C5A4E9403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50" y="2380"/>
              <a:ext cx="889" cy="19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49" name="Rectangle 39">
              <a:extLst>
                <a:ext uri="{FF2B5EF4-FFF2-40B4-BE49-F238E27FC236}">
                  <a16:creationId xmlns:a16="http://schemas.microsoft.com/office/drawing/2014/main" id="{13D9390B-59EC-41BA-B4E0-49EAF5B58C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937" y="2395"/>
              <a:ext cx="889" cy="194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0" name="Rectangle 40">
              <a:extLst>
                <a:ext uri="{FF2B5EF4-FFF2-40B4-BE49-F238E27FC236}">
                  <a16:creationId xmlns:a16="http://schemas.microsoft.com/office/drawing/2014/main" id="{6F871B3A-966B-463A-A38E-82AC9D2733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76" y="2441"/>
              <a:ext cx="280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Bone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53" name="Group 4">
            <a:extLst>
              <a:ext uri="{FF2B5EF4-FFF2-40B4-BE49-F238E27FC236}">
                <a16:creationId xmlns:a16="http://schemas.microsoft.com/office/drawing/2014/main" id="{FAB85550-9E58-44F5-AEB0-EFC3A694E0F4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1314557" y="1003374"/>
            <a:ext cx="1435100" cy="1136673"/>
            <a:chOff x="3600" y="868"/>
            <a:chExt cx="904" cy="710"/>
          </a:xfrm>
        </p:grpSpPr>
        <p:sp>
          <p:nvSpPr>
            <p:cNvPr id="54" name="AutoShape 3">
              <a:extLst>
                <a:ext uri="{FF2B5EF4-FFF2-40B4-BE49-F238E27FC236}">
                  <a16:creationId xmlns:a16="http://schemas.microsoft.com/office/drawing/2014/main" id="{7C355744-1247-40A9-ACC9-05F486970EF4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00" y="868"/>
              <a:ext cx="90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5" name="Rectangle 5">
              <a:extLst>
                <a:ext uri="{FF2B5EF4-FFF2-40B4-BE49-F238E27FC236}">
                  <a16:creationId xmlns:a16="http://schemas.microsoft.com/office/drawing/2014/main" id="{FB158ECC-1232-417D-9BA2-36256A5CFA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4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6" name="Rectangle 6">
              <a:extLst>
                <a:ext uri="{FF2B5EF4-FFF2-40B4-BE49-F238E27FC236}">
                  <a16:creationId xmlns:a16="http://schemas.microsoft.com/office/drawing/2014/main" id="{D24AAFC7-5EE6-4853-A26E-3BCFC10D5C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49"/>
              <a:ext cx="841" cy="20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57" name="Rectangle 7">
              <a:extLst>
                <a:ext uri="{FF2B5EF4-FFF2-40B4-BE49-F238E27FC236}">
                  <a16:creationId xmlns:a16="http://schemas.microsoft.com/office/drawing/2014/main" id="{B0219386-5AE5-4848-96CF-BEB289AB30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275"/>
              <a:ext cx="1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8" name="Rectangle 8">
              <a:extLst>
                <a:ext uri="{FF2B5EF4-FFF2-40B4-BE49-F238E27FC236}">
                  <a16:creationId xmlns:a16="http://schemas.microsoft.com/office/drawing/2014/main" id="{C1921841-7B39-472F-8ADA-66F61894C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275"/>
              <a:ext cx="6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use(in Food)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59" name="Rectangle 11">
              <a:extLst>
                <a:ext uri="{FF2B5EF4-FFF2-40B4-BE49-F238E27FC236}">
                  <a16:creationId xmlns:a16="http://schemas.microsoft.com/office/drawing/2014/main" id="{730FF52C-A376-4DE9-904F-5BAA355826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0" name="Rectangle 16">
              <a:extLst>
                <a:ext uri="{FF2B5EF4-FFF2-40B4-BE49-F238E27FC236}">
                  <a16:creationId xmlns:a16="http://schemas.microsoft.com/office/drawing/2014/main" id="{404C4163-9C27-4843-86B5-F759C22931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4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1" name="Rectangle 17">
              <a:extLst>
                <a:ext uri="{FF2B5EF4-FFF2-40B4-BE49-F238E27FC236}">
                  <a16:creationId xmlns:a16="http://schemas.microsoft.com/office/drawing/2014/main" id="{BE1D540F-B3B0-4E95-BBBF-B3065BA9FA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2" name="Rectangle 18">
              <a:extLst>
                <a:ext uri="{FF2B5EF4-FFF2-40B4-BE49-F238E27FC236}">
                  <a16:creationId xmlns:a16="http://schemas.microsoft.com/office/drawing/2014/main" id="{6D1F1465-7B94-4C37-9E33-B11EE0D717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3" name="Rectangle 19">
              <a:extLst>
                <a:ext uri="{FF2B5EF4-FFF2-40B4-BE49-F238E27FC236}">
                  <a16:creationId xmlns:a16="http://schemas.microsoft.com/office/drawing/2014/main" id="{CA046995-BFDB-450C-B27A-14BFBC4FDD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4" name="Rectangle 20">
              <a:extLst>
                <a:ext uri="{FF2B5EF4-FFF2-40B4-BE49-F238E27FC236}">
                  <a16:creationId xmlns:a16="http://schemas.microsoft.com/office/drawing/2014/main" id="{EF410773-B8A8-4FDC-A629-868B8C8A0D4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5" name="Rectangle 21">
              <a:extLst>
                <a:ext uri="{FF2B5EF4-FFF2-40B4-BE49-F238E27FC236}">
                  <a16:creationId xmlns:a16="http://schemas.microsoft.com/office/drawing/2014/main" id="{78EE501A-5E5C-4B47-91F0-61AE3846CE0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929"/>
              <a:ext cx="404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Animal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grpSp>
        <p:nvGrpSpPr>
          <p:cNvPr id="66" name="Group 4">
            <a:extLst>
              <a:ext uri="{FF2B5EF4-FFF2-40B4-BE49-F238E27FC236}">
                <a16:creationId xmlns:a16="http://schemas.microsoft.com/office/drawing/2014/main" id="{A1474BD9-1A23-46C8-9ABD-C181F631F5EA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2095755" y="2791632"/>
            <a:ext cx="1435100" cy="1136673"/>
            <a:chOff x="3600" y="868"/>
            <a:chExt cx="904" cy="710"/>
          </a:xfrm>
        </p:grpSpPr>
        <p:sp>
          <p:nvSpPr>
            <p:cNvPr id="67" name="AutoShape 3">
              <a:extLst>
                <a:ext uri="{FF2B5EF4-FFF2-40B4-BE49-F238E27FC236}">
                  <a16:creationId xmlns:a16="http://schemas.microsoft.com/office/drawing/2014/main" id="{273663E4-05E5-49C8-9072-B01FA5B0B230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00" y="868"/>
              <a:ext cx="90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8" name="Rectangle 5">
              <a:extLst>
                <a:ext uri="{FF2B5EF4-FFF2-40B4-BE49-F238E27FC236}">
                  <a16:creationId xmlns:a16="http://schemas.microsoft.com/office/drawing/2014/main" id="{5F4986E6-5FB1-4C52-A263-943B238284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4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69" name="Rectangle 6">
              <a:extLst>
                <a:ext uri="{FF2B5EF4-FFF2-40B4-BE49-F238E27FC236}">
                  <a16:creationId xmlns:a16="http://schemas.microsoft.com/office/drawing/2014/main" id="{328DD445-93AC-4906-8D99-875A498953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49"/>
              <a:ext cx="841" cy="20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0" name="Rectangle 7">
              <a:extLst>
                <a:ext uri="{FF2B5EF4-FFF2-40B4-BE49-F238E27FC236}">
                  <a16:creationId xmlns:a16="http://schemas.microsoft.com/office/drawing/2014/main" id="{F14C7679-C95E-4CC9-93EA-E12667B8A61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275"/>
              <a:ext cx="1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1" name="Rectangle 8">
              <a:extLst>
                <a:ext uri="{FF2B5EF4-FFF2-40B4-BE49-F238E27FC236}">
                  <a16:creationId xmlns:a16="http://schemas.microsoft.com/office/drawing/2014/main" id="{D08A7BBE-04CA-429E-A177-F66EF07F774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275"/>
              <a:ext cx="6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use(in Food)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2" name="Rectangle 11">
              <a:extLst>
                <a:ext uri="{FF2B5EF4-FFF2-40B4-BE49-F238E27FC236}">
                  <a16:creationId xmlns:a16="http://schemas.microsoft.com/office/drawing/2014/main" id="{D55666D9-A6A8-4C4D-BEC4-77B09D0DEF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3" name="Rectangle 16">
              <a:extLst>
                <a:ext uri="{FF2B5EF4-FFF2-40B4-BE49-F238E27FC236}">
                  <a16:creationId xmlns:a16="http://schemas.microsoft.com/office/drawing/2014/main" id="{7D6E0E94-B073-469E-9D86-40BA3E32C5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4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74" name="Rectangle 17">
              <a:extLst>
                <a:ext uri="{FF2B5EF4-FFF2-40B4-BE49-F238E27FC236}">
                  <a16:creationId xmlns:a16="http://schemas.microsoft.com/office/drawing/2014/main" id="{456FE51C-E430-4910-ABB2-F505058C44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5" name="Rectangle 18">
              <a:extLst>
                <a:ext uri="{FF2B5EF4-FFF2-40B4-BE49-F238E27FC236}">
                  <a16:creationId xmlns:a16="http://schemas.microsoft.com/office/drawing/2014/main" id="{6741090E-BDC6-4D87-933B-A15888B22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6" name="Rectangle 19">
              <a:extLst>
                <a:ext uri="{FF2B5EF4-FFF2-40B4-BE49-F238E27FC236}">
                  <a16:creationId xmlns:a16="http://schemas.microsoft.com/office/drawing/2014/main" id="{156E76D0-C816-4644-91AF-41990BB32E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7" name="Rectangle 20">
              <a:extLst>
                <a:ext uri="{FF2B5EF4-FFF2-40B4-BE49-F238E27FC236}">
                  <a16:creationId xmlns:a16="http://schemas.microsoft.com/office/drawing/2014/main" id="{FD47DA93-2B2F-4990-89E8-F1521B07F3B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78" name="Rectangle 21">
              <a:extLst>
                <a:ext uri="{FF2B5EF4-FFF2-40B4-BE49-F238E27FC236}">
                  <a16:creationId xmlns:a16="http://schemas.microsoft.com/office/drawing/2014/main" id="{A700FF8F-47AC-440B-AC5A-0CB49484A1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929"/>
              <a:ext cx="263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宋体" panose="02010600030101010101" pitchFamily="2" charset="-122"/>
                </a:rPr>
                <a:t>Tiger</a:t>
              </a:r>
              <a:endParaRPr kumimoji="0" lang="zh-CN" altLang="zh-CN" sz="13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宋体" panose="02010600030101010101" pitchFamily="2" charset="-122"/>
              </a:endParaRPr>
            </a:p>
          </p:txBody>
        </p:sp>
      </p:grpSp>
      <p:pic>
        <p:nvPicPr>
          <p:cNvPr id="79" name="图片 78">
            <a:extLst>
              <a:ext uri="{FF2B5EF4-FFF2-40B4-BE49-F238E27FC236}">
                <a16:creationId xmlns:a16="http://schemas.microsoft.com/office/drawing/2014/main" id="{E5B66F17-BCBD-4C3F-B4F7-F415341941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174" y="1920751"/>
            <a:ext cx="1028194" cy="927100"/>
          </a:xfrm>
          <a:prstGeom prst="rect">
            <a:avLst/>
          </a:prstGeom>
        </p:spPr>
      </p:pic>
      <p:pic>
        <p:nvPicPr>
          <p:cNvPr id="80" name="图片 79">
            <a:extLst>
              <a:ext uri="{FF2B5EF4-FFF2-40B4-BE49-F238E27FC236}">
                <a16:creationId xmlns:a16="http://schemas.microsoft.com/office/drawing/2014/main" id="{70BBA2C5-6520-47A6-A45F-843AB429E6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009028" y="1895230"/>
            <a:ext cx="1002806" cy="927100"/>
          </a:xfrm>
          <a:prstGeom prst="rect">
            <a:avLst/>
          </a:prstGeom>
        </p:spPr>
      </p:pic>
      <p:grpSp>
        <p:nvGrpSpPr>
          <p:cNvPr id="81" name="Group 4">
            <a:extLst>
              <a:ext uri="{FF2B5EF4-FFF2-40B4-BE49-F238E27FC236}">
                <a16:creationId xmlns:a16="http://schemas.microsoft.com/office/drawing/2014/main" id="{AFA32A43-814C-4BB7-8312-9C8CA2F33157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316168" y="2802839"/>
            <a:ext cx="1435100" cy="1136673"/>
            <a:chOff x="3600" y="868"/>
            <a:chExt cx="904" cy="710"/>
          </a:xfrm>
        </p:grpSpPr>
        <p:sp>
          <p:nvSpPr>
            <p:cNvPr id="82" name="AutoShape 3">
              <a:extLst>
                <a:ext uri="{FF2B5EF4-FFF2-40B4-BE49-F238E27FC236}">
                  <a16:creationId xmlns:a16="http://schemas.microsoft.com/office/drawing/2014/main" id="{D8BE2E0F-494C-4DC8-81D6-682981695C2A}"/>
                </a:ext>
              </a:extLst>
            </p:cNvPr>
            <p:cNvSpPr>
              <a:spLocks noChangeAspect="1" noChangeArrowheads="1" noTextEdit="1"/>
            </p:cNvSpPr>
            <p:nvPr/>
          </p:nvSpPr>
          <p:spPr bwMode="auto">
            <a:xfrm>
              <a:off x="3600" y="868"/>
              <a:ext cx="904" cy="69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3" name="Rectangle 5">
              <a:extLst>
                <a:ext uri="{FF2B5EF4-FFF2-40B4-BE49-F238E27FC236}">
                  <a16:creationId xmlns:a16="http://schemas.microsoft.com/office/drawing/2014/main" id="{036EB915-C0C3-48FE-B174-B9320DCEFD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4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4" name="Rectangle 6">
              <a:extLst>
                <a:ext uri="{FF2B5EF4-FFF2-40B4-BE49-F238E27FC236}">
                  <a16:creationId xmlns:a16="http://schemas.microsoft.com/office/drawing/2014/main" id="{14A03013-B507-4257-9CCF-DE3118E97A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249"/>
              <a:ext cx="841" cy="20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85" name="Rectangle 7">
              <a:extLst>
                <a:ext uri="{FF2B5EF4-FFF2-40B4-BE49-F238E27FC236}">
                  <a16:creationId xmlns:a16="http://schemas.microsoft.com/office/drawing/2014/main" id="{351C842B-14CE-4193-B7D9-3985CCC404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69" y="1275"/>
              <a:ext cx="113" cy="12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CN" altLang="zh-CN" sz="1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+</a:t>
              </a:r>
              <a:endParaRPr kumimoji="0" lang="zh-CN" altLang="zh-CN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6" name="Rectangle 8">
              <a:extLst>
                <a:ext uri="{FF2B5EF4-FFF2-40B4-BE49-F238E27FC236}">
                  <a16:creationId xmlns:a16="http://schemas.microsoft.com/office/drawing/2014/main" id="{4FC1520A-20AE-4EEA-AF46-1B13021FF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" y="1275"/>
              <a:ext cx="630" cy="13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CN" sz="1300" b="1" dirty="0">
                  <a:solidFill>
                    <a:srgbClr val="000000"/>
                  </a:solidFill>
                  <a:latin typeface="宋体" panose="02010600030101010101" pitchFamily="2" charset="-122"/>
                </a:rPr>
                <a:t>use(in Food)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7" name="Rectangle 11">
              <a:extLst>
                <a:ext uri="{FF2B5EF4-FFF2-40B4-BE49-F238E27FC236}">
                  <a16:creationId xmlns:a16="http://schemas.microsoft.com/office/drawing/2014/main" id="{90D3F05A-9FAC-48FC-805D-2B2E896EDF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0" y="1275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8" name="Rectangle 16">
              <a:extLst>
                <a:ext uri="{FF2B5EF4-FFF2-40B4-BE49-F238E27FC236}">
                  <a16:creationId xmlns:a16="http://schemas.microsoft.com/office/drawing/2014/main" id="{DF06343B-D8F8-420A-8D1C-B1B9B18F2DE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4" y="1404"/>
              <a:ext cx="0" cy="1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89" name="Rectangle 17">
              <a:extLst>
                <a:ext uri="{FF2B5EF4-FFF2-40B4-BE49-F238E27FC236}">
                  <a16:creationId xmlns:a16="http://schemas.microsoft.com/office/drawing/2014/main" id="{B2E6BD9F-A358-4F10-85FC-C864EABB75D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0" name="Rectangle 18">
              <a:extLst>
                <a:ext uri="{FF2B5EF4-FFF2-40B4-BE49-F238E27FC236}">
                  <a16:creationId xmlns:a16="http://schemas.microsoft.com/office/drawing/2014/main" id="{9F1D158E-1C97-4905-98D2-811D41DE53C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1079"/>
              <a:ext cx="841" cy="170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1" name="Rectangle 19">
              <a:extLst>
                <a:ext uri="{FF2B5EF4-FFF2-40B4-BE49-F238E27FC236}">
                  <a16:creationId xmlns:a16="http://schemas.microsoft.com/office/drawing/2014/main" id="{5A8C20AB-7B24-43D1-93E6-E130378A6D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2" name="Rectangle 20">
              <a:extLst>
                <a:ext uri="{FF2B5EF4-FFF2-40B4-BE49-F238E27FC236}">
                  <a16:creationId xmlns:a16="http://schemas.microsoft.com/office/drawing/2014/main" id="{F8659142-4313-4CEC-8398-CEACCD57FE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1" y="884"/>
              <a:ext cx="841" cy="195"/>
            </a:xfrm>
            <a:prstGeom prst="rect">
              <a:avLst/>
            </a:prstGeom>
            <a:noFill/>
            <a:ln w="15875" cap="rnd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zh-CN" altLang="en-US"/>
            </a:p>
          </p:txBody>
        </p:sp>
        <p:sp>
          <p:nvSpPr>
            <p:cNvPr id="93" name="Rectangle 21">
              <a:extLst>
                <a:ext uri="{FF2B5EF4-FFF2-40B4-BE49-F238E27FC236}">
                  <a16:creationId xmlns:a16="http://schemas.microsoft.com/office/drawing/2014/main" id="{CF6BA159-058C-49A3-AA5A-47BDBBA990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929"/>
              <a:ext cx="158" cy="1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hangingPunct="0"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CN" sz="13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宋体" panose="02010600030101010101" pitchFamily="2" charset="-122"/>
                  <a:ea typeface="宋体" panose="02010600030101010101" pitchFamily="2" charset="-122"/>
                </a:rPr>
                <a:t>Dog</a:t>
              </a:r>
              <a:endParaRPr kumimoji="0" lang="zh-CN" altLang="zh-CN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</p:grpSp>
      <p:pic>
        <p:nvPicPr>
          <p:cNvPr id="94" name="图片 93">
            <a:extLst>
              <a:ext uri="{FF2B5EF4-FFF2-40B4-BE49-F238E27FC236}">
                <a16:creationId xmlns:a16="http://schemas.microsoft.com/office/drawing/2014/main" id="{334A5FDD-443C-470C-8041-218815A1E34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2255" y="4808687"/>
            <a:ext cx="804487" cy="743753"/>
          </a:xfrm>
          <a:prstGeom prst="rect">
            <a:avLst/>
          </a:prstGeom>
        </p:spPr>
      </p:pic>
      <p:pic>
        <p:nvPicPr>
          <p:cNvPr id="95" name="图片 94">
            <a:extLst>
              <a:ext uri="{FF2B5EF4-FFF2-40B4-BE49-F238E27FC236}">
                <a16:creationId xmlns:a16="http://schemas.microsoft.com/office/drawing/2014/main" id="{AB94575A-D142-45F2-BBB2-DBAF172644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4758" y="4824977"/>
            <a:ext cx="787157" cy="835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2028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变化的适应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63650" y="749476"/>
            <a:ext cx="8099240" cy="138415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r>
              <a:rPr lang="zh-CN" altLang="en-US" dirty="0"/>
              <a:t>单独使用水平关系</a:t>
            </a:r>
            <a:r>
              <a:rPr lang="en-US" altLang="zh-CN" dirty="0"/>
              <a:t>-</a:t>
            </a:r>
            <a:r>
              <a:rPr lang="zh-CN" altLang="en-US" dirty="0"/>
              <a:t>黑盒复用，类型不一致问题</a:t>
            </a:r>
            <a:endParaRPr lang="en-US" altLang="zh-CN" dirty="0"/>
          </a:p>
          <a:p>
            <a:r>
              <a:rPr lang="zh-CN" altLang="en-US" dirty="0"/>
              <a:t>单独使用子类型化</a:t>
            </a:r>
            <a:r>
              <a:rPr lang="en-US" altLang="zh-CN" dirty="0"/>
              <a:t>-</a:t>
            </a:r>
            <a:r>
              <a:rPr lang="zh-CN" altLang="en-US" dirty="0"/>
              <a:t>白盒复用，子类数量问题，源码有无</a:t>
            </a:r>
            <a:endParaRPr lang="en-US" altLang="zh-CN" dirty="0"/>
          </a:p>
          <a:p>
            <a:r>
              <a:rPr lang="zh-CN" altLang="en-US" dirty="0"/>
              <a:t>结合水平关系</a:t>
            </a:r>
            <a:r>
              <a:rPr lang="en-US" altLang="zh-CN" dirty="0"/>
              <a:t>-</a:t>
            </a:r>
            <a:r>
              <a:rPr lang="zh-CN" altLang="en-US" dirty="0"/>
              <a:t>子类型化</a:t>
            </a:r>
          </a:p>
        </p:txBody>
      </p:sp>
      <p:sp>
        <p:nvSpPr>
          <p:cNvPr id="6" name="内容占位符 2">
            <a:extLst>
              <a:ext uri="{FF2B5EF4-FFF2-40B4-BE49-F238E27FC236}">
                <a16:creationId xmlns:a16="http://schemas.microsoft.com/office/drawing/2014/main" id="{B03EAF08-2139-4B06-9094-51EEA4A1E2F1}"/>
              </a:ext>
            </a:extLst>
          </p:cNvPr>
          <p:cNvSpPr txBox="1">
            <a:spLocks/>
          </p:cNvSpPr>
          <p:nvPr/>
        </p:nvSpPr>
        <p:spPr>
          <a:xfrm>
            <a:off x="533506" y="2317363"/>
            <a:ext cx="3428910" cy="243833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77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//</a:t>
            </a:r>
            <a:r>
              <a:rPr lang="zh-CN" altLang="en-US" dirty="0"/>
              <a:t>例</a:t>
            </a:r>
            <a:r>
              <a:rPr lang="en-US" altLang="zh-CN" dirty="0" err="1"/>
              <a:t>f,g,h</a:t>
            </a:r>
            <a:r>
              <a:rPr lang="zh-CN" altLang="en-US" dirty="0"/>
              <a:t>的实现有多种变化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class Some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   void f( 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   void g( 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   void h( );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174B1F52-F25F-4087-8C57-C690A774FC71}"/>
              </a:ext>
            </a:extLst>
          </p:cNvPr>
          <p:cNvSpPr txBox="1">
            <a:spLocks/>
          </p:cNvSpPr>
          <p:nvPr/>
        </p:nvSpPr>
        <p:spPr>
          <a:xfrm>
            <a:off x="5333980" y="2317363"/>
            <a:ext cx="2860524" cy="316900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 fontScale="62500" lnSpcReduction="20000"/>
          </a:bodyPr>
          <a:lstStyle>
            <a:lvl1pPr marL="309396" indent="-309396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874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670358" indent="-257830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254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03131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139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44384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–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5637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»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68901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681429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093956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506483" indent="-206264" algn="l" defTabSz="82505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1805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//</a:t>
            </a:r>
            <a:r>
              <a:rPr lang="en-US" altLang="zh-CN" dirty="0" err="1"/>
              <a:t>f,g,h</a:t>
            </a:r>
            <a:r>
              <a:rPr lang="zh-CN" altLang="en-US" dirty="0"/>
              <a:t>的实现有多种变化</a:t>
            </a:r>
            <a:endParaRPr lang="en-US" altLang="zh-CN" dirty="0"/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class Some {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public: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   void f( ) { mF-&gt;f( );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   void g( ) { </a:t>
            </a:r>
            <a:r>
              <a:rPr lang="en-US" altLang="zh-CN" dirty="0" err="1"/>
              <a:t>mG</a:t>
            </a:r>
            <a:r>
              <a:rPr lang="en-US" altLang="zh-CN" dirty="0"/>
              <a:t>-&gt;g( );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   void h( ) {</a:t>
            </a:r>
            <a:r>
              <a:rPr lang="en-US" altLang="zh-CN" dirty="0" err="1"/>
              <a:t>mH</a:t>
            </a:r>
            <a:r>
              <a:rPr lang="en-US" altLang="zh-CN" dirty="0"/>
              <a:t>-&gt;h( ); }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private:</a:t>
            </a:r>
            <a:br>
              <a:rPr lang="en-US" altLang="zh-CN" dirty="0"/>
            </a:br>
            <a:r>
              <a:rPr lang="en-US" altLang="zh-CN" dirty="0"/>
              <a:t>       </a:t>
            </a:r>
            <a:r>
              <a:rPr lang="en-US" altLang="zh-CN" dirty="0" err="1"/>
              <a:t>ImpF</a:t>
            </a:r>
            <a:r>
              <a:rPr lang="en-US" altLang="zh-CN" dirty="0"/>
              <a:t> * mF;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ImpG</a:t>
            </a:r>
            <a:r>
              <a:rPr lang="en-US" altLang="zh-CN" dirty="0"/>
              <a:t> * </a:t>
            </a:r>
            <a:r>
              <a:rPr lang="en-US" altLang="zh-CN" dirty="0" err="1"/>
              <a:t>mG</a:t>
            </a:r>
            <a:r>
              <a:rPr lang="en-US" altLang="zh-CN" dirty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       </a:t>
            </a:r>
            <a:r>
              <a:rPr lang="en-US" altLang="zh-CN" dirty="0" err="1"/>
              <a:t>ImpH</a:t>
            </a:r>
            <a:r>
              <a:rPr lang="en-US" altLang="zh-CN" dirty="0"/>
              <a:t> * </a:t>
            </a:r>
            <a:r>
              <a:rPr lang="en-US" altLang="zh-CN" dirty="0" err="1"/>
              <a:t>mH</a:t>
            </a:r>
            <a:r>
              <a:rPr lang="en-US" altLang="zh-CN" dirty="0"/>
              <a:t>;</a:t>
            </a:r>
          </a:p>
          <a:p>
            <a:pPr marL="0" indent="0" fontAlgn="auto">
              <a:spcAft>
                <a:spcPts val="0"/>
              </a:spcAft>
              <a:buNone/>
            </a:pPr>
            <a:r>
              <a:rPr lang="en-US" altLang="zh-CN" dirty="0"/>
              <a:t>};</a:t>
            </a:r>
            <a:endParaRPr lang="zh-CN" altLang="en-US" dirty="0"/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A60C5488-DF89-4451-8F97-2D89F78234A4}"/>
              </a:ext>
            </a:extLst>
          </p:cNvPr>
          <p:cNvSpPr/>
          <p:nvPr/>
        </p:nvSpPr>
        <p:spPr>
          <a:xfrm>
            <a:off x="4208510" y="3009911"/>
            <a:ext cx="796980" cy="83817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696576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设计模式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CDAE6-417B-4870-B7BC-C7E7890B8B90}"/>
              </a:ext>
            </a:extLst>
          </p:cNvPr>
          <p:cNvSpPr/>
          <p:nvPr/>
        </p:nvSpPr>
        <p:spPr>
          <a:xfrm>
            <a:off x="533453" y="1143060"/>
            <a:ext cx="8077094" cy="138499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设计模式是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在特定环境下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为解决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某一通用软件设计问题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提供的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rgbClr val="FF3300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一套定制的解决方案</a:t>
            </a: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，该方案描述了对象和类之间的相互作用。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2CB68D8-2331-4D39-A6FA-BD1E5A403C02}"/>
              </a:ext>
            </a:extLst>
          </p:cNvPr>
          <p:cNvSpPr/>
          <p:nvPr/>
        </p:nvSpPr>
        <p:spPr>
          <a:xfrm>
            <a:off x="533453" y="3429000"/>
            <a:ext cx="8077094" cy="244374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创建型模式</a:t>
            </a:r>
            <a:r>
              <a:rPr lang="en-US" altLang="zh-CN" sz="28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: 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各类型对象的静态创建以及动态切换</a:t>
            </a:r>
            <a:r>
              <a:rPr lang="zh-CN" altLang="en-US" sz="20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。</a:t>
            </a:r>
            <a:endParaRPr lang="en-US" altLang="zh-CN" sz="2000" b="1" kern="100" dirty="0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endParaRPr lang="en-US" altLang="zh-CN" sz="2000" b="1" kern="100" dirty="0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结构性模式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                          </a:t>
            </a:r>
            <a:r>
              <a:rPr lang="zh-CN" altLang="en-US" sz="24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针对变化的特定场景</a:t>
            </a:r>
            <a:endParaRPr lang="en-US" altLang="zh-CN" sz="2400" b="1" kern="100" dirty="0">
              <a:solidFill>
                <a:srgbClr val="0000FF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行为型模式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BF26ADF6-66EA-4D6C-82D4-44EF8741CB9B}"/>
              </a:ext>
            </a:extLst>
          </p:cNvPr>
          <p:cNvSpPr/>
          <p:nvPr/>
        </p:nvSpPr>
        <p:spPr>
          <a:xfrm>
            <a:off x="2895644" y="4343376"/>
            <a:ext cx="380990" cy="137156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17648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创建型模式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CDAE6-417B-4870-B7BC-C7E7890B8B90}"/>
              </a:ext>
            </a:extLst>
          </p:cNvPr>
          <p:cNvSpPr/>
          <p:nvPr/>
        </p:nvSpPr>
        <p:spPr>
          <a:xfrm>
            <a:off x="533453" y="1143060"/>
            <a:ext cx="8077094" cy="259147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工厂方法模式：最基础且常用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抽象工厂模式</a:t>
            </a:r>
            <a:endParaRPr lang="en-US" altLang="zh-CN" sz="2800" b="1" kern="100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生成器模式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zh-CN" altLang="en-US" sz="28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单例模式</a:t>
            </a:r>
            <a:endParaRPr lang="en-US" altLang="zh-CN" sz="2800" b="1" kern="100" dirty="0">
              <a:solidFill>
                <a:schemeClr val="tx1"/>
              </a:solidFill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zh-CN" altLang="en-US" sz="28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原型方法模式</a:t>
            </a:r>
            <a:endParaRPr kumimoji="0" lang="en-US" altLang="zh-CN" sz="2800" b="1" i="0" u="none" strike="noStrike" kern="1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/>
              <a:ea typeface="宋体" panose="02010600030101010101" pitchFamily="2" charset="-122"/>
              <a:cs typeface="Times New Roman" panose="02020603050405020304"/>
            </a:endParaRPr>
          </a:p>
        </p:txBody>
      </p:sp>
    </p:spTree>
    <p:extLst>
      <p:ext uri="{BB962C8B-B14F-4D97-AF65-F5344CB8AC3E}">
        <p14:creationId xmlns:p14="http://schemas.microsoft.com/office/powerpoint/2010/main" val="21681926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创建型模式</a:t>
            </a:r>
            <a:r>
              <a:rPr lang="en-US" altLang="zh-CN" dirty="0"/>
              <a:t>:</a:t>
            </a:r>
            <a:r>
              <a:rPr lang="zh-CN" altLang="en-US" dirty="0"/>
              <a:t>工厂方法模式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CDAE6-417B-4870-B7BC-C7E7890B8B90}"/>
              </a:ext>
            </a:extLst>
          </p:cNvPr>
          <p:cNvSpPr/>
          <p:nvPr/>
        </p:nvSpPr>
        <p:spPr>
          <a:xfrm>
            <a:off x="533453" y="2971812"/>
            <a:ext cx="8077094" cy="267765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defTabSz="914400" eaLnBrk="1" latinLnBrk="0" hangingPunct="1">
              <a:lnSpc>
                <a:spcPct val="100000"/>
              </a:lnSpc>
              <a:buClr>
                <a:schemeClr val="hlink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class Factory{</a:t>
            </a:r>
          </a:p>
          <a:p>
            <a:pPr marL="0" marR="0" lvl="0" indent="262255" defTabSz="914400" eaLnBrk="1" latinLnBrk="0" hangingPunct="1">
              <a:lnSpc>
                <a:spcPct val="100000"/>
              </a:lnSpc>
              <a:buClr>
                <a:schemeClr val="hlink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public:</a:t>
            </a:r>
          </a:p>
          <a:p>
            <a:pPr marL="0" marR="0" lvl="0" indent="262255" defTabSz="914400" eaLnBrk="1" latinLnBrk="0" hangingPunct="1">
              <a:lnSpc>
                <a:spcPct val="100000"/>
              </a:lnSpc>
              <a:buClr>
                <a:schemeClr val="hlink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     virtual ~ Factory( );</a:t>
            </a:r>
          </a:p>
          <a:p>
            <a:pPr marL="0" marR="0" lvl="0" indent="262255" defTabSz="914400" eaLnBrk="1" latinLnBrk="0" hangingPunct="1">
              <a:lnSpc>
                <a:spcPct val="100000"/>
              </a:lnSpc>
              <a:buClr>
                <a:schemeClr val="hlink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 virtual Shape * </a:t>
            </a:r>
            <a:r>
              <a:rPr lang="en-US" altLang="zh-CN" sz="2400" dirty="0" err="1">
                <a:solidFill>
                  <a:srgbClr val="0000FF"/>
                </a:solidFill>
              </a:rPr>
              <a:t>createShape</a:t>
            </a:r>
            <a:r>
              <a:rPr lang="en-US" altLang="zh-CN" sz="2400" dirty="0">
                <a:solidFill>
                  <a:srgbClr val="0000FF"/>
                </a:solidFill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</a:rPr>
              <a:t>ShapeType</a:t>
            </a:r>
            <a:r>
              <a:rPr lang="en-US" altLang="zh-CN" sz="2400" dirty="0">
                <a:solidFill>
                  <a:srgbClr val="0000FF"/>
                </a:solidFill>
              </a:rPr>
              <a:t> t );</a:t>
            </a:r>
          </a:p>
          <a:p>
            <a:pPr marL="0" marR="0" lvl="0" indent="262255" defTabSz="914400" eaLnBrk="1" latinLnBrk="0" hangingPunct="1">
              <a:lnSpc>
                <a:spcPct val="100000"/>
              </a:lnSpc>
              <a:buClr>
                <a:schemeClr val="hlink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 virtual Fruit * </a:t>
            </a:r>
            <a:r>
              <a:rPr lang="en-US" altLang="zh-CN" sz="2400" dirty="0" err="1">
                <a:solidFill>
                  <a:srgbClr val="0000FF"/>
                </a:solidFill>
              </a:rPr>
              <a:t>createFruit</a:t>
            </a:r>
            <a:r>
              <a:rPr lang="en-US" altLang="zh-CN" sz="2400" dirty="0">
                <a:solidFill>
                  <a:srgbClr val="0000FF"/>
                </a:solidFill>
              </a:rPr>
              <a:t>( </a:t>
            </a:r>
            <a:r>
              <a:rPr lang="en-US" altLang="zh-CN" sz="2400" dirty="0" err="1">
                <a:solidFill>
                  <a:srgbClr val="0000FF"/>
                </a:solidFill>
              </a:rPr>
              <a:t>FruitType</a:t>
            </a:r>
            <a:r>
              <a:rPr lang="en-US" altLang="zh-CN" sz="2400" dirty="0">
                <a:solidFill>
                  <a:srgbClr val="0000FF"/>
                </a:solidFill>
              </a:rPr>
              <a:t> t );</a:t>
            </a:r>
          </a:p>
          <a:p>
            <a:pPr marL="0" marR="0" lvl="0" indent="262255" defTabSz="914400" eaLnBrk="1" latinLnBrk="0" hangingPunct="1">
              <a:lnSpc>
                <a:spcPct val="100000"/>
              </a:lnSpc>
              <a:buClr>
                <a:schemeClr val="hlink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altLang="zh-CN" sz="2400" dirty="0">
                <a:solidFill>
                  <a:srgbClr val="0000FF"/>
                </a:solidFill>
              </a:rPr>
              <a:t>     virtual Date  * </a:t>
            </a:r>
            <a:r>
              <a:rPr lang="en-US" altLang="zh-CN" sz="2400" dirty="0" err="1">
                <a:solidFill>
                  <a:srgbClr val="0000FF"/>
                </a:solidFill>
              </a:rPr>
              <a:t>createDate</a:t>
            </a:r>
            <a:r>
              <a:rPr lang="en-US" altLang="zh-CN" sz="2400" dirty="0">
                <a:solidFill>
                  <a:srgbClr val="0000FF"/>
                </a:solidFill>
              </a:rPr>
              <a:t>(</a:t>
            </a:r>
            <a:r>
              <a:rPr lang="en-US" altLang="zh-CN" sz="2400" dirty="0" err="1">
                <a:solidFill>
                  <a:srgbClr val="0000FF"/>
                </a:solidFill>
              </a:rPr>
              <a:t>DateType</a:t>
            </a:r>
            <a:r>
              <a:rPr lang="en-US" altLang="zh-CN" sz="2400" dirty="0">
                <a:solidFill>
                  <a:srgbClr val="0000FF"/>
                </a:solidFill>
              </a:rPr>
              <a:t> t);</a:t>
            </a:r>
          </a:p>
          <a:p>
            <a:pPr marL="0" marR="0" lvl="0" indent="262255" defTabSz="914400" eaLnBrk="1" latinLnBrk="0" hangingPunct="1">
              <a:lnSpc>
                <a:spcPct val="100000"/>
              </a:lnSpc>
              <a:buClr>
                <a:schemeClr val="hlink"/>
              </a:buClr>
              <a:buSzPct val="75000"/>
              <a:buFont typeface="Arial" panose="020B0604020202020204" pitchFamily="34" charset="0"/>
              <a:buNone/>
              <a:defRPr/>
            </a:pPr>
            <a:r>
              <a:rPr lang="en-US" altLang="zh-CN" sz="2400" dirty="0"/>
              <a:t>};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60EC991-5D7D-4029-88C8-8B2BECBD0C7B}"/>
              </a:ext>
            </a:extLst>
          </p:cNvPr>
          <p:cNvSpPr/>
          <p:nvPr/>
        </p:nvSpPr>
        <p:spPr>
          <a:xfrm>
            <a:off x="762100" y="838268"/>
            <a:ext cx="8077094" cy="1348061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new Circle(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new Apple(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dirty="0"/>
              <a:t>new </a:t>
            </a:r>
            <a:r>
              <a:rPr lang="en-US" altLang="zh-CN" sz="2400" dirty="0" err="1"/>
              <a:t>ChineseDate</a:t>
            </a:r>
            <a:r>
              <a:rPr lang="en-US" altLang="zh-CN" sz="2400" dirty="0"/>
              <a:t>( );</a:t>
            </a:r>
          </a:p>
        </p:txBody>
      </p:sp>
      <p:sp>
        <p:nvSpPr>
          <p:cNvPr id="3" name="箭头: 下 2">
            <a:extLst>
              <a:ext uri="{FF2B5EF4-FFF2-40B4-BE49-F238E27FC236}">
                <a16:creationId xmlns:a16="http://schemas.microsoft.com/office/drawing/2014/main" id="{BAD22AA9-352C-4713-8D83-EF8A0B019437}"/>
              </a:ext>
            </a:extLst>
          </p:cNvPr>
          <p:cNvSpPr/>
          <p:nvPr/>
        </p:nvSpPr>
        <p:spPr>
          <a:xfrm>
            <a:off x="3352832" y="2319419"/>
            <a:ext cx="2133544" cy="65239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40EEAA89-7FD9-43DF-8FAC-DF1FEB4097B1}"/>
              </a:ext>
            </a:extLst>
          </p:cNvPr>
          <p:cNvSpPr txBox="1"/>
          <p:nvPr/>
        </p:nvSpPr>
        <p:spPr>
          <a:xfrm>
            <a:off x="569320" y="6248326"/>
            <a:ext cx="804122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每种产品都有自己的工厂，最常见。</a:t>
            </a:r>
          </a:p>
        </p:txBody>
      </p:sp>
    </p:spTree>
    <p:extLst>
      <p:ext uri="{BB962C8B-B14F-4D97-AF65-F5344CB8AC3E}">
        <p14:creationId xmlns:p14="http://schemas.microsoft.com/office/powerpoint/2010/main" val="163344742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创建型模式</a:t>
            </a:r>
            <a:r>
              <a:rPr lang="en-US" altLang="zh-CN" dirty="0"/>
              <a:t>:</a:t>
            </a:r>
            <a:r>
              <a:rPr lang="zh-CN" altLang="en-US" dirty="0"/>
              <a:t>抽象工厂模式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CDAE6-417B-4870-B7BC-C7E7890B8B90}"/>
              </a:ext>
            </a:extLst>
          </p:cNvPr>
          <p:cNvSpPr/>
          <p:nvPr/>
        </p:nvSpPr>
        <p:spPr>
          <a:xfrm>
            <a:off x="533453" y="685872"/>
            <a:ext cx="8077094" cy="214828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class Factory{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public: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 virtual ~ Factory(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 virtual Shape * </a:t>
            </a:r>
            <a:r>
              <a:rPr lang="en-US" altLang="zh-CN" sz="16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createShape</a:t>
            </a: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 </a:t>
            </a:r>
            <a:r>
              <a:rPr lang="en-US" altLang="zh-CN" sz="16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ShapeType</a:t>
            </a: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t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 virtual Fruit * </a:t>
            </a:r>
            <a:r>
              <a:rPr lang="en-US" altLang="zh-CN" sz="16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createFruit</a:t>
            </a: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 </a:t>
            </a:r>
            <a:r>
              <a:rPr lang="en-US" altLang="zh-CN" sz="16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FruitType</a:t>
            </a: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t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 virtual Date  * </a:t>
            </a:r>
            <a:r>
              <a:rPr lang="en-US" altLang="zh-CN" sz="16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createDate</a:t>
            </a: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lang="en-US" altLang="zh-CN" sz="16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DateType</a:t>
            </a: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t);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};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E6172FE-3E3B-4F6A-BF0D-9A8B84D16414}"/>
              </a:ext>
            </a:extLst>
          </p:cNvPr>
          <p:cNvSpPr/>
          <p:nvPr/>
        </p:nvSpPr>
        <p:spPr>
          <a:xfrm>
            <a:off x="6172158" y="2286030"/>
            <a:ext cx="1600158" cy="1219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1D7A09-0130-4947-8309-3512C0F718E3}"/>
              </a:ext>
            </a:extLst>
          </p:cNvPr>
          <p:cNvSpPr txBox="1"/>
          <p:nvPr/>
        </p:nvSpPr>
        <p:spPr>
          <a:xfrm>
            <a:off x="5562574" y="2958709"/>
            <a:ext cx="28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要求各类产品按系列使用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F14A3-CFC4-47B9-8E36-A9ACED3A631C}"/>
              </a:ext>
            </a:extLst>
          </p:cNvPr>
          <p:cNvSpPr/>
          <p:nvPr/>
        </p:nvSpPr>
        <p:spPr>
          <a:xfrm>
            <a:off x="1" y="4074274"/>
            <a:ext cx="4343406" cy="2111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class S1Factory : public Factory { //</a:t>
            </a:r>
            <a:r>
              <a:rPr lang="zh-CN" altLang="en-US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系列</a:t>
            </a:r>
            <a:r>
              <a:rPr lang="en-US" altLang="zh-CN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1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public: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     virtual ~ S1Factory(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    virtual Shape *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createShape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(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ShapeType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t ); 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    virtual Fruit *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createFruit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(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FruitType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t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    virtual Date  *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createDate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DateType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t);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/>
              </a:rPr>
              <a:t>};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8A84B07E-9815-43B7-867F-AE3965CD2815}"/>
              </a:ext>
            </a:extLst>
          </p:cNvPr>
          <p:cNvSpPr txBox="1"/>
          <p:nvPr/>
        </p:nvSpPr>
        <p:spPr>
          <a:xfrm>
            <a:off x="4419605" y="4060781"/>
            <a:ext cx="4571880" cy="211134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class S2Factory : public Factory { //</a:t>
            </a:r>
            <a:r>
              <a:rPr lang="zh-CN" altLang="en-US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系列</a:t>
            </a:r>
            <a:r>
              <a:rPr lang="en-US" altLang="zh-CN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1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public: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ea typeface="宋体" panose="02010600030101010101" pitchFamily="2" charset="-122"/>
                <a:cs typeface="Times New Roman" panose="02020603050405020304"/>
              </a:rPr>
              <a:t>     virtual ~ S2Factory(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    virtual Shape *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createShape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(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ShapeType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t ); 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    virtual Fruit *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createFruit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(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FruitType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t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    virtual Date  * 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createDate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(</a:t>
            </a:r>
            <a:r>
              <a:rPr lang="en-US" altLang="zh-CN" sz="1600" b="1" kern="100" dirty="0" err="1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DateType</a:t>
            </a:r>
            <a:r>
              <a:rPr lang="en-US" altLang="zh-CN" sz="1600" b="1" kern="100" dirty="0">
                <a:solidFill>
                  <a:srgbClr val="0000FF"/>
                </a:solidFill>
                <a:ea typeface="宋体" panose="02010600030101010101" pitchFamily="2" charset="-122"/>
                <a:cs typeface="Times New Roman" panose="02020603050405020304"/>
              </a:rPr>
              <a:t> t);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ea typeface="宋体" panose="02010600030101010101" pitchFamily="2" charset="-122"/>
                <a:cs typeface="Times New Roman" panose="02020603050405020304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2030949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创建型模式</a:t>
            </a:r>
            <a:r>
              <a:rPr lang="en-US" altLang="zh-CN" dirty="0"/>
              <a:t>:</a:t>
            </a:r>
            <a:r>
              <a:rPr lang="zh-CN" altLang="en-US" dirty="0"/>
              <a:t>简单工厂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9DCDAE6-417B-4870-B7BC-C7E7890B8B90}"/>
              </a:ext>
            </a:extLst>
          </p:cNvPr>
          <p:cNvSpPr/>
          <p:nvPr/>
        </p:nvSpPr>
        <p:spPr>
          <a:xfrm>
            <a:off x="533453" y="685872"/>
            <a:ext cx="8077094" cy="15204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class Factory{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public: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 virtual ~ Factory(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 virtual Fruit * </a:t>
            </a:r>
            <a:r>
              <a:rPr lang="en-US" altLang="zh-CN" sz="16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createFruit</a:t>
            </a: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 </a:t>
            </a:r>
            <a:r>
              <a:rPr lang="en-US" altLang="zh-CN" sz="16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FruitType</a:t>
            </a:r>
            <a:r>
              <a:rPr lang="en-US" altLang="zh-CN" sz="16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t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16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};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7E6172FE-3E3B-4F6A-BF0D-9A8B84D16414}"/>
              </a:ext>
            </a:extLst>
          </p:cNvPr>
          <p:cNvSpPr/>
          <p:nvPr/>
        </p:nvSpPr>
        <p:spPr>
          <a:xfrm>
            <a:off x="6172158" y="2286030"/>
            <a:ext cx="1600158" cy="121916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1B1D7A09-0130-4947-8309-3512C0F718E3}"/>
              </a:ext>
            </a:extLst>
          </p:cNvPr>
          <p:cNvSpPr txBox="1"/>
          <p:nvPr/>
        </p:nvSpPr>
        <p:spPr>
          <a:xfrm>
            <a:off x="5181584" y="2958709"/>
            <a:ext cx="28955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产品的种类稳定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8DEF14A3-CFC4-47B9-8E36-A9ACED3A631C}"/>
              </a:ext>
            </a:extLst>
          </p:cNvPr>
          <p:cNvSpPr/>
          <p:nvPr/>
        </p:nvSpPr>
        <p:spPr>
          <a:xfrm>
            <a:off x="724001" y="3678479"/>
            <a:ext cx="7695997" cy="223445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class Factory {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public: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kern="100" dirty="0">
                <a:solidFill>
                  <a:schemeClr val="tx1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static Fruit * </a:t>
            </a:r>
            <a:r>
              <a:rPr lang="en-US" altLang="zh-CN" sz="24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createApple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 ); 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    static Fruit * </a:t>
            </a:r>
            <a:r>
              <a:rPr lang="en-US" altLang="zh-CN" sz="2400" b="1" kern="100" dirty="0" err="1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createOrange</a:t>
            </a:r>
            <a:r>
              <a:rPr lang="en-US" altLang="zh-CN" sz="2400" b="1" kern="100" dirty="0">
                <a:solidFill>
                  <a:srgbClr val="0000FF"/>
                </a:solidFill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( );</a:t>
            </a:r>
          </a:p>
          <a:p>
            <a:pPr marL="0" marR="0" lvl="0" indent="262255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hlink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/>
                <a:ea typeface="宋体" panose="02010600030101010101" pitchFamily="2" charset="-122"/>
                <a:cs typeface="Times New Roman" panose="02020603050405020304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2214787481"/>
      </p:ext>
    </p:extLst>
  </p:cSld>
  <p:clrMapOvr>
    <a:masterClrMapping/>
  </p:clrMapOvr>
</p:sld>
</file>

<file path=ppt/theme/theme1.xml><?xml version="1.0" encoding="utf-8"?>
<a:theme xmlns:a="http://schemas.openxmlformats.org/drawingml/2006/main" name="2_第一PPT，www.1ppt.com">
  <a:themeElements>
    <a:clrScheme name="自定义 4">
      <a:dk1>
        <a:sysClr val="windowText" lastClr="000000"/>
      </a:dk1>
      <a:lt1>
        <a:sysClr val="window" lastClr="FFFFFF"/>
      </a:lt1>
      <a:dk2>
        <a:srgbClr val="373545"/>
      </a:dk2>
      <a:lt2>
        <a:srgbClr val="000000"/>
      </a:lt2>
      <a:accent1>
        <a:srgbClr val="2683C6"/>
      </a:accent1>
      <a:accent2>
        <a:srgbClr val="2683C6"/>
      </a:accent2>
      <a:accent3>
        <a:srgbClr val="2683C6"/>
      </a:accent3>
      <a:accent4>
        <a:srgbClr val="2683C6"/>
      </a:accent4>
      <a:accent5>
        <a:srgbClr val="2683C6"/>
      </a:accent5>
      <a:accent6>
        <a:srgbClr val="2683C6"/>
      </a:accent6>
      <a:hlink>
        <a:srgbClr val="2683C6"/>
      </a:hlink>
      <a:folHlink>
        <a:srgbClr val="2683C6"/>
      </a:folHlink>
    </a:clrScheme>
    <a:fontScheme name="自定义 1">
      <a:majorFont>
        <a:latin typeface="Calibri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《设计模式01》.pptx" id="{8C16D3DF-CC41-45B9-9CE5-244542505BFA}" vid="{AD6C6112-84CA-4F2A-96DF-3777AD4B44B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设计模式</Template>
  <TotalTime>1472</TotalTime>
  <Words>3141</Words>
  <Application>Microsoft Office PowerPoint</Application>
  <PresentationFormat>全屏显示(4:3)</PresentationFormat>
  <Paragraphs>528</Paragraphs>
  <Slides>38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38</vt:i4>
      </vt:variant>
    </vt:vector>
  </HeadingPairs>
  <TitlesOfParts>
    <vt:vector size="48" baseType="lpstr">
      <vt:lpstr>DFGothic-EB</vt:lpstr>
      <vt:lpstr>Humnst777 BlkCn BT</vt:lpstr>
      <vt:lpstr>宋体</vt:lpstr>
      <vt:lpstr>微软雅黑</vt:lpstr>
      <vt:lpstr>Arial</vt:lpstr>
      <vt:lpstr>Calibri</vt:lpstr>
      <vt:lpstr>Times New Roman</vt:lpstr>
      <vt:lpstr>Wingdings</vt:lpstr>
      <vt:lpstr>2_第一PPT，www.1ppt.com</vt:lpstr>
      <vt:lpstr>Microsoft Visio 2003-2010 Drawing</vt:lpstr>
      <vt:lpstr>PowerPoint 演示文稿</vt:lpstr>
      <vt:lpstr>面向对象程序设计-类复用</vt:lpstr>
      <vt:lpstr>类中的变化</vt:lpstr>
      <vt:lpstr>变化的适应</vt:lpstr>
      <vt:lpstr>设计模式</vt:lpstr>
      <vt:lpstr>创建型模式</vt:lpstr>
      <vt:lpstr>创建型模式:工厂方法模式</vt:lpstr>
      <vt:lpstr>创建型模式:抽象工厂模式</vt:lpstr>
      <vt:lpstr>创建型模式:简单工厂</vt:lpstr>
      <vt:lpstr>创建型模式:生成器模式</vt:lpstr>
      <vt:lpstr>创建型模式:生成器模式</vt:lpstr>
      <vt:lpstr>创建型模式:原型方法</vt:lpstr>
      <vt:lpstr>创建型模式:单例/多例模式</vt:lpstr>
      <vt:lpstr>结构型模式、行为型模式</vt:lpstr>
      <vt:lpstr>接口变化</vt:lpstr>
      <vt:lpstr>分离接口和实现-桥接模式</vt:lpstr>
      <vt:lpstr>适配接口的不同-适配器模式（类适配器/对象适配器)</vt:lpstr>
      <vt:lpstr>简化接口的访问-门面模式</vt:lpstr>
      <vt:lpstr> 一致的方式访问各对象：合成模式</vt:lpstr>
      <vt:lpstr> 一致的方式访问各对象：迭代器模式</vt:lpstr>
      <vt:lpstr>一致的方式发送通知：观察者模式</vt:lpstr>
      <vt:lpstr> 通过抽象使得接口稳定且具体实现可变-命令模式</vt:lpstr>
      <vt:lpstr> 通过抽象使得接口稳定且具体实现可变-解释器模式</vt:lpstr>
      <vt:lpstr> 实现的变化</vt:lpstr>
      <vt:lpstr> 实现的变化原因：扩充已有对象的功能-装饰器模式</vt:lpstr>
      <vt:lpstr> 实现的变化原因：算法不同-策略模式</vt:lpstr>
      <vt:lpstr> 实现的变化原因：状态不同-状态模式</vt:lpstr>
      <vt:lpstr> 实现的变化原因：子步骤不同-模板方法模式</vt:lpstr>
      <vt:lpstr> 实现的变化原因：子步骤不同-模板方法模式</vt:lpstr>
      <vt:lpstr> 实现的变化后果：交互过于复杂-中介者模式</vt:lpstr>
      <vt:lpstr> 实现的变化原因：数据的存储和恢复-备忘录模式</vt:lpstr>
      <vt:lpstr> 实现的变化原因：数据的共享-享元模式</vt:lpstr>
      <vt:lpstr>PowerPoint 演示文稿</vt:lpstr>
      <vt:lpstr> 特殊目的：隐藏实现细节-桥接的特例-PImpl模式</vt:lpstr>
      <vt:lpstr> 特殊目的：隐藏实现细节-代理模式</vt:lpstr>
      <vt:lpstr> 特殊目的：使消息沿对象链传递-责任链模式</vt:lpstr>
      <vt:lpstr> 特殊目的：多方向变化-访问者模式</vt:lpstr>
      <vt:lpstr>访问者模式： Food子类稳定，Animal的子类可增加，Animal的行为可增加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Administrator</dc:creator>
  <cp:lastModifiedBy>张李彭陈</cp:lastModifiedBy>
  <cp:revision>388</cp:revision>
  <dcterms:created xsi:type="dcterms:W3CDTF">2016-10-11T17:34:00Z</dcterms:created>
  <dcterms:modified xsi:type="dcterms:W3CDTF">2024-10-24T06:46:15Z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r8>1</vt:r8>
  </property>
  <property fmtid="{D5CDD505-2E9C-101B-9397-08002B2CF9AE}" pid="3" name="KSOProductBuildVer">
    <vt:lpwstr>2052-10.1.0.6876</vt:lpwstr>
  </property>
</Properties>
</file>